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82" r:id="rId2"/>
    <p:sldId id="408" r:id="rId3"/>
    <p:sldId id="406" r:id="rId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4660"/>
  </p:normalViewPr>
  <p:slideViewPr>
    <p:cSldViewPr snapToGrid="0">
      <p:cViewPr varScale="1">
        <p:scale>
          <a:sx n="63" d="100"/>
          <a:sy n="63" d="100"/>
        </p:scale>
        <p:origin x="4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789A03-5FB3-405A-87AE-4BB6FF83A639}" type="datetimeFigureOut">
              <a:rPr lang="it-IT" smtClean="0"/>
              <a:t>12/12/2024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2D4824-4558-4400-9DC5-9D92997464C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49283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>
            <a:extLst>
              <a:ext uri="{FF2B5EF4-FFF2-40B4-BE49-F238E27FC236}">
                <a16:creationId xmlns:a16="http://schemas.microsoft.com/office/drawing/2014/main" id="{51F34C6B-A362-77DD-796A-07503C7C44D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Segnaposto note 2">
            <a:extLst>
              <a:ext uri="{FF2B5EF4-FFF2-40B4-BE49-F238E27FC236}">
                <a16:creationId xmlns:a16="http://schemas.microsoft.com/office/drawing/2014/main" id="{3F7ECBF3-6995-EDE5-360B-945C128B611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  <p:sp>
        <p:nvSpPr>
          <p:cNvPr id="29700" name="Segnaposto numero diapositiva 3">
            <a:extLst>
              <a:ext uri="{FF2B5EF4-FFF2-40B4-BE49-F238E27FC236}">
                <a16:creationId xmlns:a16="http://schemas.microsoft.com/office/drawing/2014/main" id="{2D6F9A50-EB68-7642-E22E-2D510DC74E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1A3DD8E-338F-4D91-9C0A-4A1975B13733}" type="slidenum">
              <a:rPr lang="it-IT" altLang="it-IT">
                <a:latin typeface="Helvetica Light"/>
              </a:rPr>
              <a:pPr eaLnBrk="1" hangingPunct="1">
                <a:spcBef>
                  <a:spcPct val="0"/>
                </a:spcBef>
              </a:pPr>
              <a:t>1</a:t>
            </a:fld>
            <a:endParaRPr lang="it-IT" altLang="it-IT">
              <a:latin typeface="Helvetica Light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61C895-74D2-53DB-26AF-D5E87D991F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egnaposto immagine diapositiva 1">
            <a:extLst>
              <a:ext uri="{FF2B5EF4-FFF2-40B4-BE49-F238E27FC236}">
                <a16:creationId xmlns:a16="http://schemas.microsoft.com/office/drawing/2014/main" id="{823C064D-4753-4E92-E8CB-E5B35ABA293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Segnaposto note 2">
            <a:extLst>
              <a:ext uri="{FF2B5EF4-FFF2-40B4-BE49-F238E27FC236}">
                <a16:creationId xmlns:a16="http://schemas.microsoft.com/office/drawing/2014/main" id="{EEB845E4-BDF7-799D-FE10-8EF52A49985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/>
          </a:p>
        </p:txBody>
      </p:sp>
      <p:sp>
        <p:nvSpPr>
          <p:cNvPr id="34820" name="Segnaposto numero diapositiva 3">
            <a:extLst>
              <a:ext uri="{FF2B5EF4-FFF2-40B4-BE49-F238E27FC236}">
                <a16:creationId xmlns:a16="http://schemas.microsoft.com/office/drawing/2014/main" id="{D720AFE2-5C84-9946-1CF3-F605552817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98DD3B-5278-4019-BFF8-EBEB439A636D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36035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61C895-74D2-53DB-26AF-D5E87D991F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egnaposto immagine diapositiva 1">
            <a:extLst>
              <a:ext uri="{FF2B5EF4-FFF2-40B4-BE49-F238E27FC236}">
                <a16:creationId xmlns:a16="http://schemas.microsoft.com/office/drawing/2014/main" id="{823C064D-4753-4E92-E8CB-E5B35ABA293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Segnaposto note 2">
            <a:extLst>
              <a:ext uri="{FF2B5EF4-FFF2-40B4-BE49-F238E27FC236}">
                <a16:creationId xmlns:a16="http://schemas.microsoft.com/office/drawing/2014/main" id="{EEB845E4-BDF7-799D-FE10-8EF52A49985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/>
          </a:p>
        </p:txBody>
      </p:sp>
      <p:sp>
        <p:nvSpPr>
          <p:cNvPr id="34820" name="Segnaposto numero diapositiva 3">
            <a:extLst>
              <a:ext uri="{FF2B5EF4-FFF2-40B4-BE49-F238E27FC236}">
                <a16:creationId xmlns:a16="http://schemas.microsoft.com/office/drawing/2014/main" id="{D720AFE2-5C84-9946-1CF3-F605552817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98DD3B-5278-4019-BFF8-EBEB439A636D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4921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ECD2CD3-DFC6-C06E-D70C-1BBB01C6BA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E4DB054A-D279-6380-29A8-97AC2188CC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47B47BE-A8B7-896E-8B48-510F8EF9F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7C79-188E-4236-8042-992D00C9172A}" type="datetimeFigureOut">
              <a:rPr lang="it-IT" smtClean="0"/>
              <a:t>12/12/2024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3251056-3764-A3CF-CDC4-EBAB1660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2E2F8BD-9857-4C34-54B0-82751799F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30104-83BF-4432-A002-98631F11CF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15841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0E2E82E-6E03-C47C-1618-9C93DFDDE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F5096CD-6A04-76CF-2D37-281C0F9FA1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BDA15BF-44BB-11DD-223E-7CAD71493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7C79-188E-4236-8042-992D00C9172A}" type="datetimeFigureOut">
              <a:rPr lang="it-IT" smtClean="0"/>
              <a:t>12/12/2024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F49CEDF-0B1E-E7F5-682C-42C3A4CA1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C306854-51DB-5779-96B0-41DE73A1C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30104-83BF-4432-A002-98631F11CF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0858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08AD7E6-7B4C-0176-5229-9655E0B8B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A4CA761-0A64-26BD-3F73-19113410DC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99FA05E-F32D-CFFE-E904-0C6EA3323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7C79-188E-4236-8042-992D00C9172A}" type="datetimeFigureOut">
              <a:rPr lang="it-IT" smtClean="0"/>
              <a:t>12/12/2024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ADB8FDF-012F-C1A2-927D-21C67B326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7CE6AEC-7D7B-D96E-5D2F-A6CE28DC3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30104-83BF-4432-A002-98631F11CF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80082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BB30804-8280-7106-91D7-63EEB10D8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F4F9D08-7FE8-8A53-3F88-7A84F179FE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59F744D7-06A5-9222-3644-15278E662E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B886E357-153B-F435-FE32-22F067F17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7C79-188E-4236-8042-992D00C9172A}" type="datetimeFigureOut">
              <a:rPr lang="it-IT" smtClean="0"/>
              <a:t>12/12/2024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2E124142-2656-294D-E325-6A36DEC2A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888589CA-11C8-FCD6-BE6E-1A8B11D26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30104-83BF-4432-A002-98631F11CF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60131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BB72E28-2604-9904-2EEB-0BC2EF2EB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96F4F85-5F1C-599E-75DC-CE0086A299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AE33E890-43B6-7332-94AA-A2444BEDEE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2599BF0B-97AD-1AD9-3F86-F69C8E8D76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E57BA383-2121-615D-7C3D-6F75C524F5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670035C9-9EE0-B831-09A3-218235590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7C79-188E-4236-8042-992D00C9172A}" type="datetimeFigureOut">
              <a:rPr lang="it-IT" smtClean="0"/>
              <a:t>12/12/2024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78245FA6-DF33-9AEC-41AD-6B7DA22F2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1FFD54C4-E6D3-772B-D647-A8582154B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30104-83BF-4432-A002-98631F11CF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35496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1132CD0-DEAB-BDE3-0A59-720B7DF985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49F072EC-3DC2-3F3B-4CF8-3BB85990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7C79-188E-4236-8042-992D00C9172A}" type="datetimeFigureOut">
              <a:rPr lang="it-IT" smtClean="0"/>
              <a:t>12/12/2024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84BBD804-253B-4A9C-29D7-AEA6DEECFB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AF5ED1ED-5324-BE64-C4B9-AD80B422D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30104-83BF-4432-A002-98631F11CF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83030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772FCB3-60FD-A9DF-0CC7-F2E15FD4F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7C79-188E-4236-8042-992D00C9172A}" type="datetimeFigureOut">
              <a:rPr lang="it-IT" smtClean="0"/>
              <a:t>12/12/2024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4F9D53B2-1C3E-9E57-8E7A-8009B9857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0C4A4BDA-F1CA-FBC5-8C14-4A162CE6C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30104-83BF-4432-A002-98631F11CF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5618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98C3C80-936C-77F4-0CED-EFE4F0C47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D445D94-172A-03EA-7A64-229F639CE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62ADB19-0FC5-760A-7547-AADBA9A78F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562D132F-191B-BFD9-52C3-56D8F8ECD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7C79-188E-4236-8042-992D00C9172A}" type="datetimeFigureOut">
              <a:rPr lang="it-IT" smtClean="0"/>
              <a:t>12/12/2024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60D8412-C122-9F6D-1703-836C9FBAC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B7999F8-4CD4-FC9B-A181-04A488CF6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30104-83BF-4432-A002-98631F11CF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37533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ABD0EAD-0C5E-6325-B7CA-BCA67EF3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2D39448F-11F6-96EC-BF92-0966AFF8D7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71C0C4F2-B232-B412-0F7F-2B31381305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E79E1D9-2C29-C416-11C7-EB865E4B5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7C79-188E-4236-8042-992D00C9172A}" type="datetimeFigureOut">
              <a:rPr lang="it-IT" smtClean="0"/>
              <a:t>12/12/2024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A0BBD521-10C7-6E94-84B9-BEAAB68C6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C9F56BD-D68E-BFCC-C5C1-A407DA5CE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30104-83BF-4432-A002-98631F11CF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7116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E4763B5-D0D0-A274-9D21-91B8898A8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CB8C292E-81B6-E398-20F1-3C010AF94E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784E854-350B-B9F5-8CD4-EBD6FAB4A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7C79-188E-4236-8042-992D00C9172A}" type="datetimeFigureOut">
              <a:rPr lang="it-IT" smtClean="0"/>
              <a:t>12/12/2024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D39CFE4-A971-A203-1129-835278DD5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AE432F1-EFCD-DA86-862C-15ADE9C52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30104-83BF-4432-A002-98631F11CF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88250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FBAC49DC-1D98-7496-CA8A-782C8F1301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F5624C9E-23E3-6C4E-215F-40B8CE9E95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7F34275-B307-A7EA-6F67-CAEFA379B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7C79-188E-4236-8042-992D00C9172A}" type="datetimeFigureOut">
              <a:rPr lang="it-IT" smtClean="0"/>
              <a:t>12/12/2024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E6CB60E-D0CE-455B-5495-4591A93E4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C4B8603-0835-0C72-4C95-25628FE0B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30104-83BF-4432-A002-98631F11CF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0442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4FADF10B-AD39-38D7-FE80-6351F1360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A2F7912-D674-25B1-C5A9-47862C9641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5875DA9-42F3-2335-B0FC-F8F9556319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D7C79-188E-4236-8042-992D00C9172A}" type="datetimeFigureOut">
              <a:rPr lang="it-IT" smtClean="0"/>
              <a:t>12/12/2024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55D1444-CC84-A46D-8EA9-6A6DB8FAD8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8F6FC08-3931-FF81-9A92-418D7FF605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330104-83BF-4432-A002-98631F11CF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84724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2.jpe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11" Type="http://schemas.openxmlformats.org/officeDocument/2006/relationships/image" Target="../media/image12.png"/><Relationship Id="rId5" Type="http://schemas.openxmlformats.org/officeDocument/2006/relationships/image" Target="../media/image6.jpg"/><Relationship Id="rId10" Type="http://schemas.openxmlformats.org/officeDocument/2006/relationships/image" Target="../media/image11.png"/><Relationship Id="rId4" Type="http://schemas.openxmlformats.org/officeDocument/2006/relationships/image" Target="../media/image5.jpg"/><Relationship Id="rId9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254F1BF4-B9BB-0A5D-795E-D0AB1F7582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pPr eaLnBrk="1" hangingPunct="1"/>
            <a:r>
              <a:rPr lang="en-US" altLang="it-IT"/>
              <a:t>v</a:t>
            </a:r>
          </a:p>
        </p:txBody>
      </p:sp>
      <p:pic>
        <p:nvPicPr>
          <p:cNvPr id="8195" name="Picture 2">
            <a:extLst>
              <a:ext uri="{FF2B5EF4-FFF2-40B4-BE49-F238E27FC236}">
                <a16:creationId xmlns:a16="http://schemas.microsoft.com/office/drawing/2014/main" id="{62E0C1E8-98BC-921F-FC29-D0BB9B5B7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3">
            <a:extLst>
              <a:ext uri="{FF2B5EF4-FFF2-40B4-BE49-F238E27FC236}">
                <a16:creationId xmlns:a16="http://schemas.microsoft.com/office/drawing/2014/main" id="{95A12415-050F-3E8D-D5DF-E917F34FE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4100"/>
            <a:ext cx="121920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>
            <a:extLst>
              <a:ext uri="{FF2B5EF4-FFF2-40B4-BE49-F238E27FC236}">
                <a16:creationId xmlns:a16="http://schemas.microsoft.com/office/drawing/2014/main" id="{E252822D-A0D8-F6B5-A839-76EC7FAD1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94" y="512763"/>
            <a:ext cx="9469438" cy="499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12" descr="Sede Unione Industriale orizzontale">
            <a:extLst>
              <a:ext uri="{FF2B5EF4-FFF2-40B4-BE49-F238E27FC236}">
                <a16:creationId xmlns:a16="http://schemas.microsoft.com/office/drawing/2014/main" id="{CD9BBF9E-D1A3-5F2A-889C-D39AA3A8F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6338" y="4148932"/>
            <a:ext cx="2844007" cy="172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CasellaDiTesto 1">
            <a:extLst>
              <a:ext uri="{FF2B5EF4-FFF2-40B4-BE49-F238E27FC236}">
                <a16:creationId xmlns:a16="http://schemas.microsoft.com/office/drawing/2014/main" id="{AD7DEA6D-F8FF-1D7C-3B82-CAF1CA7E27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57" y="4652963"/>
            <a:ext cx="7416800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 eaLnBrk="0" hangingPunct="0">
              <a:defRPr sz="4200">
                <a:solidFill>
                  <a:schemeClr val="tx1"/>
                </a:solidFill>
                <a:latin typeface="Helvetica Light"/>
                <a:sym typeface="Helvetica Light"/>
              </a:defRPr>
            </a:lvl1pPr>
            <a:lvl2pPr marL="742950" indent="-285750" algn="ctr" eaLnBrk="0" hangingPunct="0">
              <a:defRPr sz="4200">
                <a:solidFill>
                  <a:schemeClr val="tx1"/>
                </a:solidFill>
                <a:latin typeface="Helvetica Light"/>
                <a:sym typeface="Helvetica Light"/>
              </a:defRPr>
            </a:lvl2pPr>
            <a:lvl3pPr marL="1143000" indent="-228600" algn="ctr" eaLnBrk="0" hangingPunct="0">
              <a:defRPr sz="4200">
                <a:solidFill>
                  <a:schemeClr val="tx1"/>
                </a:solidFill>
                <a:latin typeface="Helvetica Light"/>
                <a:sym typeface="Helvetica Light"/>
              </a:defRPr>
            </a:lvl3pPr>
            <a:lvl4pPr marL="1600200" indent="-228600" algn="ctr" eaLnBrk="0" hangingPunct="0">
              <a:defRPr sz="4200">
                <a:solidFill>
                  <a:schemeClr val="tx1"/>
                </a:solidFill>
                <a:latin typeface="Helvetica Light"/>
                <a:sym typeface="Helvetica Light"/>
              </a:defRPr>
            </a:lvl4pPr>
            <a:lvl5pPr marL="2057400" indent="-228600" algn="ctr" eaLnBrk="0" hangingPunct="0">
              <a:defRPr sz="4200">
                <a:solidFill>
                  <a:schemeClr val="tx1"/>
                </a:solidFill>
                <a:latin typeface="Helvetica Light"/>
                <a:sym typeface="Helvetica Light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1"/>
                </a:solidFill>
                <a:latin typeface="Helvetica Light"/>
                <a:sym typeface="Helvetica Light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1"/>
                </a:solidFill>
                <a:latin typeface="Helvetica Light"/>
                <a:sym typeface="Helvetica Light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1"/>
                </a:solidFill>
                <a:latin typeface="Helvetica Light"/>
                <a:sym typeface="Helvetica Light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1"/>
                </a:solidFill>
                <a:latin typeface="Helvetica Light"/>
                <a:sym typeface="Helvetica Light"/>
              </a:defRPr>
            </a:lvl9pPr>
          </a:lstStyle>
          <a:p>
            <a:pPr eaLnBrk="1" hangingPunct="1"/>
            <a:r>
              <a:rPr lang="it-IT" altLang="it-IT" sz="2400" dirty="0"/>
              <a:t>ASTI 5 dicembre 2024</a:t>
            </a:r>
          </a:p>
          <a:p>
            <a:pPr eaLnBrk="1" hangingPunct="1"/>
            <a:r>
              <a:rPr lang="it-IT" altLang="it-IT" sz="2200" dirty="0">
                <a:solidFill>
                  <a:srgbClr val="FF0000"/>
                </a:solidFill>
              </a:rPr>
              <a:t> Progetto Parità di genere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29977332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A7FBC-21F1-CE17-DC66-1177B97ECF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>
            <a:extLst>
              <a:ext uri="{FF2B5EF4-FFF2-40B4-BE49-F238E27FC236}">
                <a16:creationId xmlns:a16="http://schemas.microsoft.com/office/drawing/2014/main" id="{DA9FFA26-E29D-92CB-E2AD-437A6292E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4100"/>
            <a:ext cx="121920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C51AEE1-9573-64C2-FFDA-647418FA0C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D8A73A1-7886-B72D-1D97-6113515EAE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923" y="250092"/>
            <a:ext cx="10884877" cy="5926871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it-IT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“La parità di genere e la sua certificazione ai sensi della norma UNI/</a:t>
            </a:r>
            <a:r>
              <a:rPr lang="it-IT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PdR</a:t>
            </a:r>
            <a:r>
              <a:rPr lang="it-IT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125:2022”</a:t>
            </a:r>
            <a:r>
              <a:rPr lang="it-IT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it-IT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21</a:t>
            </a:r>
            <a:r>
              <a:rPr lang="it-IT" sz="1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marzo 2023 h: 09.00 / 13.00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it-IT" sz="1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Programma: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it-IT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 normativa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it-IT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Relatore: Avv. Pietro Domenichini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>
              <a:buSzPts val="1000"/>
              <a:buNone/>
              <a:tabLst>
                <a:tab pos="457200" algn="l"/>
              </a:tabLst>
            </a:pPr>
            <a:r>
              <a:rPr lang="it-IT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Il codice delle pari opportunità e le sue modifiche apportate con la Legge  162/2021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>
              <a:buSzPts val="1000"/>
              <a:buNone/>
              <a:tabLst>
                <a:tab pos="457200" algn="l"/>
              </a:tabLst>
            </a:pPr>
            <a:r>
              <a:rPr lang="it-IT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La nozione di discriminazione nella giurisprudenza in materia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>
              <a:buSzPts val="1000"/>
              <a:buNone/>
              <a:tabLst>
                <a:tab pos="457200" algn="l"/>
              </a:tabLst>
            </a:pPr>
            <a:r>
              <a:rPr lang="it-IT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DM 29 marzo 2022 - Obbligo di redazione del rapporto biennale per le imprese con più di 50 dipendenti , le sanzioni in caso di inottemperanza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indent="0" algn="ctr">
              <a:buNone/>
            </a:pPr>
            <a:r>
              <a:rPr lang="it-IT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Le agevolazioni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indent="0" algn="ctr">
              <a:buNone/>
            </a:pPr>
            <a:r>
              <a:rPr lang="it-IT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Relatori: Alberto Bosticco – Lorenzo Paniate – Unione Industriale della provincia di Asti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>
              <a:buNone/>
            </a:pPr>
            <a:r>
              <a:rPr lang="it-IT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gli incentivi previsti dal  DM 20 ottobre 2022ed i criteri premiali negli appalti pubblici.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>
              <a:buNone/>
            </a:pPr>
            <a:r>
              <a:rPr lang="it-IT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Il bando Unioncamere Nazionale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>
              <a:buNone/>
            </a:pPr>
            <a:r>
              <a:rPr lang="it-IT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Gli incentivi dei fondi interprofessionali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>
              <a:buNone/>
            </a:pPr>
            <a:r>
              <a:rPr lang="it-IT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Il progetto “Parità di Genere” dell’Unione Industriale della provincia di Asti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685800" indent="0" algn="ctr">
              <a:buNone/>
            </a:pPr>
            <a:r>
              <a:rPr lang="it-IT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 norma UNI </a:t>
            </a:r>
            <a:r>
              <a:rPr lang="it-IT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PdR</a:t>
            </a:r>
            <a:r>
              <a:rPr lang="it-IT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125:2022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685800" indent="0" algn="ctr">
              <a:buNone/>
            </a:pPr>
            <a:r>
              <a:rPr lang="it-IT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Relatore: Gianluca Sacco – SB Consulting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>
              <a:buSzPts val="1000"/>
              <a:buNone/>
              <a:tabLst>
                <a:tab pos="457200" algn="l"/>
              </a:tabLst>
            </a:pPr>
            <a:r>
              <a:rPr lang="it-IT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La certificazione della parità di genere, la prassi UNI </a:t>
            </a:r>
            <a:r>
              <a:rPr lang="it-IT" sz="1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PdR</a:t>
            </a:r>
            <a:r>
              <a:rPr lang="it-IT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125:2022 ed i relativi indicatori: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>
              <a:buSzPts val="1000"/>
              <a:buNone/>
              <a:tabLst>
                <a:tab pos="457200" algn="l"/>
              </a:tabLst>
            </a:pPr>
            <a:r>
              <a:rPr lang="it-IT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la Certificazione della parità di genere – attività di consulenza e supporto all'ottenimento della certificazione. Timing, organizzazione e modalità di erogazione del servizio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indent="0" algn="ctr">
              <a:buNone/>
            </a:pPr>
            <a:r>
              <a:rPr lang="it-IT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 certificazione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indent="0" algn="ctr">
              <a:buNone/>
            </a:pPr>
            <a:r>
              <a:rPr lang="it-IT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Relatore: Catherine Maniscalco – Bureau Veritas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>
              <a:buSzPts val="1000"/>
              <a:buNone/>
              <a:tabLst>
                <a:tab pos="457200" algn="l"/>
              </a:tabLst>
            </a:pPr>
            <a:r>
              <a:rPr lang="it-IT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il percorso di </a:t>
            </a:r>
            <a:r>
              <a:rPr lang="it-IT" sz="1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certficazione</a:t>
            </a:r>
            <a:r>
              <a:rPr lang="it-IT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: il punto di vista dell'ente di certificazione 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53197397"/>
      </p:ext>
    </p:extLst>
  </p:cSld>
  <p:clrMapOvr>
    <a:masterClrMapping/>
  </p:clrMapOvr>
  <p:transition spd="med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A7FBC-21F1-CE17-DC66-1177B97ECF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24129C3A-C7E8-9D7A-05F0-A2E36039F8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en-US" altLang="it-IT" dirty="0"/>
              <a:t>LE AZIENDE</a:t>
            </a:r>
          </a:p>
        </p:txBody>
      </p:sp>
      <p:pic>
        <p:nvPicPr>
          <p:cNvPr id="17412" name="Picture 4">
            <a:extLst>
              <a:ext uri="{FF2B5EF4-FFF2-40B4-BE49-F238E27FC236}">
                <a16:creationId xmlns:a16="http://schemas.microsoft.com/office/drawing/2014/main" id="{DA9FFA26-E29D-92CB-E2AD-437A6292E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4100"/>
            <a:ext cx="121920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C51AEE1-9573-64C2-FFDA-647418FA0C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BB90494-719A-A9E8-0D8D-E94FB735E5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21" y="1857064"/>
            <a:ext cx="1594217" cy="742718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473318A3-EC68-1770-8E68-C2DCE6E0B9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095" y="2125002"/>
            <a:ext cx="3599688" cy="280416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7D9BB84D-65BB-68B4-B541-4119D05EE8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783" y="1800936"/>
            <a:ext cx="3013925" cy="928547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BD1645A6-2003-2458-8054-C3C89D27AA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0882" y="3165088"/>
            <a:ext cx="1706318" cy="824400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62E1F203-07D4-A0C0-43E4-A8048FE270D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321" y="3053549"/>
            <a:ext cx="2305050" cy="742950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EA51353A-1457-E085-5684-152A4C634F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33599" y="4452212"/>
            <a:ext cx="1271081" cy="1081825"/>
          </a:xfrm>
          <a:prstGeom prst="rect">
            <a:avLst/>
          </a:prstGeom>
        </p:spPr>
      </p:pic>
      <p:pic>
        <p:nvPicPr>
          <p:cNvPr id="15" name="Immagine 14">
            <a:extLst>
              <a:ext uri="{FF2B5EF4-FFF2-40B4-BE49-F238E27FC236}">
                <a16:creationId xmlns:a16="http://schemas.microsoft.com/office/drawing/2014/main" id="{6243B5B8-5110-7C2F-CAFA-5002514EE4D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43059" y="4337249"/>
            <a:ext cx="3013926" cy="1048988"/>
          </a:xfrm>
          <a:prstGeom prst="rect">
            <a:avLst/>
          </a:prstGeom>
        </p:spPr>
      </p:pic>
      <p:pic>
        <p:nvPicPr>
          <p:cNvPr id="17" name="Elemento grafico 16">
            <a:extLst>
              <a:ext uri="{FF2B5EF4-FFF2-40B4-BE49-F238E27FC236}">
                <a16:creationId xmlns:a16="http://schemas.microsoft.com/office/drawing/2014/main" id="{57DF585A-7CDA-7E17-B2B8-34C5741521A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013399" y="3503546"/>
            <a:ext cx="1666875" cy="323850"/>
          </a:xfrm>
          <a:prstGeom prst="rect">
            <a:avLst/>
          </a:prstGeom>
        </p:spPr>
      </p:pic>
      <p:pic>
        <p:nvPicPr>
          <p:cNvPr id="19" name="Immagine 18">
            <a:extLst>
              <a:ext uri="{FF2B5EF4-FFF2-40B4-BE49-F238E27FC236}">
                <a16:creationId xmlns:a16="http://schemas.microsoft.com/office/drawing/2014/main" id="{8CF9E656-359C-2E5B-D37C-5E7ACD60CE9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619" y="4591062"/>
            <a:ext cx="2857500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108016"/>
      </p:ext>
    </p:extLst>
  </p:cSld>
  <p:clrMapOvr>
    <a:masterClrMapping/>
  </p:clrMapOvr>
  <p:transition spd="med">
    <p:dissolve/>
  </p:transition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2037</TotalTime>
  <Words>227</Words>
  <Application>Microsoft Office PowerPoint</Application>
  <PresentationFormat>Widescreen</PresentationFormat>
  <Paragraphs>28</Paragraphs>
  <Slides>3</Slides>
  <Notes>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Helvetica Light</vt:lpstr>
      <vt:lpstr>Tema di Office</vt:lpstr>
      <vt:lpstr>v</vt:lpstr>
      <vt:lpstr>Presentazione standard di PowerPoint</vt:lpstr>
      <vt:lpstr>LE AZIENDE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</dc:title>
  <dc:creator>LORENZO PANIATE</dc:creator>
  <cp:lastModifiedBy>Uniat - Unione Industriale Asti</cp:lastModifiedBy>
  <cp:revision>30</cp:revision>
  <dcterms:created xsi:type="dcterms:W3CDTF">2023-03-14T07:02:01Z</dcterms:created>
  <dcterms:modified xsi:type="dcterms:W3CDTF">2024-12-12T14:06:05Z</dcterms:modified>
</cp:coreProperties>
</file>