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.xml" ContentType="application/vnd.openxmlformats-officedocument.drawingml.chartshap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75" r:id="rId4"/>
    <p:sldId id="276" r:id="rId5"/>
    <p:sldId id="274" r:id="rId6"/>
    <p:sldId id="273" r:id="rId7"/>
    <p:sldId id="302" r:id="rId8"/>
    <p:sldId id="284" r:id="rId9"/>
    <p:sldId id="297" r:id="rId10"/>
    <p:sldId id="277" r:id="rId11"/>
    <p:sldId id="278" r:id="rId12"/>
    <p:sldId id="279" r:id="rId13"/>
    <p:sldId id="296" r:id="rId14"/>
    <p:sldId id="293" r:id="rId15"/>
    <p:sldId id="294" r:id="rId16"/>
    <p:sldId id="295" r:id="rId17"/>
    <p:sldId id="309" r:id="rId18"/>
    <p:sldId id="310" r:id="rId19"/>
    <p:sldId id="311" r:id="rId20"/>
    <p:sldId id="312" r:id="rId21"/>
    <p:sldId id="299" r:id="rId22"/>
    <p:sldId id="280" r:id="rId23"/>
    <p:sldId id="290" r:id="rId24"/>
    <p:sldId id="300" r:id="rId25"/>
    <p:sldId id="268" r:id="rId26"/>
    <p:sldId id="269" r:id="rId27"/>
    <p:sldId id="285" r:id="rId28"/>
    <p:sldId id="287" r:id="rId29"/>
    <p:sldId id="288" r:id="rId30"/>
    <p:sldId id="301" r:id="rId31"/>
    <p:sldId id="303" r:id="rId32"/>
    <p:sldId id="304" r:id="rId33"/>
    <p:sldId id="305" r:id="rId34"/>
    <p:sldId id="306" r:id="rId35"/>
    <p:sldId id="286" r:id="rId36"/>
    <p:sldId id="289" r:id="rId37"/>
    <p:sldId id="307" r:id="rId3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B4EA85-A1CD-44A9-8D8C-7066830FE0AE}" v="2" dt="2024-11-22T08:24:46.6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be1e37e6ba4e8a40/DESKTOP/2024H1/UI/Copia%20di%20Tavole%20input-output%20con%20dati%202019%20(aggiornato)%20x%20parco%20della%20salut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'Spesa sanitaria per soggetto er'!$C$24</c:f>
              <c:strCache>
                <c:ptCount val="1"/>
                <c:pt idx="0">
                  <c:v>PAea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0"/>
              <c:layout>
                <c:manualLayout>
                  <c:x val="-0.6"/>
                  <c:y val="-0.43055555555555558"/>
                </c:manualLayout>
              </c:layout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FED-4C48-B6FE-5B63175C8C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er'!$B$25:$B$35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er'!$C$25:$C$35</c:f>
              <c:numCache>
                <c:formatCode>General</c:formatCode>
                <c:ptCount val="11"/>
                <c:pt idx="0">
                  <c:v>108258</c:v>
                </c:pt>
                <c:pt idx="1">
                  <c:v>107218</c:v>
                </c:pt>
                <c:pt idx="2">
                  <c:v>108851</c:v>
                </c:pt>
                <c:pt idx="3">
                  <c:v>109132</c:v>
                </c:pt>
                <c:pt idx="4">
                  <c:v>110086</c:v>
                </c:pt>
                <c:pt idx="5">
                  <c:v>111117</c:v>
                </c:pt>
                <c:pt idx="6">
                  <c:v>113591</c:v>
                </c:pt>
                <c:pt idx="7">
                  <c:v>114691</c:v>
                </c:pt>
                <c:pt idx="8">
                  <c:v>121390</c:v>
                </c:pt>
                <c:pt idx="9">
                  <c:v>126595</c:v>
                </c:pt>
                <c:pt idx="10">
                  <c:v>130364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FED-4C48-B6FE-5B63175C8C5E}"/>
            </c:ext>
          </c:extLst>
        </c:ser>
        <c:ser>
          <c:idx val="1"/>
          <c:order val="1"/>
          <c:tx>
            <c:strRef>
              <c:f>'Spesa sanitaria per soggetto er'!$D$24</c:f>
              <c:strCache>
                <c:ptCount val="1"/>
                <c:pt idx="0">
                  <c:v>Assicurazioni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0"/>
              <c:layout>
                <c:manualLayout>
                  <c:x val="-0.4"/>
                  <c:y val="-0.19444444444444445"/>
                </c:manualLayout>
              </c:layout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FED-4C48-B6FE-5B63175C8C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er'!$B$25:$B$35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er'!$D$25:$D$35</c:f>
              <c:numCache>
                <c:formatCode>General</c:formatCode>
                <c:ptCount val="11"/>
                <c:pt idx="0">
                  <c:v>2437</c:v>
                </c:pt>
                <c:pt idx="1">
                  <c:v>2366</c:v>
                </c:pt>
                <c:pt idx="2">
                  <c:v>2363</c:v>
                </c:pt>
                <c:pt idx="3">
                  <c:v>2475</c:v>
                </c:pt>
                <c:pt idx="4">
                  <c:v>2718</c:v>
                </c:pt>
                <c:pt idx="5">
                  <c:v>3005</c:v>
                </c:pt>
                <c:pt idx="6">
                  <c:v>3261</c:v>
                </c:pt>
                <c:pt idx="7">
                  <c:v>3590</c:v>
                </c:pt>
                <c:pt idx="8">
                  <c:v>3546</c:v>
                </c:pt>
                <c:pt idx="9">
                  <c:v>3750</c:v>
                </c:pt>
                <c:pt idx="10">
                  <c:v>3944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FED-4C48-B6FE-5B63175C8C5E}"/>
            </c:ext>
          </c:extLst>
        </c:ser>
        <c:ser>
          <c:idx val="2"/>
          <c:order val="2"/>
          <c:tx>
            <c:strRef>
              <c:f>'Spesa sanitaria per soggetto er'!$E$24</c:f>
              <c:strCache>
                <c:ptCount val="1"/>
                <c:pt idx="0">
                  <c:v>Imprese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0"/>
              <c:layout>
                <c:manualLayout>
                  <c:x val="-0.21944444444444455"/>
                  <c:y val="-0.18055555555555555"/>
                </c:manualLayout>
              </c:layout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FED-4C48-B6FE-5B63175C8C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er'!$B$25:$B$35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er'!$E$25:$E$35</c:f>
              <c:numCache>
                <c:formatCode>General</c:formatCode>
                <c:ptCount val="11"/>
                <c:pt idx="0">
                  <c:v>472</c:v>
                </c:pt>
                <c:pt idx="1">
                  <c:v>486</c:v>
                </c:pt>
                <c:pt idx="2">
                  <c:v>574</c:v>
                </c:pt>
                <c:pt idx="3">
                  <c:v>601</c:v>
                </c:pt>
                <c:pt idx="4">
                  <c:v>649</c:v>
                </c:pt>
                <c:pt idx="5">
                  <c:v>700</c:v>
                </c:pt>
                <c:pt idx="6">
                  <c:v>719</c:v>
                </c:pt>
                <c:pt idx="7">
                  <c:v>756</c:v>
                </c:pt>
                <c:pt idx="8">
                  <c:v>633</c:v>
                </c:pt>
                <c:pt idx="9">
                  <c:v>686</c:v>
                </c:pt>
                <c:pt idx="10">
                  <c:v>724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FED-4C48-B6FE-5B63175C8C5E}"/>
            </c:ext>
          </c:extLst>
        </c:ser>
        <c:ser>
          <c:idx val="3"/>
          <c:order val="3"/>
          <c:tx>
            <c:strRef>
              <c:f>'Spesa sanitaria per soggetto er'!$F$24</c:f>
              <c:strCache>
                <c:ptCount val="1"/>
                <c:pt idx="0">
                  <c:v>Spesa diretta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0"/>
              <c:layout>
                <c:manualLayout>
                  <c:x val="0"/>
                  <c:y val="-0.13949180688790436"/>
                </c:manualLayout>
              </c:layout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FED-4C48-B6FE-5B63175C8C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er'!$B$25:$B$35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er'!$F$25:$F$35</c:f>
              <c:numCache>
                <c:formatCode>General</c:formatCode>
                <c:ptCount val="11"/>
                <c:pt idx="0">
                  <c:v>31509</c:v>
                </c:pt>
                <c:pt idx="1">
                  <c:v>31456</c:v>
                </c:pt>
                <c:pt idx="2">
                  <c:v>32529</c:v>
                </c:pt>
                <c:pt idx="3">
                  <c:v>34405</c:v>
                </c:pt>
                <c:pt idx="4">
                  <c:v>34510</c:v>
                </c:pt>
                <c:pt idx="5">
                  <c:v>35875</c:v>
                </c:pt>
                <c:pt idx="6">
                  <c:v>36219</c:v>
                </c:pt>
                <c:pt idx="7">
                  <c:v>36487</c:v>
                </c:pt>
                <c:pt idx="8">
                  <c:v>34311</c:v>
                </c:pt>
                <c:pt idx="9">
                  <c:v>36730</c:v>
                </c:pt>
                <c:pt idx="10">
                  <c:v>36835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1FED-4C48-B6FE-5B63175C8C5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90644128"/>
        <c:axId val="690645088"/>
      </c:barChart>
      <c:catAx>
        <c:axId val="690644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90645088"/>
        <c:crosses val="autoZero"/>
        <c:auto val="1"/>
        <c:lblAlgn val="ctr"/>
        <c:lblOffset val="100"/>
        <c:noMultiLvlLbl val="0"/>
      </c:catAx>
      <c:valAx>
        <c:axId val="690645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90644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it-IT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'Spesa sanitaria per tipo di fun'!$B$26</c:f>
              <c:strCache>
                <c:ptCount val="1"/>
                <c:pt idx="0">
                  <c:v>tutte le funzioni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-4.1666666666666664E-2"/>
                  <c:y val="-8.333333333333337E-2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F9B-4019-9031-B98A33AA9A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'Spesa sanitaria per tipo di fun'!$C$8:$M$8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'Spesa sanitaria per tipo di fun'!$C$26:$M$26</c:f>
              <c:numCache>
                <c:formatCode>General</c:formatCode>
                <c:ptCount val="11"/>
                <c:pt idx="0">
                  <c:v>142676</c:v>
                </c:pt>
                <c:pt idx="1">
                  <c:v>141526</c:v>
                </c:pt>
                <c:pt idx="2">
                  <c:v>144317</c:v>
                </c:pt>
                <c:pt idx="3">
                  <c:v>146613</c:v>
                </c:pt>
                <c:pt idx="4">
                  <c:v>147963</c:v>
                </c:pt>
                <c:pt idx="5">
                  <c:v>150697</c:v>
                </c:pt>
                <c:pt idx="6">
                  <c:v>153790</c:v>
                </c:pt>
                <c:pt idx="7">
                  <c:v>155524</c:v>
                </c:pt>
                <c:pt idx="8">
                  <c:v>159880</c:v>
                </c:pt>
                <c:pt idx="9">
                  <c:v>167761</c:v>
                </c:pt>
                <c:pt idx="10">
                  <c:v>171867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F9B-4019-9031-B98A33AA9A8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520110848"/>
        <c:axId val="520112768"/>
      </c:lineChart>
      <c:catAx>
        <c:axId val="520110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520112768"/>
        <c:crosses val="autoZero"/>
        <c:auto val="1"/>
        <c:lblAlgn val="ctr"/>
        <c:lblOffset val="100"/>
        <c:noMultiLvlLbl val="0"/>
      </c:catAx>
      <c:valAx>
        <c:axId val="520112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520110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247594050743664E-2"/>
          <c:y val="4.5128205128205132E-2"/>
          <c:w val="0.61519685039370087"/>
          <c:h val="0.86380197859882901"/>
        </c:manualLayout>
      </c:layout>
      <c:lineChart>
        <c:grouping val="standard"/>
        <c:varyColors val="0"/>
        <c:ser>
          <c:idx val="1"/>
          <c:order val="1"/>
          <c:tx>
            <c:strRef>
              <c:f>Foglio2!$B$10</c:f>
              <c:strCache>
                <c:ptCount val="1"/>
                <c:pt idx="0">
                  <c:v>  assistenza ospedaliera in regime ordinario per cura e riabilitazione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4.3849138422913641E-3"/>
                  <c:y val="0.10421645020451181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Foglio2!$C$10:$M$10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96.897137999433269</c:v>
                </c:pt>
                <c:pt idx="2">
                  <c:v>96.332766600547842</c:v>
                </c:pt>
                <c:pt idx="3">
                  <c:v>95.534617927647119</c:v>
                </c:pt>
                <c:pt idx="4">
                  <c:v>96.545291395107213</c:v>
                </c:pt>
                <c:pt idx="5">
                  <c:v>97.114385567205076</c:v>
                </c:pt>
                <c:pt idx="6">
                  <c:v>98.002266931141989</c:v>
                </c:pt>
                <c:pt idx="7">
                  <c:v>97.480400491168439</c:v>
                </c:pt>
                <c:pt idx="8">
                  <c:v>104.29772362331164</c:v>
                </c:pt>
                <c:pt idx="9">
                  <c:v>105.69802588079723</c:v>
                </c:pt>
                <c:pt idx="10">
                  <c:v>108.99452158307362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813-4AD7-AE72-D20335CFA7A3}"/>
            </c:ext>
          </c:extLst>
        </c:ser>
        <c:ser>
          <c:idx val="2"/>
          <c:order val="2"/>
          <c:tx>
            <c:strRef>
              <c:f>Foglio2!$B$11</c:f>
              <c:strCache>
                <c:ptCount val="1"/>
                <c:pt idx="0">
                  <c:v>  assistenza ospedaliera in regime di day hospital per cura e riabilitazione</c:v>
                </c:pt>
              </c:strCache>
            </c:strRef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8.8285744193349544E-2"/>
                  <c:y val="4.3362487381385019E-2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Foglio2!$C$11:$M$11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92.773998488284207</c:v>
                </c:pt>
                <c:pt idx="2">
                  <c:v>96.643990929705225</c:v>
                </c:pt>
                <c:pt idx="3">
                  <c:v>93.544973544973558</c:v>
                </c:pt>
                <c:pt idx="4">
                  <c:v>91.519274376417243</c:v>
                </c:pt>
                <c:pt idx="5">
                  <c:v>87.34693877551021</c:v>
                </c:pt>
                <c:pt idx="6">
                  <c:v>81.37566137566138</c:v>
                </c:pt>
                <c:pt idx="7">
                  <c:v>74.331065759637184</c:v>
                </c:pt>
                <c:pt idx="8">
                  <c:v>66.182917611489032</c:v>
                </c:pt>
                <c:pt idx="9">
                  <c:v>68.102796674225232</c:v>
                </c:pt>
                <c:pt idx="10">
                  <c:v>70.022675736961446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813-4AD7-AE72-D20335CFA7A3}"/>
            </c:ext>
          </c:extLst>
        </c:ser>
        <c:ser>
          <c:idx val="3"/>
          <c:order val="3"/>
          <c:tx>
            <c:strRef>
              <c:f>Foglio2!$B$12</c:f>
              <c:strCache>
                <c:ptCount val="1"/>
                <c:pt idx="0">
                  <c:v>  assistenza ambulatoriale per cura e riabilitazione</c:v>
                </c:pt>
              </c:strCache>
            </c:strRef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-7.0901033973412117E-2"/>
                  <c:y val="-0.14769230769230771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Foglio2!$C$12:$M$12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100.72411296162201</c:v>
                </c:pt>
                <c:pt idx="2">
                  <c:v>106.48410242906985</c:v>
                </c:pt>
                <c:pt idx="3">
                  <c:v>111.32249358172602</c:v>
                </c:pt>
                <c:pt idx="4">
                  <c:v>111.76354420380488</c:v>
                </c:pt>
                <c:pt idx="5">
                  <c:v>115.10104667237179</c:v>
                </c:pt>
                <c:pt idx="6">
                  <c:v>118.46488052136132</c:v>
                </c:pt>
                <c:pt idx="7">
                  <c:v>121.50615496017379</c:v>
                </c:pt>
                <c:pt idx="8">
                  <c:v>121.06839576064776</c:v>
                </c:pt>
                <c:pt idx="9">
                  <c:v>127.55578961227043</c:v>
                </c:pt>
                <c:pt idx="10">
                  <c:v>129.53064314396684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813-4AD7-AE72-D20335CFA7A3}"/>
            </c:ext>
          </c:extLst>
        </c:ser>
        <c:ser>
          <c:idx val="4"/>
          <c:order val="4"/>
          <c:tx>
            <c:strRef>
              <c:f>Foglio2!$B$13</c:f>
              <c:strCache>
                <c:ptCount val="1"/>
                <c:pt idx="0">
                  <c:v>  assistenza domiciliare per cura e riabilitazione</c:v>
                </c:pt>
              </c:strCache>
            </c:strRef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9.4444444444444442E-2"/>
                  <c:y val="-0.11076923076923077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Foglio2!$C$13:$M$13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108.43373493975903</c:v>
                </c:pt>
                <c:pt idx="2">
                  <c:v>99.036144578313255</c:v>
                </c:pt>
                <c:pt idx="3">
                  <c:v>102.65060240963857</c:v>
                </c:pt>
                <c:pt idx="4">
                  <c:v>101.44578313253012</c:v>
                </c:pt>
                <c:pt idx="5">
                  <c:v>116.14457831325302</c:v>
                </c:pt>
                <c:pt idx="6">
                  <c:v>116.3855421686747</c:v>
                </c:pt>
                <c:pt idx="7">
                  <c:v>160.96385542168676</c:v>
                </c:pt>
                <c:pt idx="8">
                  <c:v>179.51807228915663</c:v>
                </c:pt>
                <c:pt idx="9">
                  <c:v>191.56626506024099</c:v>
                </c:pt>
                <c:pt idx="10">
                  <c:v>197.59036144578317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4813-4AD7-AE72-D20335CFA7A3}"/>
            </c:ext>
          </c:extLst>
        </c:ser>
        <c:ser>
          <c:idx val="5"/>
          <c:order val="5"/>
          <c:tx>
            <c:strRef>
              <c:f>Foglio2!$B$14</c:f>
              <c:strCache>
                <c:ptCount val="1"/>
                <c:pt idx="0">
                  <c:v>assistenza (sanitaria) di lunga durata (LTC)</c:v>
                </c:pt>
              </c:strCache>
            </c:strRef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4813-4AD7-AE72-D20335CFA7A3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4813-4AD7-AE72-D20335CFA7A3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4813-4AD7-AE72-D20335CFA7A3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4813-4AD7-AE72-D20335CFA7A3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4813-4AD7-AE72-D20335CFA7A3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4813-4AD7-AE72-D20335CFA7A3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4813-4AD7-AE72-D20335CFA7A3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4813-4AD7-AE72-D20335CFA7A3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4813-4AD7-AE72-D20335CFA7A3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4813-4AD7-AE72-D20335CFA7A3}"/>
                </c:ext>
              </c:extLst>
            </c:dLbl>
            <c:dLbl>
              <c:idx val="10"/>
              <c:layout>
                <c:manualLayout>
                  <c:x val="9.2995169082125517E-2"/>
                  <c:y val="2.3349139965684117E-2"/>
                </c:manualLayout>
              </c:layout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Foglio2!$C$14:$M$14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101.4302175828645</c:v>
                </c:pt>
                <c:pt idx="2">
                  <c:v>103.21968413204094</c:v>
                </c:pt>
                <c:pt idx="3">
                  <c:v>102.96210940147766</c:v>
                </c:pt>
                <c:pt idx="4">
                  <c:v>104.91425472785195</c:v>
                </c:pt>
                <c:pt idx="5">
                  <c:v>108.71687114485189</c:v>
                </c:pt>
                <c:pt idx="6">
                  <c:v>110.47244628211212</c:v>
                </c:pt>
                <c:pt idx="7">
                  <c:v>109.14390293499628</c:v>
                </c:pt>
                <c:pt idx="8">
                  <c:v>109.38792110079306</c:v>
                </c:pt>
                <c:pt idx="9">
                  <c:v>111.98400325357555</c:v>
                </c:pt>
                <c:pt idx="10">
                  <c:v>114.53263742967533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4813-4AD7-AE72-D20335CFA7A3}"/>
            </c:ext>
          </c:extLst>
        </c:ser>
        <c:ser>
          <c:idx val="11"/>
          <c:order val="11"/>
          <c:tx>
            <c:strRef>
              <c:f>Foglio2!$B$20</c:f>
              <c:strCache>
                <c:ptCount val="1"/>
                <c:pt idx="0">
                  <c:v>prodotti farmaceutici e altri apparecchi terapeutici (non specificati per funzione)</c:v>
                </c:pt>
              </c:strCache>
            </c:strRef>
          </c:tx>
          <c:spPr>
            <a:ln w="38100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0.11521739130434783"/>
                  <c:y val="-5.9639127091483127E-2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Foglio2!$C$20:$M$20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101.64981949458483</c:v>
                </c:pt>
                <c:pt idx="2">
                  <c:v>103.3610108303249</c:v>
                </c:pt>
                <c:pt idx="3">
                  <c:v>109.57400722021659</c:v>
                </c:pt>
                <c:pt idx="4">
                  <c:v>109.81949458483753</c:v>
                </c:pt>
                <c:pt idx="5">
                  <c:v>111.3032490974729</c:v>
                </c:pt>
                <c:pt idx="6">
                  <c:v>115.31407942238265</c:v>
                </c:pt>
                <c:pt idx="7">
                  <c:v>118.94223826714799</c:v>
                </c:pt>
                <c:pt idx="8">
                  <c:v>118.32851985559564</c:v>
                </c:pt>
                <c:pt idx="9">
                  <c:v>121.24909747292416</c:v>
                </c:pt>
                <c:pt idx="10">
                  <c:v>126.06498194945846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4813-4AD7-AE72-D20335CFA7A3}"/>
            </c:ext>
          </c:extLst>
        </c:ser>
        <c:ser>
          <c:idx val="14"/>
          <c:order val="14"/>
          <c:tx>
            <c:strRef>
              <c:f>Foglio2!$B$23</c:f>
              <c:strCache>
                <c:ptCount val="1"/>
                <c:pt idx="0">
                  <c:v>servizi per la prevenzione delle malattie</c:v>
                </c:pt>
              </c:strCache>
            </c:strRef>
          </c:tx>
          <c:spPr>
            <a:ln w="38100" cap="rnd">
              <a:solidFill>
                <a:schemeClr val="accent3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-3.8282216200079865E-3"/>
                  <c:y val="8.902564102564103E-3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Foglio2!$C$23:$M$23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100.68364382156896</c:v>
                </c:pt>
                <c:pt idx="2">
                  <c:v>105.22987523500257</c:v>
                </c:pt>
                <c:pt idx="3">
                  <c:v>104.39241155358059</c:v>
                </c:pt>
                <c:pt idx="4">
                  <c:v>106.75098273799351</c:v>
                </c:pt>
                <c:pt idx="5">
                  <c:v>113.45069218936933</c:v>
                </c:pt>
                <c:pt idx="6">
                  <c:v>122.85079473594257</c:v>
                </c:pt>
                <c:pt idx="7">
                  <c:v>125.38027687574773</c:v>
                </c:pt>
                <c:pt idx="8">
                  <c:v>148.64125790463169</c:v>
                </c:pt>
                <c:pt idx="9">
                  <c:v>195.31703982225261</c:v>
                </c:pt>
                <c:pt idx="10">
                  <c:v>191.52281661254486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4813-4AD7-AE72-D20335CFA7A3}"/>
            </c:ext>
          </c:extLst>
        </c:ser>
        <c:ser>
          <c:idx val="15"/>
          <c:order val="15"/>
          <c:tx>
            <c:strRef>
              <c:f>Foglio2!$B$24</c:f>
              <c:strCache>
                <c:ptCount val="1"/>
                <c:pt idx="0">
                  <c:v>governance e amministrazione del sistema sanitario e del finanziamento</c:v>
                </c:pt>
              </c:strCache>
            </c:strRef>
          </c:tx>
          <c:spPr>
            <a:ln w="38100" cap="rnd">
              <a:solidFill>
                <a:schemeClr val="accent4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10"/>
              <c:layout>
                <c:manualLayout>
                  <c:x val="0.14828085927959153"/>
                  <c:y val="-0.20923076923076922"/>
                </c:manualLayout>
              </c:layout>
              <c:dLblPos val="r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4813-4AD7-AE72-D20335CFA7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Foglio2!$C$8:$M$8</c:f>
              <c:strCach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strCache>
            </c:strRef>
          </c:cat>
          <c:val>
            <c:numRef>
              <c:f>Foglio2!$C$24:$M$24</c:f>
              <c:numCache>
                <c:formatCode>0</c:formatCode>
                <c:ptCount val="11"/>
                <c:pt idx="0" formatCode="General">
                  <c:v>100</c:v>
                </c:pt>
                <c:pt idx="1">
                  <c:v>88.864042933810381</c:v>
                </c:pt>
                <c:pt idx="2">
                  <c:v>84.615384615384627</c:v>
                </c:pt>
                <c:pt idx="3">
                  <c:v>91.905187835420406</c:v>
                </c:pt>
                <c:pt idx="4">
                  <c:v>105.36672629695887</c:v>
                </c:pt>
                <c:pt idx="5">
                  <c:v>111.89624329159216</c:v>
                </c:pt>
                <c:pt idx="6">
                  <c:v>111.76207513416817</c:v>
                </c:pt>
                <c:pt idx="7">
                  <c:v>113.10375670840787</c:v>
                </c:pt>
                <c:pt idx="8">
                  <c:v>119.99105545617174</c:v>
                </c:pt>
                <c:pt idx="9">
                  <c:v>128.30948121645795</c:v>
                </c:pt>
                <c:pt idx="10">
                  <c:v>133.2737030411449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4813-4AD7-AE72-D20335CFA7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93448656"/>
        <c:axId val="69344433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Foglio2!$B$9</c15:sqref>
                        </c15:formulaRef>
                      </c:ext>
                    </c:extLst>
                    <c:strCache>
                      <c:ptCount val="1"/>
                      <c:pt idx="0">
                        <c:v>assistenza sanitaria per cura e riabilitazione</c:v>
                      </c:pt>
                    </c:strCache>
                  </c:strRef>
                </c:tx>
                <c:spPr>
                  <a:ln w="38100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>
                      <c:ext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Foglio2!$C$9:$M$9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98.072968906720163</c:v>
                      </c:pt>
                      <c:pt idx="2">
                        <c:v>100.23946840521566</c:v>
                      </c:pt>
                      <c:pt idx="3">
                        <c:v>101.42051153460382</c:v>
                      </c:pt>
                      <c:pt idx="4">
                        <c:v>101.95085255767302</c:v>
                      </c:pt>
                      <c:pt idx="5">
                        <c:v>103.25476429287863</c:v>
                      </c:pt>
                      <c:pt idx="6">
                        <c:v>104.5135406218656</c:v>
                      </c:pt>
                      <c:pt idx="7">
                        <c:v>105.04262788365097</c:v>
                      </c:pt>
                      <c:pt idx="8">
                        <c:v>107.91624874623874</c:v>
                      </c:pt>
                      <c:pt idx="9">
                        <c:v>111.35280842527585</c:v>
                      </c:pt>
                      <c:pt idx="10">
                        <c:v>114.04588766298899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F-4813-4AD7-AE72-D20335CFA7A3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Foglio2!$B$15</c15:sqref>
                        </c15:formulaRef>
                      </c:ext>
                    </c:extLst>
                    <c:strCache>
                      <c:ptCount val="1"/>
                      <c:pt idx="0">
                        <c:v>  assistenza (sanitaria) residenziale e ospedaliera di lunga durata</c:v>
                      </c:pt>
                    </c:strCache>
                  </c:strRef>
                </c:tx>
                <c:spPr>
                  <a:ln w="38100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0"/>
                    <c:dLblPos val="r"/>
                    <c:showLegendKey val="0"/>
                    <c:showVal val="1"/>
                    <c:showCatName val="0"/>
                    <c:showSerName val="1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0-4813-4AD7-AE72-D20335CFA7A3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Foglio2!$C$15:$M$15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102.09299694535581</c:v>
                      </c:pt>
                      <c:pt idx="2">
                        <c:v>103.22434664554814</c:v>
                      </c:pt>
                      <c:pt idx="3">
                        <c:v>103.36010860957121</c:v>
                      </c:pt>
                      <c:pt idx="4">
                        <c:v>106.62970924312704</c:v>
                      </c:pt>
                      <c:pt idx="5">
                        <c:v>109.32232152958478</c:v>
                      </c:pt>
                      <c:pt idx="6">
                        <c:v>112.12806878606176</c:v>
                      </c:pt>
                      <c:pt idx="7">
                        <c:v>108.08915035637516</c:v>
                      </c:pt>
                      <c:pt idx="8">
                        <c:v>106.68627672813668</c:v>
                      </c:pt>
                      <c:pt idx="9">
                        <c:v>108.33804729041748</c:v>
                      </c:pt>
                      <c:pt idx="10">
                        <c:v>110.13689331372328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1-4813-4AD7-AE72-D20335CFA7A3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Foglio2!$B$16</c15:sqref>
                        </c15:formulaRef>
                      </c:ext>
                    </c:extLst>
                    <c:strCache>
                      <c:ptCount val="1"/>
                      <c:pt idx="0">
                        <c:v>  assistenza (sanitaria) ospedaliera diurna di lunga durata</c:v>
                      </c:pt>
                    </c:strCache>
                  </c:strRef>
                </c:tx>
                <c:spPr>
                  <a:ln w="38100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0"/>
                    <c:layout>
                      <c:manualLayout>
                        <c:x val="9.2565238798621371E-2"/>
                        <c:y val="2.0512820512820513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1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2-4813-4AD7-AE72-D20335CFA7A3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Foglio2!$C$16:$M$16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98.672114402451484</c:v>
                      </c:pt>
                      <c:pt idx="2">
                        <c:v>91.624106230847801</c:v>
                      </c:pt>
                      <c:pt idx="3">
                        <c:v>94.279877425944846</c:v>
                      </c:pt>
                      <c:pt idx="4">
                        <c:v>94.177732379979574</c:v>
                      </c:pt>
                      <c:pt idx="5">
                        <c:v>97.95709908069459</c:v>
                      </c:pt>
                      <c:pt idx="6">
                        <c:v>97.242083758937696</c:v>
                      </c:pt>
                      <c:pt idx="7">
                        <c:v>81.716036772216555</c:v>
                      </c:pt>
                      <c:pt idx="8">
                        <c:v>77.119509703779372</c:v>
                      </c:pt>
                      <c:pt idx="9">
                        <c:v>78.855975485188978</c:v>
                      </c:pt>
                      <c:pt idx="10">
                        <c:v>81.511746680286009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4813-4AD7-AE72-D20335CFA7A3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Foglio2!$B$17</c15:sqref>
                        </c15:formulaRef>
                      </c:ext>
                    </c:extLst>
                    <c:strCache>
                      <c:ptCount val="1"/>
                      <c:pt idx="0">
                        <c:v>  assistenza (sanitaria) ambulatoriale di lunga durata</c:v>
                      </c:pt>
                    </c:strCache>
                  </c:strRef>
                </c:tx>
                <c:spPr>
                  <a:ln w="38100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0"/>
                    <c:layout>
                      <c:manualLayout>
                        <c:x val="0.14180206794682423"/>
                        <c:y val="0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1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4-4813-4AD7-AE72-D20335CFA7A3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Foglio2!$C$17:$M$17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100.57183702644747</c:v>
                      </c:pt>
                      <c:pt idx="2">
                        <c:v>102.85918513223731</c:v>
                      </c:pt>
                      <c:pt idx="3">
                        <c:v>103.39528234453181</c:v>
                      </c:pt>
                      <c:pt idx="4">
                        <c:v>104.11007862759114</c:v>
                      </c:pt>
                      <c:pt idx="5">
                        <c:v>106.50464617583989</c:v>
                      </c:pt>
                      <c:pt idx="6">
                        <c:v>108.22015725518229</c:v>
                      </c:pt>
                      <c:pt idx="7">
                        <c:v>99.571122230164406</c:v>
                      </c:pt>
                      <c:pt idx="8">
                        <c:v>100.92923516797713</c:v>
                      </c:pt>
                      <c:pt idx="9">
                        <c:v>106.82630450321659</c:v>
                      </c:pt>
                      <c:pt idx="10">
                        <c:v>110.00714796283059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5-4813-4AD7-AE72-D20335CFA7A3}"/>
                  </c:ext>
                </c:extLst>
              </c15:ser>
            </c15:filteredLineSeries>
            <c15:filteredLineSeries>
              <c15:ser>
                <c:idx val="9"/>
                <c:order val="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Foglio2!$B$18</c15:sqref>
                        </c15:formulaRef>
                      </c:ext>
                    </c:extLst>
                    <c:strCache>
                      <c:ptCount val="1"/>
                      <c:pt idx="0">
                        <c:v>  assistenza (sanitaria) domiciliare di lunga durata</c:v>
                      </c:pt>
                    </c:strCache>
                  </c:strRef>
                </c:tx>
                <c:spPr>
                  <a:ln w="38100" cap="rnd">
                    <a:solidFill>
                      <a:schemeClr val="accent4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0"/>
                    <c:layout>
                      <c:manualLayout>
                        <c:x val="2.7572624322993455E-2"/>
                        <c:y val="-9.8461538461538461E-2"/>
                      </c:manualLayout>
                    </c:layout>
                    <c:dLblPos val="r"/>
                    <c:showLegendKey val="0"/>
                    <c:showVal val="1"/>
                    <c:showCatName val="0"/>
                    <c:showSerName val="1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6-4813-4AD7-AE72-D20335CFA7A3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Foglio2!$C$18:$M$18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101.07627515208236</c:v>
                      </c:pt>
                      <c:pt idx="2">
                        <c:v>108.98455779129621</c:v>
                      </c:pt>
                      <c:pt idx="3">
                        <c:v>104.72625175479645</c:v>
                      </c:pt>
                      <c:pt idx="4">
                        <c:v>103.7903603182031</c:v>
                      </c:pt>
                      <c:pt idx="5">
                        <c:v>114.03837154890034</c:v>
                      </c:pt>
                      <c:pt idx="6">
                        <c:v>112.6345343940103</c:v>
                      </c:pt>
                      <c:pt idx="7">
                        <c:v>138.60552175947592</c:v>
                      </c:pt>
                      <c:pt idx="8">
                        <c:v>146.42021525503046</c:v>
                      </c:pt>
                      <c:pt idx="9">
                        <c:v>148.99391670566217</c:v>
                      </c:pt>
                      <c:pt idx="10">
                        <c:v>153.76696303228829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7-4813-4AD7-AE72-D20335CFA7A3}"/>
                  </c:ext>
                </c:extLst>
              </c15:ser>
            </c15:filteredLineSeries>
            <c15:filteredLineSeries>
              <c15:ser>
                <c:idx val="10"/>
                <c:order val="1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Foglio2!$B$19</c15:sqref>
                        </c15:formulaRef>
                      </c:ext>
                    </c:extLst>
                    <c:strCache>
                      <c:ptCount val="1"/>
                      <c:pt idx="0">
                        <c:v>servizi ausiliari (non specificati per funzione)</c:v>
                      </c:pt>
                    </c:strCache>
                  </c:strRef>
                </c:tx>
                <c:spPr>
                  <a:ln w="38100" cap="rnd">
                    <a:solidFill>
                      <a:schemeClr val="accent5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0"/>
                    <c:dLblPos val="r"/>
                    <c:showLegendKey val="0"/>
                    <c:showVal val="1"/>
                    <c:showCatName val="0"/>
                    <c:showSerName val="1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8-4813-4AD7-AE72-D20335CFA7A3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Foglio2!$C$19:$M$19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99.418228829993538</c:v>
                      </c:pt>
                      <c:pt idx="2">
                        <c:v>100.66257272139626</c:v>
                      </c:pt>
                      <c:pt idx="3">
                        <c:v>97.083063994828706</c:v>
                      </c:pt>
                      <c:pt idx="4">
                        <c:v>98.149644473173893</c:v>
                      </c:pt>
                      <c:pt idx="5">
                        <c:v>99.636393018745977</c:v>
                      </c:pt>
                      <c:pt idx="6">
                        <c:v>101.0261797026503</c:v>
                      </c:pt>
                      <c:pt idx="7">
                        <c:v>103.65223012281837</c:v>
                      </c:pt>
                      <c:pt idx="8">
                        <c:v>109.17097608274079</c:v>
                      </c:pt>
                      <c:pt idx="9">
                        <c:v>117.50161603102781</c:v>
                      </c:pt>
                      <c:pt idx="10">
                        <c:v>120.40239172592115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9-4813-4AD7-AE72-D20335CFA7A3}"/>
                  </c:ext>
                </c:extLst>
              </c15:ser>
            </c15:filteredLineSeries>
            <c15:filteredLineSeries>
              <c15:ser>
                <c:idx val="12"/>
                <c:order val="1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Foglio2!$B$21</c15:sqref>
                        </c15:formulaRef>
                      </c:ext>
                    </c:extLst>
                    <c:strCache>
                      <c:ptCount val="1"/>
                      <c:pt idx="0">
                        <c:v>  prodotti farmaceutici e altri presidi medici non durevoli (non specificati per funzione)</c:v>
                      </c:pt>
                    </c:strCache>
                  </c:strRef>
                </c:tx>
                <c:spPr>
                  <a:ln w="38100" cap="rnd">
                    <a:solidFill>
                      <a:schemeClr val="accent1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Foglio2!$C$21:$M$21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101.75712118658352</c:v>
                      </c:pt>
                      <c:pt idx="2">
                        <c:v>103.42154053598517</c:v>
                      </c:pt>
                      <c:pt idx="3">
                        <c:v>110.34046856564977</c:v>
                      </c:pt>
                      <c:pt idx="4">
                        <c:v>110.02443957525706</c:v>
                      </c:pt>
                      <c:pt idx="5">
                        <c:v>111.8152705208158</c:v>
                      </c:pt>
                      <c:pt idx="6">
                        <c:v>115.97421203438398</c:v>
                      </c:pt>
                      <c:pt idx="7">
                        <c:v>119.70756784088996</c:v>
                      </c:pt>
                      <c:pt idx="8">
                        <c:v>118.94067082420364</c:v>
                      </c:pt>
                      <c:pt idx="9">
                        <c:v>120.95482892297323</c:v>
                      </c:pt>
                      <c:pt idx="10">
                        <c:v>126.26411596157091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A-4813-4AD7-AE72-D20335CFA7A3}"/>
                  </c:ext>
                </c:extLst>
              </c15:ser>
            </c15:filteredLineSeries>
            <c15:filteredLineSeries>
              <c15:ser>
                <c:idx val="13"/>
                <c:order val="1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Foglio2!$B$22</c15:sqref>
                        </c15:formulaRef>
                      </c:ext>
                    </c:extLst>
                    <c:strCache>
                      <c:ptCount val="1"/>
                      <c:pt idx="0">
                        <c:v>  apparecchi terapeutici ed altri presidi medici durevoli(non specificati per funzione)</c:v>
                      </c:pt>
                    </c:strCache>
                  </c:strRef>
                </c:tx>
                <c:spPr>
                  <a:ln w="38100" cap="rnd">
                    <a:solidFill>
                      <a:schemeClr val="accent2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Foglio2!$C$22:$M$22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101.00806451612904</c:v>
                      </c:pt>
                      <c:pt idx="2">
                        <c:v>102.99899193548389</c:v>
                      </c:pt>
                      <c:pt idx="3">
                        <c:v>104.98991935483873</c:v>
                      </c:pt>
                      <c:pt idx="4">
                        <c:v>108.59375000000003</c:v>
                      </c:pt>
                      <c:pt idx="5">
                        <c:v>108.24092741935486</c:v>
                      </c:pt>
                      <c:pt idx="6">
                        <c:v>111.36592741935486</c:v>
                      </c:pt>
                      <c:pt idx="7">
                        <c:v>114.36491935483873</c:v>
                      </c:pt>
                      <c:pt idx="8">
                        <c:v>114.66733870967744</c:v>
                      </c:pt>
                      <c:pt idx="9">
                        <c:v>123.0090725806452</c:v>
                      </c:pt>
                      <c:pt idx="10">
                        <c:v>124.87399193548391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B-4813-4AD7-AE72-D20335CFA7A3}"/>
                  </c:ext>
                </c:extLst>
              </c15:ser>
            </c15:filteredLineSeries>
            <c15:filteredLineSeries>
              <c15:ser>
                <c:idx val="16"/>
                <c:order val="1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Foglio2!$B$25</c15:sqref>
                        </c15:formulaRef>
                      </c:ext>
                    </c:extLst>
                    <c:strCache>
                      <c:ptCount val="1"/>
                      <c:pt idx="0">
                        <c:v>altri servizi di assistenza sanitaria non classificati altrove (n.c.a.)</c:v>
                      </c:pt>
                    </c:strCache>
                  </c:strRef>
                </c:tx>
                <c:spPr>
                  <a:ln w="38100" cap="rnd">
                    <a:solidFill>
                      <a:schemeClr val="accent5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Foglio2!$C$25:$M$25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C-4813-4AD7-AE72-D20335CFA7A3}"/>
                  </c:ext>
                </c:extLst>
              </c15:ser>
            </c15:filteredLineSeries>
            <c15:filteredLineSeries>
              <c15:ser>
                <c:idx val="17"/>
                <c:order val="1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Foglio2!$B$26</c15:sqref>
                        </c15:formulaRef>
                      </c:ext>
                    </c:extLst>
                    <c:strCache>
                      <c:ptCount val="1"/>
                      <c:pt idx="0">
                        <c:v>tutte le funzioni</c:v>
                      </c:pt>
                    </c:strCache>
                  </c:strRef>
                </c:tx>
                <c:spPr>
                  <a:ln w="38100" cap="rnd">
                    <a:solidFill>
                      <a:schemeClr val="accent6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dLbl>
                    <c:idx val="10"/>
                    <c:dLblPos val="r"/>
                    <c:showLegendKey val="0"/>
                    <c:showVal val="1"/>
                    <c:showCatName val="0"/>
                    <c:showSerName val="1"/>
                    <c:showPercent val="0"/>
                    <c:showBubbleSize val="0"/>
                    <c:extLst xmlns:c15="http://schemas.microsoft.com/office/drawing/2012/chart">
                      <c:ext xmlns:c15="http://schemas.microsoft.com/office/drawing/2012/chart" uri="{CE6537A1-D6FC-4f65-9D91-7224C49458BB}"/>
                      <c:ext xmlns:c16="http://schemas.microsoft.com/office/drawing/2014/chart" uri="{C3380CC4-5D6E-409C-BE32-E72D297353CC}">
                        <c16:uniqueId val="{0000001D-4813-4AD7-AE72-D20335CFA7A3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2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showLegendKey val="0"/>
                  <c:showVal val="0"/>
                  <c:showCatName val="0"/>
                  <c:showSerName val="0"/>
                  <c:showPercent val="0"/>
                  <c:showBubbleSize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Foglio2!$C$8:$M$8</c15:sqref>
                        </c15:formulaRef>
                      </c:ext>
                    </c:extLst>
                    <c:strCache>
                      <c:ptCount val="11"/>
                      <c:pt idx="0">
                        <c:v>2012</c:v>
                      </c:pt>
                      <c:pt idx="1">
                        <c:v>2013</c:v>
                      </c:pt>
                      <c:pt idx="2">
                        <c:v>2014</c:v>
                      </c:pt>
                      <c:pt idx="3">
                        <c:v>2015</c:v>
                      </c:pt>
                      <c:pt idx="4">
                        <c:v>2016</c:v>
                      </c:pt>
                      <c:pt idx="5">
                        <c:v>2017</c:v>
                      </c:pt>
                      <c:pt idx="6">
                        <c:v>2018</c:v>
                      </c:pt>
                      <c:pt idx="7">
                        <c:v>2019</c:v>
                      </c:pt>
                      <c:pt idx="8">
                        <c:v>2020</c:v>
                      </c:pt>
                      <c:pt idx="9">
                        <c:v>2021</c:v>
                      </c:pt>
                      <c:pt idx="10">
                        <c:v>2022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Foglio2!$C$26:$M$26</c15:sqref>
                        </c15:formulaRef>
                      </c:ext>
                    </c:extLst>
                    <c:numCache>
                      <c:formatCode>0</c:formatCode>
                      <c:ptCount val="11"/>
                      <c:pt idx="0" formatCode="General">
                        <c:v>100</c:v>
                      </c:pt>
                      <c:pt idx="1">
                        <c:v>99.193977964058419</c:v>
                      </c:pt>
                      <c:pt idx="2">
                        <c:v>101.15015840085228</c:v>
                      </c:pt>
                      <c:pt idx="3">
                        <c:v>102.7593989178278</c:v>
                      </c:pt>
                      <c:pt idx="4">
                        <c:v>103.7055986991505</c:v>
                      </c:pt>
                      <c:pt idx="5">
                        <c:v>105.62182847851072</c:v>
                      </c:pt>
                      <c:pt idx="6">
                        <c:v>107.7896773108301</c:v>
                      </c:pt>
                      <c:pt idx="7">
                        <c:v>109.00501836328462</c:v>
                      </c:pt>
                      <c:pt idx="8">
                        <c:v>112.05808965768591</c:v>
                      </c:pt>
                      <c:pt idx="9">
                        <c:v>117.58179371442985</c:v>
                      </c:pt>
                      <c:pt idx="10">
                        <c:v>120.45964282710472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E-4813-4AD7-AE72-D20335CFA7A3}"/>
                  </c:ext>
                </c:extLst>
              </c15:ser>
            </c15:filteredLineSeries>
          </c:ext>
        </c:extLst>
      </c:lineChart>
      <c:catAx>
        <c:axId val="693448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93444336"/>
        <c:crosses val="autoZero"/>
        <c:auto val="1"/>
        <c:lblAlgn val="ctr"/>
        <c:lblOffset val="100"/>
        <c:noMultiLvlLbl val="0"/>
      </c:catAx>
      <c:valAx>
        <c:axId val="693444336"/>
        <c:scaling>
          <c:orientation val="minMax"/>
          <c:min val="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93448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it-I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'Spesa sanitaria per soggetto er'!$C$8</c:f>
              <c:strCache>
                <c:ptCount val="1"/>
                <c:pt idx="0">
                  <c:v>ospedali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er'!$C$9:$C$19</c:f>
              <c:numCache>
                <c:formatCode>General</c:formatCode>
                <c:ptCount val="11"/>
                <c:pt idx="0">
                  <c:v>65954</c:v>
                </c:pt>
                <c:pt idx="1">
                  <c:v>64715</c:v>
                </c:pt>
                <c:pt idx="2">
                  <c:v>65633</c:v>
                </c:pt>
                <c:pt idx="3">
                  <c:v>66174</c:v>
                </c:pt>
                <c:pt idx="4">
                  <c:v>67258</c:v>
                </c:pt>
                <c:pt idx="5">
                  <c:v>67203</c:v>
                </c:pt>
                <c:pt idx="6">
                  <c:v>67731</c:v>
                </c:pt>
                <c:pt idx="7">
                  <c:v>68856</c:v>
                </c:pt>
                <c:pt idx="8">
                  <c:v>71488</c:v>
                </c:pt>
                <c:pt idx="9">
                  <c:v>72842</c:v>
                </c:pt>
                <c:pt idx="10">
                  <c:v>75182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1C-499C-AB33-A5889D48DF4C}"/>
            </c:ext>
          </c:extLst>
        </c:ser>
        <c:ser>
          <c:idx val="1"/>
          <c:order val="1"/>
          <c:tx>
            <c:strRef>
              <c:f>'Spesa sanitaria per soggetto er'!$D$8</c:f>
              <c:strCache>
                <c:ptCount val="1"/>
                <c:pt idx="0">
                  <c:v>strutture di assistenza residenziale di lunga durata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er'!$D$9:$D$19</c:f>
              <c:numCache>
                <c:formatCode>General</c:formatCode>
                <c:ptCount val="11"/>
                <c:pt idx="0">
                  <c:v>8553</c:v>
                </c:pt>
                <c:pt idx="1">
                  <c:v>8738</c:v>
                </c:pt>
                <c:pt idx="2">
                  <c:v>8980</c:v>
                </c:pt>
                <c:pt idx="3">
                  <c:v>9022</c:v>
                </c:pt>
                <c:pt idx="4">
                  <c:v>9245</c:v>
                </c:pt>
                <c:pt idx="5">
                  <c:v>9404</c:v>
                </c:pt>
                <c:pt idx="6">
                  <c:v>9638</c:v>
                </c:pt>
                <c:pt idx="7">
                  <c:v>9362</c:v>
                </c:pt>
                <c:pt idx="8">
                  <c:v>9265</c:v>
                </c:pt>
                <c:pt idx="9">
                  <c:v>9494</c:v>
                </c:pt>
                <c:pt idx="10">
                  <c:v>9651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A1C-499C-AB33-A5889D48DF4C}"/>
            </c:ext>
          </c:extLst>
        </c:ser>
        <c:ser>
          <c:idx val="2"/>
          <c:order val="2"/>
          <c:tx>
            <c:strRef>
              <c:f>'Spesa sanitaria per soggetto er'!$E$8</c:f>
              <c:strCache>
                <c:ptCount val="1"/>
                <c:pt idx="0">
                  <c:v>erogatori di servizi di assistenza sanitaria ambulatoriale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er'!$E$9:$E$19</c:f>
              <c:numCache>
                <c:formatCode>General</c:formatCode>
                <c:ptCount val="11"/>
                <c:pt idx="0">
                  <c:v>30607</c:v>
                </c:pt>
                <c:pt idx="1">
                  <c:v>30693</c:v>
                </c:pt>
                <c:pt idx="2">
                  <c:v>32387</c:v>
                </c:pt>
                <c:pt idx="3">
                  <c:v>33958</c:v>
                </c:pt>
                <c:pt idx="4">
                  <c:v>33885</c:v>
                </c:pt>
                <c:pt idx="5">
                  <c:v>35375</c:v>
                </c:pt>
                <c:pt idx="6">
                  <c:v>35997</c:v>
                </c:pt>
                <c:pt idx="7">
                  <c:v>36910</c:v>
                </c:pt>
                <c:pt idx="8">
                  <c:v>37320</c:v>
                </c:pt>
                <c:pt idx="9">
                  <c:v>39598</c:v>
                </c:pt>
                <c:pt idx="10">
                  <c:v>40263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A1C-499C-AB33-A5889D48DF4C}"/>
            </c:ext>
          </c:extLst>
        </c:ser>
        <c:ser>
          <c:idx val="3"/>
          <c:order val="3"/>
          <c:tx>
            <c:strRef>
              <c:f>'Spesa sanitaria per soggetto er'!$F$8</c:f>
              <c:strCache>
                <c:ptCount val="1"/>
                <c:pt idx="0">
                  <c:v>erogatori di servizi sanitari ausiliari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er'!$F$9:$F$19</c:f>
              <c:numCache>
                <c:formatCode>General</c:formatCode>
                <c:ptCount val="11"/>
                <c:pt idx="0">
                  <c:v>6518</c:v>
                </c:pt>
                <c:pt idx="1">
                  <c:v>6678</c:v>
                </c:pt>
                <c:pt idx="2">
                  <c:v>6621</c:v>
                </c:pt>
                <c:pt idx="3">
                  <c:v>6245</c:v>
                </c:pt>
                <c:pt idx="4">
                  <c:v>6395</c:v>
                </c:pt>
                <c:pt idx="5">
                  <c:v>6560</c:v>
                </c:pt>
                <c:pt idx="6">
                  <c:v>6776</c:v>
                </c:pt>
                <c:pt idx="7">
                  <c:v>6842</c:v>
                </c:pt>
                <c:pt idx="8">
                  <c:v>7508</c:v>
                </c:pt>
                <c:pt idx="9">
                  <c:v>8142</c:v>
                </c:pt>
                <c:pt idx="10">
                  <c:v>8230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A1C-499C-AB33-A5889D48DF4C}"/>
            </c:ext>
          </c:extLst>
        </c:ser>
        <c:ser>
          <c:idx val="4"/>
          <c:order val="4"/>
          <c:tx>
            <c:strRef>
              <c:f>'Spesa sanitaria per soggetto er'!$G$8</c:f>
              <c:strCache>
                <c:ptCount val="1"/>
                <c:pt idx="0">
                  <c:v>farmacie e altri fornitori di presidi medici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er'!$G$9:$G$19</c:f>
              <c:numCache>
                <c:formatCode>General</c:formatCode>
                <c:ptCount val="11"/>
                <c:pt idx="0">
                  <c:v>24185</c:v>
                </c:pt>
                <c:pt idx="1">
                  <c:v>24097</c:v>
                </c:pt>
                <c:pt idx="2">
                  <c:v>24028</c:v>
                </c:pt>
                <c:pt idx="3">
                  <c:v>24354</c:v>
                </c:pt>
                <c:pt idx="4">
                  <c:v>23998</c:v>
                </c:pt>
                <c:pt idx="5">
                  <c:v>24447</c:v>
                </c:pt>
                <c:pt idx="6">
                  <c:v>25409</c:v>
                </c:pt>
                <c:pt idx="7">
                  <c:v>25466</c:v>
                </c:pt>
                <c:pt idx="8">
                  <c:v>24701</c:v>
                </c:pt>
                <c:pt idx="9">
                  <c:v>25263</c:v>
                </c:pt>
                <c:pt idx="10">
                  <c:v>26307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A1C-499C-AB33-A5889D48DF4C}"/>
            </c:ext>
          </c:extLst>
        </c:ser>
        <c:ser>
          <c:idx val="5"/>
          <c:order val="5"/>
          <c:tx>
            <c:strRef>
              <c:f>'Spesa sanitaria per soggetto er'!$H$8</c:f>
              <c:strCache>
                <c:ptCount val="1"/>
                <c:pt idx="0">
                  <c:v>erogatori di servizi sanitari per la prevenzione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er'!$H$9:$H$19</c:f>
              <c:numCache>
                <c:formatCode>General</c:formatCode>
                <c:ptCount val="11"/>
                <c:pt idx="0">
                  <c:v>4528</c:v>
                </c:pt>
                <c:pt idx="1">
                  <c:v>4555</c:v>
                </c:pt>
                <c:pt idx="2">
                  <c:v>4693</c:v>
                </c:pt>
                <c:pt idx="3">
                  <c:v>4688</c:v>
                </c:pt>
                <c:pt idx="4">
                  <c:v>4784</c:v>
                </c:pt>
                <c:pt idx="5">
                  <c:v>5111</c:v>
                </c:pt>
                <c:pt idx="6">
                  <c:v>5625</c:v>
                </c:pt>
                <c:pt idx="7">
                  <c:v>5198</c:v>
                </c:pt>
                <c:pt idx="8">
                  <c:v>6632</c:v>
                </c:pt>
                <c:pt idx="9">
                  <c:v>9251</c:v>
                </c:pt>
                <c:pt idx="10">
                  <c:v>8940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A1C-499C-AB33-A5889D48DF4C}"/>
            </c:ext>
          </c:extLst>
        </c:ser>
        <c:ser>
          <c:idx val="6"/>
          <c:order val="6"/>
          <c:tx>
            <c:strRef>
              <c:f>'Spesa sanitaria per soggetto er'!$I$8</c:f>
              <c:strCache>
                <c:ptCount val="1"/>
                <c:pt idx="0">
                  <c:v>erogatori di servizi di amministrazione e finanziamento del sistema sanitario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delete val="1"/>
          </c:dLbls>
          <c:cat>
            <c:numRef>
              <c:f>'Spesa sanitaria per soggetto er'!$B$9:$B$19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'Spesa sanitaria per soggetto er'!$I$9:$I$19</c:f>
              <c:numCache>
                <c:formatCode>General</c:formatCode>
                <c:ptCount val="11"/>
                <c:pt idx="0">
                  <c:v>2236</c:v>
                </c:pt>
                <c:pt idx="1">
                  <c:v>1987</c:v>
                </c:pt>
                <c:pt idx="2">
                  <c:v>1892</c:v>
                </c:pt>
                <c:pt idx="3">
                  <c:v>2055</c:v>
                </c:pt>
                <c:pt idx="4">
                  <c:v>2356</c:v>
                </c:pt>
                <c:pt idx="5">
                  <c:v>2502</c:v>
                </c:pt>
                <c:pt idx="6">
                  <c:v>2499</c:v>
                </c:pt>
                <c:pt idx="7">
                  <c:v>2529</c:v>
                </c:pt>
                <c:pt idx="8">
                  <c:v>2683</c:v>
                </c:pt>
                <c:pt idx="9">
                  <c:v>2869</c:v>
                </c:pt>
                <c:pt idx="10">
                  <c:v>2980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A1C-499C-AB33-A5889D48DF4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907118560"/>
        <c:axId val="907138720"/>
      </c:areaChart>
      <c:catAx>
        <c:axId val="907118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07138720"/>
        <c:crosses val="autoZero"/>
        <c:auto val="1"/>
        <c:lblAlgn val="ctr"/>
        <c:lblOffset val="100"/>
        <c:noMultiLvlLbl val="0"/>
      </c:catAx>
      <c:valAx>
        <c:axId val="907138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0711856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Foglio2!$B$41</c:f>
              <c:strCache>
                <c:ptCount val="1"/>
                <c:pt idx="0">
                  <c:v>sanità e assistenza sociale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5"/>
              <c:layout>
                <c:manualLayout>
                  <c:x val="-6.6666666666666666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032-42DA-941D-2710544026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Foglio2!$C$40:$H$40</c:f>
              <c:strCache>
                <c:ptCount val="6"/>
                <c:pt idx="0">
                  <c:v>1-9</c:v>
                </c:pt>
                <c:pt idx="1">
                  <c:v>10-19</c:v>
                </c:pt>
                <c:pt idx="2">
                  <c:v>20-99</c:v>
                </c:pt>
                <c:pt idx="3">
                  <c:v>100-499</c:v>
                </c:pt>
                <c:pt idx="4">
                  <c:v>500 e più</c:v>
                </c:pt>
                <c:pt idx="5">
                  <c:v>1 e più</c:v>
                </c:pt>
              </c:strCache>
            </c:strRef>
          </c:cat>
          <c:val>
            <c:numRef>
              <c:f>Foglio2!$C$41:$H$41</c:f>
              <c:numCache>
                <c:formatCode>General</c:formatCode>
                <c:ptCount val="6"/>
                <c:pt idx="0">
                  <c:v>1668</c:v>
                </c:pt>
                <c:pt idx="1">
                  <c:v>2418</c:v>
                </c:pt>
                <c:pt idx="2">
                  <c:v>7862</c:v>
                </c:pt>
                <c:pt idx="3">
                  <c:v>13051</c:v>
                </c:pt>
                <c:pt idx="4">
                  <c:v>41567</c:v>
                </c:pt>
                <c:pt idx="5">
                  <c:v>66566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032-42DA-941D-27105440268F}"/>
            </c:ext>
          </c:extLst>
        </c:ser>
        <c:ser>
          <c:idx val="1"/>
          <c:order val="1"/>
          <c:tx>
            <c:strRef>
              <c:f>Foglio2!$B$42</c:f>
              <c:strCache>
                <c:ptCount val="1"/>
                <c:pt idx="0">
                  <c:v>di cui,  assistenza sanitaria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Foglio2!$C$40:$H$40</c:f>
              <c:strCache>
                <c:ptCount val="6"/>
                <c:pt idx="0">
                  <c:v>1-9</c:v>
                </c:pt>
                <c:pt idx="1">
                  <c:v>10-19</c:v>
                </c:pt>
                <c:pt idx="2">
                  <c:v>20-99</c:v>
                </c:pt>
                <c:pt idx="3">
                  <c:v>100-499</c:v>
                </c:pt>
                <c:pt idx="4">
                  <c:v>500 e più</c:v>
                </c:pt>
                <c:pt idx="5">
                  <c:v>1 e più</c:v>
                </c:pt>
              </c:strCache>
            </c:strRef>
          </c:cat>
          <c:val>
            <c:numRef>
              <c:f>Foglio2!$C$42:$H$42</c:f>
              <c:numCache>
                <c:formatCode>General</c:formatCode>
                <c:ptCount val="6"/>
                <c:pt idx="0">
                  <c:v>528</c:v>
                </c:pt>
                <c:pt idx="1">
                  <c:v>777</c:v>
                </c:pt>
                <c:pt idx="2">
                  <c:v>4323</c:v>
                </c:pt>
                <c:pt idx="3">
                  <c:v>12368</c:v>
                </c:pt>
                <c:pt idx="4">
                  <c:v>41567</c:v>
                </c:pt>
                <c:pt idx="5">
                  <c:v>59563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32-42DA-941D-27105440268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907154560"/>
        <c:axId val="907142560"/>
      </c:barChart>
      <c:catAx>
        <c:axId val="9071545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07142560"/>
        <c:crosses val="autoZero"/>
        <c:auto val="1"/>
        <c:lblAlgn val="ctr"/>
        <c:lblOffset val="100"/>
        <c:noMultiLvlLbl val="0"/>
      </c:catAx>
      <c:valAx>
        <c:axId val="90714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07154560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 sz="1200"/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595052311434584"/>
          <c:y val="0.15375764912319667"/>
          <c:w val="0.7031984948259643"/>
          <c:h val="0.809570982752684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A5DB-430D-83A1-02E30EB02A9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A5DB-430D-83A1-02E30EB02A9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A5DB-430D-83A1-02E30EB02A9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A5DB-430D-83A1-02E30EB02A92}"/>
              </c:ext>
            </c:extLst>
          </c:dPt>
          <c:dLbls>
            <c:dLbl>
              <c:idx val="0"/>
              <c:layout>
                <c:manualLayout>
                  <c:x val="-6.8181976034826536E-2"/>
                  <c:y val="-3.7030974090156973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5DB-430D-83A1-02E30EB02A92}"/>
                </c:ext>
              </c:extLst>
            </c:dLbl>
            <c:dLbl>
              <c:idx val="1"/>
              <c:layout>
                <c:manualLayout>
                  <c:x val="-4.2523622047244122E-2"/>
                  <c:y val="-0.1099518810148731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5DB-430D-83A1-02E30EB02A92}"/>
                </c:ext>
              </c:extLst>
            </c:dLbl>
            <c:dLbl>
              <c:idx val="2"/>
              <c:layout>
                <c:manualLayout>
                  <c:x val="-6.5804899387576554E-2"/>
                  <c:y val="5.446449402158063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5DB-430D-83A1-02E30EB02A92}"/>
                </c:ext>
              </c:extLst>
            </c:dLbl>
            <c:dLbl>
              <c:idx val="3"/>
              <c:layout>
                <c:manualLayout>
                  <c:x val="4.7352131545296064E-2"/>
                  <c:y val="9.679819641726727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5DB-430D-83A1-02E30EB02A9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Foglio5!$F$7:$F$10</c:f>
              <c:strCache>
                <c:ptCount val="4"/>
                <c:pt idx="0">
                  <c:v>Addetti del settore pubblico</c:v>
                </c:pt>
                <c:pt idx="1">
                  <c:v>Privati: cura</c:v>
                </c:pt>
                <c:pt idx="2">
                  <c:v>Privati: industria</c:v>
                </c:pt>
                <c:pt idx="3">
                  <c:v>Privati: commercio</c:v>
                </c:pt>
              </c:strCache>
            </c:strRef>
          </c:cat>
          <c:val>
            <c:numRef>
              <c:f>Foglio5!$G$7:$G$10</c:f>
              <c:numCache>
                <c:formatCode>#,##0</c:formatCode>
                <c:ptCount val="4"/>
                <c:pt idx="0">
                  <c:v>66566</c:v>
                </c:pt>
                <c:pt idx="1">
                  <c:v>80069</c:v>
                </c:pt>
                <c:pt idx="2">
                  <c:v>9270</c:v>
                </c:pt>
                <c:pt idx="3">
                  <c:v>10936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5DB-430D-83A1-02E30EB02A92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2651981753314753E-2"/>
          <c:y val="0"/>
          <c:w val="0.87469603649337069"/>
          <c:h val="0.104630010106282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/>
      </a:pPr>
      <a:endParaRPr lang="it-I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SPESA E IMPATTI (M.ni€)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'[Copia di Tavole input-output con dati 2019 (aggiornato) x parco della salute.xlsx]HealthPOUT'!$BO$406</c:f>
              <c:strCache>
                <c:ptCount val="1"/>
                <c:pt idx="0">
                  <c:v>SPESA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salute.xlsx]HealthPOUT'!$BM$406</c:f>
              <c:numCache>
                <c:formatCode>0.000</c:formatCode>
                <c:ptCount val="1"/>
                <c:pt idx="0">
                  <c:v>13333.800277988277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39-4CFE-AC0E-B784A372CBC0}"/>
            </c:ext>
          </c:extLst>
        </c:ser>
        <c:ser>
          <c:idx val="1"/>
          <c:order val="1"/>
          <c:tx>
            <c:strRef>
              <c:f>'[Copia di Tavole input-output con dati 2019 (aggiornato) x parco della salute.xlsx]HealthPOUT'!$BO$407</c:f>
              <c:strCache>
                <c:ptCount val="1"/>
                <c:pt idx="0">
                  <c:v>IMP DIRETTO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salute.xlsx]HealthPOUT'!$BM$407</c:f>
              <c:numCache>
                <c:formatCode>0.000</c:formatCode>
                <c:ptCount val="1"/>
                <c:pt idx="0">
                  <c:v>18824.063567861755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939-4CFE-AC0E-B784A372CBC0}"/>
            </c:ext>
          </c:extLst>
        </c:ser>
        <c:ser>
          <c:idx val="2"/>
          <c:order val="2"/>
          <c:tx>
            <c:strRef>
              <c:f>'[Copia di Tavole input-output con dati 2019 (aggiornato) x parco della salute.xlsx]HealthPOUT'!$BO$408</c:f>
              <c:strCache>
                <c:ptCount val="1"/>
                <c:pt idx="0">
                  <c:v>IMP INDIRETTO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salute.xlsx]HealthPOUT'!$BM$408</c:f>
              <c:numCache>
                <c:formatCode>0.000</c:formatCode>
                <c:ptCount val="1"/>
                <c:pt idx="0">
                  <c:v>5657.1856190226399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939-4CFE-AC0E-B784A372CBC0}"/>
            </c:ext>
          </c:extLst>
        </c:ser>
        <c:ser>
          <c:idx val="3"/>
          <c:order val="3"/>
          <c:tx>
            <c:strRef>
              <c:f>'[Copia di Tavole input-output con dati 2019 (aggiornato) x parco della salute.xlsx]HealthPOUT'!$BO$409</c:f>
              <c:strCache>
                <c:ptCount val="1"/>
                <c:pt idx="0">
                  <c:v>INDOTTO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salute.xlsx]HealthPOUT'!$BM$409</c:f>
              <c:numCache>
                <c:formatCode>0.000</c:formatCode>
                <c:ptCount val="1"/>
                <c:pt idx="0">
                  <c:v>14107.267161377093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939-4CFE-AC0E-B784A372CBC0}"/>
            </c:ext>
          </c:extLst>
        </c:ser>
        <c:ser>
          <c:idx val="4"/>
          <c:order val="4"/>
          <c:tx>
            <c:strRef>
              <c:f>'[Copia di Tavole input-output con dati 2019 (aggiornato) x parco della salute.xlsx]HealthPOUT'!$BO$410</c:f>
              <c:strCache>
                <c:ptCount val="1"/>
                <c:pt idx="0">
                  <c:v>IMP. TOTALE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salute.xlsx]HealthPOUT'!$BM$410</c:f>
              <c:numCache>
                <c:formatCode>0.000</c:formatCode>
                <c:ptCount val="1"/>
                <c:pt idx="0">
                  <c:v>38588.516348261488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939-4CFE-AC0E-B784A372CBC0}"/>
            </c:ext>
          </c:extLst>
        </c:ser>
        <c:ser>
          <c:idx val="5"/>
          <c:order val="5"/>
          <c:tx>
            <c:strRef>
              <c:f>'[Copia di Tavole input-output con dati 2019 (aggiornato) x parco della salute.xlsx]HealthPOUT'!$BO$411</c:f>
              <c:strCache>
                <c:ptCount val="1"/>
                <c:pt idx="0">
                  <c:v>VA o PIL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salute.xlsx]HealthPOUT'!$BM$411</c:f>
              <c:numCache>
                <c:formatCode>0.000</c:formatCode>
                <c:ptCount val="1"/>
                <c:pt idx="0">
                  <c:v>18194.297916263928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939-4CFE-AC0E-B784A372CBC0}"/>
            </c:ext>
          </c:extLst>
        </c:ser>
        <c:ser>
          <c:idx val="7"/>
          <c:order val="7"/>
          <c:tx>
            <c:strRef>
              <c:f>'[Copia di Tavole input-output con dati 2019 (aggiornato) x parco della salute.xlsx]HealthPOUT'!$BO$413</c:f>
              <c:strCache>
                <c:ptCount val="1"/>
                <c:pt idx="0">
                  <c:v>IMPOSTE INDIRETTE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salute.xlsx]HealthPOUT'!$BM$413</c:f>
              <c:numCache>
                <c:formatCode>0.000</c:formatCode>
                <c:ptCount val="1"/>
                <c:pt idx="0">
                  <c:v>1741.6464573423505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939-4CFE-AC0E-B784A372CBC0}"/>
            </c:ext>
          </c:extLst>
        </c:ser>
        <c:ser>
          <c:idx val="8"/>
          <c:order val="8"/>
          <c:tx>
            <c:strRef>
              <c:f>'[Copia di Tavole input-output con dati 2019 (aggiornato) x parco della salute.xlsx]HealthPOUT'!$BO$414</c:f>
              <c:strCache>
                <c:ptCount val="1"/>
                <c:pt idx="0">
                  <c:v>IMPOSTE DIRETTE STATALI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salute.xlsx]HealthPOUT'!$BM$414</c:f>
              <c:numCache>
                <c:formatCode>0.000</c:formatCode>
                <c:ptCount val="1"/>
                <c:pt idx="0">
                  <c:v>3957.0551054887819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939-4CFE-AC0E-B784A372CBC0}"/>
            </c:ext>
          </c:extLst>
        </c:ser>
        <c:ser>
          <c:idx val="9"/>
          <c:order val="9"/>
          <c:tx>
            <c:strRef>
              <c:f>'[Copia di Tavole input-output con dati 2019 (aggiornato) x parco della salute.xlsx]HealthPOUT'!$BO$415</c:f>
              <c:strCache>
                <c:ptCount val="1"/>
                <c:pt idx="0">
                  <c:v>IMPOSTE LOCALI E REGIONALI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'[Copia di Tavole input-output con dati 2019 (aggiornato) x parco della salute.xlsx]HealthPOUT'!$BM$415</c:f>
              <c:numCache>
                <c:formatCode>0.000</c:formatCode>
                <c:ptCount val="1"/>
                <c:pt idx="0">
                  <c:v>961.64991497394851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939-4CFE-AC0E-B784A372CBC0}"/>
            </c:ext>
          </c:extLst>
        </c:ser>
        <c:ser>
          <c:idx val="10"/>
          <c:order val="10"/>
          <c:tx>
            <c:strRef>
              <c:f>'[Copia di Tavole input-output con dati 2019 (aggiornato) x parco della salute.xlsx]HealthPOUT'!$BO$416</c:f>
              <c:strCache>
                <c:ptCount val="1"/>
                <c:pt idx="0">
                  <c:v>TAX TOTAL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'[Copia di Tavole input-output con dati 2019 (aggiornato) x parco della salute.xlsx]HealthPOUT'!$BM$416</c:f>
              <c:numCache>
                <c:formatCode>0.000</c:formatCode>
                <c:ptCount val="1"/>
                <c:pt idx="0">
                  <c:v>6660.3514778050803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F939-4CFE-AC0E-B784A372CBC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1877518"/>
        <c:axId val="86325391"/>
        <c:extLst>
          <c:ext xmlns:c15="http://schemas.microsoft.com/office/drawing/2012/chart" uri="{02D57815-91ED-43cb-92C2-25804820EDAC}">
            <c15:filteredBarSeries>
              <c15:ser>
                <c:idx val="6"/>
                <c:order val="6"/>
                <c:tx>
                  <c:strRef>
                    <c:extLst>
                      <c:ext uri="{02D57815-91ED-43cb-92C2-25804820EDAC}">
                        <c15:formulaRef>
                          <c15:sqref>'[Copia di Tavole input-output con dati 2019 (aggiornato) x parco della salute.xlsx]HealthPOUT'!$BO$412</c15:sqref>
                        </c15:formulaRef>
                      </c:ext>
                    </c:extLst>
                    <c:strCache>
                      <c:ptCount val="1"/>
                      <c:pt idx="0">
                        <c:v>ULA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1">
                          <a:lumMod val="60000"/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lumMod val="60000"/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lumMod val="60000"/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00" b="0" i="0" u="none" strike="noStrike" kern="1200" baseline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1"/>
                  <c:separator>; </c:separator>
                  <c:showLeaderLines val="0"/>
                  <c:extLst>
                    <c:ext uri="{CE6537A1-D6FC-4f65-9D91-7224C49458BB}">
                      <c15:showLeaderLines val="0"/>
                    </c:ext>
                  </c:extLst>
                </c:dLbls>
                <c:val>
                  <c:numRef>
                    <c:extLst>
                      <c:ext uri="{02D57815-91ED-43cb-92C2-25804820EDAC}">
                        <c15:formulaRef>
                          <c15:sqref>'[Copia di Tavole input-output con dati 2019 (aggiornato) x parco della salute.xlsx]HealthPOUT'!$BN$412</c15:sqref>
                        </c15:formulaRef>
                      </c:ext>
                    </c:extLst>
                    <c:numCache>
                      <c:formatCode>0.0</c:formatCode>
                      <c:ptCount val="1"/>
                      <c:pt idx="0">
                        <c:v>20.859637810873288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A-F939-4CFE-AC0E-B784A372CBC0}"/>
                  </c:ext>
                </c:extLst>
              </c15:ser>
            </c15:filteredBarSeries>
          </c:ext>
        </c:extLst>
      </c:barChart>
      <c:catAx>
        <c:axId val="8187751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6325391"/>
        <c:crosses val="autoZero"/>
        <c:auto val="1"/>
        <c:lblAlgn val="ctr"/>
        <c:lblOffset val="100"/>
        <c:noMultiLvlLbl val="0"/>
      </c:catAx>
      <c:valAx>
        <c:axId val="863253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187751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 sz="1100"/>
      </a:pPr>
      <a:endParaRPr lang="it-I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IMPATTO IN TERMINI DI ULA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'[Copia di Tavole input-output con dati 2019 (aggiornato) x parco della salute.xlsx]HealthPOUT'!$BO$338:$BO$400</c:f>
              <c:strCache>
                <c:ptCount val="63"/>
                <c:pt idx="0">
                  <c:v> Prodotti dell’agricoltura e della caccia e relativi servizi</c:v>
                </c:pt>
                <c:pt idx="1">
                  <c:v> Prodotti della silvicoltura, delle operazioni di taglio e trasporto dei tronchi e servizi connessi</c:v>
                </c:pt>
                <c:pt idx="2">
                  <c:v> Pesci ed altri prodotti della pesca; prodotti dell’acquacoltura; servizi di supporto per la pesca</c:v>
                </c:pt>
                <c:pt idx="3">
                  <c:v> Prodotti delle miniere e delle cave</c:v>
                </c:pt>
                <c:pt idx="4">
                  <c:v> Prodotti alimentari, bevande e prodotti a base di tabacco</c:v>
                </c:pt>
                <c:pt idx="5">
                  <c:v> Prodotti tessili; articoli di abbigliamento; cuoio e relativi prodotti</c:v>
                </c:pt>
                <c:pt idx="6">
                  <c:v> Legno e prodotti in legno e sughero (esclusi i mobili); articoli di paglia e materiali da intreccio</c:v>
                </c:pt>
                <c:pt idx="7">
                  <c:v> Carta e prodotti di carta</c:v>
                </c:pt>
                <c:pt idx="8">
                  <c:v> Servizi di stampa e di registrazione</c:v>
                </c:pt>
                <c:pt idx="9">
                  <c:v> Coke e prodotti petroliferi raffinati</c:v>
                </c:pt>
                <c:pt idx="10">
                  <c:v> Prodotti chimici</c:v>
                </c:pt>
                <c:pt idx="11">
                  <c:v> Prodotti farmaceutici di base e preparati farmaceutici</c:v>
                </c:pt>
                <c:pt idx="12">
                  <c:v> Articoli in gomma e in materie plastiche</c:v>
                </c:pt>
                <c:pt idx="13">
                  <c:v> Altri prodotti della lavorazione di minerali non metalliferi</c:v>
                </c:pt>
                <c:pt idx="14">
                  <c:v> Metalli</c:v>
                </c:pt>
                <c:pt idx="15">
                  <c:v> Prodotti in metallo, esclusi macchine e impianti</c:v>
                </c:pt>
                <c:pt idx="16">
                  <c:v> Prodotti informatici, elettronici ed ottici</c:v>
                </c:pt>
                <c:pt idx="17">
                  <c:v> Apparecchiature elettriche</c:v>
                </c:pt>
                <c:pt idx="18">
                  <c:v> Macchine ed apparecchi meccanici n.c.a.</c:v>
                </c:pt>
                <c:pt idx="19">
                  <c:v> Autoveicoli, rimorchi e semirimorchi</c:v>
                </c:pt>
                <c:pt idx="20">
                  <c:v> Altri mezzi di trasporto</c:v>
                </c:pt>
                <c:pt idx="21">
                  <c:v> Mobilio; altri manufatti</c:v>
                </c:pt>
                <c:pt idx="22">
                  <c:v> Servizi di riparazione e installazione di macchinari e apparecchi</c:v>
                </c:pt>
                <c:pt idx="23">
                  <c:v> Energia elettrica, gas, vapore e aria condizionata</c:v>
                </c:pt>
                <c:pt idx="24">
                  <c:v> Acqua naturale; servizi di trattamento delle acque e di produzione e distribuzione d’acqua</c:v>
                </c:pt>
                <c:pt idx="25">
                  <c:v> Servizi di smaltimento delle acque di scarico; fanghi di depurazione; servizi di raccolta, trattamento e smaltimento dei rifiuti; servizi di recupero dei materiali; servizi di decontaminazione ed altri servizi di trattamento dei rifiuti</c:v>
                </c:pt>
                <c:pt idx="26">
                  <c:v> Lavori di costruzione ed opere di edilizia civile</c:v>
                </c:pt>
                <c:pt idx="27">
                  <c:v> Servizi di vendita all’ingrosso e al dettaglio e di riparazione di autoveicoli e motocicli</c:v>
                </c:pt>
                <c:pt idx="28">
                  <c:v> Servizi di vendita all’ingrosso, escluso quello di autoveicoli e di motocicli</c:v>
                </c:pt>
                <c:pt idx="29">
                  <c:v> Servizi di vendita al dettaglio, escluso quello di autoveicoli e di motocicli</c:v>
                </c:pt>
                <c:pt idx="30">
                  <c:v> Servizi di trasporto terrestre e di trasporto mediante condotte</c:v>
                </c:pt>
                <c:pt idx="31">
                  <c:v> Servizi di trasporto marittimo e per vie d’acqua</c:v>
                </c:pt>
                <c:pt idx="32">
                  <c:v> Servizi di trasporto aereo</c:v>
                </c:pt>
                <c:pt idx="33">
                  <c:v> Servizi di magazzinaggio e di supporto per i trasporti</c:v>
                </c:pt>
                <c:pt idx="34">
                  <c:v> Servizi postali e di corriere</c:v>
                </c:pt>
                <c:pt idx="35">
                  <c:v> Servizi di alloggio e di ristorazione</c:v>
                </c:pt>
                <c:pt idx="36">
                  <c:v> Servizi di editoria</c:v>
                </c:pt>
                <c:pt idx="37">
                  <c:v> Servizi di produzione di pellicole cinematografiche, di video e di programmi televisivi; edizione di registrazioni sonore e edizioni musicali; servizi di programmazione e di emissione radiofonica e televisiva</c:v>
                </c:pt>
                <c:pt idx="38">
                  <c:v> Servizi di telecomunicazione</c:v>
                </c:pt>
                <c:pt idx="39">
                  <c:v> Programmazione informatica, consulenze e servizi connessi; servizi d’informazione</c:v>
                </c:pt>
                <c:pt idx="40">
                  <c:v> Servizi finanziari (escluse le assicurazioni e i fondi pensione)</c:v>
                </c:pt>
                <c:pt idx="41">
                  <c:v> Servizi connessi alle assicurazioni, alle riassicurazioni e ai fondi pensione, escluse le assicurazioni sociali obbligatorie</c:v>
                </c:pt>
                <c:pt idx="42">
                  <c:v> Servizi ausiliari dei servizi finanziari e dei servizi assicurativi</c:v>
                </c:pt>
                <c:pt idx="43">
                  <c:v> Servizi immobiliari</c:v>
                </c:pt>
                <c:pt idx="44">
                  <c:v> Servizi legali e contabilità; servizi di sedi sociali; servizi di consulenza in materia amministrativo-gestionale</c:v>
                </c:pt>
                <c:pt idx="45">
                  <c:v> Servizi in materia di architettura e di ingegneria; servizi di sperimentazione e di analisi tecnica</c:v>
                </c:pt>
                <c:pt idx="46">
                  <c:v> Servizi di ricerca e sviluppo scientifici</c:v>
                </c:pt>
                <c:pt idx="47">
                  <c:v> Servizi di pubblicità e studi di mercato</c:v>
                </c:pt>
                <c:pt idx="48">
                  <c:v> Altri servizi professionali, scientifici e tecnici; servizi veterinari</c:v>
                </c:pt>
                <c:pt idx="49">
                  <c:v> Servizi di locazione e leasing</c:v>
                </c:pt>
                <c:pt idx="50">
                  <c:v> Servizi del lavoro</c:v>
                </c:pt>
                <c:pt idx="51">
                  <c:v> Servizi delle agenzie di viaggio, degli operatori turistici ed altri servizi di prenotazione e servizi connessi</c:v>
                </c:pt>
                <c:pt idx="52">
                  <c:v> Servizi investigativi e di vigilanza; servizi di manutenzione degli edifici e del paesaggio; servizi amministrativi e di sostegno per le funzioni d’ufficio ed altri servizi di sostegno alle imprese</c:v>
                </c:pt>
                <c:pt idx="53">
                  <c:v> Servizi di pubblica amministrazione e difesa; servizi di assicurazione sociale obbligatoria</c:v>
                </c:pt>
                <c:pt idx="54">
                  <c:v> Servizi di istruzione</c:v>
                </c:pt>
                <c:pt idx="55">
                  <c:v> Servizi sanitari</c:v>
                </c:pt>
                <c:pt idx="56">
                  <c:v> Servizi di assistenza residenziale; servizi di assistenza sociale non residenziale</c:v>
                </c:pt>
                <c:pt idx="57">
                  <c:v> Servizi creativi, artistici e d’intrattenimento; servizi di biblioteche, archivi, musei ed altri servizi culturali; servizi riguardanti il gioco d’azzardo</c:v>
                </c:pt>
                <c:pt idx="58">
                  <c:v> Servizi sportivi e di intrattenimento e divertimento</c:v>
                </c:pt>
                <c:pt idx="59">
                  <c:v> Servizi forniti da organizzazioni associative</c:v>
                </c:pt>
                <c:pt idx="60">
                  <c:v> Servizi di riparazione di elaboratori elettronici e di beni per uso personale e domestico</c:v>
                </c:pt>
                <c:pt idx="61">
                  <c:v> Altri servizi personali</c:v>
                </c:pt>
                <c:pt idx="62">
                  <c:v> Servizi di datore di lavoro svolti da famiglie e convivenze; produzione di beni e servizi per uso proprio da parte di famiglie e convivenze</c:v>
                </c:pt>
              </c:strCache>
            </c:strRef>
          </c:cat>
          <c:val>
            <c:numRef>
              <c:f>'[Copia di Tavole input-output con dati 2019 (aggiornato) x parco della salute.xlsx]HealthPOUT'!$B$412:$BL$412</c:f>
              <c:numCache>
                <c:formatCode>0</c:formatCode>
                <c:ptCount val="63"/>
                <c:pt idx="0">
                  <c:v>3125.4066015984945</c:v>
                </c:pt>
                <c:pt idx="1">
                  <c:v>132.95120127519718</c:v>
                </c:pt>
                <c:pt idx="2">
                  <c:v>231.99671106875522</c:v>
                </c:pt>
                <c:pt idx="3">
                  <c:v>723.52279765572939</c:v>
                </c:pt>
                <c:pt idx="4">
                  <c:v>10737.711953972346</c:v>
                </c:pt>
                <c:pt idx="5">
                  <c:v>4163.4899293276494</c:v>
                </c:pt>
                <c:pt idx="6">
                  <c:v>230.74664955764035</c:v>
                </c:pt>
                <c:pt idx="7">
                  <c:v>698.67945091854961</c:v>
                </c:pt>
                <c:pt idx="8">
                  <c:v>83.461338859239888</c:v>
                </c:pt>
                <c:pt idx="9">
                  <c:v>1523.4856447135901</c:v>
                </c:pt>
                <c:pt idx="10">
                  <c:v>3013.0483894357535</c:v>
                </c:pt>
                <c:pt idx="11">
                  <c:v>8100.1985144760356</c:v>
                </c:pt>
                <c:pt idx="12">
                  <c:v>1324.8957866587223</c:v>
                </c:pt>
                <c:pt idx="13">
                  <c:v>257.95796801283308</c:v>
                </c:pt>
                <c:pt idx="14">
                  <c:v>2175.6281806447805</c:v>
                </c:pt>
                <c:pt idx="15">
                  <c:v>1068.4743620949703</c:v>
                </c:pt>
                <c:pt idx="16">
                  <c:v>3337.5734572478432</c:v>
                </c:pt>
                <c:pt idx="17">
                  <c:v>838.71806839823444</c:v>
                </c:pt>
                <c:pt idx="18">
                  <c:v>2879.2409562077119</c:v>
                </c:pt>
                <c:pt idx="19">
                  <c:v>4705.9593749639016</c:v>
                </c:pt>
                <c:pt idx="20">
                  <c:v>897.64250708165764</c:v>
                </c:pt>
                <c:pt idx="21">
                  <c:v>5935.6793597049564</c:v>
                </c:pt>
                <c:pt idx="22">
                  <c:v>5561.5469697495728</c:v>
                </c:pt>
                <c:pt idx="23">
                  <c:v>3579.039208231758</c:v>
                </c:pt>
                <c:pt idx="24">
                  <c:v>697.68193077174305</c:v>
                </c:pt>
                <c:pt idx="25">
                  <c:v>2320.8544242792523</c:v>
                </c:pt>
                <c:pt idx="26">
                  <c:v>19104.49676021274</c:v>
                </c:pt>
                <c:pt idx="27">
                  <c:v>3956.1290990829816</c:v>
                </c:pt>
                <c:pt idx="28">
                  <c:v>12737.59340436437</c:v>
                </c:pt>
                <c:pt idx="29">
                  <c:v>21263.962223418985</c:v>
                </c:pt>
                <c:pt idx="30">
                  <c:v>5029.0188303949035</c:v>
                </c:pt>
                <c:pt idx="31">
                  <c:v>177.27432864271267</c:v>
                </c:pt>
                <c:pt idx="32">
                  <c:v>202.07282269916288</c:v>
                </c:pt>
                <c:pt idx="33">
                  <c:v>1916.4038531947308</c:v>
                </c:pt>
                <c:pt idx="34">
                  <c:v>67.361765344431575</c:v>
                </c:pt>
                <c:pt idx="35">
                  <c:v>18389.413041517459</c:v>
                </c:pt>
                <c:pt idx="36">
                  <c:v>820.84673482001187</c:v>
                </c:pt>
                <c:pt idx="37">
                  <c:v>483.20709035302474</c:v>
                </c:pt>
                <c:pt idx="38">
                  <c:v>1607.3542894642187</c:v>
                </c:pt>
                <c:pt idx="39">
                  <c:v>4103.0767928025189</c:v>
                </c:pt>
                <c:pt idx="40">
                  <c:v>2679.9114466954911</c:v>
                </c:pt>
                <c:pt idx="41">
                  <c:v>2288.028618120557</c:v>
                </c:pt>
                <c:pt idx="42">
                  <c:v>485.44063784482825</c:v>
                </c:pt>
                <c:pt idx="43">
                  <c:v>1192.1558455224499</c:v>
                </c:pt>
                <c:pt idx="44">
                  <c:v>4261.3310543395946</c:v>
                </c:pt>
                <c:pt idx="45">
                  <c:v>1606.7283720388743</c:v>
                </c:pt>
                <c:pt idx="46">
                  <c:v>2639.3652411409598</c:v>
                </c:pt>
                <c:pt idx="47">
                  <c:v>303.28942922763878</c:v>
                </c:pt>
                <c:pt idx="48">
                  <c:v>1955.1656707543759</c:v>
                </c:pt>
                <c:pt idx="49">
                  <c:v>2235.6994532854105</c:v>
                </c:pt>
                <c:pt idx="50">
                  <c:v>1322.0129524287197</c:v>
                </c:pt>
                <c:pt idx="51">
                  <c:v>1044.1576513193384</c:v>
                </c:pt>
                <c:pt idx="52">
                  <c:v>6139.0566063780279</c:v>
                </c:pt>
                <c:pt idx="53">
                  <c:v>11983.399808345119</c:v>
                </c:pt>
                <c:pt idx="54">
                  <c:v>11847.80042003467</c:v>
                </c:pt>
                <c:pt idx="55">
                  <c:v>33526.625777136498</c:v>
                </c:pt>
                <c:pt idx="56">
                  <c:v>12704.45023082618</c:v>
                </c:pt>
                <c:pt idx="57">
                  <c:v>1402.8730285501663</c:v>
                </c:pt>
                <c:pt idx="58">
                  <c:v>925.89250259812468</c:v>
                </c:pt>
                <c:pt idx="59">
                  <c:v>71.053779038217243</c:v>
                </c:pt>
                <c:pt idx="60">
                  <c:v>716.96341241476614</c:v>
                </c:pt>
                <c:pt idx="61">
                  <c:v>6844.4282784082134</c:v>
                </c:pt>
                <c:pt idx="62">
                  <c:v>11758.611451689632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81-49D8-AFB9-8B0C51DE0B9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"/>
        <c:overlap val="-90"/>
        <c:axId val="81877518"/>
        <c:axId val="86325391"/>
      </c:barChart>
      <c:catAx>
        <c:axId val="8187751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6325391"/>
        <c:crosses val="autoZero"/>
        <c:auto val="1"/>
        <c:lblAlgn val="ctr"/>
        <c:lblOffset val="100"/>
        <c:noMultiLvlLbl val="0"/>
      </c:catAx>
      <c:valAx>
        <c:axId val="86325391"/>
        <c:scaling>
          <c:orientation val="minMax"/>
        </c:scaling>
        <c:delete val="1"/>
        <c:axPos val="l"/>
        <c:numFmt formatCode="0.00" sourceLinked="0"/>
        <c:majorTickMark val="none"/>
        <c:minorTickMark val="none"/>
        <c:tickLblPos val="nextTo"/>
        <c:crossAx val="8187751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SPESA E IMPATTI (M.ni€)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'[Copia di Tavole input-output con dati 2019 (aggiornato) x parco della salute.xlsx]HealthPOUT'!$BO$406</c:f>
              <c:strCache>
                <c:ptCount val="1"/>
                <c:pt idx="0">
                  <c:v>SPESA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salute.xlsx]HealthPOUT'!$BM$406</c:f>
              <c:numCache>
                <c:formatCode>0.000</c:formatCode>
                <c:ptCount val="1"/>
                <c:pt idx="0">
                  <c:v>13333.800277988277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91-487A-A04C-841BC7A115EA}"/>
            </c:ext>
          </c:extLst>
        </c:ser>
        <c:ser>
          <c:idx val="1"/>
          <c:order val="1"/>
          <c:tx>
            <c:strRef>
              <c:f>'[Copia di Tavole input-output con dati 2019 (aggiornato) x parco della salute.xlsx]HealthPOUT'!$BO$407</c:f>
              <c:strCache>
                <c:ptCount val="1"/>
                <c:pt idx="0">
                  <c:v>IMP DIRETTO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salute.xlsx]HealthPOUT'!$BM$407</c:f>
              <c:numCache>
                <c:formatCode>0.000</c:formatCode>
                <c:ptCount val="1"/>
                <c:pt idx="0">
                  <c:v>19982.625969350815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91-487A-A04C-841BC7A115EA}"/>
            </c:ext>
          </c:extLst>
        </c:ser>
        <c:ser>
          <c:idx val="2"/>
          <c:order val="2"/>
          <c:tx>
            <c:strRef>
              <c:f>'[Copia di Tavole input-output con dati 2019 (aggiornato) x parco della salute.xlsx]HealthPOUT'!$BO$408</c:f>
              <c:strCache>
                <c:ptCount val="1"/>
                <c:pt idx="0">
                  <c:v>IMP INDIRETTO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salute.xlsx]HealthPOUT'!$BM$408</c:f>
              <c:numCache>
                <c:formatCode>0.000</c:formatCode>
                <c:ptCount val="1"/>
                <c:pt idx="0">
                  <c:v>8694.983633482525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A91-487A-A04C-841BC7A115EA}"/>
            </c:ext>
          </c:extLst>
        </c:ser>
        <c:ser>
          <c:idx val="3"/>
          <c:order val="3"/>
          <c:tx>
            <c:strRef>
              <c:f>'[Copia di Tavole input-output con dati 2019 (aggiornato) x parco della salute.xlsx]HealthPOUT'!$BO$409</c:f>
              <c:strCache>
                <c:ptCount val="1"/>
                <c:pt idx="0">
                  <c:v>INDOTTO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salute.xlsx]HealthPOUT'!$BM$409</c:f>
              <c:numCache>
                <c:formatCode>0.000</c:formatCode>
                <c:ptCount val="1"/>
                <c:pt idx="0">
                  <c:v>19987.294999462516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A91-487A-A04C-841BC7A115EA}"/>
            </c:ext>
          </c:extLst>
        </c:ser>
        <c:ser>
          <c:idx val="4"/>
          <c:order val="4"/>
          <c:tx>
            <c:strRef>
              <c:f>'[Copia di Tavole input-output con dati 2019 (aggiornato) x parco della salute.xlsx]HealthPOUT'!$BO$410</c:f>
              <c:strCache>
                <c:ptCount val="1"/>
                <c:pt idx="0">
                  <c:v>IMP. TOTALE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salute.xlsx]HealthPOUT'!$BM$410</c:f>
              <c:numCache>
                <c:formatCode>0.000</c:formatCode>
                <c:ptCount val="1"/>
                <c:pt idx="0">
                  <c:v>48664.904602295843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A91-487A-A04C-841BC7A115EA}"/>
            </c:ext>
          </c:extLst>
        </c:ser>
        <c:ser>
          <c:idx val="5"/>
          <c:order val="5"/>
          <c:tx>
            <c:strRef>
              <c:f>'[Copia di Tavole input-output con dati 2019 (aggiornato) x parco della salute.xlsx]HealthPOUT'!$BO$411</c:f>
              <c:strCache>
                <c:ptCount val="1"/>
                <c:pt idx="0">
                  <c:v>VA o PIL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salute.xlsx]HealthPOUT'!$BM$411</c:f>
              <c:numCache>
                <c:formatCode>0.000</c:formatCode>
                <c:ptCount val="1"/>
                <c:pt idx="0">
                  <c:v>22601.243977670849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A91-487A-A04C-841BC7A115EA}"/>
            </c:ext>
          </c:extLst>
        </c:ser>
        <c:ser>
          <c:idx val="7"/>
          <c:order val="7"/>
          <c:tx>
            <c:strRef>
              <c:f>'[Copia di Tavole input-output con dati 2019 (aggiornato) x parco della salute.xlsx]HealthPOUT'!$BO$413</c:f>
              <c:strCache>
                <c:ptCount val="1"/>
                <c:pt idx="0">
                  <c:v>IMPOSTE INDIRETTE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salute.xlsx]HealthPOUT'!$BM$413</c:f>
              <c:numCache>
                <c:formatCode>0.000</c:formatCode>
                <c:ptCount val="1"/>
                <c:pt idx="0">
                  <c:v>2196.9882744194074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A91-487A-A04C-841BC7A115EA}"/>
            </c:ext>
          </c:extLst>
        </c:ser>
        <c:ser>
          <c:idx val="8"/>
          <c:order val="8"/>
          <c:tx>
            <c:strRef>
              <c:f>'[Copia di Tavole input-output con dati 2019 (aggiornato) x parco della salute.xlsx]HealthPOUT'!$BO$414</c:f>
              <c:strCache>
                <c:ptCount val="1"/>
                <c:pt idx="0">
                  <c:v>IMPOSTE DIRETTE STATALI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'[Copia di Tavole input-output con dati 2019 (aggiornato) x parco della salute.xlsx]HealthPOUT'!$BM$414</c:f>
              <c:numCache>
                <c:formatCode>0.000</c:formatCode>
                <c:ptCount val="1"/>
                <c:pt idx="0">
                  <c:v>4919.6670488672298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A91-487A-A04C-841BC7A115EA}"/>
            </c:ext>
          </c:extLst>
        </c:ser>
        <c:ser>
          <c:idx val="9"/>
          <c:order val="9"/>
          <c:tx>
            <c:strRef>
              <c:f>'[Copia di Tavole input-output con dati 2019 (aggiornato) x parco della salute.xlsx]HealthPOUT'!$BO$415</c:f>
              <c:strCache>
                <c:ptCount val="1"/>
                <c:pt idx="0">
                  <c:v>IMPOSTE LOCALI E REGIONALI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'[Copia di Tavole input-output con dati 2019 (aggiornato) x parco della salute.xlsx]HealthPOUT'!$BM$415</c:f>
              <c:numCache>
                <c:formatCode>0.000</c:formatCode>
                <c:ptCount val="1"/>
                <c:pt idx="0">
                  <c:v>1196.680918457005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91-487A-A04C-841BC7A115EA}"/>
            </c:ext>
          </c:extLst>
        </c:ser>
        <c:ser>
          <c:idx val="10"/>
          <c:order val="10"/>
          <c:tx>
            <c:strRef>
              <c:f>'[Copia di Tavole input-output con dati 2019 (aggiornato) x parco della salute.xlsx]HealthPOUT'!$BO$416</c:f>
              <c:strCache>
                <c:ptCount val="1"/>
                <c:pt idx="0">
                  <c:v>TAX TOTAL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lumMod val="60000"/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lumMod val="60000"/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60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'[Copia di Tavole input-output con dati 2019 (aggiornato) x parco della salute.xlsx]HealthPOUT'!$BM$416</c:f>
              <c:numCache>
                <c:formatCode>0.000</c:formatCode>
                <c:ptCount val="1"/>
                <c:pt idx="0">
                  <c:v>8313.3362417436438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EA91-487A-A04C-841BC7A115E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81877518"/>
        <c:axId val="86325391"/>
        <c:extLst>
          <c:ext xmlns:c15="http://schemas.microsoft.com/office/drawing/2012/chart" uri="{02D57815-91ED-43cb-92C2-25804820EDAC}">
            <c15:filteredBarSeries>
              <c15:ser>
                <c:idx val="6"/>
                <c:order val="6"/>
                <c:tx>
                  <c:strRef>
                    <c:extLst>
                      <c:ext uri="{02D57815-91ED-43cb-92C2-25804820EDAC}">
                        <c15:formulaRef>
                          <c15:sqref>'[Copia di Tavole input-output con dati 2019 (aggiornato) x parco della salute.xlsx]HealthPOUT'!$BO$412</c15:sqref>
                        </c15:formulaRef>
                      </c:ext>
                    </c:extLst>
                    <c:strCache>
                      <c:ptCount val="1"/>
                      <c:pt idx="0">
                        <c:v>ULA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1">
                          <a:lumMod val="60000"/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1">
                          <a:lumMod val="60000"/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1">
                          <a:lumMod val="60000"/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00" b="0" i="0" u="none" strike="noStrike" kern="1200" baseline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1"/>
                  <c:separator>; </c:separator>
                  <c:showLeaderLines val="0"/>
                  <c:extLst>
                    <c:ext uri="{CE6537A1-D6FC-4f65-9D91-7224C49458BB}">
                      <c15:showLeaderLines val="0"/>
                    </c:ext>
                  </c:extLst>
                </c:dLbls>
                <c:val>
                  <c:numRef>
                    <c:extLst>
                      <c:ext uri="{02D57815-91ED-43cb-92C2-25804820EDAC}">
                        <c15:formulaRef>
                          <c15:sqref>'[Copia di Tavole input-output con dati 2019 (aggiornato) x parco della salute.xlsx]HealthPOUT'!$BN$412</c15:sqref>
                        </c15:formulaRef>
                      </c:ext>
                    </c:extLst>
                    <c:numCache>
                      <c:formatCode>0.0</c:formatCode>
                      <c:ptCount val="1"/>
                      <c:pt idx="0">
                        <c:v>25.441812597151745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A-EA91-487A-A04C-841BC7A115EA}"/>
                  </c:ext>
                </c:extLst>
              </c15:ser>
            </c15:filteredBarSeries>
          </c:ext>
        </c:extLst>
      </c:barChart>
      <c:catAx>
        <c:axId val="8187751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6325391"/>
        <c:crosses val="autoZero"/>
        <c:auto val="1"/>
        <c:lblAlgn val="ctr"/>
        <c:lblOffset val="100"/>
        <c:noMultiLvlLbl val="0"/>
      </c:catAx>
      <c:valAx>
        <c:axId val="863253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8187751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 sz="1100"/>
      </a:pPr>
      <a:endParaRPr lang="it-I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'[Copia di Tavole input-output con dati 2019 (aggiornato) x salone.xlsx]Foglio3'!$J$71</c:f>
              <c:strCache>
                <c:ptCount val="1"/>
                <c:pt idx="0">
                  <c:v> Servizi sanitari</c:v>
                </c:pt>
              </c:strCache>
            </c:strRef>
          </c:tx>
          <c:spPr>
            <a:pattFill prst="pct75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salone.xlsx]Foglio3'!$K$71:$L$71</c:f>
              <c:numCache>
                <c:formatCode>0.0%</c:formatCode>
                <c:ptCount val="2"/>
                <c:pt idx="0">
                  <c:v>8.5999999999999993E-2</c:v>
                </c:pt>
                <c:pt idx="1">
                  <c:v>9.1999999999999998E-2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C5-4D9D-B313-7A4008E80FB6}"/>
            </c:ext>
          </c:extLst>
        </c:ser>
        <c:ser>
          <c:idx val="1"/>
          <c:order val="1"/>
          <c:tx>
            <c:strRef>
              <c:f>'[Copia di Tavole input-output con dati 2019 (aggiornato) x salone.xlsx]Foglio3'!$J$72</c:f>
              <c:strCache>
                <c:ptCount val="1"/>
                <c:pt idx="0">
                  <c:v> Prodotti farmaceutici di base e preparati farmaceutici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salone.xlsx]Foglio3'!$K$72:$L$72</c:f>
              <c:numCache>
                <c:formatCode>0.0%</c:formatCode>
                <c:ptCount val="2"/>
                <c:pt idx="0">
                  <c:v>4.9438135394274125E-3</c:v>
                </c:pt>
                <c:pt idx="1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C5-4D9D-B313-7A4008E80FB6}"/>
            </c:ext>
          </c:extLst>
        </c:ser>
        <c:ser>
          <c:idx val="2"/>
          <c:order val="2"/>
          <c:tx>
            <c:strRef>
              <c:f>'[Copia di Tavole input-output con dati 2019 (aggiornato) x salone.xlsx]Foglio3'!$J$73</c:f>
              <c:strCache>
                <c:ptCount val="1"/>
                <c:pt idx="0">
                  <c:v> Servizi di istruzione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salone.xlsx]Foglio3'!$K$73:$L$73</c:f>
              <c:numCache>
                <c:formatCode>0.0%</c:formatCode>
                <c:ptCount val="2"/>
                <c:pt idx="0">
                  <c:v>4.465332686507349E-3</c:v>
                </c:pt>
                <c:pt idx="1">
                  <c:v>8.0000000000000002E-3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C5-4D9D-B313-7A4008E80FB6}"/>
            </c:ext>
          </c:extLst>
        </c:ser>
        <c:ser>
          <c:idx val="3"/>
          <c:order val="3"/>
          <c:tx>
            <c:strRef>
              <c:f>'[Copia di Tavole input-output con dati 2019 (aggiornato) x salone.xlsx]Foglio3'!$J$74</c:f>
              <c:strCache>
                <c:ptCount val="1"/>
                <c:pt idx="0">
                  <c:v> Servizi di assistenza residenziale; servizi di assistenza sociale non residenziale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salone.xlsx]Foglio3'!$K$74:$L$74</c:f>
              <c:numCache>
                <c:formatCode>0.0%</c:formatCode>
                <c:ptCount val="2"/>
                <c:pt idx="0">
                  <c:v>3.827902569807974E-3</c:v>
                </c:pt>
                <c:pt idx="1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5C5-4D9D-B313-7A4008E80FB6}"/>
            </c:ext>
          </c:extLst>
        </c:ser>
        <c:ser>
          <c:idx val="4"/>
          <c:order val="4"/>
          <c:tx>
            <c:strRef>
              <c:f>'[Copia di Tavole input-output con dati 2019 (aggiornato) x salone.xlsx]Foglio3'!$J$75</c:f>
              <c:strCache>
                <c:ptCount val="1"/>
                <c:pt idx="0">
                  <c:v> Servizi immobiliari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salone.xlsx]Foglio3'!$K$75:$L$75</c:f>
              <c:numCache>
                <c:formatCode>0.0%</c:formatCode>
                <c:ptCount val="2"/>
                <c:pt idx="0">
                  <c:v>2.7663359434633009E-3</c:v>
                </c:pt>
                <c:pt idx="1">
                  <c:v>5.0000000000000001E-3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5C5-4D9D-B313-7A4008E80FB6}"/>
            </c:ext>
          </c:extLst>
        </c:ser>
        <c:ser>
          <c:idx val="5"/>
          <c:order val="5"/>
          <c:tx>
            <c:strRef>
              <c:f>'[Copia di Tavole input-output con dati 2019 (aggiornato) x salone.xlsx]Foglio3'!$J$76</c:f>
              <c:strCache>
                <c:ptCount val="1"/>
                <c:pt idx="0">
                  <c:v> Servizi di ricerca e sviluppo scientifici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9.356725146198829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5C5-4D9D-B313-7A4008E80F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salone.xlsx]Foglio3'!$K$76:$L$76</c:f>
              <c:numCache>
                <c:formatCode>0.0%</c:formatCode>
                <c:ptCount val="2"/>
                <c:pt idx="0">
                  <c:v>1.7603993768965413E-3</c:v>
                </c:pt>
                <c:pt idx="1">
                  <c:v>4.0000000000000001E-3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5C5-4D9D-B313-7A4008E80FB6}"/>
            </c:ext>
          </c:extLst>
        </c:ser>
        <c:ser>
          <c:idx val="6"/>
          <c:order val="6"/>
          <c:tx>
            <c:strRef>
              <c:f>'[Copia di Tavole input-output con dati 2019 (aggiornato) x salone.xlsx]Foglio3'!$J$77</c:f>
              <c:strCache>
                <c:ptCount val="1"/>
                <c:pt idx="0">
                  <c:v> Prodotti informatici, elettronici ed ottici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8.8888888888888892E-2"/>
                  <c:y val="-2.88288288288288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5C5-4D9D-B313-7A4008E80F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salone.xlsx]Foglio3'!$K$77:$L$77</c:f>
              <c:numCache>
                <c:formatCode>0.0%</c:formatCode>
                <c:ptCount val="2"/>
                <c:pt idx="0">
                  <c:v>1.6114675504544048E-3</c:v>
                </c:pt>
                <c:pt idx="1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5C5-4D9D-B313-7A4008E80FB6}"/>
            </c:ext>
          </c:extLst>
        </c:ser>
        <c:ser>
          <c:idx val="7"/>
          <c:order val="7"/>
          <c:tx>
            <c:strRef>
              <c:f>'[Copia di Tavole input-output con dati 2019 (aggiornato) x salone.xlsx]Foglio3'!$J$78</c:f>
              <c:strCache>
                <c:ptCount val="1"/>
                <c:pt idx="0">
                  <c:v> Prodotti chimici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8.5768989696134682E-17"/>
                  <c:y val="-4.68468468468468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5C5-4D9D-B313-7A4008E80F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'[Copia di Tavole input-output con dati 2019 (aggiornato) x salone.xlsx]Foglio3'!$K$70:$L$70</c:f>
              <c:strCache>
                <c:ptCount val="2"/>
                <c:pt idx="0">
                  <c:v>Oggi</c:v>
                </c:pt>
                <c:pt idx="1">
                  <c:v>Futuro</c:v>
                </c:pt>
              </c:strCache>
            </c:strRef>
          </c:cat>
          <c:val>
            <c:numRef>
              <c:f>'[Copia di Tavole input-output con dati 2019 (aggiornato) x salone.xlsx]Foglio3'!$K$78:$L$78</c:f>
              <c:numCache>
                <c:formatCode>0.0%</c:formatCode>
                <c:ptCount val="2"/>
                <c:pt idx="0">
                  <c:v>1.5481155783336497E-3</c:v>
                </c:pt>
                <c:pt idx="1">
                  <c:v>3.0000000000000001E-3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5C5-4D9D-B313-7A4008E80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serLines>
          <c:spPr>
            <a:ln w="9525" cap="flat" cmpd="sng" algn="ctr">
              <a:solidFill>
                <a:schemeClr val="dk1">
                  <a:lumMod val="35000"/>
                  <a:lumOff val="65000"/>
                </a:schemeClr>
              </a:solidFill>
              <a:round/>
            </a:ln>
            <a:effectLst/>
          </c:spPr>
        </c:serLines>
        <c:axId val="907162240"/>
        <c:axId val="907141600"/>
      </c:barChart>
      <c:catAx>
        <c:axId val="907162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07141600"/>
        <c:crosses val="autoZero"/>
        <c:auto val="1"/>
        <c:lblAlgn val="ctr"/>
        <c:lblOffset val="100"/>
        <c:noMultiLvlLbl val="0"/>
      </c:catAx>
      <c:valAx>
        <c:axId val="90714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07162240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 sz="1400"/>
      </a:pPr>
      <a:endParaRPr lang="it-IT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1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5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40000"/>
            <a:lumOff val="60000"/>
          </a:schemeClr>
        </a:solidFill>
        <a:round/>
      </a:ln>
    </cs:spPr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284C2C-6A92-4FBE-9A30-C31E82A4FEC0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BA048914-5024-4150-A055-9FF00B00D937}">
      <dgm:prSet phldrT="[Testo]"/>
      <dgm:spPr/>
      <dgm:t>
        <a:bodyPr/>
        <a:lstStyle/>
        <a:p>
          <a:r>
            <a:rPr lang="it-IT" dirty="0"/>
            <a:t>Cura</a:t>
          </a:r>
        </a:p>
      </dgm:t>
    </dgm:pt>
    <dgm:pt modelId="{ECA47484-EB55-4F22-B507-C8ADD280D568}" type="parTrans" cxnId="{736DB0A4-1F47-4D69-B763-222F989166A5}">
      <dgm:prSet/>
      <dgm:spPr/>
      <dgm:t>
        <a:bodyPr/>
        <a:lstStyle/>
        <a:p>
          <a:endParaRPr lang="it-IT"/>
        </a:p>
      </dgm:t>
    </dgm:pt>
    <dgm:pt modelId="{A0E4D706-6F0E-4092-9BCA-F51EAB31BDF7}" type="sibTrans" cxnId="{736DB0A4-1F47-4D69-B763-222F989166A5}">
      <dgm:prSet/>
      <dgm:spPr/>
      <dgm:t>
        <a:bodyPr/>
        <a:lstStyle/>
        <a:p>
          <a:endParaRPr lang="it-IT"/>
        </a:p>
      </dgm:t>
    </dgm:pt>
    <dgm:pt modelId="{627C0305-4476-43F8-B4F0-86DA037C6063}">
      <dgm:prSet phldrT="[Testo]"/>
      <dgm:spPr/>
      <dgm:t>
        <a:bodyPr/>
        <a:lstStyle/>
        <a:p>
          <a:r>
            <a:rPr lang="it-IT" dirty="0"/>
            <a:t>Farmaci</a:t>
          </a:r>
        </a:p>
      </dgm:t>
    </dgm:pt>
    <dgm:pt modelId="{A4DB7A11-E523-42B0-B4E6-AC4B31CA770D}" type="parTrans" cxnId="{C3881118-0A9C-4E68-ABB2-D11F33350146}">
      <dgm:prSet/>
      <dgm:spPr/>
      <dgm:t>
        <a:bodyPr/>
        <a:lstStyle/>
        <a:p>
          <a:endParaRPr lang="it-IT"/>
        </a:p>
      </dgm:t>
    </dgm:pt>
    <dgm:pt modelId="{3AC72C12-C89E-4ACB-8FFC-A93F16E2A913}" type="sibTrans" cxnId="{C3881118-0A9C-4E68-ABB2-D11F33350146}">
      <dgm:prSet/>
      <dgm:spPr/>
      <dgm:t>
        <a:bodyPr/>
        <a:lstStyle/>
        <a:p>
          <a:endParaRPr lang="it-IT"/>
        </a:p>
      </dgm:t>
    </dgm:pt>
    <dgm:pt modelId="{ADCC390B-91C4-4481-ACC8-F976EF67AC9D}">
      <dgm:prSet phldrT="[Testo]"/>
      <dgm:spPr/>
      <dgm:t>
        <a:bodyPr/>
        <a:lstStyle/>
        <a:p>
          <a:r>
            <a:rPr lang="it-IT" dirty="0"/>
            <a:t>Immobili</a:t>
          </a:r>
        </a:p>
      </dgm:t>
    </dgm:pt>
    <dgm:pt modelId="{B4F3CC77-4B09-47B2-BDC7-AEF6ED95EFEB}" type="parTrans" cxnId="{7A5E1A72-ED40-4469-B682-29D46195384B}">
      <dgm:prSet/>
      <dgm:spPr/>
      <dgm:t>
        <a:bodyPr/>
        <a:lstStyle/>
        <a:p>
          <a:endParaRPr lang="it-IT"/>
        </a:p>
      </dgm:t>
    </dgm:pt>
    <dgm:pt modelId="{619D466E-6055-4F9B-8793-264EC4785611}" type="sibTrans" cxnId="{7A5E1A72-ED40-4469-B682-29D46195384B}">
      <dgm:prSet/>
      <dgm:spPr/>
      <dgm:t>
        <a:bodyPr/>
        <a:lstStyle/>
        <a:p>
          <a:endParaRPr lang="it-IT"/>
        </a:p>
      </dgm:t>
    </dgm:pt>
    <dgm:pt modelId="{62F6FDEB-86BB-40DD-B34A-CCD2CC265B1D}">
      <dgm:prSet phldrT="[Testo]"/>
      <dgm:spPr/>
      <dgm:t>
        <a:bodyPr/>
        <a:lstStyle/>
        <a:p>
          <a:r>
            <a:rPr lang="it-IT" dirty="0"/>
            <a:t>Strumenti</a:t>
          </a:r>
        </a:p>
      </dgm:t>
    </dgm:pt>
    <dgm:pt modelId="{3000FB73-37DB-4D9A-B3F3-34F380C24E1E}" type="parTrans" cxnId="{37FF1C96-CE89-4717-AB8A-1C3C27AC4BE2}">
      <dgm:prSet/>
      <dgm:spPr/>
      <dgm:t>
        <a:bodyPr/>
        <a:lstStyle/>
        <a:p>
          <a:endParaRPr lang="it-IT"/>
        </a:p>
      </dgm:t>
    </dgm:pt>
    <dgm:pt modelId="{5AEE8DAA-2C80-4A81-8CBE-988B2D9211E7}" type="sibTrans" cxnId="{37FF1C96-CE89-4717-AB8A-1C3C27AC4BE2}">
      <dgm:prSet/>
      <dgm:spPr/>
      <dgm:t>
        <a:bodyPr/>
        <a:lstStyle/>
        <a:p>
          <a:endParaRPr lang="it-IT"/>
        </a:p>
      </dgm:t>
    </dgm:pt>
    <dgm:pt modelId="{739951FF-C15D-4FFD-B488-BEC022CDF0D2}">
      <dgm:prSet phldrT="[Testo]"/>
      <dgm:spPr/>
      <dgm:t>
        <a:bodyPr/>
        <a:lstStyle/>
        <a:p>
          <a:r>
            <a:rPr lang="it-IT" dirty="0"/>
            <a:t>Sanitari</a:t>
          </a:r>
        </a:p>
      </dgm:t>
    </dgm:pt>
    <dgm:pt modelId="{3B5ACF32-AB55-4F1B-B347-9A6077DEB957}" type="parTrans" cxnId="{3A0A9C29-8628-4A1F-B9A0-8C39EB016E89}">
      <dgm:prSet/>
      <dgm:spPr/>
      <dgm:t>
        <a:bodyPr/>
        <a:lstStyle/>
        <a:p>
          <a:endParaRPr lang="it-IT"/>
        </a:p>
      </dgm:t>
    </dgm:pt>
    <dgm:pt modelId="{AFC63D21-8DB6-4218-B57D-A22AD62A9BF9}" type="sibTrans" cxnId="{3A0A9C29-8628-4A1F-B9A0-8C39EB016E89}">
      <dgm:prSet/>
      <dgm:spPr/>
      <dgm:t>
        <a:bodyPr/>
        <a:lstStyle/>
        <a:p>
          <a:endParaRPr lang="it-IT"/>
        </a:p>
      </dgm:t>
    </dgm:pt>
    <dgm:pt modelId="{9DBACF75-1E5D-4352-B36B-0DF6DD0FB7A9}" type="pres">
      <dgm:prSet presAssocID="{EC284C2C-6A92-4FBE-9A30-C31E82A4FEC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507B051-477D-4C62-A0DF-8BB371284A05}" type="pres">
      <dgm:prSet presAssocID="{BA048914-5024-4150-A055-9FF00B00D937}" presName="centerShape" presStyleLbl="node0" presStyleIdx="0" presStyleCnt="1"/>
      <dgm:spPr/>
    </dgm:pt>
    <dgm:pt modelId="{FB518EE3-0026-43C5-8331-4D3D4201B536}" type="pres">
      <dgm:prSet presAssocID="{A4DB7A11-E523-42B0-B4E6-AC4B31CA770D}" presName="parTrans" presStyleLbl="sibTrans2D1" presStyleIdx="0" presStyleCnt="4" custAng="10608278"/>
      <dgm:spPr/>
    </dgm:pt>
    <dgm:pt modelId="{6FA6BE0C-9B86-4BBA-A941-A98DDB49F301}" type="pres">
      <dgm:prSet presAssocID="{A4DB7A11-E523-42B0-B4E6-AC4B31CA770D}" presName="connectorText" presStyleLbl="sibTrans2D1" presStyleIdx="0" presStyleCnt="4"/>
      <dgm:spPr/>
    </dgm:pt>
    <dgm:pt modelId="{8922F495-1040-4E56-9969-CA722ACB06A3}" type="pres">
      <dgm:prSet presAssocID="{627C0305-4476-43F8-B4F0-86DA037C6063}" presName="node" presStyleLbl="node1" presStyleIdx="0" presStyleCnt="4">
        <dgm:presLayoutVars>
          <dgm:bulletEnabled val="1"/>
        </dgm:presLayoutVars>
      </dgm:prSet>
      <dgm:spPr/>
    </dgm:pt>
    <dgm:pt modelId="{4C9F142B-70AD-4A11-9C83-D5C9FB8967A3}" type="pres">
      <dgm:prSet presAssocID="{B4F3CC77-4B09-47B2-BDC7-AEF6ED95EFEB}" presName="parTrans" presStyleLbl="sibTrans2D1" presStyleIdx="1" presStyleCnt="4" custAng="10800000"/>
      <dgm:spPr/>
    </dgm:pt>
    <dgm:pt modelId="{00CFDE90-0633-48D8-B255-EDD283A17976}" type="pres">
      <dgm:prSet presAssocID="{B4F3CC77-4B09-47B2-BDC7-AEF6ED95EFEB}" presName="connectorText" presStyleLbl="sibTrans2D1" presStyleIdx="1" presStyleCnt="4"/>
      <dgm:spPr/>
    </dgm:pt>
    <dgm:pt modelId="{11D6D4B6-BE84-49DA-80D2-CA03D54F89DA}" type="pres">
      <dgm:prSet presAssocID="{ADCC390B-91C4-4481-ACC8-F976EF67AC9D}" presName="node" presStyleLbl="node1" presStyleIdx="1" presStyleCnt="4">
        <dgm:presLayoutVars>
          <dgm:bulletEnabled val="1"/>
        </dgm:presLayoutVars>
      </dgm:prSet>
      <dgm:spPr/>
    </dgm:pt>
    <dgm:pt modelId="{27E2DE5F-10DD-41E7-9B81-74442C90DBA3}" type="pres">
      <dgm:prSet presAssocID="{3000FB73-37DB-4D9A-B3F3-34F380C24E1E}" presName="parTrans" presStyleLbl="sibTrans2D1" presStyleIdx="2" presStyleCnt="4" custAng="10800000"/>
      <dgm:spPr/>
    </dgm:pt>
    <dgm:pt modelId="{383A54ED-5F50-43AF-93F0-A9FD3745A382}" type="pres">
      <dgm:prSet presAssocID="{3000FB73-37DB-4D9A-B3F3-34F380C24E1E}" presName="connectorText" presStyleLbl="sibTrans2D1" presStyleIdx="2" presStyleCnt="4"/>
      <dgm:spPr/>
    </dgm:pt>
    <dgm:pt modelId="{51DC094C-4420-40CE-B7C7-D5FC56057228}" type="pres">
      <dgm:prSet presAssocID="{62F6FDEB-86BB-40DD-B34A-CCD2CC265B1D}" presName="node" presStyleLbl="node1" presStyleIdx="2" presStyleCnt="4">
        <dgm:presLayoutVars>
          <dgm:bulletEnabled val="1"/>
        </dgm:presLayoutVars>
      </dgm:prSet>
      <dgm:spPr/>
    </dgm:pt>
    <dgm:pt modelId="{577C0A40-26FC-4C47-8BAA-F0727754A06F}" type="pres">
      <dgm:prSet presAssocID="{3B5ACF32-AB55-4F1B-B347-9A6077DEB957}" presName="parTrans" presStyleLbl="sibTrans2D1" presStyleIdx="3" presStyleCnt="4" custAng="10800000"/>
      <dgm:spPr/>
    </dgm:pt>
    <dgm:pt modelId="{FF765BC3-8B3E-4BA2-9239-E5131CB1E6F3}" type="pres">
      <dgm:prSet presAssocID="{3B5ACF32-AB55-4F1B-B347-9A6077DEB957}" presName="connectorText" presStyleLbl="sibTrans2D1" presStyleIdx="3" presStyleCnt="4"/>
      <dgm:spPr/>
    </dgm:pt>
    <dgm:pt modelId="{02E2B1D1-BBB7-4A83-9DBC-CBD1AE91AA05}" type="pres">
      <dgm:prSet presAssocID="{739951FF-C15D-4FFD-B488-BEC022CDF0D2}" presName="node" presStyleLbl="node1" presStyleIdx="3" presStyleCnt="4">
        <dgm:presLayoutVars>
          <dgm:bulletEnabled val="1"/>
        </dgm:presLayoutVars>
      </dgm:prSet>
      <dgm:spPr/>
    </dgm:pt>
  </dgm:ptLst>
  <dgm:cxnLst>
    <dgm:cxn modelId="{47B45F06-0EEF-4000-9A38-B3C2E767E431}" type="presOf" srcId="{BA048914-5024-4150-A055-9FF00B00D937}" destId="{D507B051-477D-4C62-A0DF-8BB371284A05}" srcOrd="0" destOrd="0" presId="urn:microsoft.com/office/officeart/2005/8/layout/radial5"/>
    <dgm:cxn modelId="{C3881118-0A9C-4E68-ABB2-D11F33350146}" srcId="{BA048914-5024-4150-A055-9FF00B00D937}" destId="{627C0305-4476-43F8-B4F0-86DA037C6063}" srcOrd="0" destOrd="0" parTransId="{A4DB7A11-E523-42B0-B4E6-AC4B31CA770D}" sibTransId="{3AC72C12-C89E-4ACB-8FFC-A93F16E2A913}"/>
    <dgm:cxn modelId="{7DA45222-8637-497D-B6E7-2F40026607D6}" type="presOf" srcId="{627C0305-4476-43F8-B4F0-86DA037C6063}" destId="{8922F495-1040-4E56-9969-CA722ACB06A3}" srcOrd="0" destOrd="0" presId="urn:microsoft.com/office/officeart/2005/8/layout/radial5"/>
    <dgm:cxn modelId="{3A0A9C29-8628-4A1F-B9A0-8C39EB016E89}" srcId="{BA048914-5024-4150-A055-9FF00B00D937}" destId="{739951FF-C15D-4FFD-B488-BEC022CDF0D2}" srcOrd="3" destOrd="0" parTransId="{3B5ACF32-AB55-4F1B-B347-9A6077DEB957}" sibTransId="{AFC63D21-8DB6-4218-B57D-A22AD62A9BF9}"/>
    <dgm:cxn modelId="{77D7232D-FBA1-4E18-97B7-DD93CEA17320}" type="presOf" srcId="{ADCC390B-91C4-4481-ACC8-F976EF67AC9D}" destId="{11D6D4B6-BE84-49DA-80D2-CA03D54F89DA}" srcOrd="0" destOrd="0" presId="urn:microsoft.com/office/officeart/2005/8/layout/radial5"/>
    <dgm:cxn modelId="{4CC72F33-F9CE-4A16-9C7B-6B6CC120E836}" type="presOf" srcId="{B4F3CC77-4B09-47B2-BDC7-AEF6ED95EFEB}" destId="{4C9F142B-70AD-4A11-9C83-D5C9FB8967A3}" srcOrd="0" destOrd="0" presId="urn:microsoft.com/office/officeart/2005/8/layout/radial5"/>
    <dgm:cxn modelId="{50D87E3A-D2BC-45F4-B0BE-AF51FEBBE1DE}" type="presOf" srcId="{3B5ACF32-AB55-4F1B-B347-9A6077DEB957}" destId="{577C0A40-26FC-4C47-8BAA-F0727754A06F}" srcOrd="0" destOrd="0" presId="urn:microsoft.com/office/officeart/2005/8/layout/radial5"/>
    <dgm:cxn modelId="{4307F841-E94C-4F6F-B47D-045D6C926BBB}" type="presOf" srcId="{3B5ACF32-AB55-4F1B-B347-9A6077DEB957}" destId="{FF765BC3-8B3E-4BA2-9239-E5131CB1E6F3}" srcOrd="1" destOrd="0" presId="urn:microsoft.com/office/officeart/2005/8/layout/radial5"/>
    <dgm:cxn modelId="{7FCC5266-41FE-40E4-BBB5-AC828E808C7A}" type="presOf" srcId="{3000FB73-37DB-4D9A-B3F3-34F380C24E1E}" destId="{383A54ED-5F50-43AF-93F0-A9FD3745A382}" srcOrd="1" destOrd="0" presId="urn:microsoft.com/office/officeart/2005/8/layout/radial5"/>
    <dgm:cxn modelId="{7A5E1A72-ED40-4469-B682-29D46195384B}" srcId="{BA048914-5024-4150-A055-9FF00B00D937}" destId="{ADCC390B-91C4-4481-ACC8-F976EF67AC9D}" srcOrd="1" destOrd="0" parTransId="{B4F3CC77-4B09-47B2-BDC7-AEF6ED95EFEB}" sibTransId="{619D466E-6055-4F9B-8793-264EC4785611}"/>
    <dgm:cxn modelId="{35328993-F254-402B-A51D-73BDFFFDD8D1}" type="presOf" srcId="{EC284C2C-6A92-4FBE-9A30-C31E82A4FEC0}" destId="{9DBACF75-1E5D-4352-B36B-0DF6DD0FB7A9}" srcOrd="0" destOrd="0" presId="urn:microsoft.com/office/officeart/2005/8/layout/radial5"/>
    <dgm:cxn modelId="{37FF1C96-CE89-4717-AB8A-1C3C27AC4BE2}" srcId="{BA048914-5024-4150-A055-9FF00B00D937}" destId="{62F6FDEB-86BB-40DD-B34A-CCD2CC265B1D}" srcOrd="2" destOrd="0" parTransId="{3000FB73-37DB-4D9A-B3F3-34F380C24E1E}" sibTransId="{5AEE8DAA-2C80-4A81-8CBE-988B2D9211E7}"/>
    <dgm:cxn modelId="{973F5597-6AA5-4318-93A5-ED472D26D089}" type="presOf" srcId="{3000FB73-37DB-4D9A-B3F3-34F380C24E1E}" destId="{27E2DE5F-10DD-41E7-9B81-74442C90DBA3}" srcOrd="0" destOrd="0" presId="urn:microsoft.com/office/officeart/2005/8/layout/radial5"/>
    <dgm:cxn modelId="{736DB0A4-1F47-4D69-B763-222F989166A5}" srcId="{EC284C2C-6A92-4FBE-9A30-C31E82A4FEC0}" destId="{BA048914-5024-4150-A055-9FF00B00D937}" srcOrd="0" destOrd="0" parTransId="{ECA47484-EB55-4F22-B507-C8ADD280D568}" sibTransId="{A0E4D706-6F0E-4092-9BCA-F51EAB31BDF7}"/>
    <dgm:cxn modelId="{7B26ABCD-384E-489D-8976-622C35306BA9}" type="presOf" srcId="{62F6FDEB-86BB-40DD-B34A-CCD2CC265B1D}" destId="{51DC094C-4420-40CE-B7C7-D5FC56057228}" srcOrd="0" destOrd="0" presId="urn:microsoft.com/office/officeart/2005/8/layout/radial5"/>
    <dgm:cxn modelId="{FEF409DF-F43F-402F-814D-93A1279A526A}" type="presOf" srcId="{B4F3CC77-4B09-47B2-BDC7-AEF6ED95EFEB}" destId="{00CFDE90-0633-48D8-B255-EDD283A17976}" srcOrd="1" destOrd="0" presId="urn:microsoft.com/office/officeart/2005/8/layout/radial5"/>
    <dgm:cxn modelId="{FA49B7DF-0265-4329-8347-7CA84DFEFD41}" type="presOf" srcId="{A4DB7A11-E523-42B0-B4E6-AC4B31CA770D}" destId="{6FA6BE0C-9B86-4BBA-A941-A98DDB49F301}" srcOrd="1" destOrd="0" presId="urn:microsoft.com/office/officeart/2005/8/layout/radial5"/>
    <dgm:cxn modelId="{EC9578E4-9F08-4B6A-A864-BFDB59E39665}" type="presOf" srcId="{A4DB7A11-E523-42B0-B4E6-AC4B31CA770D}" destId="{FB518EE3-0026-43C5-8331-4D3D4201B536}" srcOrd="0" destOrd="0" presId="urn:microsoft.com/office/officeart/2005/8/layout/radial5"/>
    <dgm:cxn modelId="{63EC88F5-7867-4857-91DE-6BA3E2411229}" type="presOf" srcId="{739951FF-C15D-4FFD-B488-BEC022CDF0D2}" destId="{02E2B1D1-BBB7-4A83-9DBC-CBD1AE91AA05}" srcOrd="0" destOrd="0" presId="urn:microsoft.com/office/officeart/2005/8/layout/radial5"/>
    <dgm:cxn modelId="{DCC6482F-67C3-470F-B0C7-7DF1854B96E8}" type="presParOf" srcId="{9DBACF75-1E5D-4352-B36B-0DF6DD0FB7A9}" destId="{D507B051-477D-4C62-A0DF-8BB371284A05}" srcOrd="0" destOrd="0" presId="urn:microsoft.com/office/officeart/2005/8/layout/radial5"/>
    <dgm:cxn modelId="{B1CED96B-39A3-4C59-B4CE-550A81232B79}" type="presParOf" srcId="{9DBACF75-1E5D-4352-B36B-0DF6DD0FB7A9}" destId="{FB518EE3-0026-43C5-8331-4D3D4201B536}" srcOrd="1" destOrd="0" presId="urn:microsoft.com/office/officeart/2005/8/layout/radial5"/>
    <dgm:cxn modelId="{9955C782-EAF1-4F13-8C18-71242041B3AD}" type="presParOf" srcId="{FB518EE3-0026-43C5-8331-4D3D4201B536}" destId="{6FA6BE0C-9B86-4BBA-A941-A98DDB49F301}" srcOrd="0" destOrd="0" presId="urn:microsoft.com/office/officeart/2005/8/layout/radial5"/>
    <dgm:cxn modelId="{C7823583-3B1D-4DB9-808E-9DD829F4799A}" type="presParOf" srcId="{9DBACF75-1E5D-4352-B36B-0DF6DD0FB7A9}" destId="{8922F495-1040-4E56-9969-CA722ACB06A3}" srcOrd="2" destOrd="0" presId="urn:microsoft.com/office/officeart/2005/8/layout/radial5"/>
    <dgm:cxn modelId="{1897B82A-DC51-4FF8-8669-68229CDFF88B}" type="presParOf" srcId="{9DBACF75-1E5D-4352-B36B-0DF6DD0FB7A9}" destId="{4C9F142B-70AD-4A11-9C83-D5C9FB8967A3}" srcOrd="3" destOrd="0" presId="urn:microsoft.com/office/officeart/2005/8/layout/radial5"/>
    <dgm:cxn modelId="{3DB844A4-4CAF-4B99-B796-E26ECFFE9277}" type="presParOf" srcId="{4C9F142B-70AD-4A11-9C83-D5C9FB8967A3}" destId="{00CFDE90-0633-48D8-B255-EDD283A17976}" srcOrd="0" destOrd="0" presId="urn:microsoft.com/office/officeart/2005/8/layout/radial5"/>
    <dgm:cxn modelId="{D26285B9-642D-4C8D-A834-90BA30799C66}" type="presParOf" srcId="{9DBACF75-1E5D-4352-B36B-0DF6DD0FB7A9}" destId="{11D6D4B6-BE84-49DA-80D2-CA03D54F89DA}" srcOrd="4" destOrd="0" presId="urn:microsoft.com/office/officeart/2005/8/layout/radial5"/>
    <dgm:cxn modelId="{7EC45919-8D95-44A5-ADCB-2E1B84941BE6}" type="presParOf" srcId="{9DBACF75-1E5D-4352-B36B-0DF6DD0FB7A9}" destId="{27E2DE5F-10DD-41E7-9B81-74442C90DBA3}" srcOrd="5" destOrd="0" presId="urn:microsoft.com/office/officeart/2005/8/layout/radial5"/>
    <dgm:cxn modelId="{DF8DE158-CC9D-465A-9CB4-6799908A512E}" type="presParOf" srcId="{27E2DE5F-10DD-41E7-9B81-74442C90DBA3}" destId="{383A54ED-5F50-43AF-93F0-A9FD3745A382}" srcOrd="0" destOrd="0" presId="urn:microsoft.com/office/officeart/2005/8/layout/radial5"/>
    <dgm:cxn modelId="{1DB62E64-3396-43B4-9FB1-3E759B4AE7CF}" type="presParOf" srcId="{9DBACF75-1E5D-4352-B36B-0DF6DD0FB7A9}" destId="{51DC094C-4420-40CE-B7C7-D5FC56057228}" srcOrd="6" destOrd="0" presId="urn:microsoft.com/office/officeart/2005/8/layout/radial5"/>
    <dgm:cxn modelId="{4BA55E25-2127-45A3-ABEF-A99214D69950}" type="presParOf" srcId="{9DBACF75-1E5D-4352-B36B-0DF6DD0FB7A9}" destId="{577C0A40-26FC-4C47-8BAA-F0727754A06F}" srcOrd="7" destOrd="0" presId="urn:microsoft.com/office/officeart/2005/8/layout/radial5"/>
    <dgm:cxn modelId="{A248C9F0-22C7-49BF-AC8E-9FC2F153C32A}" type="presParOf" srcId="{577C0A40-26FC-4C47-8BAA-F0727754A06F}" destId="{FF765BC3-8B3E-4BA2-9239-E5131CB1E6F3}" srcOrd="0" destOrd="0" presId="urn:microsoft.com/office/officeart/2005/8/layout/radial5"/>
    <dgm:cxn modelId="{183F830A-8B8F-4084-AEAA-3F918D7743C4}" type="presParOf" srcId="{9DBACF75-1E5D-4352-B36B-0DF6DD0FB7A9}" destId="{02E2B1D1-BBB7-4A83-9DBC-CBD1AE91AA05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C3DE91-7D40-442A-BFE7-5D44E732F641}" type="doc">
      <dgm:prSet loTypeId="urn:microsoft.com/office/officeart/2009/3/layout/CircleRelationship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37D9C158-25B8-4689-A3DD-9FA659492490}">
      <dgm:prSet phldrT="[Testo]"/>
      <dgm:spPr/>
      <dgm:t>
        <a:bodyPr/>
        <a:lstStyle/>
        <a:p>
          <a:r>
            <a:rPr lang="it-IT" dirty="0"/>
            <a:t>Cura</a:t>
          </a:r>
        </a:p>
      </dgm:t>
    </dgm:pt>
    <dgm:pt modelId="{4D0FE139-CD35-45A3-A699-7F1F55EDF730}" type="parTrans" cxnId="{02EA7B56-2562-4372-943A-88CA89EF96CD}">
      <dgm:prSet/>
      <dgm:spPr/>
      <dgm:t>
        <a:bodyPr/>
        <a:lstStyle/>
        <a:p>
          <a:endParaRPr lang="it-IT"/>
        </a:p>
      </dgm:t>
    </dgm:pt>
    <dgm:pt modelId="{133BEA42-8BB9-4E75-BD96-20DB70C7F5DE}" type="sibTrans" cxnId="{02EA7B56-2562-4372-943A-88CA89EF96CD}">
      <dgm:prSet/>
      <dgm:spPr/>
      <dgm:t>
        <a:bodyPr/>
        <a:lstStyle/>
        <a:p>
          <a:endParaRPr lang="it-IT"/>
        </a:p>
      </dgm:t>
    </dgm:pt>
    <dgm:pt modelId="{DABB16D3-05DF-4E5C-9EEC-720B53792728}">
      <dgm:prSet phldrT="[Testo]"/>
      <dgm:spPr/>
      <dgm:t>
        <a:bodyPr/>
        <a:lstStyle/>
        <a:p>
          <a:r>
            <a:rPr lang="it-IT" dirty="0"/>
            <a:t>Istruzione</a:t>
          </a:r>
        </a:p>
      </dgm:t>
    </dgm:pt>
    <dgm:pt modelId="{97FFB4FC-CBB9-45DE-B652-31BF57441E29}" type="parTrans" cxnId="{A8FD0EAC-E0D6-43FC-B480-E885BBEC3B98}">
      <dgm:prSet/>
      <dgm:spPr/>
      <dgm:t>
        <a:bodyPr/>
        <a:lstStyle/>
        <a:p>
          <a:endParaRPr lang="it-IT"/>
        </a:p>
      </dgm:t>
    </dgm:pt>
    <dgm:pt modelId="{D52D154B-37FF-4FD1-A93D-02E6420BC381}" type="sibTrans" cxnId="{A8FD0EAC-E0D6-43FC-B480-E885BBEC3B98}">
      <dgm:prSet/>
      <dgm:spPr/>
      <dgm:t>
        <a:bodyPr/>
        <a:lstStyle/>
        <a:p>
          <a:endParaRPr lang="it-IT"/>
        </a:p>
      </dgm:t>
    </dgm:pt>
    <dgm:pt modelId="{E5447778-8F25-44B8-AA34-87FFC755FD30}">
      <dgm:prSet phldrT="[Testo]"/>
      <dgm:spPr/>
      <dgm:t>
        <a:bodyPr/>
        <a:lstStyle/>
        <a:p>
          <a:r>
            <a:rPr lang="it-IT" dirty="0" err="1"/>
            <a:t>Medtech</a:t>
          </a:r>
          <a:endParaRPr lang="it-IT" dirty="0"/>
        </a:p>
      </dgm:t>
    </dgm:pt>
    <dgm:pt modelId="{0E4ED5F5-92B6-4B25-903F-05B96E4D7422}" type="parTrans" cxnId="{C7647554-9EE0-4815-ADB1-CC0372CB2522}">
      <dgm:prSet/>
      <dgm:spPr/>
      <dgm:t>
        <a:bodyPr/>
        <a:lstStyle/>
        <a:p>
          <a:endParaRPr lang="it-IT"/>
        </a:p>
      </dgm:t>
    </dgm:pt>
    <dgm:pt modelId="{124618D0-39EE-4345-9FA7-F4762BA60EDA}" type="sibTrans" cxnId="{C7647554-9EE0-4815-ADB1-CC0372CB2522}">
      <dgm:prSet/>
      <dgm:spPr/>
      <dgm:t>
        <a:bodyPr/>
        <a:lstStyle/>
        <a:p>
          <a:endParaRPr lang="it-IT"/>
        </a:p>
      </dgm:t>
    </dgm:pt>
    <dgm:pt modelId="{DC40FF9A-412C-47C0-9056-EEC42EF7EBEC}">
      <dgm:prSet/>
      <dgm:spPr/>
      <dgm:t>
        <a:bodyPr/>
        <a:lstStyle/>
        <a:p>
          <a:r>
            <a:rPr lang="it-IT" dirty="0" err="1"/>
            <a:t>Farma</a:t>
          </a:r>
          <a:endParaRPr lang="it-IT" dirty="0"/>
        </a:p>
      </dgm:t>
    </dgm:pt>
    <dgm:pt modelId="{5E2BE259-1075-4115-8C18-DB7F4772E416}" type="parTrans" cxnId="{FC15E6DB-B756-41B4-987E-2F9D649A578A}">
      <dgm:prSet/>
      <dgm:spPr/>
      <dgm:t>
        <a:bodyPr/>
        <a:lstStyle/>
        <a:p>
          <a:endParaRPr lang="it-IT"/>
        </a:p>
      </dgm:t>
    </dgm:pt>
    <dgm:pt modelId="{97029500-E178-45D4-86FD-559D936A1D83}" type="sibTrans" cxnId="{FC15E6DB-B756-41B4-987E-2F9D649A578A}">
      <dgm:prSet/>
      <dgm:spPr/>
      <dgm:t>
        <a:bodyPr/>
        <a:lstStyle/>
        <a:p>
          <a:endParaRPr lang="it-IT"/>
        </a:p>
      </dgm:t>
    </dgm:pt>
    <dgm:pt modelId="{04CB61D0-2DF3-4891-AA7A-6A0376A5A4AA}" type="pres">
      <dgm:prSet presAssocID="{B5C3DE91-7D40-442A-BFE7-5D44E732F641}" presName="Name0" presStyleCnt="0">
        <dgm:presLayoutVars>
          <dgm:chMax val="1"/>
          <dgm:chPref val="1"/>
        </dgm:presLayoutVars>
      </dgm:prSet>
      <dgm:spPr/>
    </dgm:pt>
    <dgm:pt modelId="{F18097C7-EC2C-4FB1-9D56-1F17AFA2D8EE}" type="pres">
      <dgm:prSet presAssocID="{37D9C158-25B8-4689-A3DD-9FA659492490}" presName="Parent" presStyleLbl="node0" presStyleIdx="0" presStyleCnt="1" custScaleX="80394" custScaleY="77669">
        <dgm:presLayoutVars>
          <dgm:chMax val="5"/>
          <dgm:chPref val="5"/>
        </dgm:presLayoutVars>
      </dgm:prSet>
      <dgm:spPr/>
    </dgm:pt>
    <dgm:pt modelId="{DFB34AB5-CE67-451E-82A4-A18F854FEA07}" type="pres">
      <dgm:prSet presAssocID="{37D9C158-25B8-4689-A3DD-9FA659492490}" presName="Accent1" presStyleLbl="node1" presStyleIdx="0" presStyleCnt="15" custScaleX="208247" custScaleY="181377" custLinFactNeighborX="84117" custLinFactNeighborY="46636"/>
      <dgm:spPr/>
    </dgm:pt>
    <dgm:pt modelId="{4EF244F7-94EE-4DBF-9B21-DE621CA5C7EC}" type="pres">
      <dgm:prSet presAssocID="{37D9C158-25B8-4689-A3DD-9FA659492490}" presName="Accent2" presStyleLbl="node1" presStyleIdx="1" presStyleCnt="15"/>
      <dgm:spPr/>
    </dgm:pt>
    <dgm:pt modelId="{5234F46A-7A7D-4F06-A001-828B280AB63C}" type="pres">
      <dgm:prSet presAssocID="{37D9C158-25B8-4689-A3DD-9FA659492490}" presName="Accent3" presStyleLbl="node1" presStyleIdx="2" presStyleCnt="15"/>
      <dgm:spPr/>
    </dgm:pt>
    <dgm:pt modelId="{A3806CDC-125B-4460-BDD8-59A57260407B}" type="pres">
      <dgm:prSet presAssocID="{37D9C158-25B8-4689-A3DD-9FA659492490}" presName="Accent4" presStyleLbl="node1" presStyleIdx="3" presStyleCnt="15" custScaleX="243893" custScaleY="217565" custLinFactNeighborX="-53874" custLinFactNeighborY="-87006"/>
      <dgm:spPr/>
    </dgm:pt>
    <dgm:pt modelId="{15DF37EC-F769-4226-A65A-41BE9C0A0E4F}" type="pres">
      <dgm:prSet presAssocID="{37D9C158-25B8-4689-A3DD-9FA659492490}" presName="Accent5" presStyleLbl="node1" presStyleIdx="4" presStyleCnt="15"/>
      <dgm:spPr/>
    </dgm:pt>
    <dgm:pt modelId="{DFC086C2-3531-4E8E-B3A8-99066131D917}" type="pres">
      <dgm:prSet presAssocID="{37D9C158-25B8-4689-A3DD-9FA659492490}" presName="Accent6" presStyleLbl="node1" presStyleIdx="5" presStyleCnt="15" custScaleX="292277" custScaleY="285861" custLinFactX="417892" custLinFactY="-100000" custLinFactNeighborX="500000" custLinFactNeighborY="-123926"/>
      <dgm:spPr/>
    </dgm:pt>
    <dgm:pt modelId="{CDF31F28-FA92-4C21-A886-50F423316B86}" type="pres">
      <dgm:prSet presAssocID="{DABB16D3-05DF-4E5C-9EEC-720B53792728}" presName="Child1" presStyleLbl="node1" presStyleIdx="6" presStyleCnt="15" custLinFactNeighborX="33202" custLinFactNeighborY="-1661">
        <dgm:presLayoutVars>
          <dgm:chMax val="0"/>
          <dgm:chPref val="0"/>
        </dgm:presLayoutVars>
      </dgm:prSet>
      <dgm:spPr/>
    </dgm:pt>
    <dgm:pt modelId="{9116D249-E495-4D67-9160-A54F2FC3709F}" type="pres">
      <dgm:prSet presAssocID="{DABB16D3-05DF-4E5C-9EEC-720B53792728}" presName="Accent7" presStyleCnt="0"/>
      <dgm:spPr/>
    </dgm:pt>
    <dgm:pt modelId="{9B95DCCB-3DED-4F91-92E0-184FCCA1E616}" type="pres">
      <dgm:prSet presAssocID="{DABB16D3-05DF-4E5C-9EEC-720B53792728}" presName="AccentHold1" presStyleLbl="node1" presStyleIdx="7" presStyleCnt="15"/>
      <dgm:spPr/>
    </dgm:pt>
    <dgm:pt modelId="{6BAA306F-3DDB-4670-AEB1-D2C496216C5B}" type="pres">
      <dgm:prSet presAssocID="{DABB16D3-05DF-4E5C-9EEC-720B53792728}" presName="Accent8" presStyleCnt="0"/>
      <dgm:spPr/>
    </dgm:pt>
    <dgm:pt modelId="{4D5503C9-89F7-4412-B1D3-68F9C0B79D46}" type="pres">
      <dgm:prSet presAssocID="{DABB16D3-05DF-4E5C-9EEC-720B53792728}" presName="AccentHold2" presStyleLbl="node1" presStyleIdx="8" presStyleCnt="15" custLinFactY="-33324" custLinFactNeighborX="23500" custLinFactNeighborY="-100000"/>
      <dgm:spPr/>
    </dgm:pt>
    <dgm:pt modelId="{A60736CA-E8C8-4736-A04C-0398B9F375BA}" type="pres">
      <dgm:prSet presAssocID="{E5447778-8F25-44B8-AA34-87FFC755FD30}" presName="Child2" presStyleLbl="node1" presStyleIdx="9" presStyleCnt="15" custLinFactX="-10398" custLinFactNeighborX="-100000" custLinFactNeighborY="-2491">
        <dgm:presLayoutVars>
          <dgm:chMax val="0"/>
          <dgm:chPref val="0"/>
        </dgm:presLayoutVars>
      </dgm:prSet>
      <dgm:spPr/>
    </dgm:pt>
    <dgm:pt modelId="{7F54D222-1DA3-40CF-846A-5B85F31DB5E3}" type="pres">
      <dgm:prSet presAssocID="{E5447778-8F25-44B8-AA34-87FFC755FD30}" presName="Accent9" presStyleCnt="0"/>
      <dgm:spPr/>
    </dgm:pt>
    <dgm:pt modelId="{82FBF43A-7B54-4A45-814A-4ABE56CD72B5}" type="pres">
      <dgm:prSet presAssocID="{E5447778-8F25-44B8-AA34-87FFC755FD30}" presName="AccentHold1" presStyleLbl="node1" presStyleIdx="10" presStyleCnt="15"/>
      <dgm:spPr/>
    </dgm:pt>
    <dgm:pt modelId="{66674C80-6BF2-4BB4-8688-FA9904910DED}" type="pres">
      <dgm:prSet presAssocID="{E5447778-8F25-44B8-AA34-87FFC755FD30}" presName="Accent10" presStyleCnt="0"/>
      <dgm:spPr/>
    </dgm:pt>
    <dgm:pt modelId="{29B4AE5D-4D66-4EBB-9A48-8DD33AB4E788}" type="pres">
      <dgm:prSet presAssocID="{E5447778-8F25-44B8-AA34-87FFC755FD30}" presName="AccentHold2" presStyleLbl="node1" presStyleIdx="11" presStyleCnt="15"/>
      <dgm:spPr/>
    </dgm:pt>
    <dgm:pt modelId="{91CCF6E9-32F1-45E1-AF07-86C76F81EC25}" type="pres">
      <dgm:prSet presAssocID="{E5447778-8F25-44B8-AA34-87FFC755FD30}" presName="Accent11" presStyleCnt="0"/>
      <dgm:spPr/>
    </dgm:pt>
    <dgm:pt modelId="{7AFD80F7-AB49-4918-85FD-AD0F8EF779C3}" type="pres">
      <dgm:prSet presAssocID="{E5447778-8F25-44B8-AA34-87FFC755FD30}" presName="AccentHold3" presStyleLbl="node1" presStyleIdx="12" presStyleCnt="15"/>
      <dgm:spPr/>
    </dgm:pt>
    <dgm:pt modelId="{0079FF97-8DDE-4B8E-89AD-459BA098F396}" type="pres">
      <dgm:prSet presAssocID="{DC40FF9A-412C-47C0-9056-EEC42EF7EBEC}" presName="Child3" presStyleLbl="node1" presStyleIdx="13" presStyleCnt="15" custLinFactX="-43733" custLinFactNeighborX="-100000" custLinFactNeighborY="-30218">
        <dgm:presLayoutVars>
          <dgm:chMax val="0"/>
          <dgm:chPref val="0"/>
        </dgm:presLayoutVars>
      </dgm:prSet>
      <dgm:spPr/>
    </dgm:pt>
    <dgm:pt modelId="{768DCC1A-E395-404F-B8D9-E08B558C4A54}" type="pres">
      <dgm:prSet presAssocID="{DC40FF9A-412C-47C0-9056-EEC42EF7EBEC}" presName="Accent12" presStyleCnt="0"/>
      <dgm:spPr/>
    </dgm:pt>
    <dgm:pt modelId="{362A69F2-3638-4474-AAFA-5D5256F1C35E}" type="pres">
      <dgm:prSet presAssocID="{DC40FF9A-412C-47C0-9056-EEC42EF7EBEC}" presName="AccentHold1" presStyleLbl="node1" presStyleIdx="14" presStyleCnt="15"/>
      <dgm:spPr/>
    </dgm:pt>
  </dgm:ptLst>
  <dgm:cxnLst>
    <dgm:cxn modelId="{D3D9E310-86A7-4090-9188-91503E9F0008}" type="presOf" srcId="{37D9C158-25B8-4689-A3DD-9FA659492490}" destId="{F18097C7-EC2C-4FB1-9D56-1F17AFA2D8EE}" srcOrd="0" destOrd="0" presId="urn:microsoft.com/office/officeart/2009/3/layout/CircleRelationship"/>
    <dgm:cxn modelId="{C7647554-9EE0-4815-ADB1-CC0372CB2522}" srcId="{37D9C158-25B8-4689-A3DD-9FA659492490}" destId="{E5447778-8F25-44B8-AA34-87FFC755FD30}" srcOrd="1" destOrd="0" parTransId="{0E4ED5F5-92B6-4B25-903F-05B96E4D7422}" sibTransId="{124618D0-39EE-4345-9FA7-F4762BA60EDA}"/>
    <dgm:cxn modelId="{02EA7B56-2562-4372-943A-88CA89EF96CD}" srcId="{B5C3DE91-7D40-442A-BFE7-5D44E732F641}" destId="{37D9C158-25B8-4689-A3DD-9FA659492490}" srcOrd="0" destOrd="0" parTransId="{4D0FE139-CD35-45A3-A699-7F1F55EDF730}" sibTransId="{133BEA42-8BB9-4E75-BD96-20DB70C7F5DE}"/>
    <dgm:cxn modelId="{410D1B91-2AFF-4237-84EF-C5DBF48446C9}" type="presOf" srcId="{E5447778-8F25-44B8-AA34-87FFC755FD30}" destId="{A60736CA-E8C8-4736-A04C-0398B9F375BA}" srcOrd="0" destOrd="0" presId="urn:microsoft.com/office/officeart/2009/3/layout/CircleRelationship"/>
    <dgm:cxn modelId="{A3641497-1BF9-4543-A837-D2B72817419C}" type="presOf" srcId="{B5C3DE91-7D40-442A-BFE7-5D44E732F641}" destId="{04CB61D0-2DF3-4891-AA7A-6A0376A5A4AA}" srcOrd="0" destOrd="0" presId="urn:microsoft.com/office/officeart/2009/3/layout/CircleRelationship"/>
    <dgm:cxn modelId="{A8FD0EAC-E0D6-43FC-B480-E885BBEC3B98}" srcId="{37D9C158-25B8-4689-A3DD-9FA659492490}" destId="{DABB16D3-05DF-4E5C-9EEC-720B53792728}" srcOrd="0" destOrd="0" parTransId="{97FFB4FC-CBB9-45DE-B652-31BF57441E29}" sibTransId="{D52D154B-37FF-4FD1-A93D-02E6420BC381}"/>
    <dgm:cxn modelId="{ABDA83CD-3ABF-4A5C-A5B5-B29E63C9424B}" type="presOf" srcId="{DABB16D3-05DF-4E5C-9EEC-720B53792728}" destId="{CDF31F28-FA92-4C21-A886-50F423316B86}" srcOrd="0" destOrd="0" presId="urn:microsoft.com/office/officeart/2009/3/layout/CircleRelationship"/>
    <dgm:cxn modelId="{FC15E6DB-B756-41B4-987E-2F9D649A578A}" srcId="{37D9C158-25B8-4689-A3DD-9FA659492490}" destId="{DC40FF9A-412C-47C0-9056-EEC42EF7EBEC}" srcOrd="2" destOrd="0" parTransId="{5E2BE259-1075-4115-8C18-DB7F4772E416}" sibTransId="{97029500-E178-45D4-86FD-559D936A1D83}"/>
    <dgm:cxn modelId="{24F37BF1-E299-410A-AB53-81B91161954D}" type="presOf" srcId="{DC40FF9A-412C-47C0-9056-EEC42EF7EBEC}" destId="{0079FF97-8DDE-4B8E-89AD-459BA098F396}" srcOrd="0" destOrd="0" presId="urn:microsoft.com/office/officeart/2009/3/layout/CircleRelationship"/>
    <dgm:cxn modelId="{2FF010D0-1928-44C1-8DFA-F213747F7EAC}" type="presParOf" srcId="{04CB61D0-2DF3-4891-AA7A-6A0376A5A4AA}" destId="{F18097C7-EC2C-4FB1-9D56-1F17AFA2D8EE}" srcOrd="0" destOrd="0" presId="urn:microsoft.com/office/officeart/2009/3/layout/CircleRelationship"/>
    <dgm:cxn modelId="{6C85A8FF-E255-4644-9C9F-857E8354637E}" type="presParOf" srcId="{04CB61D0-2DF3-4891-AA7A-6A0376A5A4AA}" destId="{DFB34AB5-CE67-451E-82A4-A18F854FEA07}" srcOrd="1" destOrd="0" presId="urn:microsoft.com/office/officeart/2009/3/layout/CircleRelationship"/>
    <dgm:cxn modelId="{89CA0249-1A64-4DEF-AD7F-193C862D0682}" type="presParOf" srcId="{04CB61D0-2DF3-4891-AA7A-6A0376A5A4AA}" destId="{4EF244F7-94EE-4DBF-9B21-DE621CA5C7EC}" srcOrd="2" destOrd="0" presId="urn:microsoft.com/office/officeart/2009/3/layout/CircleRelationship"/>
    <dgm:cxn modelId="{B82FCEDD-D126-4211-A4B7-4C03B7896AAC}" type="presParOf" srcId="{04CB61D0-2DF3-4891-AA7A-6A0376A5A4AA}" destId="{5234F46A-7A7D-4F06-A001-828B280AB63C}" srcOrd="3" destOrd="0" presId="urn:microsoft.com/office/officeart/2009/3/layout/CircleRelationship"/>
    <dgm:cxn modelId="{0DFD788B-384D-4864-9C40-B8AEBB5A71DC}" type="presParOf" srcId="{04CB61D0-2DF3-4891-AA7A-6A0376A5A4AA}" destId="{A3806CDC-125B-4460-BDD8-59A57260407B}" srcOrd="4" destOrd="0" presId="urn:microsoft.com/office/officeart/2009/3/layout/CircleRelationship"/>
    <dgm:cxn modelId="{D1600D99-FA00-4839-91C5-15B3105A7E67}" type="presParOf" srcId="{04CB61D0-2DF3-4891-AA7A-6A0376A5A4AA}" destId="{15DF37EC-F769-4226-A65A-41BE9C0A0E4F}" srcOrd="5" destOrd="0" presId="urn:microsoft.com/office/officeart/2009/3/layout/CircleRelationship"/>
    <dgm:cxn modelId="{18130E41-6298-4C32-8D3A-5925FF814BE1}" type="presParOf" srcId="{04CB61D0-2DF3-4891-AA7A-6A0376A5A4AA}" destId="{DFC086C2-3531-4E8E-B3A8-99066131D917}" srcOrd="6" destOrd="0" presId="urn:microsoft.com/office/officeart/2009/3/layout/CircleRelationship"/>
    <dgm:cxn modelId="{775AD56B-164A-42BC-A930-42EAB7F48008}" type="presParOf" srcId="{04CB61D0-2DF3-4891-AA7A-6A0376A5A4AA}" destId="{CDF31F28-FA92-4C21-A886-50F423316B86}" srcOrd="7" destOrd="0" presId="urn:microsoft.com/office/officeart/2009/3/layout/CircleRelationship"/>
    <dgm:cxn modelId="{82A8971B-7CEC-4442-AF65-BF5B88AFBFAD}" type="presParOf" srcId="{04CB61D0-2DF3-4891-AA7A-6A0376A5A4AA}" destId="{9116D249-E495-4D67-9160-A54F2FC3709F}" srcOrd="8" destOrd="0" presId="urn:microsoft.com/office/officeart/2009/3/layout/CircleRelationship"/>
    <dgm:cxn modelId="{2AEC1EDB-26C6-418E-AEC6-E98E6F9EA5DD}" type="presParOf" srcId="{9116D249-E495-4D67-9160-A54F2FC3709F}" destId="{9B95DCCB-3DED-4F91-92E0-184FCCA1E616}" srcOrd="0" destOrd="0" presId="urn:microsoft.com/office/officeart/2009/3/layout/CircleRelationship"/>
    <dgm:cxn modelId="{CCABD816-4637-4680-9109-9BA1A36CFC20}" type="presParOf" srcId="{04CB61D0-2DF3-4891-AA7A-6A0376A5A4AA}" destId="{6BAA306F-3DDB-4670-AEB1-D2C496216C5B}" srcOrd="9" destOrd="0" presId="urn:microsoft.com/office/officeart/2009/3/layout/CircleRelationship"/>
    <dgm:cxn modelId="{3B92B240-926E-44A1-9AF6-117D5CA38814}" type="presParOf" srcId="{6BAA306F-3DDB-4670-AEB1-D2C496216C5B}" destId="{4D5503C9-89F7-4412-B1D3-68F9C0B79D46}" srcOrd="0" destOrd="0" presId="urn:microsoft.com/office/officeart/2009/3/layout/CircleRelationship"/>
    <dgm:cxn modelId="{C30E71FB-3FBC-48AF-B7C1-62EAD81D4AD9}" type="presParOf" srcId="{04CB61D0-2DF3-4891-AA7A-6A0376A5A4AA}" destId="{A60736CA-E8C8-4736-A04C-0398B9F375BA}" srcOrd="10" destOrd="0" presId="urn:microsoft.com/office/officeart/2009/3/layout/CircleRelationship"/>
    <dgm:cxn modelId="{05F12002-8691-49B5-9D55-2087B2866A3A}" type="presParOf" srcId="{04CB61D0-2DF3-4891-AA7A-6A0376A5A4AA}" destId="{7F54D222-1DA3-40CF-846A-5B85F31DB5E3}" srcOrd="11" destOrd="0" presId="urn:microsoft.com/office/officeart/2009/3/layout/CircleRelationship"/>
    <dgm:cxn modelId="{7D961643-D616-4CF0-BA2D-8DD1D4CBB396}" type="presParOf" srcId="{7F54D222-1DA3-40CF-846A-5B85F31DB5E3}" destId="{82FBF43A-7B54-4A45-814A-4ABE56CD72B5}" srcOrd="0" destOrd="0" presId="urn:microsoft.com/office/officeart/2009/3/layout/CircleRelationship"/>
    <dgm:cxn modelId="{9DF56C81-2AA2-4A1A-8194-342B388C29FB}" type="presParOf" srcId="{04CB61D0-2DF3-4891-AA7A-6A0376A5A4AA}" destId="{66674C80-6BF2-4BB4-8688-FA9904910DED}" srcOrd="12" destOrd="0" presId="urn:microsoft.com/office/officeart/2009/3/layout/CircleRelationship"/>
    <dgm:cxn modelId="{334E7D13-1671-434B-BBB4-5D4A300C6510}" type="presParOf" srcId="{66674C80-6BF2-4BB4-8688-FA9904910DED}" destId="{29B4AE5D-4D66-4EBB-9A48-8DD33AB4E788}" srcOrd="0" destOrd="0" presId="urn:microsoft.com/office/officeart/2009/3/layout/CircleRelationship"/>
    <dgm:cxn modelId="{41912AA8-F66C-4467-996E-4E7942939695}" type="presParOf" srcId="{04CB61D0-2DF3-4891-AA7A-6A0376A5A4AA}" destId="{91CCF6E9-32F1-45E1-AF07-86C76F81EC25}" srcOrd="13" destOrd="0" presId="urn:microsoft.com/office/officeart/2009/3/layout/CircleRelationship"/>
    <dgm:cxn modelId="{9AC08D4D-30F1-47D3-A8BC-EC903F0586E3}" type="presParOf" srcId="{91CCF6E9-32F1-45E1-AF07-86C76F81EC25}" destId="{7AFD80F7-AB49-4918-85FD-AD0F8EF779C3}" srcOrd="0" destOrd="0" presId="urn:microsoft.com/office/officeart/2009/3/layout/CircleRelationship"/>
    <dgm:cxn modelId="{E3A017F9-4C3D-460A-A09C-32FF33079571}" type="presParOf" srcId="{04CB61D0-2DF3-4891-AA7A-6A0376A5A4AA}" destId="{0079FF97-8DDE-4B8E-89AD-459BA098F396}" srcOrd="14" destOrd="0" presId="urn:microsoft.com/office/officeart/2009/3/layout/CircleRelationship"/>
    <dgm:cxn modelId="{B1AB1DB7-7E96-44BE-869C-7C4F31F4C0F1}" type="presParOf" srcId="{04CB61D0-2DF3-4891-AA7A-6A0376A5A4AA}" destId="{768DCC1A-E395-404F-B8D9-E08B558C4A54}" srcOrd="15" destOrd="0" presId="urn:microsoft.com/office/officeart/2009/3/layout/CircleRelationship"/>
    <dgm:cxn modelId="{5D7D5199-D2BF-4B8F-87C7-63116367CA6B}" type="presParOf" srcId="{768DCC1A-E395-404F-B8D9-E08B558C4A54}" destId="{362A69F2-3638-4474-AAFA-5D5256F1C35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07B051-477D-4C62-A0DF-8BB371284A05}">
      <dsp:nvSpPr>
        <dsp:cNvPr id="0" name=""/>
        <dsp:cNvSpPr/>
      </dsp:nvSpPr>
      <dsp:spPr>
        <a:xfrm>
          <a:off x="3351609" y="1996942"/>
          <a:ext cx="1424781" cy="14247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800" kern="1200" dirty="0"/>
            <a:t>Cura</a:t>
          </a:r>
        </a:p>
      </dsp:txBody>
      <dsp:txXfrm>
        <a:off x="3560263" y="2205596"/>
        <a:ext cx="1007473" cy="1007473"/>
      </dsp:txXfrm>
    </dsp:sp>
    <dsp:sp modelId="{FB518EE3-0026-43C5-8331-4D3D4201B536}">
      <dsp:nvSpPr>
        <dsp:cNvPr id="0" name=""/>
        <dsp:cNvSpPr/>
      </dsp:nvSpPr>
      <dsp:spPr>
        <a:xfrm rot="5208278">
          <a:off x="3913169" y="1478682"/>
          <a:ext cx="301660" cy="484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800" kern="1200"/>
        </a:p>
      </dsp:txBody>
      <dsp:txXfrm>
        <a:off x="3955896" y="1530388"/>
        <a:ext cx="211162" cy="290655"/>
      </dsp:txXfrm>
    </dsp:sp>
    <dsp:sp modelId="{8922F495-1040-4E56-9969-CA722ACB06A3}">
      <dsp:nvSpPr>
        <dsp:cNvPr id="0" name=""/>
        <dsp:cNvSpPr/>
      </dsp:nvSpPr>
      <dsp:spPr>
        <a:xfrm>
          <a:off x="3351609" y="2990"/>
          <a:ext cx="1424781" cy="14247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Farmaci</a:t>
          </a:r>
        </a:p>
      </dsp:txBody>
      <dsp:txXfrm>
        <a:off x="3560263" y="211644"/>
        <a:ext cx="1007473" cy="1007473"/>
      </dsp:txXfrm>
    </dsp:sp>
    <dsp:sp modelId="{4C9F142B-70AD-4A11-9C83-D5C9FB8967A3}">
      <dsp:nvSpPr>
        <dsp:cNvPr id="0" name=""/>
        <dsp:cNvSpPr/>
      </dsp:nvSpPr>
      <dsp:spPr>
        <a:xfrm rot="10800000">
          <a:off x="4901608" y="2467120"/>
          <a:ext cx="301660" cy="484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800" kern="1200"/>
        </a:p>
      </dsp:txBody>
      <dsp:txXfrm>
        <a:off x="4992106" y="2564005"/>
        <a:ext cx="211162" cy="290655"/>
      </dsp:txXfrm>
    </dsp:sp>
    <dsp:sp modelId="{11D6D4B6-BE84-49DA-80D2-CA03D54F89DA}">
      <dsp:nvSpPr>
        <dsp:cNvPr id="0" name=""/>
        <dsp:cNvSpPr/>
      </dsp:nvSpPr>
      <dsp:spPr>
        <a:xfrm>
          <a:off x="5345561" y="1996942"/>
          <a:ext cx="1424781" cy="14247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Immobili</a:t>
          </a:r>
        </a:p>
      </dsp:txBody>
      <dsp:txXfrm>
        <a:off x="5554215" y="2205596"/>
        <a:ext cx="1007473" cy="1007473"/>
      </dsp:txXfrm>
    </dsp:sp>
    <dsp:sp modelId="{27E2DE5F-10DD-41E7-9B81-74442C90DBA3}">
      <dsp:nvSpPr>
        <dsp:cNvPr id="0" name=""/>
        <dsp:cNvSpPr/>
      </dsp:nvSpPr>
      <dsp:spPr>
        <a:xfrm rot="16200000">
          <a:off x="3913169" y="3455559"/>
          <a:ext cx="301660" cy="484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800" kern="1200"/>
        </a:p>
      </dsp:txBody>
      <dsp:txXfrm>
        <a:off x="3958418" y="3597693"/>
        <a:ext cx="211162" cy="290655"/>
      </dsp:txXfrm>
    </dsp:sp>
    <dsp:sp modelId="{51DC094C-4420-40CE-B7C7-D5FC56057228}">
      <dsp:nvSpPr>
        <dsp:cNvPr id="0" name=""/>
        <dsp:cNvSpPr/>
      </dsp:nvSpPr>
      <dsp:spPr>
        <a:xfrm>
          <a:off x="3351609" y="3990894"/>
          <a:ext cx="1424781" cy="14247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Strumenti</a:t>
          </a:r>
        </a:p>
      </dsp:txBody>
      <dsp:txXfrm>
        <a:off x="3560263" y="4199548"/>
        <a:ext cx="1007473" cy="1007473"/>
      </dsp:txXfrm>
    </dsp:sp>
    <dsp:sp modelId="{577C0A40-26FC-4C47-8BAA-F0727754A06F}">
      <dsp:nvSpPr>
        <dsp:cNvPr id="0" name=""/>
        <dsp:cNvSpPr/>
      </dsp:nvSpPr>
      <dsp:spPr>
        <a:xfrm>
          <a:off x="2924731" y="2467120"/>
          <a:ext cx="301660" cy="4844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800" kern="1200"/>
        </a:p>
      </dsp:txBody>
      <dsp:txXfrm rot="10800000">
        <a:off x="2924731" y="2564005"/>
        <a:ext cx="211162" cy="290655"/>
      </dsp:txXfrm>
    </dsp:sp>
    <dsp:sp modelId="{02E2B1D1-BBB7-4A83-9DBC-CBD1AE91AA05}">
      <dsp:nvSpPr>
        <dsp:cNvPr id="0" name=""/>
        <dsp:cNvSpPr/>
      </dsp:nvSpPr>
      <dsp:spPr>
        <a:xfrm>
          <a:off x="1357657" y="1996942"/>
          <a:ext cx="1424781" cy="14247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Sanitari</a:t>
          </a:r>
        </a:p>
      </dsp:txBody>
      <dsp:txXfrm>
        <a:off x="1566311" y="2205596"/>
        <a:ext cx="1007473" cy="10074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8097C7-EC2C-4FB1-9D56-1F17AFA2D8EE}">
      <dsp:nvSpPr>
        <dsp:cNvPr id="0" name=""/>
        <dsp:cNvSpPr/>
      </dsp:nvSpPr>
      <dsp:spPr>
        <a:xfrm>
          <a:off x="1778322" y="977736"/>
          <a:ext cx="3185531" cy="307790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Cura</a:t>
          </a:r>
        </a:p>
      </dsp:txBody>
      <dsp:txXfrm>
        <a:off x="2244832" y="1428484"/>
        <a:ext cx="2252511" cy="2176406"/>
      </dsp:txXfrm>
    </dsp:sp>
    <dsp:sp modelId="{DFB34AB5-CE67-451E-82A4-A18F854FEA07}">
      <dsp:nvSpPr>
        <dsp:cNvPr id="0" name=""/>
        <dsp:cNvSpPr/>
      </dsp:nvSpPr>
      <dsp:spPr>
        <a:xfrm>
          <a:off x="3783230" y="380926"/>
          <a:ext cx="917406" cy="79937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F244F7-94EE-4DBF-9B21-DE621CA5C7EC}">
      <dsp:nvSpPr>
        <dsp:cNvPr id="0" name=""/>
        <dsp:cNvSpPr/>
      </dsp:nvSpPr>
      <dsp:spPr>
        <a:xfrm>
          <a:off x="2608275" y="4203674"/>
          <a:ext cx="319430" cy="31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234F46A-7A7D-4F06-A001-828B280AB63C}">
      <dsp:nvSpPr>
        <dsp:cNvPr id="0" name=""/>
        <dsp:cNvSpPr/>
      </dsp:nvSpPr>
      <dsp:spPr>
        <a:xfrm>
          <a:off x="5607507" y="2143550"/>
          <a:ext cx="319430" cy="31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3806CDC-125B-4460-BDD8-59A57260407B}">
      <dsp:nvSpPr>
        <dsp:cNvPr id="0" name=""/>
        <dsp:cNvSpPr/>
      </dsp:nvSpPr>
      <dsp:spPr>
        <a:xfrm>
          <a:off x="3526782" y="3900949"/>
          <a:ext cx="1074440" cy="95886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DF37EC-F769-4226-A65A-41BE9C0A0E4F}">
      <dsp:nvSpPr>
        <dsp:cNvPr id="0" name=""/>
        <dsp:cNvSpPr/>
      </dsp:nvSpPr>
      <dsp:spPr>
        <a:xfrm>
          <a:off x="2697683" y="981084"/>
          <a:ext cx="319430" cy="31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FC086C2-3531-4E8E-B3A8-99066131D917}">
      <dsp:nvSpPr>
        <dsp:cNvPr id="0" name=""/>
        <dsp:cNvSpPr/>
      </dsp:nvSpPr>
      <dsp:spPr>
        <a:xfrm>
          <a:off x="4317180" y="1796195"/>
          <a:ext cx="933621" cy="91314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DF31F28-FA92-4C21-A886-50F423316B86}">
      <dsp:nvSpPr>
        <dsp:cNvPr id="0" name=""/>
        <dsp:cNvSpPr/>
      </dsp:nvSpPr>
      <dsp:spPr>
        <a:xfrm>
          <a:off x="686054" y="1223769"/>
          <a:ext cx="1610969" cy="16106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Istruzione</a:t>
          </a:r>
        </a:p>
      </dsp:txBody>
      <dsp:txXfrm>
        <a:off x="921975" y="1459636"/>
        <a:ext cx="1139127" cy="1138866"/>
      </dsp:txXfrm>
    </dsp:sp>
    <dsp:sp modelId="{9B95DCCB-3DED-4F91-92E0-184FCCA1E616}">
      <dsp:nvSpPr>
        <dsp:cNvPr id="0" name=""/>
        <dsp:cNvSpPr/>
      </dsp:nvSpPr>
      <dsp:spPr>
        <a:xfrm>
          <a:off x="3205683" y="994973"/>
          <a:ext cx="440537" cy="44072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D5503C9-89F7-4412-B1D3-68F9C0B79D46}">
      <dsp:nvSpPr>
        <dsp:cNvPr id="0" name=""/>
        <dsp:cNvSpPr/>
      </dsp:nvSpPr>
      <dsp:spPr>
        <a:xfrm>
          <a:off x="490362" y="2271090"/>
          <a:ext cx="796544" cy="79673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60736CA-E8C8-4736-A04C-0398B9F375BA}">
      <dsp:nvSpPr>
        <dsp:cNvPr id="0" name=""/>
        <dsp:cNvSpPr/>
      </dsp:nvSpPr>
      <dsp:spPr>
        <a:xfrm>
          <a:off x="3981022" y="452553"/>
          <a:ext cx="1610969" cy="16106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 err="1"/>
            <a:t>Medtech</a:t>
          </a:r>
          <a:endParaRPr lang="it-IT" sz="1900" kern="1200" dirty="0"/>
        </a:p>
      </dsp:txBody>
      <dsp:txXfrm>
        <a:off x="4216943" y="688420"/>
        <a:ext cx="1139127" cy="1138866"/>
      </dsp:txXfrm>
    </dsp:sp>
    <dsp:sp modelId="{82FBF43A-7B54-4A45-814A-4ABE56CD72B5}">
      <dsp:nvSpPr>
        <dsp:cNvPr id="0" name=""/>
        <dsp:cNvSpPr/>
      </dsp:nvSpPr>
      <dsp:spPr>
        <a:xfrm>
          <a:off x="5040172" y="1604677"/>
          <a:ext cx="440537" cy="44072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9B4AE5D-4D66-4EBB-9A48-8DD33AB4E788}">
      <dsp:nvSpPr>
        <dsp:cNvPr id="0" name=""/>
        <dsp:cNvSpPr/>
      </dsp:nvSpPr>
      <dsp:spPr>
        <a:xfrm>
          <a:off x="0" y="4281450"/>
          <a:ext cx="319430" cy="31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AFD80F7-AB49-4918-85FD-AD0F8EF779C3}">
      <dsp:nvSpPr>
        <dsp:cNvPr id="0" name=""/>
        <dsp:cNvSpPr/>
      </dsp:nvSpPr>
      <dsp:spPr>
        <a:xfrm>
          <a:off x="3182924" y="3826833"/>
          <a:ext cx="319430" cy="31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79FF97-8DDE-4B8E-89AD-459BA098F396}">
      <dsp:nvSpPr>
        <dsp:cNvPr id="0" name=""/>
        <dsp:cNvSpPr/>
      </dsp:nvSpPr>
      <dsp:spPr>
        <a:xfrm>
          <a:off x="4201535" y="2790159"/>
          <a:ext cx="1610969" cy="16106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 err="1"/>
            <a:t>Farma</a:t>
          </a:r>
          <a:endParaRPr lang="it-IT" sz="1900" kern="1200" dirty="0"/>
        </a:p>
      </dsp:txBody>
      <dsp:txXfrm>
        <a:off x="4437456" y="3026026"/>
        <a:ext cx="1139127" cy="1138866"/>
      </dsp:txXfrm>
    </dsp:sp>
    <dsp:sp modelId="{362A69F2-3638-4474-AAFA-5D5256F1C35E}">
      <dsp:nvSpPr>
        <dsp:cNvPr id="0" name=""/>
        <dsp:cNvSpPr/>
      </dsp:nvSpPr>
      <dsp:spPr>
        <a:xfrm>
          <a:off x="6062675" y="3220370"/>
          <a:ext cx="319430" cy="31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0.56865</cdr:x>
      <cdr:y>0.49764</cdr:y>
    </cdr:from>
    <cdr:to>
      <cdr:x>0.7136</cdr:x>
      <cdr:y>0.63203</cdr:y>
    </cdr:to>
    <cdr:sp macro="" textlink="">
      <cdr:nvSpPr>
        <cdr:cNvPr id="2" name="CasellaDiTesto 4">
          <a:extLst xmlns:a="http://schemas.openxmlformats.org/drawingml/2006/main">
            <a:ext uri="{FF2B5EF4-FFF2-40B4-BE49-F238E27FC236}">
              <a16:creationId xmlns:a16="http://schemas.microsoft.com/office/drawing/2014/main" id="{F7659FE0-A2E4-AA0F-BEFD-64EF2B64F2C2}"/>
            </a:ext>
          </a:extLst>
        </cdr:cNvPr>
        <cdr:cNvSpPr txBox="1"/>
      </cdr:nvSpPr>
      <cdr:spPr>
        <a:xfrm xmlns:a="http://schemas.openxmlformats.org/drawingml/2006/main">
          <a:off x="5979696" y="2165400"/>
          <a:ext cx="1524246" cy="5847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it-IT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it-IT" sz="3200" b="1" dirty="0">
              <a:solidFill>
                <a:srgbClr val="FF0000"/>
              </a:solidFill>
            </a:rPr>
            <a:t>&gt;14,2%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4E91F70-41CD-5962-4B80-EAFFA00B53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F35D87A-F3B3-F912-A830-CBD4CBBEE8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554F335-FA22-CC3D-ED6D-2980C3F38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6948805-6B5E-EC67-4EC7-A9771B5ED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8F3CF8-E0EC-F6EE-718A-10F4AE49F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1186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F5151CC-6C2E-33BF-4AFF-CC85CC392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22C2832-8BA5-1BD3-27CC-057528C0E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CF4FC1A-AF6D-D0B1-0AF0-4B32CCE95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0972C20-6537-5EBC-22E9-3EC9C63FF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DF95170-713F-506A-3DBE-5548EC23D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2294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F7CF0FE-956B-32CC-415B-C87FC74B4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449410C-0E02-BF23-99C5-751324D07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312380B-EC4F-92FF-123E-1836496B3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6CC6F10-A1DF-8EEA-BB2A-6EFE31D58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D2F224A-0848-26E4-B456-0C4BF70C6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4307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93E3BE5-6920-6D72-E6F2-70B240612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E06C66C-B3F2-DC75-A58C-F09E29D805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EE176B9-B31C-B202-F8E1-EFB1C23F2C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3B1BA2B-8D05-1DA1-9DA7-00C286358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39412325-15DD-EFC2-4D46-A20B5F372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8AB1CCE-14DA-5A43-3D30-43FA23418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8486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4AAF729-4B15-D88B-3E61-82737993C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814FC85-D6AF-279B-B180-960F102D4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97A016F-6F2A-0B4D-B4CA-6EFF7DD80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B2293056-2BD4-5FAE-40C3-18629FC7A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4019367F-85A0-888A-502E-44D6495206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FE0160C3-FD20-FCDC-23CA-0FDFB49B1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337FFEB0-4AF2-D9D5-8C5A-E6ACC6E7B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0E1746B-E21B-AAB2-0844-E7FC66C06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015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304080-999B-B0FB-D9EF-84F655399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99D4BDA0-5182-F9C4-46AC-32B4BFF24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DBCC954-D032-3DAF-ED70-CF7B255CE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922A2B7D-DDB5-3B12-99F2-BAAA92256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1596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9B8AAE3-B49F-0AE7-7110-F2E3EDF67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93128F42-1674-442F-DA6D-097DEC61E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2B9718F-EF9A-9D03-B22F-AEE299681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683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682B1E-0101-103C-334E-FF6E24623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39ED0E9-1D91-CF90-564A-091D22874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36640EF-B944-4803-CCEC-503DF74D1C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6997E1E-BA9D-3EB9-9F88-DDCBF50CF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0D66CDA-FBD3-7E08-0EB5-501392AC5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3860E07-2D35-CA18-DCC6-D6D31EDD0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2690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179B61D-BB73-96B1-0486-99FF78D15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72522003-C6CC-25C7-6C3C-F988A4037F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58B7222-736B-A850-1383-3FC77AAC6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1075631-E8B5-FBD5-59D2-52E309993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173D01C7-85BC-22E2-2E0F-654C81437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0C1E41C-A549-1D04-0352-25FCB7D58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3032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23F790E-C88A-9DF5-00E2-040F9CFE7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6B1CA24-B652-C6EE-C67B-B98C2BFD5C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8E4C295-8DCF-E81A-8530-1B5B7E4FB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31CDD7D-A4E5-172A-6592-494E34D93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30B7295-826C-3960-F040-F4D9067C8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9947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AADD607F-9C0A-4B93-FF60-3921E8B830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2227D64-5FAF-225E-A144-8512E6985A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98F2BE8-6564-2239-BB83-2199B9DD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20614F7-7FE2-A151-F770-2C5FADD2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6EAC3A2-93A1-410F-A4DD-B60F5B5BD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5539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E21E9CA6-BAA2-AB25-ED69-702217358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589FAF7-E511-D30A-8FB8-56275E6E5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EAE6D76-A50D-01B5-2FDD-E519E56399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A8C13-523B-4696-A5C3-26674BD2328B}" type="datetimeFigureOut">
              <a:rPr lang="it-IT" smtClean="0"/>
              <a:t>22/11/2024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3A480A5-B30F-8632-7B0F-E5AC383F39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E3667B9-DD8E-CB3E-B965-7FF53E134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BB5CF-B5E9-4D53-BF29-D494F4A56D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9958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usso@centroeinaudi.i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u-lille.fr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DD95290-C756-7D68-6CA5-9B14EAA7DA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it-IT" dirty="0"/>
            </a:br>
            <a:r>
              <a:rPr lang="it-IT" dirty="0"/>
              <a:t>Scenari, trend e prospettive della Filiera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F55FA75-D0C9-5A3A-D9D7-3C82980143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GIUSEPPE RUSSO</a:t>
            </a:r>
            <a:br>
              <a:rPr lang="it-IT" dirty="0"/>
            </a:br>
            <a:r>
              <a:rPr lang="it-IT" dirty="0"/>
              <a:t>25 novembre 2024</a:t>
            </a:r>
            <a:br>
              <a:rPr lang="it-IT" dirty="0"/>
            </a:br>
            <a:r>
              <a:rPr lang="it-IT" dirty="0">
                <a:hlinkClick r:id="rId2"/>
              </a:rPr>
              <a:t>russo@centroeinaudi.it</a:t>
            </a:r>
            <a:br>
              <a:rPr lang="it-IT" dirty="0"/>
            </a:br>
            <a:br>
              <a:rPr lang="it-IT" dirty="0"/>
            </a:br>
            <a:r>
              <a:rPr lang="it-IT" dirty="0"/>
              <a:t>Unicredit University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1E2D3754-9060-D0D8-5C88-88C48578EF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385" y="223153"/>
            <a:ext cx="2627953" cy="137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28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C75976-090A-8A83-4CC2-D55900779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punto sull’Italia. Chi paga e chi produce salute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BFF4FDB-2217-3E16-1253-061984B659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Circa 170 miliardi di spesa complessiva, l’8,8 per cento del Pil. Ma c’è dell’altro?</a:t>
            </a:r>
          </a:p>
        </p:txBody>
      </p:sp>
    </p:spTree>
    <p:extLst>
      <p:ext uri="{BB962C8B-B14F-4D97-AF65-F5344CB8AC3E}">
        <p14:creationId xmlns:p14="http://schemas.microsoft.com/office/powerpoint/2010/main" val="843067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D424E62-20D5-8541-57FD-79A054BA8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spesa per la salute oggi, in Italia, m.ni€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69A64F99-5E1A-5EDB-DA15-C02251CC65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>
            <a:extLst>
              <a:ext uri="{FF2B5EF4-FFF2-40B4-BE49-F238E27FC236}">
                <a16:creationId xmlns:a16="http://schemas.microsoft.com/office/drawing/2014/main" id="{637AAD63-BAD9-691D-03A8-1D6E3F567A9A}"/>
              </a:ext>
            </a:extLst>
          </p:cNvPr>
          <p:cNvSpPr txBox="1"/>
          <p:nvPr/>
        </p:nvSpPr>
        <p:spPr>
          <a:xfrm>
            <a:off x="678426" y="6312310"/>
            <a:ext cx="3864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Istat.it</a:t>
            </a:r>
          </a:p>
        </p:txBody>
      </p:sp>
    </p:spTree>
    <p:extLst>
      <p:ext uri="{BB962C8B-B14F-4D97-AF65-F5344CB8AC3E}">
        <p14:creationId xmlns:p14="http://schemas.microsoft.com/office/powerpoint/2010/main" val="391355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6E7E605-E7BD-E629-08F5-0BF82AB35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Ecco quanto spende e chi spende, in % del Pil. Resta da vedere chi fornisce questa spesa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608D6BA1-B289-EC7A-7560-887D440E797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843548" y="1873045"/>
          <a:ext cx="8583561" cy="4748988"/>
        </p:xfrm>
        <a:graphic>
          <a:graphicData uri="http://schemas.openxmlformats.org/drawingml/2006/table">
            <a:tbl>
              <a:tblPr/>
              <a:tblGrid>
                <a:gridCol w="1226223">
                  <a:extLst>
                    <a:ext uri="{9D8B030D-6E8A-4147-A177-3AD203B41FA5}">
                      <a16:colId xmlns:a16="http://schemas.microsoft.com/office/drawing/2014/main" val="3425781881"/>
                    </a:ext>
                  </a:extLst>
                </a:gridCol>
                <a:gridCol w="1226223">
                  <a:extLst>
                    <a:ext uri="{9D8B030D-6E8A-4147-A177-3AD203B41FA5}">
                      <a16:colId xmlns:a16="http://schemas.microsoft.com/office/drawing/2014/main" val="1546252559"/>
                    </a:ext>
                  </a:extLst>
                </a:gridCol>
                <a:gridCol w="1226223">
                  <a:extLst>
                    <a:ext uri="{9D8B030D-6E8A-4147-A177-3AD203B41FA5}">
                      <a16:colId xmlns:a16="http://schemas.microsoft.com/office/drawing/2014/main" val="3484904097"/>
                    </a:ext>
                  </a:extLst>
                </a:gridCol>
                <a:gridCol w="1226223">
                  <a:extLst>
                    <a:ext uri="{9D8B030D-6E8A-4147-A177-3AD203B41FA5}">
                      <a16:colId xmlns:a16="http://schemas.microsoft.com/office/drawing/2014/main" val="3554770616"/>
                    </a:ext>
                  </a:extLst>
                </a:gridCol>
                <a:gridCol w="1226223">
                  <a:extLst>
                    <a:ext uri="{9D8B030D-6E8A-4147-A177-3AD203B41FA5}">
                      <a16:colId xmlns:a16="http://schemas.microsoft.com/office/drawing/2014/main" val="2690567053"/>
                    </a:ext>
                  </a:extLst>
                </a:gridCol>
                <a:gridCol w="1226223">
                  <a:extLst>
                    <a:ext uri="{9D8B030D-6E8A-4147-A177-3AD203B41FA5}">
                      <a16:colId xmlns:a16="http://schemas.microsoft.com/office/drawing/2014/main" val="1320418114"/>
                    </a:ext>
                  </a:extLst>
                </a:gridCol>
                <a:gridCol w="1226223">
                  <a:extLst>
                    <a:ext uri="{9D8B030D-6E8A-4147-A177-3AD203B41FA5}">
                      <a16:colId xmlns:a16="http://schemas.microsoft.com/office/drawing/2014/main" val="3655760417"/>
                    </a:ext>
                  </a:extLst>
                </a:gridCol>
              </a:tblGrid>
              <a:tr h="809184">
                <a:tc>
                  <a:txBody>
                    <a:bodyPr/>
                    <a:lstStyle/>
                    <a:p>
                      <a:pPr algn="l" fontAlgn="b"/>
                      <a:endParaRPr lang="it-IT" sz="1800" b="0" i="0" u="none" strike="noStrike">
                        <a:solidFill>
                          <a:srgbClr val="30549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PAea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Assicurazioni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Imprese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Spesa diretta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Totale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Pil (milioni)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4368764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1,9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1624358,7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303480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1612751,2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8241577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1627405,6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6711763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1655355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619779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1695786,8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86981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1736592,7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8087925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1771391,2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7603930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1796648,5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826482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7,3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9,6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1661239,8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4460327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9,2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1822344,5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697516"/>
                  </a:ext>
                </a:extLst>
              </a:tr>
              <a:tr h="358164"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2022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0,04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1,9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8,8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1" i="0" u="none" strike="noStrike" dirty="0">
                          <a:solidFill>
                            <a:srgbClr val="305496"/>
                          </a:solidFill>
                          <a:effectLst/>
                          <a:latin typeface="Arial" panose="020B0604020202020204" pitchFamily="34" charset="0"/>
                        </a:rPr>
                        <a:t>1946479,1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632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4661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C0E21F0-4B1E-57CD-3294-E5476014E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Crescono gli operatori sanitari in Italia (numero)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95388FE1-8B1A-5D15-8812-2A11661777B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64402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3D4C883-7D34-9039-4A37-72C979BBF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Cambia il modo di produrre salute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A0018D21-60B7-BFFC-BF26-0B83B8E292C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97168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FBC5EA7-AE61-C017-7F6C-12FDD9AE9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600" dirty="0"/>
              <a:t>La spesa sanitaria evidenzia una riduzione della produzione ospedaliera. Ma questo comporta una diversa sistemazione dell’ospedale nella rete di cura. 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DD0540F5-2487-E2EA-17EF-EF61FBAD10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293437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6761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A5B876-3D61-08BE-0616-D18EA6466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tendenze contemporanee di rivoluzione dell’offerta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9FC4E6B-88F3-94E3-9773-35D1B7CF9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6318"/>
            <a:ext cx="10515600" cy="3417630"/>
          </a:xfrm>
        </p:spPr>
        <p:txBody>
          <a:bodyPr>
            <a:normAutofit/>
          </a:bodyPr>
          <a:lstStyle/>
          <a:p>
            <a:r>
              <a:rPr lang="it-IT" sz="2400" dirty="0"/>
              <a:t>Più partecipanti alla produzione di salute (che non è solo rimedio ma prevenzione)</a:t>
            </a:r>
          </a:p>
          <a:p>
            <a:r>
              <a:rPr lang="it-IT" sz="2400" dirty="0"/>
              <a:t>Più coinvolgimento dei fruitori</a:t>
            </a:r>
          </a:p>
          <a:p>
            <a:r>
              <a:rPr lang="it-IT" sz="2400" dirty="0"/>
              <a:t>Coinvolgimento di fornitori di tecnologie e innovazione:</a:t>
            </a:r>
            <a:br>
              <a:rPr lang="it-IT" sz="2400" dirty="0"/>
            </a:br>
            <a:br>
              <a:rPr lang="it-IT" sz="2400" dirty="0"/>
            </a:br>
            <a:r>
              <a:rPr lang="it-IT" sz="2400" dirty="0"/>
              <a:t>a) per rendere accessibili nuovi percorsi di cura</a:t>
            </a:r>
            <a:br>
              <a:rPr lang="it-IT" sz="2400" dirty="0"/>
            </a:br>
            <a:r>
              <a:rPr lang="it-IT" sz="2400" dirty="0"/>
              <a:t>b) per trovare nuovi percorsi di cura</a:t>
            </a:r>
            <a:br>
              <a:rPr lang="it-IT" sz="2400" dirty="0"/>
            </a:br>
            <a:r>
              <a:rPr lang="it-IT" sz="2400" dirty="0"/>
              <a:t>c) per estrarre qualità ed efficienza dalla interazione di soggetti diversi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19254FDA-A679-BF37-61DD-46CF4CB295ED}"/>
              </a:ext>
            </a:extLst>
          </p:cNvPr>
          <p:cNvSpPr txBox="1"/>
          <p:nvPr/>
        </p:nvSpPr>
        <p:spPr>
          <a:xfrm>
            <a:off x="838200" y="4666390"/>
            <a:ext cx="10515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>
                <a:latin typeface="Abadi" panose="020B0604020104020204" pitchFamily="34" charset="0"/>
              </a:rPr>
              <a:t>DUE DOMANDE: </a:t>
            </a:r>
            <a:r>
              <a:rPr lang="it-IT" sz="2800" dirty="0">
                <a:solidFill>
                  <a:srgbClr val="FF0000"/>
                </a:solidFill>
                <a:latin typeface="Abadi" panose="020B0604020104020204" pitchFamily="34" charset="0"/>
              </a:rPr>
              <a:t>1) CURARE LA SALUTE IN MODO EFFICIENTE E CON QUALITA’ PRODUCE SVILUPPO ECONOMICO?</a:t>
            </a:r>
          </a:p>
          <a:p>
            <a:pPr algn="ctr"/>
            <a:r>
              <a:rPr lang="it-IT" sz="2800" dirty="0">
                <a:solidFill>
                  <a:schemeClr val="accent1"/>
                </a:solidFill>
                <a:latin typeface="Abadi" panose="020B0604020104020204" pitchFamily="34" charset="0"/>
              </a:rPr>
              <a:t>2) SE Sì, COME SI FA?</a:t>
            </a:r>
          </a:p>
        </p:txBody>
      </p:sp>
    </p:spTree>
    <p:extLst>
      <p:ext uri="{BB962C8B-B14F-4D97-AF65-F5344CB8AC3E}">
        <p14:creationId xmlns:p14="http://schemas.microsoft.com/office/powerpoint/2010/main" val="2240426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52171A-53B4-ADAC-2DDB-82B9F2D95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direzione della domanda di salute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E01834D-A4A9-817A-D700-63658C1592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Quanto vale e quanto varrà il settore della saluti?</a:t>
            </a:r>
          </a:p>
        </p:txBody>
      </p:sp>
    </p:spTree>
    <p:extLst>
      <p:ext uri="{BB962C8B-B14F-4D97-AF65-F5344CB8AC3E}">
        <p14:creationId xmlns:p14="http://schemas.microsoft.com/office/powerpoint/2010/main" val="2903233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>
            <a:extLst>
              <a:ext uri="{FF2B5EF4-FFF2-40B4-BE49-F238E27FC236}">
                <a16:creationId xmlns:a16="http://schemas.microsoft.com/office/drawing/2014/main" id="{62CAB86B-F3F7-A41D-0B6D-571518162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Ricordate questo numero: 1.177 dollari per abitante</a:t>
            </a:r>
          </a:p>
        </p:txBody>
      </p:sp>
      <p:pic>
        <p:nvPicPr>
          <p:cNvPr id="21" name="Segnaposto contenuto 20">
            <a:extLst>
              <a:ext uri="{FF2B5EF4-FFF2-40B4-BE49-F238E27FC236}">
                <a16:creationId xmlns:a16="http://schemas.microsoft.com/office/drawing/2014/main" id="{1C11A4AE-D794-F6F3-ABA8-6E8F0EA575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6196" y="1825625"/>
            <a:ext cx="7999607" cy="4667250"/>
          </a:xfrm>
        </p:spPr>
      </p:pic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F0BACC15-9522-E7A8-A6CC-0E961A0430E8}"/>
              </a:ext>
            </a:extLst>
          </p:cNvPr>
          <p:cNvSpPr txBox="1"/>
          <p:nvPr/>
        </p:nvSpPr>
        <p:spPr>
          <a:xfrm>
            <a:off x="722671" y="1825625"/>
            <a:ext cx="12241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accent5">
                    <a:lumMod val="50000"/>
                  </a:schemeClr>
                </a:solidFill>
              </a:rPr>
              <a:t>E’ La spesa media mondiale per curare la salute, per abitante. La «media del pollo»</a:t>
            </a:r>
          </a:p>
        </p:txBody>
      </p:sp>
    </p:spTree>
    <p:extLst>
      <p:ext uri="{BB962C8B-B14F-4D97-AF65-F5344CB8AC3E}">
        <p14:creationId xmlns:p14="http://schemas.microsoft.com/office/powerpoint/2010/main" val="3454548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1EA6BA8D-C629-7917-1CED-1ED7FFF7A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73" y="634181"/>
            <a:ext cx="5429927" cy="2980595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8602FF31-FF14-F5F1-14D0-D4A88E045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634181"/>
            <a:ext cx="5429927" cy="2956683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CE7F8A5B-511D-38E3-39D4-0EBEECFD7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73" y="3542220"/>
            <a:ext cx="5538082" cy="3034275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4379B3B7-BF79-0E52-218A-88CD75AE39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4154" y="3429000"/>
            <a:ext cx="5646237" cy="305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05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1AECA8E-6A10-EB7C-8177-23DB67A48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Idea: partecipare a soddisfare la domanda di salute o comprare? Make or </a:t>
            </a:r>
            <a:r>
              <a:rPr lang="it-IT" dirty="0" err="1"/>
              <a:t>buy</a:t>
            </a:r>
            <a:r>
              <a:rPr lang="it-IT" dirty="0"/>
              <a:t>?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BEAAB86-DF6B-710A-870D-3D4AF52E37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2020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725F0C7-A199-7AC0-B878-41842AF10B4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Popolazione mondiale 7,82B</a:t>
            </a:r>
          </a:p>
          <a:p>
            <a:r>
              <a:rPr lang="it-IT" dirty="0"/>
              <a:t>Spesa sanitaria p.c. 1.177$</a:t>
            </a:r>
          </a:p>
          <a:p>
            <a:r>
              <a:rPr lang="it-IT" dirty="0"/>
              <a:t>Spesa sanitaria mondiale 9.206B$</a:t>
            </a:r>
          </a:p>
          <a:p>
            <a:r>
              <a:rPr lang="it-IT" dirty="0"/>
              <a:t>(per confronto: spesa mondiale della difesa 2.200B$, Pil dell’Italia 2.100B$, Pil del Giappone 6.312B$)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B93276E9-0779-8DF1-C241-E9B29436FC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2033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8D98B07-71FC-D6D0-9C90-D548F51F35C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Popolazione mondiale 8,6B</a:t>
            </a:r>
          </a:p>
          <a:p>
            <a:r>
              <a:rPr lang="it-IT" dirty="0"/>
              <a:t>Spesa salute p.c. 2.026$</a:t>
            </a:r>
          </a:p>
          <a:p>
            <a:r>
              <a:rPr lang="it-IT" dirty="0"/>
              <a:t>Spesa sanitaria mondiale 17.424B$</a:t>
            </a:r>
          </a:p>
          <a:p>
            <a:r>
              <a:rPr lang="it-IT" dirty="0"/>
              <a:t>+89% in termini nominali</a:t>
            </a:r>
          </a:p>
          <a:p>
            <a:r>
              <a:rPr lang="it-IT" dirty="0"/>
              <a:t>+44% in termini reali</a:t>
            </a:r>
          </a:p>
          <a:p>
            <a:r>
              <a:rPr lang="it-IT" dirty="0"/>
              <a:t>(solo la crescita vale 2 volte il Pil dell’Italia)</a:t>
            </a:r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E905D04B-59BE-DCFB-A72A-15D8C864CF71}"/>
              </a:ext>
            </a:extLst>
          </p:cNvPr>
          <p:cNvCxnSpPr/>
          <p:nvPr/>
        </p:nvCxnSpPr>
        <p:spPr>
          <a:xfrm>
            <a:off x="5043948" y="3141406"/>
            <a:ext cx="1052052" cy="0"/>
          </a:xfrm>
          <a:prstGeom prst="straightConnector1">
            <a:avLst/>
          </a:prstGeom>
          <a:ln>
            <a:solidFill>
              <a:srgbClr val="FF0000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>
            <a:extLst>
              <a:ext uri="{FF2B5EF4-FFF2-40B4-BE49-F238E27FC236}">
                <a16:creationId xmlns:a16="http://schemas.microsoft.com/office/drawing/2014/main" id="{34D05704-9D95-D8A1-6A4E-3DEEE0CF12F8}"/>
              </a:ext>
            </a:extLst>
          </p:cNvPr>
          <p:cNvCxnSpPr/>
          <p:nvPr/>
        </p:nvCxnSpPr>
        <p:spPr>
          <a:xfrm>
            <a:off x="5604387" y="4601497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7500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A35AF38-0AFB-A24E-263E-CA6450922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Statistiche generali sulla consistenza dell’occupazione sanitaria in Piemonte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23EE66F-5226-921E-B182-04B29FBF92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Partiamo dai numeri di occupazione, e sommiamo quella di cura con quella a monte, del territorio. 166.868 addetti al netto della formazione</a:t>
            </a:r>
          </a:p>
        </p:txBody>
      </p:sp>
    </p:spTree>
    <p:extLst>
      <p:ext uri="{BB962C8B-B14F-4D97-AF65-F5344CB8AC3E}">
        <p14:creationId xmlns:p14="http://schemas.microsoft.com/office/powerpoint/2010/main" val="231170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563593-4BD7-FD5E-DB43-5A7B2E370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600" dirty="0"/>
              <a:t>66.566 Addetti nelle unità locali del Piemonte, nel sistema sanitario e assistenziale pubblico (tutti gli organismi). Istat, censimento permanente 2020</a:t>
            </a:r>
          </a:p>
        </p:txBody>
      </p:sp>
      <p:graphicFrame>
        <p:nvGraphicFramePr>
          <p:cNvPr id="5" name="Segnaposto contenuto 4">
            <a:extLst>
              <a:ext uri="{FF2B5EF4-FFF2-40B4-BE49-F238E27FC236}">
                <a16:creationId xmlns:a16="http://schemas.microsoft.com/office/drawing/2014/main" id="{21A9A88B-4E0F-A2F8-8309-96F9A41BEC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577063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390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>
            <a:extLst>
              <a:ext uri="{FF2B5EF4-FFF2-40B4-BE49-F238E27FC236}">
                <a16:creationId xmlns:a16="http://schemas.microsoft.com/office/drawing/2014/main" id="{4E6A26F8-EC94-9269-8475-13C807FD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Piemonte il settore privato di cura e collegati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3A76AADF-3F28-75D4-F488-141A199C0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highlight>
                  <a:srgbClr val="FFFF00"/>
                </a:highlight>
              </a:rPr>
              <a:t>I servizi sanitari e assistenziali </a:t>
            </a:r>
            <a:r>
              <a:rPr lang="it-IT" dirty="0"/>
              <a:t>forniti dalle imprese e i privati</a:t>
            </a:r>
          </a:p>
        </p:txBody>
      </p:sp>
      <p:sp>
        <p:nvSpPr>
          <p:cNvPr id="8" name="Segnaposto testo 7">
            <a:extLst>
              <a:ext uri="{FF2B5EF4-FFF2-40B4-BE49-F238E27FC236}">
                <a16:creationId xmlns:a16="http://schemas.microsoft.com/office/drawing/2014/main" id="{EFCD9860-C373-261D-64FF-957EED49CC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Il </a:t>
            </a:r>
            <a:r>
              <a:rPr lang="it-IT" dirty="0">
                <a:highlight>
                  <a:srgbClr val="FFFF00"/>
                </a:highlight>
              </a:rPr>
              <a:t>settore industriale </a:t>
            </a:r>
            <a:r>
              <a:rPr lang="it-IT" dirty="0"/>
              <a:t>tradizionalmente collegato (da Ires Piemonte 2024)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F43B44DF-C3E0-0BD1-7508-8D480EFAE68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92933177"/>
              </p:ext>
            </p:extLst>
          </p:nvPr>
        </p:nvGraphicFramePr>
        <p:xfrm>
          <a:off x="1032388" y="2519824"/>
          <a:ext cx="5063612" cy="3944640"/>
        </p:xfrm>
        <a:graphic>
          <a:graphicData uri="http://schemas.openxmlformats.org/drawingml/2006/table">
            <a:tbl>
              <a:tblPr/>
              <a:tblGrid>
                <a:gridCol w="2979672">
                  <a:extLst>
                    <a:ext uri="{9D8B030D-6E8A-4147-A177-3AD203B41FA5}">
                      <a16:colId xmlns:a16="http://schemas.microsoft.com/office/drawing/2014/main" val="2585659673"/>
                    </a:ext>
                  </a:extLst>
                </a:gridCol>
                <a:gridCol w="1041970">
                  <a:extLst>
                    <a:ext uri="{9D8B030D-6E8A-4147-A177-3AD203B41FA5}">
                      <a16:colId xmlns:a16="http://schemas.microsoft.com/office/drawing/2014/main" val="1791809028"/>
                    </a:ext>
                  </a:extLst>
                </a:gridCol>
                <a:gridCol w="1041970">
                  <a:extLst>
                    <a:ext uri="{9D8B030D-6E8A-4147-A177-3AD203B41FA5}">
                      <a16:colId xmlns:a16="http://schemas.microsoft.com/office/drawing/2014/main" val="2283375528"/>
                    </a:ext>
                  </a:extLst>
                </a:gridCol>
              </a:tblGrid>
              <a:tr h="264421">
                <a:tc>
                  <a:txBody>
                    <a:bodyPr/>
                    <a:lstStyle/>
                    <a:p>
                      <a:pPr algn="l" fontAlgn="b"/>
                      <a:endParaRPr lang="it-IT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Unità locali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Addetti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870437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Sanità e ass. sociale, imprese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effectLst/>
                          <a:latin typeface="Arial" panose="020B0604020202020204" pitchFamily="34" charset="0"/>
                        </a:rPr>
                        <a:t>       28.350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effectLst/>
                          <a:latin typeface="Arial" panose="020B0604020202020204" pitchFamily="34" charset="0"/>
                        </a:rPr>
                        <a:t>       80.069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7767418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case di cura generiche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   71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3.008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16717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case di cura specialistiche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   58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2.919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8752696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case di lungodegenza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   22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 660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81608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studi medici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14.428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23.161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523719"/>
                  </a:ext>
                </a:extLst>
              </a:tr>
              <a:tr h="260086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 cui specialisti e poliambulatori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4.791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7.301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9308019"/>
                  </a:ext>
                </a:extLst>
              </a:tr>
              <a:tr h="260086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 cui odontoiatri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4.092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9.347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685213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altri servizi di assistenza sanitaria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9.443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11.336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0954072"/>
                  </a:ext>
                </a:extLst>
              </a:tr>
              <a:tr h="260086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 cui laboratori e centri diagnostici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    458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1.260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3414487"/>
                  </a:ext>
                </a:extLst>
              </a:tr>
              <a:tr h="260086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 cui paramedici indipendenti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5.404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6.369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9818433"/>
                  </a:ext>
                </a:extLst>
              </a:tr>
              <a:tr h="260086"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 cui att. Degli psicologi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3.492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0" i="1" u="none" strike="noStrike">
                          <a:effectLst/>
                          <a:latin typeface="Arial" panose="020B0604020202020204" pitchFamily="34" charset="0"/>
                        </a:rPr>
                        <a:t>           3.500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6355293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assistenza residenziale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1.439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27.306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5125046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assistenza non residenziale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1.158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9.600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4223878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servizi veterinari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1.731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 panose="020B0604020202020204" pitchFamily="34" charset="0"/>
                        </a:rPr>
                        <a:t>        2.077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332081"/>
                  </a:ext>
                </a:extLst>
              </a:tr>
            </a:tbl>
          </a:graphicData>
        </a:graphic>
      </p:graphicFrame>
      <p:graphicFrame>
        <p:nvGraphicFramePr>
          <p:cNvPr id="9" name="Segnaposto contenuto 8">
            <a:extLst>
              <a:ext uri="{FF2B5EF4-FFF2-40B4-BE49-F238E27FC236}">
                <a16:creationId xmlns:a16="http://schemas.microsoft.com/office/drawing/2014/main" id="{60C730EC-85DE-E774-89BD-9256911B2D27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156127878"/>
              </p:ext>
            </p:extLst>
          </p:nvPr>
        </p:nvGraphicFramePr>
        <p:xfrm>
          <a:off x="6666613" y="2505076"/>
          <a:ext cx="4493000" cy="3959385"/>
        </p:xfrm>
        <a:graphic>
          <a:graphicData uri="http://schemas.openxmlformats.org/drawingml/2006/table">
            <a:tbl>
              <a:tblPr/>
              <a:tblGrid>
                <a:gridCol w="2989638">
                  <a:extLst>
                    <a:ext uri="{9D8B030D-6E8A-4147-A177-3AD203B41FA5}">
                      <a16:colId xmlns:a16="http://schemas.microsoft.com/office/drawing/2014/main" val="4083666506"/>
                    </a:ext>
                  </a:extLst>
                </a:gridCol>
                <a:gridCol w="751681">
                  <a:extLst>
                    <a:ext uri="{9D8B030D-6E8A-4147-A177-3AD203B41FA5}">
                      <a16:colId xmlns:a16="http://schemas.microsoft.com/office/drawing/2014/main" val="3518980756"/>
                    </a:ext>
                  </a:extLst>
                </a:gridCol>
                <a:gridCol w="751681">
                  <a:extLst>
                    <a:ext uri="{9D8B030D-6E8A-4147-A177-3AD203B41FA5}">
                      <a16:colId xmlns:a16="http://schemas.microsoft.com/office/drawing/2014/main" val="3264652401"/>
                    </a:ext>
                  </a:extLst>
                </a:gridCol>
              </a:tblGrid>
              <a:tr h="396337">
                <a:tc>
                  <a:txBody>
                    <a:bodyPr/>
                    <a:lstStyle/>
                    <a:p>
                      <a:pPr algn="l" fontAlgn="t"/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1" i="0" u="none" strike="noStrike" dirty="0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Unità locali</a:t>
                      </a:r>
                      <a:endParaRPr lang="it-IT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1" i="0" u="none" strike="noStrike" dirty="0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Addetti</a:t>
                      </a:r>
                      <a:endParaRPr lang="it-IT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0266323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Fabbricazione gas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2720712"/>
                  </a:ext>
                </a:extLst>
              </a:tr>
              <a:tr h="300822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Prodotti farmaceutici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3.145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59670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Prodotti farmaceutici base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1.960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815254"/>
                  </a:ext>
                </a:extLst>
              </a:tr>
              <a:tr h="426749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Medicinali &amp; preparati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1.185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020886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Strumenti irradiazione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477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506566"/>
                  </a:ext>
                </a:extLst>
              </a:tr>
              <a:tr h="300822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 Strumenti &amp; forniture mediche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1.424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4.315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9783266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 Mobili &amp; apparecchi medici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611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9124703"/>
                  </a:ext>
                </a:extLst>
              </a:tr>
              <a:tr h="300822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 Protesi dentarie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1.285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2.283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87663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 Protesi ortopediche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812140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 Lenti oftalmiche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0089828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 Armature occhiali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1.051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364142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 Manutenzione elettronica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9699629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 Ricerca biotecnologie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331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0" i="0" u="none" strike="noStrike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553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3980433"/>
                  </a:ext>
                </a:extLst>
              </a:tr>
              <a:tr h="201074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 TOTALE</a:t>
                      </a:r>
                    </a:p>
                  </a:txBody>
                  <a:tcPr marL="6350" marR="6350" marT="6350" marB="0">
                    <a:lnL>
                      <a:noFill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1" i="0" u="none" strike="noStrike" dirty="0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1.983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it-IT" sz="1400" b="1" i="0" u="none" strike="noStrike" dirty="0">
                          <a:solidFill>
                            <a:srgbClr val="3E3D3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9.270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2B3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3788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0067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A1CDFF-2919-DE34-A765-74CA65444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Quanto vale la filiera in senso stretto in Piemonte. Inoltre può fare di più?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523E441-CB76-4B7F-8C06-2F248023A1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Attività del commercio</a:t>
            </a:r>
          </a:p>
        </p:txBody>
      </p:sp>
      <p:graphicFrame>
        <p:nvGraphicFramePr>
          <p:cNvPr id="7" name="Segnaposto contenuto 6">
            <a:extLst>
              <a:ext uri="{FF2B5EF4-FFF2-40B4-BE49-F238E27FC236}">
                <a16:creationId xmlns:a16="http://schemas.microsoft.com/office/drawing/2014/main" id="{98F55489-0C6A-E45F-2F92-389FCA79DE8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33919066"/>
              </p:ext>
            </p:extLst>
          </p:nvPr>
        </p:nvGraphicFramePr>
        <p:xfrm>
          <a:off x="943897" y="2505076"/>
          <a:ext cx="5053678" cy="3687948"/>
        </p:xfrm>
        <a:graphic>
          <a:graphicData uri="http://schemas.openxmlformats.org/drawingml/2006/table">
            <a:tbl>
              <a:tblPr/>
              <a:tblGrid>
                <a:gridCol w="3744316">
                  <a:extLst>
                    <a:ext uri="{9D8B030D-6E8A-4147-A177-3AD203B41FA5}">
                      <a16:colId xmlns:a16="http://schemas.microsoft.com/office/drawing/2014/main" val="4189807184"/>
                    </a:ext>
                  </a:extLst>
                </a:gridCol>
                <a:gridCol w="654681">
                  <a:extLst>
                    <a:ext uri="{9D8B030D-6E8A-4147-A177-3AD203B41FA5}">
                      <a16:colId xmlns:a16="http://schemas.microsoft.com/office/drawing/2014/main" val="1498592625"/>
                    </a:ext>
                  </a:extLst>
                </a:gridCol>
                <a:gridCol w="654681">
                  <a:extLst>
                    <a:ext uri="{9D8B030D-6E8A-4147-A177-3AD203B41FA5}">
                      <a16:colId xmlns:a16="http://schemas.microsoft.com/office/drawing/2014/main" val="2167892375"/>
                    </a:ext>
                  </a:extLst>
                </a:gridCol>
              </a:tblGrid>
              <a:tr h="434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Unità locali</a:t>
                      </a:r>
                    </a:p>
                  </a:txBody>
                  <a:tcPr marL="8792" marR="8792" marT="87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Addetti</a:t>
                      </a:r>
                    </a:p>
                  </a:txBody>
                  <a:tcPr marL="8792" marR="8792" marT="8792" marB="0" anchor="b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581536"/>
                  </a:ext>
                </a:extLst>
              </a:tr>
              <a:tr h="648409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       46183: intermediari del commercio di prodotti farmaceutici e di cosmetici</a:t>
                      </a:r>
                    </a:p>
                  </a:txBody>
                  <a:tcPr marL="8792" marR="8792" marT="8792" marB="0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1.584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1.734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1314795"/>
                  </a:ext>
                </a:extLst>
              </a:tr>
              <a:tr h="434840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       47731: farmacie</a:t>
                      </a:r>
                    </a:p>
                  </a:txBody>
                  <a:tcPr marL="8792" marR="8792" marT="8792" marB="0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1.638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7.526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9247965"/>
                  </a:ext>
                </a:extLst>
              </a:tr>
              <a:tr h="861979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       47732: commercio al dettaglio in altri esercizi specializzati di medicinali non soggetti a prescrizione medica</a:t>
                      </a:r>
                    </a:p>
                  </a:txBody>
                  <a:tcPr marL="8792" marR="8792" marT="8792" marB="0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188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425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1778455"/>
                  </a:ext>
                </a:extLst>
              </a:tr>
              <a:tr h="434840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       47740: commercio al dettaglio di articoli medicali e ortopedici</a:t>
                      </a:r>
                    </a:p>
                  </a:txBody>
                  <a:tcPr marL="8792" marR="8792" marT="8792" marB="0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255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696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1084649"/>
                  </a:ext>
                </a:extLst>
              </a:tr>
              <a:tr h="434840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        47752: erboristerie</a:t>
                      </a:r>
                    </a:p>
                  </a:txBody>
                  <a:tcPr marL="8792" marR="8792" marT="8792" marB="0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372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 panose="020B0604020202020204" pitchFamily="34" charset="0"/>
                        </a:rPr>
                        <a:t>          555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289793"/>
                  </a:ext>
                </a:extLst>
              </a:tr>
              <a:tr h="434840"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Totale</a:t>
                      </a:r>
                    </a:p>
                  </a:txBody>
                  <a:tcPr marL="8792" marR="8792" marT="8792" marB="0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>
                          <a:effectLst/>
                          <a:latin typeface="Arial" panose="020B0604020202020204" pitchFamily="34" charset="0"/>
                        </a:rPr>
                        <a:t>       4.037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 dirty="0">
                          <a:effectLst/>
                          <a:latin typeface="Arial" panose="020B0604020202020204" pitchFamily="34" charset="0"/>
                        </a:rPr>
                        <a:t>     10.936 </a:t>
                      </a:r>
                    </a:p>
                  </a:txBody>
                  <a:tcPr marL="8792" marR="8792" marT="8792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787170"/>
                  </a:ext>
                </a:extLst>
              </a:tr>
            </a:tbl>
          </a:graphicData>
        </a:graphic>
      </p:graphicFrame>
      <p:graphicFrame>
        <p:nvGraphicFramePr>
          <p:cNvPr id="9" name="Segnaposto contenuto 8">
            <a:extLst>
              <a:ext uri="{FF2B5EF4-FFF2-40B4-BE49-F238E27FC236}">
                <a16:creationId xmlns:a16="http://schemas.microsoft.com/office/drawing/2014/main" id="{5566B320-BEF8-A9FE-F0EA-DD312C61EEBE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966724078"/>
              </p:ext>
            </p:extLst>
          </p:nvPr>
        </p:nvGraphicFramePr>
        <p:xfrm>
          <a:off x="6276309" y="1690688"/>
          <a:ext cx="5183188" cy="4502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1CBBCE5-A7A5-62CD-3E96-4380B596DE01}"/>
              </a:ext>
            </a:extLst>
          </p:cNvPr>
          <p:cNvSpPr txBox="1"/>
          <p:nvPr/>
        </p:nvSpPr>
        <p:spPr>
          <a:xfrm>
            <a:off x="9802762" y="4826675"/>
            <a:ext cx="233024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3600" b="1" dirty="0">
                <a:solidFill>
                  <a:srgbClr val="FF0000"/>
                </a:solidFill>
              </a:rPr>
              <a:t>166.868 addetti = 9,2%</a:t>
            </a:r>
          </a:p>
          <a:p>
            <a:pPr algn="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0008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BD8AF8-04BF-3D52-EA68-31E60956F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500"/>
              </a:spcAft>
            </a:pPr>
            <a:r>
              <a:rPr lang="it-IT" sz="2700" b="1" dirty="0">
                <a:effectLst/>
                <a:highlight>
                  <a:srgbClr val="FFFF00"/>
                </a:highlight>
              </a:rPr>
              <a:t>Logistica Sanitaria moderna</a:t>
            </a:r>
            <a:r>
              <a:rPr lang="it-IT" sz="2700" dirty="0">
                <a:effectLst/>
              </a:rPr>
              <a:t>: fa pulsare il cuore della Salute Pubblica e Privata. </a:t>
            </a:r>
            <a:r>
              <a:rPr lang="it-IT" sz="2700" dirty="0"/>
              <a:t>Ottimizzare le risorse e, producendo efficienza, facilità l’efficacia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00944C6-58F1-DFA8-0B9D-8802C4F989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it-IT" dirty="0"/>
              <a:t>Si riferisce alla gestione, pianificazione e controllo del flusso di beni e informazioni nel settore sanitario. Include la gestione delle forniture mediche, attrezzature, farmaci e dispositivi sanitari.</a:t>
            </a:r>
          </a:p>
          <a:p>
            <a:pPr marL="0" indent="0">
              <a:buNone/>
            </a:pPr>
            <a:r>
              <a:rPr lang="it-IT" b="1" dirty="0"/>
              <a:t>Componenti Chiave della prestazione</a:t>
            </a:r>
            <a:r>
              <a:rPr lang="it-IT" dirty="0"/>
              <a:t>:</a:t>
            </a:r>
          </a:p>
          <a:p>
            <a:pPr marL="0" indent="0">
              <a:buNone/>
            </a:pPr>
            <a:r>
              <a:rPr lang="it-IT" dirty="0"/>
              <a:t>    Approvvigionamento, Distribuzione, Gestione delle scorte, Movimentazione (rapida e sicura) </a:t>
            </a:r>
          </a:p>
          <a:p>
            <a:pPr marL="0" indent="0">
              <a:buNone/>
            </a:pPr>
            <a:r>
              <a:rPr lang="it-IT" b="1" dirty="0"/>
              <a:t>Importanza per la Salute Pubblica</a:t>
            </a:r>
            <a:r>
              <a:rPr lang="it-IT" dirty="0"/>
              <a:t>:</a:t>
            </a:r>
          </a:p>
          <a:p>
            <a:pPr marL="0" indent="0">
              <a:buNone/>
            </a:pPr>
            <a:r>
              <a:rPr lang="it-IT" dirty="0"/>
              <a:t>    Assicura la </a:t>
            </a:r>
            <a:r>
              <a:rPr lang="it-IT" dirty="0">
                <a:highlight>
                  <a:srgbClr val="FFFF00"/>
                </a:highlight>
              </a:rPr>
              <a:t>disponibilità continua </a:t>
            </a:r>
            <a:r>
              <a:rPr lang="it-IT" dirty="0"/>
              <a:t>di forniture essenziali.</a:t>
            </a:r>
          </a:p>
          <a:p>
            <a:pPr marL="0" indent="0">
              <a:buNone/>
            </a:pPr>
            <a:r>
              <a:rPr lang="it-IT" dirty="0"/>
              <a:t>    Supporta la risposta efficace nelle </a:t>
            </a:r>
            <a:r>
              <a:rPr lang="it-IT" dirty="0">
                <a:highlight>
                  <a:srgbClr val="FFFF00"/>
                </a:highlight>
              </a:rPr>
              <a:t>emergenze</a:t>
            </a:r>
            <a:r>
              <a:rPr lang="it-IT" dirty="0"/>
              <a:t> sanitarie, come pandemie o disastri naturali.</a:t>
            </a:r>
          </a:p>
          <a:p>
            <a:pPr marL="0" indent="0">
              <a:buNone/>
            </a:pPr>
            <a:r>
              <a:rPr lang="it-IT" dirty="0"/>
              <a:t>    Migliora l'accesso ai servizi sanitari nelle aree </a:t>
            </a:r>
            <a:r>
              <a:rPr lang="it-IT" dirty="0">
                <a:highlight>
                  <a:srgbClr val="FFFF00"/>
                </a:highlight>
              </a:rPr>
              <a:t>remote</a:t>
            </a:r>
            <a:r>
              <a:rPr lang="it-IT" dirty="0"/>
              <a:t>.</a:t>
            </a:r>
          </a:p>
          <a:p>
            <a:pPr marL="0" indent="0">
              <a:buNone/>
            </a:pPr>
            <a:r>
              <a:rPr lang="it-IT" b="1" dirty="0"/>
              <a:t>Impatto sullo Sviluppo Economico</a:t>
            </a:r>
            <a:r>
              <a:rPr lang="it-IT" dirty="0"/>
              <a:t>:</a:t>
            </a:r>
          </a:p>
          <a:p>
            <a:pPr marL="0" indent="0">
              <a:buNone/>
            </a:pPr>
            <a:r>
              <a:rPr lang="it-IT" dirty="0"/>
              <a:t>    </a:t>
            </a:r>
            <a:r>
              <a:rPr lang="it-IT" dirty="0">
                <a:highlight>
                  <a:srgbClr val="FFFF00"/>
                </a:highlight>
              </a:rPr>
              <a:t>Efficienza</a:t>
            </a:r>
            <a:r>
              <a:rPr lang="it-IT" dirty="0"/>
              <a:t> dei Costi: Riduce gli sprechi e ottimizza l'uso delle risorse finanziarie.</a:t>
            </a:r>
          </a:p>
          <a:p>
            <a:pPr marL="0" indent="0">
              <a:buNone/>
            </a:pPr>
            <a:r>
              <a:rPr lang="it-IT" dirty="0"/>
              <a:t>    Miglioramento della </a:t>
            </a:r>
            <a:r>
              <a:rPr lang="it-IT" dirty="0">
                <a:highlight>
                  <a:srgbClr val="FFFF00"/>
                </a:highlight>
              </a:rPr>
              <a:t>Produttività</a:t>
            </a:r>
            <a:r>
              <a:rPr lang="it-IT" dirty="0"/>
              <a:t>: Assicura che le strutture sanitarie operino senza interruzioni.</a:t>
            </a:r>
          </a:p>
          <a:p>
            <a:pPr marL="0" indent="0">
              <a:buNone/>
            </a:pPr>
            <a:r>
              <a:rPr lang="it-IT" dirty="0"/>
              <a:t>    Creazione di </a:t>
            </a:r>
            <a:r>
              <a:rPr lang="it-IT" dirty="0">
                <a:highlight>
                  <a:srgbClr val="FFFF00"/>
                </a:highlight>
              </a:rPr>
              <a:t>Opportunità</a:t>
            </a:r>
            <a:r>
              <a:rPr lang="it-IT" dirty="0"/>
              <a:t> di Lavoro: Richiede personale qualificato per la gestione e la logistica, creando occupazione.</a:t>
            </a:r>
          </a:p>
          <a:p>
            <a:pPr marL="0" indent="0">
              <a:buNone/>
            </a:pPr>
            <a:r>
              <a:rPr lang="it-IT" b="1" dirty="0"/>
              <a:t>Innovazione e Tecnologia:</a:t>
            </a:r>
          </a:p>
          <a:p>
            <a:pPr marL="0" indent="0">
              <a:buNone/>
            </a:pPr>
            <a:r>
              <a:rPr lang="it-IT" dirty="0"/>
              <a:t>    E’ occasione di adozione di tecnologie avanzate come l'IoT, l'intelligenza artificiale e la blockchain.</a:t>
            </a:r>
          </a:p>
          <a:p>
            <a:pPr marL="0" indent="0">
              <a:buNone/>
            </a:pPr>
            <a:r>
              <a:rPr lang="it-IT" b="1" dirty="0"/>
              <a:t>Sfide e Considerazioni:</a:t>
            </a:r>
          </a:p>
          <a:p>
            <a:pPr marL="0" indent="0">
              <a:buNone/>
            </a:pPr>
            <a:r>
              <a:rPr lang="it-IT" dirty="0"/>
              <a:t>    Necessità di </a:t>
            </a:r>
            <a:r>
              <a:rPr lang="it-IT" dirty="0">
                <a:highlight>
                  <a:srgbClr val="FFFF00"/>
                </a:highlight>
              </a:rPr>
              <a:t>infrastrutture </a:t>
            </a:r>
            <a:r>
              <a:rPr lang="it-IT" dirty="0"/>
              <a:t>adeguate e investimenti in tecnologia.</a:t>
            </a:r>
          </a:p>
          <a:p>
            <a:pPr marL="0" indent="0">
              <a:buNone/>
            </a:pPr>
            <a:r>
              <a:rPr lang="it-IT" dirty="0"/>
              <a:t>    Importanza della </a:t>
            </a:r>
            <a:r>
              <a:rPr lang="it-IT" dirty="0">
                <a:highlight>
                  <a:srgbClr val="FFFF00"/>
                </a:highlight>
              </a:rPr>
              <a:t>formazione</a:t>
            </a:r>
            <a:r>
              <a:rPr lang="it-IT" dirty="0"/>
              <a:t> e dello sviluppo delle competenze del personale.</a:t>
            </a:r>
          </a:p>
        </p:txBody>
      </p:sp>
    </p:spTree>
    <p:extLst>
      <p:ext uri="{BB962C8B-B14F-4D97-AF65-F5344CB8AC3E}">
        <p14:creationId xmlns:p14="http://schemas.microsoft.com/office/powerpoint/2010/main" val="3435538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993F5A3-0A9A-D9EB-BB1E-2CEAB7D28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Valore economico e sistemico della logistica sanitaria* in Italia e la sfida della crescita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3C59195-AAD6-095A-8825-D771E1B97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</a:t>
            </a:r>
            <a:r>
              <a:rPr lang="it-IT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Valore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La logistica nel settore Life Science in Italia vale 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17.5 miliardi di euro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ed è in crescita con un CAGR (tasso di crescita annuo composto) del 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8,5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% fino al 2028.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</a:t>
            </a:r>
            <a:r>
              <a:rPr lang="it-IT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Bisogno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Incremento delle spedizioni: Nel 2023, le spedizioni del Life Science in Italia sono aumentate di circa il 50% rispetto al 2018. La 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rete distributiva è sufficiente ed efficiente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</a:t>
            </a:r>
            <a:r>
              <a:rPr lang="it-IT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Importazioni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Il mercato dell'import nel settore Life Science ha raggiunto 47.8 miliardi di euro nel 2022, con un CAGR del +9% rispetto al 2018. Esportazioni: Il mercato dell'export nel settore Life Science ha raggiunto 53.5 miliardi di euro nel 2022, con un CAGR del +15% rispetto al 2018. Se le Life science italiane si espandono 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logistica le connette con il mercato globale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 </a:t>
            </a:r>
            <a:r>
              <a:rPr lang="it-IT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Aumento dei prodotti a temperatura controllata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Nel 2023, il 90% dei prodotti nella logistica Life Science viene gestito a temperature inferiori ai 25°C. 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 garantire la </a:t>
            </a:r>
            <a:r>
              <a:rPr lang="it-IT" sz="1800" kern="100" dirty="0" err="1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cold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chain servono infrastrutture, organizzazione e professionalità</a:t>
            </a:r>
            <a:endParaRPr lang="it-I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</a:t>
            </a:r>
            <a:r>
              <a:rPr lang="it-IT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Crescita della logistica e-commerce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La logistica e-commerce nel mercato Life Science in Italia è aumentata da circa 1 miliardo di euro nel 2020 a circa 1.35 miliardi di euro nel 2022, con un CAGR del 13%. </a:t>
            </a:r>
            <a:r>
              <a:rPr lang="it-IT" sz="1800" kern="10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C’è più logistica nel servizio</a:t>
            </a:r>
            <a:r>
              <a:rPr lang="it-I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sanitario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C2389AF0-6B34-003B-3B54-EB3F8D7E36F9}"/>
              </a:ext>
            </a:extLst>
          </p:cNvPr>
          <p:cNvSpPr txBox="1"/>
          <p:nvPr/>
        </p:nvSpPr>
        <p:spPr>
          <a:xfrm>
            <a:off x="925033" y="6042026"/>
            <a:ext cx="10428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Fonte: </a:t>
            </a:r>
            <a:r>
              <a:rPr lang="it-IT" b="1" dirty="0"/>
              <a:t>Ernst &amp; Young</a:t>
            </a:r>
            <a:r>
              <a:rPr lang="it-IT" dirty="0"/>
              <a:t>, Logistica per la salute, luglio 2024, con il sostegno della </a:t>
            </a:r>
            <a:r>
              <a:rPr lang="it-IT" b="1" dirty="0"/>
              <a:t>Cciaa di Torino </a:t>
            </a:r>
          </a:p>
        </p:txBody>
      </p:sp>
    </p:spTree>
    <p:extLst>
      <p:ext uri="{BB962C8B-B14F-4D97-AF65-F5344CB8AC3E}">
        <p14:creationId xmlns:p14="http://schemas.microsoft.com/office/powerpoint/2010/main" val="1466640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7441BD-22F1-9B55-B3EA-6C4855F5C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Ma ci sono criticità da superare nella logistica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01FD9A-E505-9ADC-11F6-C97246936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8424"/>
            <a:ext cx="10515600" cy="482742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b="1" dirty="0"/>
              <a:t>1. Frammentazione e regionalizzazione:</a:t>
            </a:r>
          </a:p>
          <a:p>
            <a:pPr marL="0" indent="0">
              <a:buNone/>
            </a:pPr>
            <a:r>
              <a:rPr lang="it-IT" dirty="0"/>
              <a:t>•	</a:t>
            </a:r>
            <a:r>
              <a:rPr lang="it-IT" dirty="0">
                <a:solidFill>
                  <a:srgbClr val="FF0000"/>
                </a:solidFill>
              </a:rPr>
              <a:t>Criticità</a:t>
            </a:r>
            <a:r>
              <a:rPr lang="it-IT" dirty="0"/>
              <a:t>: La gestione della logistica è spesso frammentata e delegata alle singole regioni, con conseguenti disomogeneità nei processi, nei sistemi informativi e nelle tecnologie utilizzate. </a:t>
            </a:r>
          </a:p>
          <a:p>
            <a:pPr marL="0" indent="0">
              <a:buNone/>
            </a:pPr>
            <a:r>
              <a:rPr lang="it-IT" dirty="0"/>
              <a:t>•	</a:t>
            </a:r>
            <a:r>
              <a:rPr lang="it-IT" dirty="0">
                <a:highlight>
                  <a:srgbClr val="00FF00"/>
                </a:highlight>
              </a:rPr>
              <a:t>Dati</a:t>
            </a:r>
            <a:r>
              <a:rPr lang="it-IT" dirty="0"/>
              <a:t>: Nel 2019, la Corte dei Conti ha evidenziato come l'assenza di un sistema logistico integrato a livello nazionale generi </a:t>
            </a:r>
            <a:r>
              <a:rPr lang="it-IT" dirty="0">
                <a:highlight>
                  <a:srgbClr val="FFFF00"/>
                </a:highlight>
              </a:rPr>
              <a:t>sprechi per circa 2 miliardi di euro l'anno</a:t>
            </a:r>
            <a:r>
              <a:rPr lang="it-IT" dirty="0"/>
              <a:t>.</a:t>
            </a:r>
          </a:p>
          <a:p>
            <a:pPr marL="0" indent="0">
              <a:buNone/>
            </a:pPr>
            <a:r>
              <a:rPr lang="it-IT" b="1" dirty="0"/>
              <a:t>2. Arretratezza tecnologica:</a:t>
            </a:r>
          </a:p>
          <a:p>
            <a:pPr marL="0" indent="0">
              <a:buNone/>
            </a:pPr>
            <a:r>
              <a:rPr lang="it-IT" dirty="0"/>
              <a:t>•	</a:t>
            </a:r>
            <a:r>
              <a:rPr lang="it-IT" dirty="0">
                <a:solidFill>
                  <a:srgbClr val="FF0000"/>
                </a:solidFill>
              </a:rPr>
              <a:t>Criticità</a:t>
            </a:r>
            <a:r>
              <a:rPr lang="it-IT" dirty="0"/>
              <a:t>: Uno studio del Politecnico di Milano stima che </a:t>
            </a:r>
            <a:r>
              <a:rPr lang="it-IT" dirty="0">
                <a:highlight>
                  <a:srgbClr val="FFFF00"/>
                </a:highlight>
              </a:rPr>
              <a:t>solo il 20% delle strutture </a:t>
            </a:r>
            <a:r>
              <a:rPr lang="it-IT" dirty="0"/>
              <a:t>sanitarie italiane abbia adottato sistemi di logistica avanzati.</a:t>
            </a:r>
          </a:p>
          <a:p>
            <a:pPr marL="0" indent="0">
              <a:buNone/>
            </a:pPr>
            <a:r>
              <a:rPr lang="it-IT" dirty="0"/>
              <a:t>•	</a:t>
            </a:r>
            <a:r>
              <a:rPr lang="it-IT" dirty="0">
                <a:highlight>
                  <a:srgbClr val="00FF00"/>
                </a:highlight>
              </a:rPr>
              <a:t>Conseguenze</a:t>
            </a:r>
            <a:r>
              <a:rPr lang="it-IT" dirty="0"/>
              <a:t>: Inefficienze nella tracciabilità dei farmaci e dei dispositivi medici, difficoltà nella gestione delle scorte, aumento del rischio di errori umani.</a:t>
            </a:r>
          </a:p>
          <a:p>
            <a:pPr marL="0" indent="0">
              <a:buNone/>
            </a:pPr>
            <a:r>
              <a:rPr lang="it-IT" b="1" dirty="0"/>
              <a:t>3. Criticità nella gestione del magazzino</a:t>
            </a:r>
            <a:r>
              <a:rPr lang="it-IT" dirty="0"/>
              <a:t>:</a:t>
            </a:r>
          </a:p>
          <a:p>
            <a:pPr marL="0" indent="0">
              <a:buNone/>
            </a:pPr>
            <a:r>
              <a:rPr lang="it-IT" dirty="0"/>
              <a:t>•	</a:t>
            </a:r>
            <a:r>
              <a:rPr lang="it-IT" dirty="0">
                <a:solidFill>
                  <a:srgbClr val="FF0000"/>
                </a:solidFill>
              </a:rPr>
              <a:t>Criticità</a:t>
            </a:r>
            <a:r>
              <a:rPr lang="it-IT" dirty="0"/>
              <a:t>: Spazi inadeguati e gestione manuale delle scorte e scarsa integrazione tra i sistemi informativi delle strutture </a:t>
            </a:r>
            <a:r>
              <a:rPr lang="it-IT" dirty="0">
                <a:highlight>
                  <a:srgbClr val="FFFF00"/>
                </a:highlight>
              </a:rPr>
              <a:t>aumentano il rischio </a:t>
            </a:r>
            <a:r>
              <a:rPr lang="it-IT" dirty="0"/>
              <a:t>di obsolescenza dei prodotti, sprechi di risorse, difficoltà nel garantire la disponibilità dei farmaci e dei dispositivi medici necessari.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827425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F702BD5-7D02-4608-8A51-3AEA6F9C5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</a:t>
            </a:r>
            <a:r>
              <a:rPr lang="it-IT" dirty="0">
                <a:highlight>
                  <a:srgbClr val="FFFF00"/>
                </a:highlight>
              </a:rPr>
              <a:t>costo di non adeguamento </a:t>
            </a:r>
            <a:r>
              <a:rPr lang="it-IT" dirty="0"/>
              <a:t>agli standard innovativi della logistica sanitaria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CFB5F67-DA1F-F22D-9EEA-B16A4E345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Facendo convergere i costi da </a:t>
            </a:r>
            <a:r>
              <a:rPr lang="it-IT" dirty="0">
                <a:highlight>
                  <a:srgbClr val="FFFF00"/>
                </a:highlight>
              </a:rPr>
              <a:t>sprechi,</a:t>
            </a:r>
            <a:r>
              <a:rPr lang="it-IT" dirty="0"/>
              <a:t> </a:t>
            </a:r>
            <a:r>
              <a:rPr lang="it-IT" dirty="0">
                <a:highlight>
                  <a:srgbClr val="FFFF00"/>
                </a:highlight>
              </a:rPr>
              <a:t>allungamenti</a:t>
            </a:r>
            <a:r>
              <a:rPr lang="it-IT" dirty="0"/>
              <a:t> dei periodi di cura, </a:t>
            </a:r>
            <a:r>
              <a:rPr lang="it-IT" dirty="0">
                <a:highlight>
                  <a:srgbClr val="FFFF00"/>
                </a:highlight>
              </a:rPr>
              <a:t>non adeguatezze</a:t>
            </a:r>
            <a:r>
              <a:rPr lang="it-IT" dirty="0"/>
              <a:t>, costi da </a:t>
            </a:r>
            <a:r>
              <a:rPr lang="it-IT" dirty="0">
                <a:highlight>
                  <a:srgbClr val="FFFF00"/>
                </a:highlight>
              </a:rPr>
              <a:t>ridondanza</a:t>
            </a:r>
            <a:r>
              <a:rPr lang="it-IT" dirty="0"/>
              <a:t> e da </a:t>
            </a:r>
            <a:r>
              <a:rPr lang="it-IT" dirty="0">
                <a:highlight>
                  <a:srgbClr val="FFFF00"/>
                </a:highlight>
              </a:rPr>
              <a:t>non ottimizzazione </a:t>
            </a:r>
            <a:r>
              <a:rPr lang="it-IT" dirty="0"/>
              <a:t>dei trasporti e dei luoghi di immagazzinaggio, ecc..,</a:t>
            </a:r>
            <a:br>
              <a:rPr lang="it-IT" dirty="0"/>
            </a:br>
            <a:r>
              <a:rPr lang="it-IT" dirty="0"/>
              <a:t>sulla base degli studi condotti in altri paesi, si può stimare prudentemente che </a:t>
            </a:r>
            <a:r>
              <a:rPr lang="it-IT" dirty="0">
                <a:highlight>
                  <a:srgbClr val="FFFF00"/>
                </a:highlight>
              </a:rPr>
              <a:t>un sistema di logistica sanitaria inefficiente </a:t>
            </a:r>
            <a:r>
              <a:rPr lang="it-IT" dirty="0"/>
              <a:t>possa costare fino al 5% della spesa sanitaria totale. Considerando che la spesa sanitaria del Piemonte è di 8 miliardi di euro, il costo potenziale di non innovazione potrebbe raggiungere </a:t>
            </a:r>
            <a:r>
              <a:rPr lang="it-IT" dirty="0">
                <a:highlight>
                  <a:srgbClr val="FFFF00"/>
                </a:highlight>
              </a:rPr>
              <a:t>i 400 milioni </a:t>
            </a:r>
            <a:r>
              <a:rPr lang="it-IT" dirty="0"/>
              <a:t>di euro all'anno.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17540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3222F5-1B2F-4353-132C-5F6056EE7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Come attrezzare il Piemonte per questo futuro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A5C9148-9535-B9F8-0FA9-4C26E5B497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Sia in termini quantitativi, sia in termini qualitativi</a:t>
            </a:r>
          </a:p>
        </p:txBody>
      </p:sp>
    </p:spTree>
    <p:extLst>
      <p:ext uri="{BB962C8B-B14F-4D97-AF65-F5344CB8AC3E}">
        <p14:creationId xmlns:p14="http://schemas.microsoft.com/office/powerpoint/2010/main" val="172279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FD416EC-0098-17A2-0034-624BB9462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Siamo attrezzati a soddisfare questa domanda? Il caso del personale sanitario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81C0014-ED45-9313-AB8B-6D86FF271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7" y="1638390"/>
            <a:ext cx="5157787" cy="823912"/>
          </a:xfrm>
        </p:spPr>
        <p:txBody>
          <a:bodyPr/>
          <a:lstStyle/>
          <a:p>
            <a:r>
              <a:rPr lang="it-IT" dirty="0"/>
              <a:t>Cosa serve per soddisfare la spesa?</a:t>
            </a:r>
          </a:p>
        </p:txBody>
      </p:sp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D6FFAB65-1D4F-081A-279F-4D431AED63E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81624" y="2380813"/>
            <a:ext cx="5674114" cy="3933112"/>
          </a:xfrm>
          <a:prstGeom prst="rect">
            <a:avLst/>
          </a:prstGeom>
        </p:spPr>
      </p:pic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C2E04AAD-0F25-9A7F-541C-C444840C5D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In Europa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2F27B7A-ED55-14F0-97BB-8812D2B65A8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it-IT" dirty="0"/>
              <a:t>Lo standard 37/80 (x10.000ab)</a:t>
            </a:r>
          </a:p>
          <a:p>
            <a:r>
              <a:rPr lang="it-IT" dirty="0"/>
              <a:t>Serve una crescita del personale sanitario del 2% all’anno.</a:t>
            </a:r>
          </a:p>
          <a:p>
            <a:r>
              <a:rPr lang="it-IT" dirty="0"/>
              <a:t>Entro il 2030 mancheranno 4,1 milioni di professionisti (0,6 milioni di medici, 2,3 milioni di infermieri e 1,3 milioni di altri operatori sanitari) (Who, 2022).</a:t>
            </a:r>
          </a:p>
        </p:txBody>
      </p:sp>
    </p:spTree>
    <p:extLst>
      <p:ext uri="{BB962C8B-B14F-4D97-AF65-F5344CB8AC3E}">
        <p14:creationId xmlns:p14="http://schemas.microsoft.com/office/powerpoint/2010/main" val="35243104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03AFA88-50BD-217F-3A80-CDDBF5A10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caso delle strutture ospedaliere</a:t>
            </a:r>
          </a:p>
        </p:txBody>
      </p:sp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46C364B6-4A76-2F6E-E404-B545D9F62E4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2311" b="12311"/>
          <a:stretch/>
        </p:blipFill>
        <p:spPr/>
      </p:pic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0B030523-E6AC-CD07-5667-E53F03BF3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it-IT" dirty="0"/>
              <a:t>Quasi un quarto del patrimonio edilizio ospedaliero non è adeguabile al funzioni moderne e contemporanee.</a:t>
            </a:r>
          </a:p>
          <a:p>
            <a:r>
              <a:rPr lang="it-IT" dirty="0"/>
              <a:t>Nessuna è adatta alla funzione di Parco, ossia di struttura edilizia inserita in un contesto urbanistico idoneo al co-insediamento di unità di cura, ricerca, formazione, industria e start-up</a:t>
            </a:r>
          </a:p>
        </p:txBody>
      </p:sp>
    </p:spTree>
    <p:extLst>
      <p:ext uri="{BB962C8B-B14F-4D97-AF65-F5344CB8AC3E}">
        <p14:creationId xmlns:p14="http://schemas.microsoft.com/office/powerpoint/2010/main" val="817529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639529D-3D98-1EAB-F44D-DD338A75A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lezione estera: curare le persone fa crescere l’economia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49A9EEB-35E8-141C-AD61-C81815BF70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Con le infrastrutture che servono</a:t>
            </a:r>
          </a:p>
        </p:txBody>
      </p:sp>
    </p:spTree>
    <p:extLst>
      <p:ext uri="{BB962C8B-B14F-4D97-AF65-F5344CB8AC3E}">
        <p14:creationId xmlns:p14="http://schemas.microsoft.com/office/powerpoint/2010/main" val="3580441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11A8893-2806-AA95-3468-CED9B159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lezione dei casi di rigenerazione dello sviluppo locale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0C02AA6-B14A-7FAF-DECE-A2EAD7D23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Akron, Ohio: ex "capitale mondiale della gomma" deindustrializzata negli anni '70 e '80 a causa della concorrenza internazionale. La città ha puntato sulla diversificazione e trasformazione del settore sanitario, creando il Akron </a:t>
            </a:r>
            <a:r>
              <a:rPr lang="it-IT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BioMedical</a:t>
            </a: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Corridor</a:t>
            </a: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un'area che ospita ospedali, università, centri di ricerca e imprese biomediche. Partecipa all’hub sanitario del Nord-Est dell'Ohio, che include oltre 60 ospedali e 700 aziende biomediche, che dal 2002 queste aziende hanno raccolto 3 miliardi di dollari di capitale. Il settore sanitario nel Nord-Est dell'Ohio, di cui Akron fa parte, è un'industria da 22 miliardi di dollari. Questo settore ha visto una crescita del valore aggiunto del 37% dal 2001 al 2019, con un aumento significativo dell'occupazione nel settore sanitario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Birmingham, Alabama: ex centro siderurgico e minerario, declinato a partire dagli anni '60. Per rilanciare la sua economia, la città ha investito nella sanità: L’University of Alabama </a:t>
            </a:r>
            <a:r>
              <a:rPr lang="it-IT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Birmingham (UAB) comprende un complesso universitario e ospedaliero che impiega oltre 23.000 persone e offre servizi sanitari di livello internazionale in diverse specialità, come il cancro, il cuore, il trapianto e la neurologia .</a:t>
            </a:r>
          </a:p>
          <a:p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Worcester, Massachusetts: capitale delle macchine tessili. Per reinventarsi ha fondato </a:t>
            </a:r>
            <a:r>
              <a:rPr lang="it-IT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UMass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Memorial Health Care, il più grande sistema sanitario del Massachusetts centrale, che comprende cinque ospedali e la </a:t>
            </a:r>
            <a:r>
              <a:rPr lang="it-IT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UMass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Medical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School. Oggi Worcester ha circa 17.880 posti di lavoro nel supporto sanitario, che rappresentano il 6,7% dell'occupazione locale, significativamente superiore alla media nazionale del 4,6%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42390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DC6065-48FF-E361-E6B1-E53623DD4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.. E in Europa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4317964-5AF6-1565-E999-9994FA2ADE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Lille, il settore sanitario impiega circa 70.000 persone, di cui 30.000 nel solo </a:t>
            </a: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CHU</a:t>
            </a: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 genera un fatturato annuo di circa 6 miliardi di euro. Il settore sanitario è anche uno dei principali attrattori di investimenti e di talenti nella città, con oltre 300 aziende e 3.000 ricercatori attivi nel campo della biomedicina.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Bilbao, il settore sanitario impiega circa 25.000 persone, di cui 12.000 nel solo </a:t>
            </a:r>
            <a:r>
              <a:rPr lang="it-IT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Basurto</a:t>
            </a:r>
            <a:r>
              <a:rPr lang="it-IT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Hospital, e genera un fatturato annuo di circa 2 miliardi di euro. Il settore sanitario è anche un motore di innovazione e di sviluppo sociale nella città, con oltre 200 progetti di ricerca e di cooperazione in corso nel campo della salute.</a:t>
            </a:r>
          </a:p>
          <a:p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Glasgow, il settore sanitario impiega circa 50.000 persone, di cui 15.000 nel solo Queen Elizabeth University Hospital, e genera un fatturato annuo di circa 4 miliardi di sterline. Il settore sanitario è anche un polo di eccellenza e di competitività nella città, con oltre 400 aziende e 4.000 ricercatori attivi nel campo delle scienze della vita.</a:t>
            </a:r>
          </a:p>
          <a:p>
            <a:r>
              <a:rPr lang="it-IT" sz="1800" dirty="0">
                <a:latin typeface="Calibri" panose="020F0502020204030204" pitchFamily="34" charset="0"/>
                <a:cs typeface="Times New Roman" panose="02020603050405020304" pitchFamily="18" charset="0"/>
              </a:rPr>
              <a:t>A Colleretto Giacosa, la visione iniziale di un luogo per far lievitare l’industria in collaborazione con gli enti pubblici nel settore di punta delle scienze della vita ha condotto a un complesso che oggi occupa quasi 1000 addetti, con due presenze di grandi aziende e una Fondazione ITS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478104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391950C-1EAA-0F6B-5BD1-51D909702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L’impatto della white economy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96EEC45-9F68-6F62-CD9C-12FEE836ED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Perché usare la salute come centro di una strategia di rigenerazione dello sviluppo locale? Perché è utile. Perché accresce il benessere. Perché crea posti di lavoro e innovazioni esportabili.</a:t>
            </a:r>
          </a:p>
        </p:txBody>
      </p:sp>
    </p:spTree>
    <p:extLst>
      <p:ext uri="{BB962C8B-B14F-4D97-AF65-F5344CB8AC3E}">
        <p14:creationId xmlns:p14="http://schemas.microsoft.com/office/powerpoint/2010/main" val="17829771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a 3">
            <a:extLst>
              <a:ext uri="{FF2B5EF4-FFF2-40B4-BE49-F238E27FC236}">
                <a16:creationId xmlns:a16="http://schemas.microsoft.com/office/drawing/2014/main" id="{A6D4C4BF-D7A1-864C-1364-751D8CE51C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4970711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asellaDiTesto 4">
            <a:extLst>
              <a:ext uri="{FF2B5EF4-FFF2-40B4-BE49-F238E27FC236}">
                <a16:creationId xmlns:a16="http://schemas.microsoft.com/office/drawing/2014/main" id="{135E2757-9044-7711-139A-E82DC4B77862}"/>
              </a:ext>
            </a:extLst>
          </p:cNvPr>
          <p:cNvSpPr txBox="1"/>
          <p:nvPr/>
        </p:nvSpPr>
        <p:spPr>
          <a:xfrm>
            <a:off x="501445" y="268338"/>
            <a:ext cx="11149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L’ORGANIZZAZIONE SANITARIA TRADIZIONALE FACEVA CONVERGERE SULLA CURA LE VALENZE DI DIVERSI SETTORI</a:t>
            </a:r>
          </a:p>
        </p:txBody>
      </p:sp>
      <p:sp>
        <p:nvSpPr>
          <p:cNvPr id="2" name="Ovale 1">
            <a:extLst>
              <a:ext uri="{FF2B5EF4-FFF2-40B4-BE49-F238E27FC236}">
                <a16:creationId xmlns:a16="http://schemas.microsoft.com/office/drawing/2014/main" id="{9B6C7C5C-C471-00C3-1BD8-E21879682D83}"/>
              </a:ext>
            </a:extLst>
          </p:cNvPr>
          <p:cNvSpPr/>
          <p:nvPr/>
        </p:nvSpPr>
        <p:spPr>
          <a:xfrm>
            <a:off x="2908738" y="1150883"/>
            <a:ext cx="6329855" cy="5312979"/>
          </a:xfrm>
          <a:custGeom>
            <a:avLst/>
            <a:gdLst>
              <a:gd name="connsiteX0" fmla="*/ 0 w 6329855"/>
              <a:gd name="connsiteY0" fmla="*/ 2656490 h 5312979"/>
              <a:gd name="connsiteX1" fmla="*/ 3164928 w 6329855"/>
              <a:gd name="connsiteY1" fmla="*/ 0 h 5312979"/>
              <a:gd name="connsiteX2" fmla="*/ 6329856 w 6329855"/>
              <a:gd name="connsiteY2" fmla="*/ 2656490 h 5312979"/>
              <a:gd name="connsiteX3" fmla="*/ 3164928 w 6329855"/>
              <a:gd name="connsiteY3" fmla="*/ 5312980 h 5312979"/>
              <a:gd name="connsiteX4" fmla="*/ 0 w 6329855"/>
              <a:gd name="connsiteY4" fmla="*/ 2656490 h 531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29855" h="5312979" extrusionOk="0">
                <a:moveTo>
                  <a:pt x="0" y="2656490"/>
                </a:moveTo>
                <a:cubicBezTo>
                  <a:pt x="-88434" y="1134803"/>
                  <a:pt x="1297293" y="44923"/>
                  <a:pt x="3164928" y="0"/>
                </a:cubicBezTo>
                <a:cubicBezTo>
                  <a:pt x="5141510" y="48134"/>
                  <a:pt x="6099751" y="1196668"/>
                  <a:pt x="6329856" y="2656490"/>
                </a:cubicBezTo>
                <a:cubicBezTo>
                  <a:pt x="6292703" y="4159910"/>
                  <a:pt x="4900098" y="5383567"/>
                  <a:pt x="3164928" y="5312980"/>
                </a:cubicBezTo>
                <a:cubicBezTo>
                  <a:pt x="1380565" y="5293053"/>
                  <a:pt x="120712" y="4181306"/>
                  <a:pt x="0" y="2656490"/>
                </a:cubicBezTo>
                <a:close/>
              </a:path>
            </a:pathLst>
          </a:custGeom>
          <a:noFill/>
          <a:ln w="38100" cmpd="dbl">
            <a:solidFill>
              <a:srgbClr val="FFC00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CD249C62-D325-A703-CF18-120FF2788FBF}"/>
              </a:ext>
            </a:extLst>
          </p:cNvPr>
          <p:cNvSpPr txBox="1"/>
          <p:nvPr/>
        </p:nvSpPr>
        <p:spPr>
          <a:xfrm>
            <a:off x="8418786" y="1781503"/>
            <a:ext cx="234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chemeClr val="accent4"/>
                </a:solidFill>
              </a:rPr>
              <a:t>LOGISTICA</a:t>
            </a:r>
          </a:p>
        </p:txBody>
      </p:sp>
    </p:spTree>
    <p:extLst>
      <p:ext uri="{BB962C8B-B14F-4D97-AF65-F5344CB8AC3E}">
        <p14:creationId xmlns:p14="http://schemas.microsoft.com/office/powerpoint/2010/main" val="30768837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a 1">
            <a:extLst>
              <a:ext uri="{FF2B5EF4-FFF2-40B4-BE49-F238E27FC236}">
                <a16:creationId xmlns:a16="http://schemas.microsoft.com/office/drawing/2014/main" id="{0B1E7A89-A18C-A8FA-B92F-FB5251355D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139103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67724A8B-9732-B529-6117-85E61B77B306}"/>
              </a:ext>
            </a:extLst>
          </p:cNvPr>
          <p:cNvSpPr txBox="1"/>
          <p:nvPr/>
        </p:nvSpPr>
        <p:spPr>
          <a:xfrm>
            <a:off x="5501148" y="4942621"/>
            <a:ext cx="169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Diagnostica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3161F3A-E124-BB08-A8A5-6F62BF7E59F4}"/>
              </a:ext>
            </a:extLst>
          </p:cNvPr>
          <p:cNvSpPr txBox="1"/>
          <p:nvPr/>
        </p:nvSpPr>
        <p:spPr>
          <a:xfrm>
            <a:off x="5036573" y="1252991"/>
            <a:ext cx="169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Robotica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F10A672-12A6-A94D-84E1-FFB86E42F8A7}"/>
              </a:ext>
            </a:extLst>
          </p:cNvPr>
          <p:cNvSpPr txBox="1"/>
          <p:nvPr/>
        </p:nvSpPr>
        <p:spPr>
          <a:xfrm>
            <a:off x="6231192" y="2913140"/>
            <a:ext cx="169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Diagnostica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9186901-A94F-D5AD-2128-7C4C7B5B9DFF}"/>
              </a:ext>
            </a:extLst>
          </p:cNvPr>
          <p:cNvSpPr txBox="1"/>
          <p:nvPr/>
        </p:nvSpPr>
        <p:spPr>
          <a:xfrm>
            <a:off x="2032000" y="3244333"/>
            <a:ext cx="16960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Formazione continua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03DB4955-FC32-045B-E756-F8AFA02E020A}"/>
              </a:ext>
            </a:extLst>
          </p:cNvPr>
          <p:cNvSpPr txBox="1"/>
          <p:nvPr/>
        </p:nvSpPr>
        <p:spPr>
          <a:xfrm>
            <a:off x="501445" y="268338"/>
            <a:ext cx="111497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CONDIVIDERE IL DOMINIO DELLE CURE E’ INVECE L’ELEMENTO ESSENZIALE DEI CLUSTER MEDICALI, CHE CONDIVIDONO UN PROGETTO DI CRESCITA E DI INNOVAZIONE. DA UNA LOGICA DI SINGOLO OBIETTIVO A MULTIOBIETTIVO.</a:t>
            </a:r>
          </a:p>
        </p:txBody>
      </p:sp>
    </p:spTree>
    <p:extLst>
      <p:ext uri="{BB962C8B-B14F-4D97-AF65-F5344CB8AC3E}">
        <p14:creationId xmlns:p14="http://schemas.microsoft.com/office/powerpoint/2010/main" val="19180123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286699A-3631-0F9E-19D8-85F94639A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Usiamo la tavola intersettoriale del Piemonte per simulare le relazioni attuali e potenziali tra la cura, i servizi e l’industria.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4642A5D-2489-BF0C-35F2-9FDB8F87A5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Introduciamo una tavola intersettoriale con consumi endogeni, come modello di simulazione delle relazioni tra sanità/cura e il resto dell’economia oggi, e nell’ipotesi che la specializzazione Piemontese crescesse in termini di capacità di soddisfare la domanda interna.</a:t>
            </a:r>
          </a:p>
        </p:txBody>
      </p:sp>
    </p:spTree>
    <p:extLst>
      <p:ext uri="{BB962C8B-B14F-4D97-AF65-F5344CB8AC3E}">
        <p14:creationId xmlns:p14="http://schemas.microsoft.com/office/powerpoint/2010/main" val="37750059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C3FAD18-D7C7-410D-DFFE-287E07944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200" dirty="0"/>
              <a:t>Oggi 13,3 miliardi di spesa sanitaria pubblica e privata in Piemonte generano 36 miliardi di fatturati, 18 miliardi di VA o PIL e 6,6 miliardi di tassazione diretta e indiretta. Il Pil diretto indiretto e indotto vale </a:t>
            </a:r>
            <a:r>
              <a:rPr lang="it-IT" sz="3200" b="1" dirty="0"/>
              <a:t>18,2/155=11,7% del PIL regionale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563C164C-9BA2-4DC9-A22E-6A376BC6CC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25278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498099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533323B-8894-BEFA-4AAA-887F65CCD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100" dirty="0"/>
              <a:t>Oggi, la tavola rivela un impatto in termini di occupazione diretta e indiretta di 278.138 ULA contro addetti diretti della filiera di 166.868 (1,7x) totali vs. 66.000 addetti pubblici (4,2x)</a:t>
            </a:r>
            <a:endParaRPr lang="it-IT" dirty="0"/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F88FF25F-C9CD-4FCD-970E-E9D0844D906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778036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8DA300C-5222-CE27-DF32-D758C8949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Scenario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DF66FC0-D46E-ABE6-6C2A-EC23BDEA3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Non è una previsione ma una ipotesi sul futuro. CHE COSA COMPORTEREBBE IN PIEMONTE L’INTEGRAZIONE A TECNOLOGIA COSTANTE DELLA FILIERA SANITARIA, E L’ADOZIONE DI UNA LOGISTICA MODERNA: OLTRE 4,4 MILIARDI DI VALORE AGGIUNTO AGGIUNTIVO GENERATO DALL’EFFETTO DI RETE SANITARIA INTEGRATA CON LA PRODUZIONE E LA RICERCA: 14,2% DEL PIL DIRETTAMENTE E INDIRETTAMENTE GENERATO SAREBBE LA NUOVA DIMENSIONE DELLA WHITE ECONOMY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602186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DDD7A88-AA34-1B61-1617-11BCAAF89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Simulazione dell’impatto di realizzazione di una rete cura-industria, senza aumento della spesa per le cure iniziale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563C164C-9BA2-4DC9-A22E-6A376BC6CC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696508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90063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A59144-B55E-17CC-FA0F-B50DE2068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La white economy oggi in Piemonte e in uno scenario di crescita integrata sanitaria-industriale</a:t>
            </a:r>
            <a:br>
              <a:rPr lang="it-IT" dirty="0"/>
            </a:br>
            <a:r>
              <a:rPr lang="it-IT" dirty="0"/>
              <a:t>(% del Valore Aggiunto o Pil complessivo)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B6FAA907-3BE3-BABC-81AB-0DDE7D162A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49294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>
            <a:extLst>
              <a:ext uri="{FF2B5EF4-FFF2-40B4-BE49-F238E27FC236}">
                <a16:creationId xmlns:a16="http://schemas.microsoft.com/office/drawing/2014/main" id="{F7659FE0-A2E4-AA0F-BEFD-64EF2B64F2C2}"/>
              </a:ext>
            </a:extLst>
          </p:cNvPr>
          <p:cNvSpPr txBox="1"/>
          <p:nvPr/>
        </p:nvSpPr>
        <p:spPr>
          <a:xfrm>
            <a:off x="2521974" y="2256503"/>
            <a:ext cx="1327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0000"/>
                </a:solidFill>
              </a:rPr>
              <a:t>11%</a:t>
            </a:r>
          </a:p>
        </p:txBody>
      </p:sp>
    </p:spTree>
    <p:extLst>
      <p:ext uri="{BB962C8B-B14F-4D97-AF65-F5344CB8AC3E}">
        <p14:creationId xmlns:p14="http://schemas.microsoft.com/office/powerpoint/2010/main" val="41901209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B40485C-4DEA-BC1D-48D0-74E5AA6AD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Conclusioni: quanto potrebbe valere la sintesi cura-industria (scenario)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03B81EF-07B9-A448-B1F4-1FD2F9BD0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/>
              <a:t>Attualmente la cura delle persone in Piemonte esercita una domanda pari all’8,6% del PIL, prevalentemente a finanziamento pubblico, con una occupazione pubblica di 66k addetti e una occupazione totale di 166 mila (senza la formazione), con un moltiplicatore di 2,4x</a:t>
            </a:r>
          </a:p>
          <a:p>
            <a:r>
              <a:rPr lang="it-IT" dirty="0"/>
              <a:t>In via indiretta e indotta la domanda sanitaria genera addetti fino a 278 mila persone, pari al 15% degli occupati regionali e un moltiplicatore di 4,2x. Il Pil direttamente e indirettamente attivato è di </a:t>
            </a:r>
            <a:r>
              <a:rPr lang="it-IT" dirty="0">
                <a:highlight>
                  <a:srgbClr val="FFFF00"/>
                </a:highlight>
              </a:rPr>
              <a:t>18,2</a:t>
            </a:r>
            <a:r>
              <a:rPr lang="it-IT" dirty="0"/>
              <a:t> miliardi, pari </a:t>
            </a:r>
            <a:r>
              <a:rPr lang="it-IT" dirty="0">
                <a:highlight>
                  <a:srgbClr val="FFFF00"/>
                </a:highlight>
              </a:rPr>
              <a:t>all’11,7% </a:t>
            </a:r>
            <a:r>
              <a:rPr lang="it-IT" dirty="0"/>
              <a:t>del Pil regionale. </a:t>
            </a:r>
            <a:r>
              <a:rPr lang="it-IT" dirty="0">
                <a:highlight>
                  <a:srgbClr val="FFFF00"/>
                </a:highlight>
              </a:rPr>
              <a:t>Stima della white economy piemontese, nel 2023</a:t>
            </a:r>
          </a:p>
          <a:p>
            <a:r>
              <a:rPr lang="it-IT" dirty="0"/>
              <a:t>La realizzazione di un sistema completo industria-sanità porterebbe la quota di PIL al </a:t>
            </a:r>
            <a:r>
              <a:rPr lang="it-IT" dirty="0">
                <a:highlight>
                  <a:srgbClr val="FFFF00"/>
                </a:highlight>
              </a:rPr>
              <a:t>14,2%</a:t>
            </a:r>
            <a:r>
              <a:rPr lang="it-IT" dirty="0"/>
              <a:t> con un aumento di </a:t>
            </a:r>
            <a:r>
              <a:rPr lang="it-IT" dirty="0">
                <a:highlight>
                  <a:srgbClr val="FFFF00"/>
                </a:highlight>
              </a:rPr>
              <a:t>4,4 m</a:t>
            </a:r>
            <a:r>
              <a:rPr lang="it-IT" dirty="0"/>
              <a:t>iliardi di PIL, a parità di spesa sanitaria pubblica e privata, senza ipotizzare il (probabile) aumento di spesa e senza considerare le opportunità di esportazione.</a:t>
            </a:r>
          </a:p>
          <a:p>
            <a:r>
              <a:rPr lang="it-IT" dirty="0"/>
              <a:t>In questo caso, la sanità e il suo insieme integrato realizzerebbero una crescita occupazionale diretta e indiretta di 61k ULA (da 278k a 339k, a parità di spesa per le cure iniziale di 13,3mld.)</a:t>
            </a:r>
          </a:p>
          <a:p>
            <a:r>
              <a:rPr lang="it-IT" dirty="0"/>
              <a:t>Si avrebbe altresì un aumento di imposte riscosse da 6,6 miliardi a 8,3 miliardi, riferibili alla domanda interna di cure, con un aumento di gettito annuo di 1,7 miliardi, che giustificano la quota di investimento pubblico nella realizzazione della rete mista.</a:t>
            </a:r>
          </a:p>
        </p:txBody>
      </p:sp>
    </p:spTree>
    <p:extLst>
      <p:ext uri="{BB962C8B-B14F-4D97-AF65-F5344CB8AC3E}">
        <p14:creationId xmlns:p14="http://schemas.microsoft.com/office/powerpoint/2010/main" val="6535693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47AA50-DC33-4901-C9C6-7CD3421E8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Sintesi degli effetti di rete potenziale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A9DB6F0-A523-17BB-7758-B50F8BB8A0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PIL regionale +4,4 miliardi (+2,8%)</a:t>
            </a:r>
          </a:p>
          <a:p>
            <a:r>
              <a:rPr lang="it-IT" dirty="0"/>
              <a:t>Occupazione potenziale, ULA (+61 mila)</a:t>
            </a:r>
          </a:p>
          <a:p>
            <a:r>
              <a:rPr lang="it-IT" dirty="0"/>
              <a:t>Nuova White economy da 11,4 a 14,2% del Pil</a:t>
            </a:r>
          </a:p>
          <a:p>
            <a:r>
              <a:rPr lang="it-IT" dirty="0"/>
              <a:t>Posizionamento favorevole per esportare prodotti e servizi</a:t>
            </a:r>
          </a:p>
          <a:p>
            <a:r>
              <a:rPr lang="it-IT" dirty="0"/>
              <a:t>Aumento del valore aggiunto medio per addetto (retribuzioni migliori, potenzialità di investimento migliori)</a:t>
            </a:r>
          </a:p>
          <a:p>
            <a:r>
              <a:rPr lang="it-IT" dirty="0"/>
              <a:t>Miglioramento delle cure, della salute, con riduzione dei costi, degli sprechi e delle non conformità.</a:t>
            </a:r>
          </a:p>
        </p:txBody>
      </p:sp>
    </p:spTree>
    <p:extLst>
      <p:ext uri="{BB962C8B-B14F-4D97-AF65-F5344CB8AC3E}">
        <p14:creationId xmlns:p14="http://schemas.microsoft.com/office/powerpoint/2010/main" val="29947069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1650</TotalTime>
  <Words>3049</Words>
  <Application>Microsoft Office PowerPoint</Application>
  <PresentationFormat>Widescreen</PresentationFormat>
  <Paragraphs>353</Paragraphs>
  <Slides>37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37</vt:i4>
      </vt:variant>
    </vt:vector>
  </HeadingPairs>
  <TitlesOfParts>
    <vt:vector size="44" baseType="lpstr">
      <vt:lpstr>Abadi</vt:lpstr>
      <vt:lpstr>Aptos</vt:lpstr>
      <vt:lpstr>Arial</vt:lpstr>
      <vt:lpstr>Calibri</vt:lpstr>
      <vt:lpstr>Calibri Light</vt:lpstr>
      <vt:lpstr>Verdana</vt:lpstr>
      <vt:lpstr>Tema di Office</vt:lpstr>
      <vt:lpstr> Scenari, trend e prospettive della Filiera</vt:lpstr>
      <vt:lpstr>Il punto sull’Italia. Chi paga e chi produce salute</vt:lpstr>
      <vt:lpstr>La spesa per la salute oggi, in Italia, m.ni€</vt:lpstr>
      <vt:lpstr>Ecco quanto spende e chi spende, in % del Pil. Resta da vedere chi fornisce questa spesa</vt:lpstr>
      <vt:lpstr>Crescono gli operatori sanitari in Italia (numero)</vt:lpstr>
      <vt:lpstr>Cambia il modo di produrre salute</vt:lpstr>
      <vt:lpstr>La spesa sanitaria evidenzia una riduzione della produzione ospedaliera. Ma questo comporta una diversa sistemazione dell’ospedale nella rete di cura. </vt:lpstr>
      <vt:lpstr>Le tendenze contemporanee di rivoluzione dell’offerta</vt:lpstr>
      <vt:lpstr>La direzione della domanda di salute</vt:lpstr>
      <vt:lpstr>Ricordate questo numero: 1.177 dollari per abitante</vt:lpstr>
      <vt:lpstr>Presentazione standard di PowerPoint</vt:lpstr>
      <vt:lpstr>Idea: partecipare a soddisfare la domanda di salute o comprare? Make or buy?</vt:lpstr>
      <vt:lpstr>Statistiche generali sulla consistenza dell’occupazione sanitaria in Piemonte</vt:lpstr>
      <vt:lpstr>66.566 Addetti nelle unità locali del Piemonte, nel sistema sanitario e assistenziale pubblico (tutti gli organismi). Istat, censimento permanente 2020</vt:lpstr>
      <vt:lpstr>Piemonte il settore privato di cura e collegati</vt:lpstr>
      <vt:lpstr>Quanto vale la filiera in senso stretto in Piemonte. Inoltre può fare di più?</vt:lpstr>
      <vt:lpstr>Logistica Sanitaria moderna: fa pulsare il cuore della Salute Pubblica e Privata. Ottimizzare le risorse e, producendo efficienza, facilità l’efficacia</vt:lpstr>
      <vt:lpstr>Il Valore economico e sistemico della logistica sanitaria* in Italia e la sfida della crescita</vt:lpstr>
      <vt:lpstr>Ma ci sono criticità da superare nella logistica</vt:lpstr>
      <vt:lpstr>Il costo di non adeguamento agli standard innovativi della logistica sanitaria</vt:lpstr>
      <vt:lpstr>Come attrezzare il Piemonte per questo futuro</vt:lpstr>
      <vt:lpstr>Siamo attrezzati a soddisfare questa domanda? Il caso del personale sanitario</vt:lpstr>
      <vt:lpstr>Il caso delle strutture ospedaliere</vt:lpstr>
      <vt:lpstr>La lezione estera: curare le persone fa crescere l’economia</vt:lpstr>
      <vt:lpstr>La lezione dei casi di rigenerazione dello sviluppo locale</vt:lpstr>
      <vt:lpstr>.. E in Europa</vt:lpstr>
      <vt:lpstr>L’impatto della white economy</vt:lpstr>
      <vt:lpstr>Presentazione standard di PowerPoint</vt:lpstr>
      <vt:lpstr>Presentazione standard di PowerPoint</vt:lpstr>
      <vt:lpstr>Usiamo la tavola intersettoriale del Piemonte per simulare le relazioni attuali e potenziali tra la cura, i servizi e l’industria.</vt:lpstr>
      <vt:lpstr>Oggi 13,3 miliardi di spesa sanitaria pubblica e privata in Piemonte generano 36 miliardi di fatturati, 18 miliardi di VA o PIL e 6,6 miliardi di tassazione diretta e indiretta. Il Pil diretto indiretto e indotto vale 18,2/155=11,7% del PIL regionale</vt:lpstr>
      <vt:lpstr>Oggi, la tavola rivela un impatto in termini di occupazione diretta e indiretta di 278.138 ULA contro addetti diretti della filiera di 166.868 (1,7x) totali vs. 66.000 addetti pubblici (4,2x)</vt:lpstr>
      <vt:lpstr>Scenario</vt:lpstr>
      <vt:lpstr>Simulazione dell’impatto di realizzazione di una rete cura-industria, senza aumento della spesa per le cure iniziale</vt:lpstr>
      <vt:lpstr>La white economy oggi in Piemonte e in uno scenario di crescita integrata sanitaria-industriale (% del Valore Aggiunto o Pil complessivo)</vt:lpstr>
      <vt:lpstr>Conclusioni: quanto potrebbe valere la sintesi cura-industria (scenario)</vt:lpstr>
      <vt:lpstr>Sintesi degli effetti di rete potenziale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Parco e la programmazione</dc:title>
  <dc:creator>Giuseppe Russo</dc:creator>
  <cp:lastModifiedBy>Giuseppe Russo</cp:lastModifiedBy>
  <cp:revision>6</cp:revision>
  <dcterms:created xsi:type="dcterms:W3CDTF">2023-11-14T11:41:50Z</dcterms:created>
  <dcterms:modified xsi:type="dcterms:W3CDTF">2024-11-22T08:32:40Z</dcterms:modified>
</cp:coreProperties>
</file>