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4"/>
  </p:sldMasterIdLst>
  <p:sldIdLst>
    <p:sldId id="256" r:id="rId5"/>
    <p:sldId id="257" r:id="rId6"/>
    <p:sldId id="258" r:id="rId7"/>
    <p:sldId id="312" r:id="rId8"/>
    <p:sldId id="260" r:id="rId9"/>
    <p:sldId id="278" r:id="rId10"/>
    <p:sldId id="313" r:id="rId11"/>
    <p:sldId id="261" r:id="rId12"/>
    <p:sldId id="262" r:id="rId13"/>
    <p:sldId id="263" r:id="rId14"/>
    <p:sldId id="264" r:id="rId15"/>
    <p:sldId id="266" r:id="rId16"/>
    <p:sldId id="265" r:id="rId17"/>
    <p:sldId id="268" r:id="rId18"/>
    <p:sldId id="280" r:id="rId19"/>
    <p:sldId id="281" r:id="rId20"/>
    <p:sldId id="283" r:id="rId21"/>
    <p:sldId id="284" r:id="rId22"/>
    <p:sldId id="285" r:id="rId23"/>
    <p:sldId id="286" r:id="rId24"/>
    <p:sldId id="314" r:id="rId25"/>
    <p:sldId id="290" r:id="rId26"/>
    <p:sldId id="291" r:id="rId27"/>
    <p:sldId id="292" r:id="rId28"/>
    <p:sldId id="293" r:id="rId29"/>
    <p:sldId id="294" r:id="rId30"/>
    <p:sldId id="315" r:id="rId31"/>
    <p:sldId id="295" r:id="rId32"/>
    <p:sldId id="296" r:id="rId33"/>
    <p:sldId id="316" r:id="rId34"/>
    <p:sldId id="317" r:id="rId35"/>
    <p:sldId id="304" r:id="rId36"/>
    <p:sldId id="318" r:id="rId37"/>
    <p:sldId id="303" r:id="rId38"/>
    <p:sldId id="301" r:id="rId39"/>
    <p:sldId id="302" r:id="rId40"/>
    <p:sldId id="305" r:id="rId41"/>
    <p:sldId id="306" r:id="rId42"/>
    <p:sldId id="307" r:id="rId43"/>
    <p:sldId id="309" r:id="rId44"/>
    <p:sldId id="321" r:id="rId45"/>
    <p:sldId id="310" r:id="rId46"/>
    <p:sldId id="311" r:id="rId47"/>
    <p:sldId id="275" r:id="rId48"/>
  </p:sldIdLst>
  <p:sldSz cx="18288000" cy="10287000"/>
  <p:notesSz cx="6858000" cy="9144000"/>
  <p:embeddedFontLst>
    <p:embeddedFont>
      <p:font typeface="Arimo" panose="020B0604020202020204" charset="0"/>
      <p:regular r:id="rId49"/>
      <p:bold r:id="rId50"/>
      <p:italic r:id="rId51"/>
      <p:boldItalic r:id="rId52"/>
    </p:embeddedFont>
    <p:embeddedFont>
      <p:font typeface="Lato" panose="020F0502020204030203" pitchFamily="34" charset="0"/>
      <p:regular r:id="rId53"/>
      <p:bold r:id="rId54"/>
      <p:italic r:id="rId55"/>
      <p:boldItalic r:id="rId56"/>
    </p:embeddedFont>
    <p:embeddedFont>
      <p:font typeface="Lato Bold" panose="020F0502020204030203" charset="0"/>
      <p:regular r:id="rId57"/>
      <p:bold r:id="rId58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84" userDrawn="1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325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F9A6106A-281E-498E-941C-44AA7623E04F}" v="10" dt="2024-11-26T16:15:03.61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795" autoAdjust="0"/>
    <p:restoredTop sz="94622" autoAdjust="0"/>
  </p:normalViewPr>
  <p:slideViewPr>
    <p:cSldViewPr>
      <p:cViewPr varScale="1">
        <p:scale>
          <a:sx n="47" d="100"/>
          <a:sy n="47" d="100"/>
        </p:scale>
        <p:origin x="416" y="44"/>
      </p:cViewPr>
      <p:guideLst>
        <p:guide orient="horz" pos="2184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-15128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font" Target="fonts/font2.fntdata"/><Relationship Id="rId55" Type="http://schemas.openxmlformats.org/officeDocument/2006/relationships/font" Target="fonts/font7.fntdata"/><Relationship Id="rId63" Type="http://schemas.microsoft.com/office/2016/11/relationships/changesInfo" Target="changesInfos/changesInfo1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font" Target="fonts/font5.fntdata"/><Relationship Id="rId58" Type="http://schemas.openxmlformats.org/officeDocument/2006/relationships/font" Target="fonts/font10.fntdata"/><Relationship Id="rId5" Type="http://schemas.openxmlformats.org/officeDocument/2006/relationships/slide" Target="slides/slide1.xml"/><Relationship Id="rId61" Type="http://schemas.openxmlformats.org/officeDocument/2006/relationships/theme" Target="theme/theme1.xml"/><Relationship Id="rId19" Type="http://schemas.openxmlformats.org/officeDocument/2006/relationships/slide" Target="slides/slide1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56" Type="http://schemas.openxmlformats.org/officeDocument/2006/relationships/font" Target="fonts/font8.fntdata"/><Relationship Id="rId64" Type="http://schemas.microsoft.com/office/2015/10/relationships/revisionInfo" Target="revisionInfo.xml"/><Relationship Id="rId8" Type="http://schemas.openxmlformats.org/officeDocument/2006/relationships/slide" Target="slides/slide4.xml"/><Relationship Id="rId51" Type="http://schemas.openxmlformats.org/officeDocument/2006/relationships/font" Target="fonts/font3.fntdata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59" Type="http://schemas.openxmlformats.org/officeDocument/2006/relationships/presProps" Target="presProps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54" Type="http://schemas.openxmlformats.org/officeDocument/2006/relationships/font" Target="fonts/font6.fntdata"/><Relationship Id="rId62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font" Target="fonts/font1.fntdata"/><Relationship Id="rId57" Type="http://schemas.openxmlformats.org/officeDocument/2006/relationships/font" Target="fonts/font9.fntdata"/><Relationship Id="rId10" Type="http://schemas.openxmlformats.org/officeDocument/2006/relationships/slide" Target="slides/slide6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font" Target="fonts/font4.fntdata"/><Relationship Id="rId60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Carlo Medros" userId="f29bb1ae-73ff-48f6-a7a0-eb816c6db0f1" providerId="ADAL" clId="{FD50D633-91B4-428E-BAB5-171BBA921C32}"/>
    <pc:docChg chg="delSld modSld">
      <pc:chgData name="Carlo Medros" userId="f29bb1ae-73ff-48f6-a7a0-eb816c6db0f1" providerId="ADAL" clId="{FD50D633-91B4-428E-BAB5-171BBA921C32}" dt="2024-09-24T20:07:11.476" v="103" actId="2696"/>
      <pc:docMkLst>
        <pc:docMk/>
      </pc:docMkLst>
      <pc:sldChg chg="modSp">
        <pc:chgData name="Carlo Medros" userId="f29bb1ae-73ff-48f6-a7a0-eb816c6db0f1" providerId="ADAL" clId="{FD50D633-91B4-428E-BAB5-171BBA921C32}" dt="2024-09-24T19:43:53.117" v="14" actId="20577"/>
        <pc:sldMkLst>
          <pc:docMk/>
          <pc:sldMk cId="0" sldId="258"/>
        </pc:sldMkLst>
        <pc:graphicFrameChg chg="mod">
          <ac:chgData name="Carlo Medros" userId="f29bb1ae-73ff-48f6-a7a0-eb816c6db0f1" providerId="ADAL" clId="{FD50D633-91B4-428E-BAB5-171BBA921C32}" dt="2024-09-24T19:43:53.117" v="14" actId="20577"/>
          <ac:graphicFrameMkLst>
            <pc:docMk/>
            <pc:sldMk cId="0" sldId="258"/>
            <ac:graphicFrameMk id="19" creationId="{A447D715-4B0D-1666-4AD2-4A8FC9A5550C}"/>
          </ac:graphicFrameMkLst>
        </pc:graphicFrameChg>
      </pc:sldChg>
      <pc:sldChg chg="del">
        <pc:chgData name="Carlo Medros" userId="f29bb1ae-73ff-48f6-a7a0-eb816c6db0f1" providerId="ADAL" clId="{FD50D633-91B4-428E-BAB5-171BBA921C32}" dt="2024-09-24T19:46:11.733" v="77" actId="2696"/>
        <pc:sldMkLst>
          <pc:docMk/>
          <pc:sldMk cId="0" sldId="267"/>
        </pc:sldMkLst>
      </pc:sldChg>
      <pc:sldChg chg="modSp mod">
        <pc:chgData name="Carlo Medros" userId="f29bb1ae-73ff-48f6-a7a0-eb816c6db0f1" providerId="ADAL" clId="{FD50D633-91B4-428E-BAB5-171BBA921C32}" dt="2024-09-24T19:44:40.218" v="76" actId="20577"/>
        <pc:sldMkLst>
          <pc:docMk/>
          <pc:sldMk cId="607140729" sldId="277"/>
        </pc:sldMkLst>
        <pc:spChg chg="mod">
          <ac:chgData name="Carlo Medros" userId="f29bb1ae-73ff-48f6-a7a0-eb816c6db0f1" providerId="ADAL" clId="{FD50D633-91B4-428E-BAB5-171BBA921C32}" dt="2024-09-24T19:44:40.218" v="76" actId="20577"/>
          <ac:spMkLst>
            <pc:docMk/>
            <pc:sldMk cId="607140729" sldId="277"/>
            <ac:spMk id="43" creationId="{5A5943CD-48E3-9D14-65F6-1866CB54799D}"/>
          </ac:spMkLst>
        </pc:spChg>
      </pc:sldChg>
      <pc:sldChg chg="del">
        <pc:chgData name="Carlo Medros" userId="f29bb1ae-73ff-48f6-a7a0-eb816c6db0f1" providerId="ADAL" clId="{FD50D633-91B4-428E-BAB5-171BBA921C32}" dt="2024-09-24T19:47:10.827" v="78" actId="2696"/>
        <pc:sldMkLst>
          <pc:docMk/>
          <pc:sldMk cId="2908552839" sldId="282"/>
        </pc:sldMkLst>
      </pc:sldChg>
      <pc:sldChg chg="del">
        <pc:chgData name="Carlo Medros" userId="f29bb1ae-73ff-48f6-a7a0-eb816c6db0f1" providerId="ADAL" clId="{FD50D633-91B4-428E-BAB5-171BBA921C32}" dt="2024-09-24T19:49:00.646" v="79" actId="2696"/>
        <pc:sldMkLst>
          <pc:docMk/>
          <pc:sldMk cId="1713214407" sldId="289"/>
        </pc:sldMkLst>
      </pc:sldChg>
      <pc:sldChg chg="del">
        <pc:chgData name="Carlo Medros" userId="f29bb1ae-73ff-48f6-a7a0-eb816c6db0f1" providerId="ADAL" clId="{FD50D633-91B4-428E-BAB5-171BBA921C32}" dt="2024-09-24T19:51:24.821" v="80" actId="2696"/>
        <pc:sldMkLst>
          <pc:docMk/>
          <pc:sldMk cId="2775157614" sldId="298"/>
        </pc:sldMkLst>
      </pc:sldChg>
      <pc:sldChg chg="modSp mod">
        <pc:chgData name="Carlo Medros" userId="f29bb1ae-73ff-48f6-a7a0-eb816c6db0f1" providerId="ADAL" clId="{FD50D633-91B4-428E-BAB5-171BBA921C32}" dt="2024-09-24T20:03:38.388" v="92" actId="20577"/>
        <pc:sldMkLst>
          <pc:docMk/>
          <pc:sldMk cId="408391026" sldId="301"/>
        </pc:sldMkLst>
        <pc:spChg chg="mod">
          <ac:chgData name="Carlo Medros" userId="f29bb1ae-73ff-48f6-a7a0-eb816c6db0f1" providerId="ADAL" clId="{FD50D633-91B4-428E-BAB5-171BBA921C32}" dt="2024-09-24T20:03:38.388" v="92" actId="20577"/>
          <ac:spMkLst>
            <pc:docMk/>
            <pc:sldMk cId="408391026" sldId="301"/>
            <ac:spMk id="11" creationId="{CC5A31DE-FEF2-3DDB-DEA3-198698D8FC21}"/>
          </ac:spMkLst>
        </pc:spChg>
      </pc:sldChg>
      <pc:sldChg chg="modSp mod">
        <pc:chgData name="Carlo Medros" userId="f29bb1ae-73ff-48f6-a7a0-eb816c6db0f1" providerId="ADAL" clId="{FD50D633-91B4-428E-BAB5-171BBA921C32}" dt="2024-09-24T20:04:53.881" v="97" actId="20577"/>
        <pc:sldMkLst>
          <pc:docMk/>
          <pc:sldMk cId="2844765147" sldId="302"/>
        </pc:sldMkLst>
        <pc:spChg chg="mod">
          <ac:chgData name="Carlo Medros" userId="f29bb1ae-73ff-48f6-a7a0-eb816c6db0f1" providerId="ADAL" clId="{FD50D633-91B4-428E-BAB5-171BBA921C32}" dt="2024-09-24T20:04:53.881" v="97" actId="20577"/>
          <ac:spMkLst>
            <pc:docMk/>
            <pc:sldMk cId="2844765147" sldId="302"/>
            <ac:spMk id="11" creationId="{CC5A31DE-FEF2-3DDB-DEA3-198698D8FC21}"/>
          </ac:spMkLst>
        </pc:spChg>
      </pc:sldChg>
      <pc:sldChg chg="modSp mod">
        <pc:chgData name="Carlo Medros" userId="f29bb1ae-73ff-48f6-a7a0-eb816c6db0f1" providerId="ADAL" clId="{FD50D633-91B4-428E-BAB5-171BBA921C32}" dt="2024-09-24T20:06:16.894" v="102" actId="115"/>
        <pc:sldMkLst>
          <pc:docMk/>
          <pc:sldMk cId="876799044" sldId="303"/>
        </pc:sldMkLst>
        <pc:spChg chg="mod">
          <ac:chgData name="Carlo Medros" userId="f29bb1ae-73ff-48f6-a7a0-eb816c6db0f1" providerId="ADAL" clId="{FD50D633-91B4-428E-BAB5-171BBA921C32}" dt="2024-09-24T20:06:16.894" v="102" actId="115"/>
          <ac:spMkLst>
            <pc:docMk/>
            <pc:sldMk cId="876799044" sldId="303"/>
            <ac:spMk id="11" creationId="{CC5A31DE-FEF2-3DDB-DEA3-198698D8FC21}"/>
          </ac:spMkLst>
        </pc:spChg>
      </pc:sldChg>
      <pc:sldChg chg="del">
        <pc:chgData name="Carlo Medros" userId="f29bb1ae-73ff-48f6-a7a0-eb816c6db0f1" providerId="ADAL" clId="{FD50D633-91B4-428E-BAB5-171BBA921C32}" dt="2024-09-24T20:07:11.476" v="103" actId="2696"/>
        <pc:sldMkLst>
          <pc:docMk/>
          <pc:sldMk cId="3670804338" sldId="308"/>
        </pc:sldMkLst>
      </pc:sldChg>
    </pc:docChg>
  </pc:docChgLst>
  <pc:docChgLst>
    <pc:chgData name="Carlo Medros" userId="f29bb1ae-73ff-48f6-a7a0-eb816c6db0f1" providerId="ADAL" clId="{F9A6106A-281E-498E-941C-44AA7623E04F}"/>
    <pc:docChg chg="addSld delSld modSld sldOrd">
      <pc:chgData name="Carlo Medros" userId="f29bb1ae-73ff-48f6-a7a0-eb816c6db0f1" providerId="ADAL" clId="{F9A6106A-281E-498E-941C-44AA7623E04F}" dt="2024-11-26T16:27:36.946" v="38" actId="2696"/>
      <pc:docMkLst>
        <pc:docMk/>
      </pc:docMkLst>
      <pc:sldChg chg="del">
        <pc:chgData name="Carlo Medros" userId="f29bb1ae-73ff-48f6-a7a0-eb816c6db0f1" providerId="ADAL" clId="{F9A6106A-281E-498E-941C-44AA7623E04F}" dt="2024-11-26T13:52:41.290" v="0" actId="2696"/>
        <pc:sldMkLst>
          <pc:docMk/>
          <pc:sldMk cId="0" sldId="259"/>
        </pc:sldMkLst>
      </pc:sldChg>
      <pc:sldChg chg="del">
        <pc:chgData name="Carlo Medros" userId="f29bb1ae-73ff-48f6-a7a0-eb816c6db0f1" providerId="ADAL" clId="{F9A6106A-281E-498E-941C-44AA7623E04F}" dt="2024-11-26T13:52:44.523" v="1" actId="2696"/>
        <pc:sldMkLst>
          <pc:docMk/>
          <pc:sldMk cId="607140729" sldId="277"/>
        </pc:sldMkLst>
      </pc:sldChg>
      <pc:sldChg chg="del">
        <pc:chgData name="Carlo Medros" userId="f29bb1ae-73ff-48f6-a7a0-eb816c6db0f1" providerId="ADAL" clId="{F9A6106A-281E-498E-941C-44AA7623E04F}" dt="2024-11-26T13:53:42.246" v="2" actId="2696"/>
        <pc:sldMkLst>
          <pc:docMk/>
          <pc:sldMk cId="3597652911" sldId="279"/>
        </pc:sldMkLst>
      </pc:sldChg>
      <pc:sldChg chg="del">
        <pc:chgData name="Carlo Medros" userId="f29bb1ae-73ff-48f6-a7a0-eb816c6db0f1" providerId="ADAL" clId="{F9A6106A-281E-498E-941C-44AA7623E04F}" dt="2024-11-26T13:56:18.822" v="3" actId="2696"/>
        <pc:sldMkLst>
          <pc:docMk/>
          <pc:sldMk cId="1354729476" sldId="287"/>
        </pc:sldMkLst>
      </pc:sldChg>
      <pc:sldChg chg="del">
        <pc:chgData name="Carlo Medros" userId="f29bb1ae-73ff-48f6-a7a0-eb816c6db0f1" providerId="ADAL" clId="{F9A6106A-281E-498E-941C-44AA7623E04F}" dt="2024-11-26T13:56:21.295" v="4" actId="2696"/>
        <pc:sldMkLst>
          <pc:docMk/>
          <pc:sldMk cId="782583105" sldId="288"/>
        </pc:sldMkLst>
      </pc:sldChg>
      <pc:sldChg chg="modSp del mod">
        <pc:chgData name="Carlo Medros" userId="f29bb1ae-73ff-48f6-a7a0-eb816c6db0f1" providerId="ADAL" clId="{F9A6106A-281E-498E-941C-44AA7623E04F}" dt="2024-11-26T15:03:58.924" v="14" actId="2696"/>
        <pc:sldMkLst>
          <pc:docMk/>
          <pc:sldMk cId="1609890085" sldId="297"/>
        </pc:sldMkLst>
        <pc:spChg chg="mod">
          <ac:chgData name="Carlo Medros" userId="f29bb1ae-73ff-48f6-a7a0-eb816c6db0f1" providerId="ADAL" clId="{F9A6106A-281E-498E-941C-44AA7623E04F}" dt="2024-11-26T15:01:25.502" v="11" actId="113"/>
          <ac:spMkLst>
            <pc:docMk/>
            <pc:sldMk cId="1609890085" sldId="297"/>
            <ac:spMk id="15" creationId="{4C1A62D8-878E-7233-D7E7-7D2043D64D87}"/>
          </ac:spMkLst>
        </pc:spChg>
      </pc:sldChg>
      <pc:sldChg chg="del">
        <pc:chgData name="Carlo Medros" userId="f29bb1ae-73ff-48f6-a7a0-eb816c6db0f1" providerId="ADAL" clId="{F9A6106A-281E-498E-941C-44AA7623E04F}" dt="2024-11-26T15:04:36.159" v="15" actId="2696"/>
        <pc:sldMkLst>
          <pc:docMk/>
          <pc:sldMk cId="539227260" sldId="299"/>
        </pc:sldMkLst>
      </pc:sldChg>
      <pc:sldChg chg="del">
        <pc:chgData name="Carlo Medros" userId="f29bb1ae-73ff-48f6-a7a0-eb816c6db0f1" providerId="ADAL" clId="{F9A6106A-281E-498E-941C-44AA7623E04F}" dt="2024-11-26T15:04:42.928" v="16" actId="2696"/>
        <pc:sldMkLst>
          <pc:docMk/>
          <pc:sldMk cId="924768712" sldId="300"/>
        </pc:sldMkLst>
      </pc:sldChg>
      <pc:sldChg chg="ord">
        <pc:chgData name="Carlo Medros" userId="f29bb1ae-73ff-48f6-a7a0-eb816c6db0f1" providerId="ADAL" clId="{F9A6106A-281E-498E-941C-44AA7623E04F}" dt="2024-11-26T16:02:52.203" v="22"/>
        <pc:sldMkLst>
          <pc:docMk/>
          <pc:sldMk cId="408391026" sldId="301"/>
        </pc:sldMkLst>
      </pc:sldChg>
      <pc:sldChg chg="ord">
        <pc:chgData name="Carlo Medros" userId="f29bb1ae-73ff-48f6-a7a0-eb816c6db0f1" providerId="ADAL" clId="{F9A6106A-281E-498E-941C-44AA7623E04F}" dt="2024-11-26T16:03:02.771" v="24"/>
        <pc:sldMkLst>
          <pc:docMk/>
          <pc:sldMk cId="876799044" sldId="303"/>
        </pc:sldMkLst>
      </pc:sldChg>
      <pc:sldChg chg="ord">
        <pc:chgData name="Carlo Medros" userId="f29bb1ae-73ff-48f6-a7a0-eb816c6db0f1" providerId="ADAL" clId="{F9A6106A-281E-498E-941C-44AA7623E04F}" dt="2024-11-26T15:05:29.648" v="20"/>
        <pc:sldMkLst>
          <pc:docMk/>
          <pc:sldMk cId="57885208" sldId="304"/>
        </pc:sldMkLst>
      </pc:sldChg>
      <pc:sldChg chg="ord">
        <pc:chgData name="Carlo Medros" userId="f29bb1ae-73ff-48f6-a7a0-eb816c6db0f1" providerId="ADAL" clId="{F9A6106A-281E-498E-941C-44AA7623E04F}" dt="2024-11-26T15:03:39.285" v="13"/>
        <pc:sldMkLst>
          <pc:docMk/>
          <pc:sldMk cId="1877738101" sldId="316"/>
        </pc:sldMkLst>
      </pc:sldChg>
      <pc:sldChg chg="del">
        <pc:chgData name="Carlo Medros" userId="f29bb1ae-73ff-48f6-a7a0-eb816c6db0f1" providerId="ADAL" clId="{F9A6106A-281E-498E-941C-44AA7623E04F}" dt="2024-11-26T16:27:36.946" v="38" actId="2696"/>
        <pc:sldMkLst>
          <pc:docMk/>
          <pc:sldMk cId="1666240460" sldId="319"/>
        </pc:sldMkLst>
      </pc:sldChg>
      <pc:sldChg chg="modSp add del mod">
        <pc:chgData name="Carlo Medros" userId="f29bb1ae-73ff-48f6-a7a0-eb816c6db0f1" providerId="ADAL" clId="{F9A6106A-281E-498E-941C-44AA7623E04F}" dt="2024-11-26T16:15:52.346" v="33" actId="2696"/>
        <pc:sldMkLst>
          <pc:docMk/>
          <pc:sldMk cId="341226873" sldId="320"/>
        </pc:sldMkLst>
        <pc:spChg chg="mod">
          <ac:chgData name="Carlo Medros" userId="f29bb1ae-73ff-48f6-a7a0-eb816c6db0f1" providerId="ADAL" clId="{F9A6106A-281E-498E-941C-44AA7623E04F}" dt="2024-11-26T16:14:59.571" v="26" actId="6549"/>
          <ac:spMkLst>
            <pc:docMk/>
            <pc:sldMk cId="341226873" sldId="320"/>
            <ac:spMk id="15" creationId="{B2413C9B-E27C-F8D0-C200-86AA8A536AA6}"/>
          </ac:spMkLst>
        </pc:spChg>
      </pc:sldChg>
      <pc:sldChg chg="addSp modSp add mod">
        <pc:chgData name="Carlo Medros" userId="f29bb1ae-73ff-48f6-a7a0-eb816c6db0f1" providerId="ADAL" clId="{F9A6106A-281E-498E-941C-44AA7623E04F}" dt="2024-11-26T16:16:43.727" v="37" actId="1076"/>
        <pc:sldMkLst>
          <pc:docMk/>
          <pc:sldMk cId="845916777" sldId="321"/>
        </pc:sldMkLst>
        <pc:spChg chg="add mod">
          <ac:chgData name="Carlo Medros" userId="f29bb1ae-73ff-48f6-a7a0-eb816c6db0f1" providerId="ADAL" clId="{F9A6106A-281E-498E-941C-44AA7623E04F}" dt="2024-11-26T16:15:35.555" v="32" actId="1076"/>
          <ac:spMkLst>
            <pc:docMk/>
            <pc:sldMk cId="845916777" sldId="321"/>
            <ac:spMk id="12" creationId="{DA697578-ECDF-BA6C-D3B7-11043DBB5B1D}"/>
          </ac:spMkLst>
        </pc:spChg>
        <pc:spChg chg="mod">
          <ac:chgData name="Carlo Medros" userId="f29bb1ae-73ff-48f6-a7a0-eb816c6db0f1" providerId="ADAL" clId="{F9A6106A-281E-498E-941C-44AA7623E04F}" dt="2024-11-26T16:16:43.727" v="37" actId="1076"/>
          <ac:spMkLst>
            <pc:docMk/>
            <pc:sldMk cId="845916777" sldId="321"/>
            <ac:spMk id="14" creationId="{BBCA2562-3E5F-59B1-68A5-3481E1DE36C4}"/>
          </ac:spMkLst>
        </pc:spChg>
        <pc:spChg chg="mod">
          <ac:chgData name="Carlo Medros" userId="f29bb1ae-73ff-48f6-a7a0-eb816c6db0f1" providerId="ADAL" clId="{F9A6106A-281E-498E-941C-44AA7623E04F}" dt="2024-11-26T16:15:07.218" v="28" actId="20577"/>
          <ac:spMkLst>
            <pc:docMk/>
            <pc:sldMk cId="845916777" sldId="321"/>
            <ac:spMk id="15" creationId="{44226F57-C88B-D2A1-32EA-5124D5F38B59}"/>
          </ac:spMkLst>
        </pc:spChg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85D7C46-6528-46CC-85F9-BC3E2FFF656B}" type="doc">
      <dgm:prSet loTypeId="urn:microsoft.com/office/officeart/2005/8/layout/process2" loCatId="process" qsTypeId="urn:microsoft.com/office/officeart/2005/8/quickstyle/simple4" qsCatId="simple" csTypeId="urn:microsoft.com/office/officeart/2005/8/colors/accent0_3" csCatId="mainScheme" phldr="1"/>
      <dgm:spPr/>
    </dgm:pt>
    <dgm:pt modelId="{5EEC4A92-1707-467D-B637-B6264D643CEC}">
      <dgm:prSet phldrT="[Testo]" custT="1"/>
      <dgm:spPr/>
      <dgm:t>
        <a:bodyPr/>
        <a:lstStyle/>
        <a:p>
          <a:r>
            <a:rPr lang="it-IT" sz="3200" b="1" dirty="0">
              <a:latin typeface="Lato" panose="020F0502020204030203" pitchFamily="34" charset="0"/>
              <a:ea typeface="Arimo" panose="020B0604020202020204" pitchFamily="34" charset="0"/>
              <a:cs typeface="+mj-cs"/>
            </a:rPr>
            <a:t>Individuare la legge applicabile ai fini della disciplina dei profili previdenziali e di sicurezza sociale del rapporto di lavoro.</a:t>
          </a:r>
          <a:endParaRPr lang="it-IT" sz="3200" dirty="0">
            <a:latin typeface="Lato" panose="020F0502020204030203" pitchFamily="34" charset="0"/>
          </a:endParaRPr>
        </a:p>
      </dgm:t>
    </dgm:pt>
    <dgm:pt modelId="{9552708D-1191-40F4-B06C-3757E71E8C68}" type="parTrans" cxnId="{8AD3EA0C-6ED1-4693-9B48-7883FCBB2C5C}">
      <dgm:prSet/>
      <dgm:spPr/>
      <dgm:t>
        <a:bodyPr/>
        <a:lstStyle/>
        <a:p>
          <a:endParaRPr lang="it-IT" sz="3200"/>
        </a:p>
      </dgm:t>
    </dgm:pt>
    <dgm:pt modelId="{B794570D-C5F0-4D2C-8BE3-92A64049CEB2}" type="sibTrans" cxnId="{8AD3EA0C-6ED1-4693-9B48-7883FCBB2C5C}">
      <dgm:prSet custT="1"/>
      <dgm:spPr/>
      <dgm:t>
        <a:bodyPr/>
        <a:lstStyle/>
        <a:p>
          <a:endParaRPr lang="it-IT" sz="3200"/>
        </a:p>
      </dgm:t>
    </dgm:pt>
    <dgm:pt modelId="{069C0DB4-B098-4B70-9E15-F2BAA6B32338}">
      <dgm:prSet phldrT="[Testo]" custT="1"/>
      <dgm:spPr/>
      <dgm:t>
        <a:bodyPr/>
        <a:lstStyle/>
        <a:p>
          <a:r>
            <a:rPr lang="it-IT" sz="3200">
              <a:latin typeface="Lato" panose="020F0502020204030203" pitchFamily="34" charset="0"/>
              <a:ea typeface="Arimo" panose="020B0604020202020204" pitchFamily="34" charset="0"/>
            </a:rPr>
            <a:t>Stabilita inderogabilmente dai </a:t>
          </a:r>
          <a:r>
            <a:rPr lang="it-IT" sz="3200" b="1">
              <a:latin typeface="Lato" panose="020F0502020204030203" pitchFamily="34" charset="0"/>
              <a:ea typeface="Arimo" panose="020B0604020202020204" pitchFamily="34" charset="0"/>
            </a:rPr>
            <a:t>Regolamenti europei</a:t>
          </a:r>
          <a:r>
            <a:rPr lang="it-IT" sz="3200">
              <a:latin typeface="Lato" panose="020F0502020204030203" pitchFamily="34" charset="0"/>
              <a:ea typeface="Arimo" panose="020B0604020202020204" pitchFamily="34" charset="0"/>
            </a:rPr>
            <a:t>, da </a:t>
          </a:r>
          <a:r>
            <a:rPr lang="it-IT" sz="3200" b="1">
              <a:latin typeface="Lato" panose="020F0502020204030203" pitchFamily="34" charset="0"/>
              <a:ea typeface="Arimo" panose="020B0604020202020204" pitchFamily="34" charset="0"/>
            </a:rPr>
            <a:t>Convenzioni internazionali bilaterali </a:t>
          </a:r>
          <a:r>
            <a:rPr lang="it-IT" sz="3200">
              <a:latin typeface="Lato" panose="020F0502020204030203" pitchFamily="34" charset="0"/>
              <a:ea typeface="Arimo" panose="020B0604020202020204" pitchFamily="34" charset="0"/>
            </a:rPr>
            <a:t>e dalla </a:t>
          </a:r>
          <a:r>
            <a:rPr lang="it-IT" sz="3200" b="1">
              <a:latin typeface="Lato" panose="020F0502020204030203" pitchFamily="34" charset="0"/>
              <a:ea typeface="Arimo" panose="020B0604020202020204" pitchFamily="34" charset="0"/>
            </a:rPr>
            <a:t>legge.</a:t>
          </a:r>
          <a:endParaRPr lang="it-IT" sz="3200" dirty="0">
            <a:latin typeface="Lato" panose="020F0502020204030203" pitchFamily="34" charset="0"/>
          </a:endParaRPr>
        </a:p>
      </dgm:t>
    </dgm:pt>
    <dgm:pt modelId="{0A03A2E6-8795-4642-B9A7-2453C202E224}" type="parTrans" cxnId="{59D1221C-51BC-450B-8196-3B78E2861BED}">
      <dgm:prSet/>
      <dgm:spPr/>
      <dgm:t>
        <a:bodyPr/>
        <a:lstStyle/>
        <a:p>
          <a:endParaRPr lang="it-IT" sz="3200"/>
        </a:p>
      </dgm:t>
    </dgm:pt>
    <dgm:pt modelId="{20FD91D1-D43B-40F1-ACD7-AFF6DED3DE58}" type="sibTrans" cxnId="{59D1221C-51BC-450B-8196-3B78E2861BED}">
      <dgm:prSet custT="1"/>
      <dgm:spPr/>
      <dgm:t>
        <a:bodyPr/>
        <a:lstStyle/>
        <a:p>
          <a:endParaRPr lang="it-IT" sz="3200"/>
        </a:p>
      </dgm:t>
    </dgm:pt>
    <dgm:pt modelId="{8212D427-4052-44E8-A585-0A7CA50A6F06}">
      <dgm:prSet phldrT="[Testo]" custT="1"/>
      <dgm:spPr/>
      <dgm:t>
        <a:bodyPr/>
        <a:lstStyle/>
        <a:p>
          <a:r>
            <a:rPr lang="it-IT" sz="3200" b="1" dirty="0">
              <a:latin typeface="Lato" panose="020F0502020204030203" pitchFamily="34" charset="0"/>
              <a:ea typeface="Arimo" panose="020B0604020202020204" pitchFamily="34" charset="0"/>
            </a:rPr>
            <a:t>Dipende dal Paese estero di assegnazione</a:t>
          </a:r>
          <a:endParaRPr lang="it-IT" sz="3200" dirty="0">
            <a:latin typeface="Lato" panose="020F0502020204030203" pitchFamily="34" charset="0"/>
          </a:endParaRPr>
        </a:p>
      </dgm:t>
    </dgm:pt>
    <dgm:pt modelId="{7E687D19-5581-4123-9C06-1E032E75D128}" type="parTrans" cxnId="{349020C6-D578-47D4-8918-8E5E19036959}">
      <dgm:prSet/>
      <dgm:spPr/>
      <dgm:t>
        <a:bodyPr/>
        <a:lstStyle/>
        <a:p>
          <a:endParaRPr lang="it-IT" sz="3200"/>
        </a:p>
      </dgm:t>
    </dgm:pt>
    <dgm:pt modelId="{41A789A2-127A-41EA-8B49-B1FDD0EA6D5F}" type="sibTrans" cxnId="{349020C6-D578-47D4-8918-8E5E19036959}">
      <dgm:prSet/>
      <dgm:spPr/>
      <dgm:t>
        <a:bodyPr/>
        <a:lstStyle/>
        <a:p>
          <a:endParaRPr lang="it-IT" sz="3200"/>
        </a:p>
      </dgm:t>
    </dgm:pt>
    <dgm:pt modelId="{5A366801-2B84-4023-AA74-3CCD274B04E8}" type="pres">
      <dgm:prSet presAssocID="{485D7C46-6528-46CC-85F9-BC3E2FFF656B}" presName="linearFlow" presStyleCnt="0">
        <dgm:presLayoutVars>
          <dgm:resizeHandles val="exact"/>
        </dgm:presLayoutVars>
      </dgm:prSet>
      <dgm:spPr/>
    </dgm:pt>
    <dgm:pt modelId="{CFD34C11-0511-46C8-AF09-8C0F2A14F95B}" type="pres">
      <dgm:prSet presAssocID="{5EEC4A92-1707-467D-B637-B6264D643CEC}" presName="node" presStyleLbl="node1" presStyleIdx="0" presStyleCnt="3" custScaleX="290085" custScaleY="50919">
        <dgm:presLayoutVars>
          <dgm:bulletEnabled val="1"/>
        </dgm:presLayoutVars>
      </dgm:prSet>
      <dgm:spPr/>
    </dgm:pt>
    <dgm:pt modelId="{547322DE-9DC2-42D1-8B80-2E15087F09AF}" type="pres">
      <dgm:prSet presAssocID="{B794570D-C5F0-4D2C-8BE3-92A64049CEB2}" presName="sibTrans" presStyleLbl="sibTrans2D1" presStyleIdx="0" presStyleCnt="2"/>
      <dgm:spPr/>
    </dgm:pt>
    <dgm:pt modelId="{069F8EEC-6833-4B69-BE40-0D375619D85C}" type="pres">
      <dgm:prSet presAssocID="{B794570D-C5F0-4D2C-8BE3-92A64049CEB2}" presName="connectorText" presStyleLbl="sibTrans2D1" presStyleIdx="0" presStyleCnt="2"/>
      <dgm:spPr/>
    </dgm:pt>
    <dgm:pt modelId="{BF979F56-AF74-4016-9C4B-8D7779F176DF}" type="pres">
      <dgm:prSet presAssocID="{069C0DB4-B098-4B70-9E15-F2BAA6B32338}" presName="node" presStyleLbl="node1" presStyleIdx="1" presStyleCnt="3" custScaleX="290085" custScaleY="55248">
        <dgm:presLayoutVars>
          <dgm:bulletEnabled val="1"/>
        </dgm:presLayoutVars>
      </dgm:prSet>
      <dgm:spPr/>
    </dgm:pt>
    <dgm:pt modelId="{DA445C96-6D44-4520-B9C3-57E849FEEDCC}" type="pres">
      <dgm:prSet presAssocID="{20FD91D1-D43B-40F1-ACD7-AFF6DED3DE58}" presName="sibTrans" presStyleLbl="sibTrans2D1" presStyleIdx="1" presStyleCnt="2"/>
      <dgm:spPr/>
    </dgm:pt>
    <dgm:pt modelId="{660A4DCC-4273-4F75-8F86-3EDE0C56B55A}" type="pres">
      <dgm:prSet presAssocID="{20FD91D1-D43B-40F1-ACD7-AFF6DED3DE58}" presName="connectorText" presStyleLbl="sibTrans2D1" presStyleIdx="1" presStyleCnt="2"/>
      <dgm:spPr/>
    </dgm:pt>
    <dgm:pt modelId="{D9B09BEA-437E-4F53-908B-A4E2D8D37B7C}" type="pres">
      <dgm:prSet presAssocID="{8212D427-4052-44E8-A585-0A7CA50A6F06}" presName="node" presStyleLbl="node1" presStyleIdx="2" presStyleCnt="3" custScaleX="290085" custScaleY="47500">
        <dgm:presLayoutVars>
          <dgm:bulletEnabled val="1"/>
        </dgm:presLayoutVars>
      </dgm:prSet>
      <dgm:spPr/>
    </dgm:pt>
  </dgm:ptLst>
  <dgm:cxnLst>
    <dgm:cxn modelId="{5F9C8503-5203-41CF-ADBB-BB8CF7BC5DD0}" type="presOf" srcId="{B794570D-C5F0-4D2C-8BE3-92A64049CEB2}" destId="{069F8EEC-6833-4B69-BE40-0D375619D85C}" srcOrd="1" destOrd="0" presId="urn:microsoft.com/office/officeart/2005/8/layout/process2"/>
    <dgm:cxn modelId="{0C5EC005-1739-49F8-BF61-427C9CA0D9B2}" type="presOf" srcId="{5EEC4A92-1707-467D-B637-B6264D643CEC}" destId="{CFD34C11-0511-46C8-AF09-8C0F2A14F95B}" srcOrd="0" destOrd="0" presId="urn:microsoft.com/office/officeart/2005/8/layout/process2"/>
    <dgm:cxn modelId="{8AD3EA0C-6ED1-4693-9B48-7883FCBB2C5C}" srcId="{485D7C46-6528-46CC-85F9-BC3E2FFF656B}" destId="{5EEC4A92-1707-467D-B637-B6264D643CEC}" srcOrd="0" destOrd="0" parTransId="{9552708D-1191-40F4-B06C-3757E71E8C68}" sibTransId="{B794570D-C5F0-4D2C-8BE3-92A64049CEB2}"/>
    <dgm:cxn modelId="{59D1221C-51BC-450B-8196-3B78E2861BED}" srcId="{485D7C46-6528-46CC-85F9-BC3E2FFF656B}" destId="{069C0DB4-B098-4B70-9E15-F2BAA6B32338}" srcOrd="1" destOrd="0" parTransId="{0A03A2E6-8795-4642-B9A7-2453C202E224}" sibTransId="{20FD91D1-D43B-40F1-ACD7-AFF6DED3DE58}"/>
    <dgm:cxn modelId="{058CF729-8CFD-431E-84C8-6921B6A063C4}" type="presOf" srcId="{8212D427-4052-44E8-A585-0A7CA50A6F06}" destId="{D9B09BEA-437E-4F53-908B-A4E2D8D37B7C}" srcOrd="0" destOrd="0" presId="urn:microsoft.com/office/officeart/2005/8/layout/process2"/>
    <dgm:cxn modelId="{92F18834-3EDB-413C-B92E-6D62FE5600C9}" type="presOf" srcId="{485D7C46-6528-46CC-85F9-BC3E2FFF656B}" destId="{5A366801-2B84-4023-AA74-3CCD274B04E8}" srcOrd="0" destOrd="0" presId="urn:microsoft.com/office/officeart/2005/8/layout/process2"/>
    <dgm:cxn modelId="{4257DC37-BD9E-4D52-AC81-B1C8B6442B7E}" type="presOf" srcId="{B794570D-C5F0-4D2C-8BE3-92A64049CEB2}" destId="{547322DE-9DC2-42D1-8B80-2E15087F09AF}" srcOrd="0" destOrd="0" presId="urn:microsoft.com/office/officeart/2005/8/layout/process2"/>
    <dgm:cxn modelId="{4F7243B2-9AF4-4D7B-B5FC-00770DB090F0}" type="presOf" srcId="{20FD91D1-D43B-40F1-ACD7-AFF6DED3DE58}" destId="{660A4DCC-4273-4F75-8F86-3EDE0C56B55A}" srcOrd="1" destOrd="0" presId="urn:microsoft.com/office/officeart/2005/8/layout/process2"/>
    <dgm:cxn modelId="{C15CD8C5-2C33-4F7B-9211-0578A251DCC6}" type="presOf" srcId="{069C0DB4-B098-4B70-9E15-F2BAA6B32338}" destId="{BF979F56-AF74-4016-9C4B-8D7779F176DF}" srcOrd="0" destOrd="0" presId="urn:microsoft.com/office/officeart/2005/8/layout/process2"/>
    <dgm:cxn modelId="{349020C6-D578-47D4-8918-8E5E19036959}" srcId="{485D7C46-6528-46CC-85F9-BC3E2FFF656B}" destId="{8212D427-4052-44E8-A585-0A7CA50A6F06}" srcOrd="2" destOrd="0" parTransId="{7E687D19-5581-4123-9C06-1E032E75D128}" sibTransId="{41A789A2-127A-41EA-8B49-B1FDD0EA6D5F}"/>
    <dgm:cxn modelId="{EA7ABDE5-2BA7-4AEE-A7FD-FE85D37C48DD}" type="presOf" srcId="{20FD91D1-D43B-40F1-ACD7-AFF6DED3DE58}" destId="{DA445C96-6D44-4520-B9C3-57E849FEEDCC}" srcOrd="0" destOrd="0" presId="urn:microsoft.com/office/officeart/2005/8/layout/process2"/>
    <dgm:cxn modelId="{2AF38380-44D6-4AA5-84D7-1265D7667B7A}" type="presParOf" srcId="{5A366801-2B84-4023-AA74-3CCD274B04E8}" destId="{CFD34C11-0511-46C8-AF09-8C0F2A14F95B}" srcOrd="0" destOrd="0" presId="urn:microsoft.com/office/officeart/2005/8/layout/process2"/>
    <dgm:cxn modelId="{64D2F496-CD6A-46AE-ACBE-F5C6EA691862}" type="presParOf" srcId="{5A366801-2B84-4023-AA74-3CCD274B04E8}" destId="{547322DE-9DC2-42D1-8B80-2E15087F09AF}" srcOrd="1" destOrd="0" presId="urn:microsoft.com/office/officeart/2005/8/layout/process2"/>
    <dgm:cxn modelId="{A165572C-A3E7-4B30-8FFA-CFA4A81A5C95}" type="presParOf" srcId="{547322DE-9DC2-42D1-8B80-2E15087F09AF}" destId="{069F8EEC-6833-4B69-BE40-0D375619D85C}" srcOrd="0" destOrd="0" presId="urn:microsoft.com/office/officeart/2005/8/layout/process2"/>
    <dgm:cxn modelId="{649F0DB2-CE12-45F8-9EB7-5CD9D03227EB}" type="presParOf" srcId="{5A366801-2B84-4023-AA74-3CCD274B04E8}" destId="{BF979F56-AF74-4016-9C4B-8D7779F176DF}" srcOrd="2" destOrd="0" presId="urn:microsoft.com/office/officeart/2005/8/layout/process2"/>
    <dgm:cxn modelId="{CEC44681-D4C2-467E-8CCC-43668304BAB2}" type="presParOf" srcId="{5A366801-2B84-4023-AA74-3CCD274B04E8}" destId="{DA445C96-6D44-4520-B9C3-57E849FEEDCC}" srcOrd="3" destOrd="0" presId="urn:microsoft.com/office/officeart/2005/8/layout/process2"/>
    <dgm:cxn modelId="{81318C48-9C79-4A18-9F61-2FD8A76B7A5E}" type="presParOf" srcId="{DA445C96-6D44-4520-B9C3-57E849FEEDCC}" destId="{660A4DCC-4273-4F75-8F86-3EDE0C56B55A}" srcOrd="0" destOrd="0" presId="urn:microsoft.com/office/officeart/2005/8/layout/process2"/>
    <dgm:cxn modelId="{A00CA487-F50C-4229-8A89-17954E82383B}" type="presParOf" srcId="{5A366801-2B84-4023-AA74-3CCD274B04E8}" destId="{D9B09BEA-437E-4F53-908B-A4E2D8D37B7C}" srcOrd="4" destOrd="0" presId="urn:microsoft.com/office/officeart/2005/8/layout/process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3BBC6F33-D0C9-4FFD-83DD-B2A371F1BA9B}" type="doc">
      <dgm:prSet loTypeId="urn:microsoft.com/office/officeart/2005/8/layout/vList5" loCatId="list" qsTypeId="urn:microsoft.com/office/officeart/2005/8/quickstyle/3d1" qsCatId="3D" csTypeId="urn:microsoft.com/office/officeart/2005/8/colors/accent0_3" csCatId="mainScheme" phldr="1"/>
      <dgm:spPr/>
      <dgm:t>
        <a:bodyPr/>
        <a:lstStyle/>
        <a:p>
          <a:endParaRPr lang="it-IT"/>
        </a:p>
      </dgm:t>
    </dgm:pt>
    <dgm:pt modelId="{CDB187AE-FCE8-4755-91F0-28FB376DF501}">
      <dgm:prSet custT="1"/>
      <dgm:spPr/>
      <dgm:t>
        <a:bodyPr/>
        <a:lstStyle/>
        <a:p>
          <a:r>
            <a:rPr lang="it-IT" sz="3200" b="1" i="0" dirty="0">
              <a:latin typeface="Lato" panose="020F0502020204030203" pitchFamily="34" charset="0"/>
            </a:rPr>
            <a:t>Paesi dell’UE (o assimilabili)</a:t>
          </a:r>
          <a:endParaRPr lang="it-IT" sz="3200" dirty="0">
            <a:latin typeface="Lato" panose="020F0502020204030203" pitchFamily="34" charset="0"/>
          </a:endParaRPr>
        </a:p>
      </dgm:t>
    </dgm:pt>
    <dgm:pt modelId="{A4E3660C-AE62-4DB2-BF29-A5CD6A24283B}" type="parTrans" cxnId="{B3AD3AC0-7A19-41D8-A52D-1DF0BAFCAC7F}">
      <dgm:prSet/>
      <dgm:spPr/>
      <dgm:t>
        <a:bodyPr/>
        <a:lstStyle/>
        <a:p>
          <a:endParaRPr lang="it-IT" sz="3200">
            <a:latin typeface="Lato" panose="020F0502020204030203" pitchFamily="34" charset="0"/>
          </a:endParaRPr>
        </a:p>
      </dgm:t>
    </dgm:pt>
    <dgm:pt modelId="{91AE3952-FF02-4C46-81BD-E004E295BA4F}" type="sibTrans" cxnId="{B3AD3AC0-7A19-41D8-A52D-1DF0BAFCAC7F}">
      <dgm:prSet/>
      <dgm:spPr/>
      <dgm:t>
        <a:bodyPr/>
        <a:lstStyle/>
        <a:p>
          <a:endParaRPr lang="it-IT" sz="3200">
            <a:latin typeface="Lato" panose="020F0502020204030203" pitchFamily="34" charset="0"/>
          </a:endParaRPr>
        </a:p>
      </dgm:t>
    </dgm:pt>
    <dgm:pt modelId="{506D267E-CE18-4BDE-9BEB-D62561136634}">
      <dgm:prSet custT="1"/>
      <dgm:spPr/>
      <dgm:t>
        <a:bodyPr/>
        <a:lstStyle/>
        <a:p>
          <a:r>
            <a:rPr lang="it-IT" sz="3200" b="1" i="0" dirty="0">
              <a:latin typeface="Lato" panose="020F0502020204030203" pitchFamily="34" charset="0"/>
            </a:rPr>
            <a:t>Paesi extraeuropei che abbiano stipulato con l’Italia una Convenzione di sicurezza sociale</a:t>
          </a:r>
          <a:endParaRPr lang="it-IT" sz="3200" dirty="0">
            <a:latin typeface="Lato" panose="020F0502020204030203" pitchFamily="34" charset="0"/>
          </a:endParaRPr>
        </a:p>
      </dgm:t>
    </dgm:pt>
    <dgm:pt modelId="{94D7F3C7-82DD-4513-BED5-8B222DA17B82}" type="parTrans" cxnId="{073FA354-1A2B-47A1-9446-9001B56C8CCE}">
      <dgm:prSet/>
      <dgm:spPr/>
      <dgm:t>
        <a:bodyPr/>
        <a:lstStyle/>
        <a:p>
          <a:endParaRPr lang="it-IT" sz="3200">
            <a:latin typeface="Lato" panose="020F0502020204030203" pitchFamily="34" charset="0"/>
          </a:endParaRPr>
        </a:p>
      </dgm:t>
    </dgm:pt>
    <dgm:pt modelId="{285241AC-0D69-4251-8932-51DC82E2AA29}" type="sibTrans" cxnId="{073FA354-1A2B-47A1-9446-9001B56C8CCE}">
      <dgm:prSet/>
      <dgm:spPr/>
      <dgm:t>
        <a:bodyPr/>
        <a:lstStyle/>
        <a:p>
          <a:endParaRPr lang="it-IT" sz="3200">
            <a:latin typeface="Lato" panose="020F0502020204030203" pitchFamily="34" charset="0"/>
          </a:endParaRPr>
        </a:p>
      </dgm:t>
    </dgm:pt>
    <dgm:pt modelId="{E10BEC47-DB0A-4056-9027-8D0A28542FFF}">
      <dgm:prSet custT="1"/>
      <dgm:spPr/>
      <dgm:t>
        <a:bodyPr/>
        <a:lstStyle/>
        <a:p>
          <a:r>
            <a:rPr lang="it-IT" sz="3200" b="1" i="0" dirty="0">
              <a:latin typeface="Lato" panose="020F0502020204030203" pitchFamily="34" charset="0"/>
            </a:rPr>
            <a:t>Paesi extraeuropei non convenzionati.</a:t>
          </a:r>
          <a:endParaRPr lang="it-IT" sz="3200" dirty="0">
            <a:latin typeface="Lato" panose="020F0502020204030203" pitchFamily="34" charset="0"/>
          </a:endParaRPr>
        </a:p>
      </dgm:t>
    </dgm:pt>
    <dgm:pt modelId="{69DA7805-2B32-4A6E-91E4-240C921DE83F}" type="parTrans" cxnId="{135564D8-25F8-4F26-A9E6-FE2002AA79AE}">
      <dgm:prSet/>
      <dgm:spPr/>
      <dgm:t>
        <a:bodyPr/>
        <a:lstStyle/>
        <a:p>
          <a:endParaRPr lang="it-IT" sz="3200">
            <a:latin typeface="Lato" panose="020F0502020204030203" pitchFamily="34" charset="0"/>
          </a:endParaRPr>
        </a:p>
      </dgm:t>
    </dgm:pt>
    <dgm:pt modelId="{C7941C0C-92A6-46E3-AFC7-E1BD74324DA3}" type="sibTrans" cxnId="{135564D8-25F8-4F26-A9E6-FE2002AA79AE}">
      <dgm:prSet/>
      <dgm:spPr/>
      <dgm:t>
        <a:bodyPr/>
        <a:lstStyle/>
        <a:p>
          <a:endParaRPr lang="it-IT" sz="3200">
            <a:latin typeface="Lato" panose="020F0502020204030203" pitchFamily="34" charset="0"/>
          </a:endParaRPr>
        </a:p>
      </dgm:t>
    </dgm:pt>
    <dgm:pt modelId="{E00AEC85-5752-42B2-A04B-3F8E708E4116}" type="pres">
      <dgm:prSet presAssocID="{3BBC6F33-D0C9-4FFD-83DD-B2A371F1BA9B}" presName="Name0" presStyleCnt="0">
        <dgm:presLayoutVars>
          <dgm:dir/>
          <dgm:animLvl val="lvl"/>
          <dgm:resizeHandles val="exact"/>
        </dgm:presLayoutVars>
      </dgm:prSet>
      <dgm:spPr/>
    </dgm:pt>
    <dgm:pt modelId="{BC6D8266-39A7-4757-83CB-92EE1E773EAD}" type="pres">
      <dgm:prSet presAssocID="{CDB187AE-FCE8-4755-91F0-28FB376DF501}" presName="linNode" presStyleCnt="0"/>
      <dgm:spPr/>
    </dgm:pt>
    <dgm:pt modelId="{98237660-5D58-43EB-BE74-6E0FA3E85EF2}" type="pres">
      <dgm:prSet presAssocID="{CDB187AE-FCE8-4755-91F0-28FB376DF501}" presName="parentText" presStyleLbl="node1" presStyleIdx="0" presStyleCnt="3" custScaleX="225246" custScaleY="21548">
        <dgm:presLayoutVars>
          <dgm:chMax val="1"/>
          <dgm:bulletEnabled val="1"/>
        </dgm:presLayoutVars>
      </dgm:prSet>
      <dgm:spPr/>
    </dgm:pt>
    <dgm:pt modelId="{40E2597D-740D-495D-9DFA-91EA8ACAEE6D}" type="pres">
      <dgm:prSet presAssocID="{91AE3952-FF02-4C46-81BD-E004E295BA4F}" presName="sp" presStyleCnt="0"/>
      <dgm:spPr/>
    </dgm:pt>
    <dgm:pt modelId="{9459FCC9-6D34-474A-A10F-8DB1BFF0CD88}" type="pres">
      <dgm:prSet presAssocID="{506D267E-CE18-4BDE-9BEB-D62561136634}" presName="linNode" presStyleCnt="0"/>
      <dgm:spPr/>
    </dgm:pt>
    <dgm:pt modelId="{FA7947BF-F925-4E91-BFA0-7CFC77C72F6A}" type="pres">
      <dgm:prSet presAssocID="{506D267E-CE18-4BDE-9BEB-D62561136634}" presName="parentText" presStyleLbl="node1" presStyleIdx="1" presStyleCnt="3" custScaleX="225246" custScaleY="25954">
        <dgm:presLayoutVars>
          <dgm:chMax val="1"/>
          <dgm:bulletEnabled val="1"/>
        </dgm:presLayoutVars>
      </dgm:prSet>
      <dgm:spPr/>
    </dgm:pt>
    <dgm:pt modelId="{25CAA846-AB61-4217-B238-4C233C4C976F}" type="pres">
      <dgm:prSet presAssocID="{285241AC-0D69-4251-8932-51DC82E2AA29}" presName="sp" presStyleCnt="0"/>
      <dgm:spPr/>
    </dgm:pt>
    <dgm:pt modelId="{F01B5F04-8855-4C5B-8260-E9365E232329}" type="pres">
      <dgm:prSet presAssocID="{E10BEC47-DB0A-4056-9027-8D0A28542FFF}" presName="linNode" presStyleCnt="0"/>
      <dgm:spPr/>
    </dgm:pt>
    <dgm:pt modelId="{A503E3C2-FE16-4F39-8D3B-3A9DFE2320D4}" type="pres">
      <dgm:prSet presAssocID="{E10BEC47-DB0A-4056-9027-8D0A28542FFF}" presName="parentText" presStyleLbl="node1" presStyleIdx="2" presStyleCnt="3" custScaleX="225246" custScaleY="21548">
        <dgm:presLayoutVars>
          <dgm:chMax val="1"/>
          <dgm:bulletEnabled val="1"/>
        </dgm:presLayoutVars>
      </dgm:prSet>
      <dgm:spPr/>
    </dgm:pt>
  </dgm:ptLst>
  <dgm:cxnLst>
    <dgm:cxn modelId="{13202610-EAF1-4F6D-82EF-AE1B69B6B981}" type="presOf" srcId="{506D267E-CE18-4BDE-9BEB-D62561136634}" destId="{FA7947BF-F925-4E91-BFA0-7CFC77C72F6A}" srcOrd="0" destOrd="0" presId="urn:microsoft.com/office/officeart/2005/8/layout/vList5"/>
    <dgm:cxn modelId="{2CC5D025-DF87-426A-9992-380CAB4C1C06}" type="presOf" srcId="{E10BEC47-DB0A-4056-9027-8D0A28542FFF}" destId="{A503E3C2-FE16-4F39-8D3B-3A9DFE2320D4}" srcOrd="0" destOrd="0" presId="urn:microsoft.com/office/officeart/2005/8/layout/vList5"/>
    <dgm:cxn modelId="{0C195968-FF4B-4C23-B90E-D43B5647044C}" type="presOf" srcId="{3BBC6F33-D0C9-4FFD-83DD-B2A371F1BA9B}" destId="{E00AEC85-5752-42B2-A04B-3F8E708E4116}" srcOrd="0" destOrd="0" presId="urn:microsoft.com/office/officeart/2005/8/layout/vList5"/>
    <dgm:cxn modelId="{073FA354-1A2B-47A1-9446-9001B56C8CCE}" srcId="{3BBC6F33-D0C9-4FFD-83DD-B2A371F1BA9B}" destId="{506D267E-CE18-4BDE-9BEB-D62561136634}" srcOrd="1" destOrd="0" parTransId="{94D7F3C7-82DD-4513-BED5-8B222DA17B82}" sibTransId="{285241AC-0D69-4251-8932-51DC82E2AA29}"/>
    <dgm:cxn modelId="{B3AD3AC0-7A19-41D8-A52D-1DF0BAFCAC7F}" srcId="{3BBC6F33-D0C9-4FFD-83DD-B2A371F1BA9B}" destId="{CDB187AE-FCE8-4755-91F0-28FB376DF501}" srcOrd="0" destOrd="0" parTransId="{A4E3660C-AE62-4DB2-BF29-A5CD6A24283B}" sibTransId="{91AE3952-FF02-4C46-81BD-E004E295BA4F}"/>
    <dgm:cxn modelId="{135564D8-25F8-4F26-A9E6-FE2002AA79AE}" srcId="{3BBC6F33-D0C9-4FFD-83DD-B2A371F1BA9B}" destId="{E10BEC47-DB0A-4056-9027-8D0A28542FFF}" srcOrd="2" destOrd="0" parTransId="{69DA7805-2B32-4A6E-91E4-240C921DE83F}" sibTransId="{C7941C0C-92A6-46E3-AFC7-E1BD74324DA3}"/>
    <dgm:cxn modelId="{5D9441DC-EF03-4B94-B0A4-DAAE2AEDFEA7}" type="presOf" srcId="{CDB187AE-FCE8-4755-91F0-28FB376DF501}" destId="{98237660-5D58-43EB-BE74-6E0FA3E85EF2}" srcOrd="0" destOrd="0" presId="urn:microsoft.com/office/officeart/2005/8/layout/vList5"/>
    <dgm:cxn modelId="{FC7B64F9-97A4-40CB-B9DF-D898EF3D015E}" type="presParOf" srcId="{E00AEC85-5752-42B2-A04B-3F8E708E4116}" destId="{BC6D8266-39A7-4757-83CB-92EE1E773EAD}" srcOrd="0" destOrd="0" presId="urn:microsoft.com/office/officeart/2005/8/layout/vList5"/>
    <dgm:cxn modelId="{06B84273-0945-4D58-A20D-21EBA66099F2}" type="presParOf" srcId="{BC6D8266-39A7-4757-83CB-92EE1E773EAD}" destId="{98237660-5D58-43EB-BE74-6E0FA3E85EF2}" srcOrd="0" destOrd="0" presId="urn:microsoft.com/office/officeart/2005/8/layout/vList5"/>
    <dgm:cxn modelId="{A3D7E219-42BA-46CD-AA07-55A00094E0DA}" type="presParOf" srcId="{E00AEC85-5752-42B2-A04B-3F8E708E4116}" destId="{40E2597D-740D-495D-9DFA-91EA8ACAEE6D}" srcOrd="1" destOrd="0" presId="urn:microsoft.com/office/officeart/2005/8/layout/vList5"/>
    <dgm:cxn modelId="{3293256E-A541-482E-A5B7-31BC451625EA}" type="presParOf" srcId="{E00AEC85-5752-42B2-A04B-3F8E708E4116}" destId="{9459FCC9-6D34-474A-A10F-8DB1BFF0CD88}" srcOrd="2" destOrd="0" presId="urn:microsoft.com/office/officeart/2005/8/layout/vList5"/>
    <dgm:cxn modelId="{7663D4C9-9D3C-44D9-861B-629CDC152112}" type="presParOf" srcId="{9459FCC9-6D34-474A-A10F-8DB1BFF0CD88}" destId="{FA7947BF-F925-4E91-BFA0-7CFC77C72F6A}" srcOrd="0" destOrd="0" presId="urn:microsoft.com/office/officeart/2005/8/layout/vList5"/>
    <dgm:cxn modelId="{53F6626D-5B0C-4870-A110-6CD1EC67AB3D}" type="presParOf" srcId="{E00AEC85-5752-42B2-A04B-3F8E708E4116}" destId="{25CAA846-AB61-4217-B238-4C233C4C976F}" srcOrd="3" destOrd="0" presId="urn:microsoft.com/office/officeart/2005/8/layout/vList5"/>
    <dgm:cxn modelId="{9D3F87D7-B5AB-4B51-B90A-8E7079BEE59D}" type="presParOf" srcId="{E00AEC85-5752-42B2-A04B-3F8E708E4116}" destId="{F01B5F04-8855-4C5B-8260-E9365E232329}" srcOrd="4" destOrd="0" presId="urn:microsoft.com/office/officeart/2005/8/layout/vList5"/>
    <dgm:cxn modelId="{CD303452-8A49-4E01-A553-335204A302F5}" type="presParOf" srcId="{F01B5F04-8855-4C5B-8260-E9365E232329}" destId="{A503E3C2-FE16-4F39-8D3B-3A9DFE2320D4}" srcOrd="0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B91C0485-2BB7-49D4-8494-95030937254A}" type="doc">
      <dgm:prSet loTypeId="urn:microsoft.com/office/officeart/2005/8/layout/process1" loCatId="process" qsTypeId="urn:microsoft.com/office/officeart/2005/8/quickstyle/simple5" qsCatId="simple" csTypeId="urn:microsoft.com/office/officeart/2005/8/colors/accent0_3" csCatId="mainScheme" phldr="1"/>
      <dgm:spPr/>
    </dgm:pt>
    <dgm:pt modelId="{609295D0-4587-4014-8DCD-07FE54B8627D}">
      <dgm:prSet phldrT="[Testo]" custT="1"/>
      <dgm:spPr/>
      <dgm:t>
        <a:bodyPr/>
        <a:lstStyle/>
        <a:p>
          <a:r>
            <a:rPr lang="it-IT" sz="3200" b="1" dirty="0">
              <a:latin typeface="Lato" panose="020F0502020204030203" pitchFamily="34" charset="0"/>
              <a:ea typeface="Arimo" panose="020B0604020202020204" pitchFamily="34" charset="0"/>
            </a:rPr>
            <a:t>Distacchi consecutivi nello </a:t>
          </a:r>
          <a:r>
            <a:rPr lang="it-IT" sz="3200" b="1" u="sng" dirty="0">
              <a:latin typeface="Lato" panose="020F0502020204030203" pitchFamily="34" charset="0"/>
              <a:ea typeface="Arimo" panose="020B0604020202020204" pitchFamily="34" charset="0"/>
            </a:rPr>
            <a:t>stesso</a:t>
          </a:r>
          <a:r>
            <a:rPr lang="it-IT" sz="3200" b="1" dirty="0">
              <a:latin typeface="Lato" panose="020F0502020204030203" pitchFamily="34" charset="0"/>
              <a:ea typeface="Arimo" panose="020B0604020202020204" pitchFamily="34" charset="0"/>
            </a:rPr>
            <a:t> Stato membro</a:t>
          </a:r>
          <a:endParaRPr lang="it-IT" sz="3200" dirty="0">
            <a:latin typeface="Lato" panose="020F0502020204030203" pitchFamily="34" charset="0"/>
            <a:ea typeface="Arimo" panose="020B0604020202020204" pitchFamily="34" charset="0"/>
          </a:endParaRPr>
        </a:p>
      </dgm:t>
    </dgm:pt>
    <dgm:pt modelId="{63428DFC-3924-46C9-B873-C379D8D62C16}" type="parTrans" cxnId="{A8000960-1B0A-41F0-8008-D7A3E5ADDF2D}">
      <dgm:prSet/>
      <dgm:spPr/>
      <dgm:t>
        <a:bodyPr/>
        <a:lstStyle/>
        <a:p>
          <a:endParaRPr lang="it-IT" sz="3200">
            <a:latin typeface="Lato" panose="020F0502020204030203" pitchFamily="34" charset="0"/>
          </a:endParaRPr>
        </a:p>
      </dgm:t>
    </dgm:pt>
    <dgm:pt modelId="{127385FD-1E75-4572-B4E4-F64598381350}" type="sibTrans" cxnId="{A8000960-1B0A-41F0-8008-D7A3E5ADDF2D}">
      <dgm:prSet custT="1"/>
      <dgm:spPr/>
      <dgm:t>
        <a:bodyPr/>
        <a:lstStyle/>
        <a:p>
          <a:endParaRPr lang="it-IT" sz="3200">
            <a:latin typeface="Lato" panose="020F0502020204030203" pitchFamily="34" charset="0"/>
          </a:endParaRPr>
        </a:p>
      </dgm:t>
    </dgm:pt>
    <dgm:pt modelId="{D9C41166-965E-43FA-8C23-503A5BC56373}">
      <dgm:prSet phldrT="[Testo]" custT="1"/>
      <dgm:spPr/>
      <dgm:t>
        <a:bodyPr/>
        <a:lstStyle/>
        <a:p>
          <a:r>
            <a:rPr lang="it-IT" sz="3200" dirty="0" err="1">
              <a:latin typeface="Lato" panose="020F0502020204030203" pitchFamily="34" charset="0"/>
              <a:ea typeface="Arimo" panose="020B0604020202020204" pitchFamily="34" charset="0"/>
            </a:rPr>
            <a:t>ll</a:t>
          </a:r>
          <a:r>
            <a:rPr lang="it-IT" sz="3200" dirty="0">
              <a:latin typeface="Lato" panose="020F0502020204030203" pitchFamily="34" charset="0"/>
              <a:ea typeface="Arimo" panose="020B0604020202020204" pitchFamily="34" charset="0"/>
            </a:rPr>
            <a:t> secondo è considerato </a:t>
          </a:r>
          <a:r>
            <a:rPr lang="it-IT" sz="3200" b="1" dirty="0">
              <a:latin typeface="Lato" panose="020F0502020204030203" pitchFamily="34" charset="0"/>
              <a:ea typeface="Arimo" panose="020B0604020202020204" pitchFamily="34" charset="0"/>
            </a:rPr>
            <a:t>nuovo distacco </a:t>
          </a:r>
          <a:r>
            <a:rPr lang="it-IT" sz="3200" dirty="0">
              <a:latin typeface="Lato" panose="020F0502020204030203" pitchFamily="34" charset="0"/>
              <a:ea typeface="Arimo" panose="020B0604020202020204" pitchFamily="34" charset="0"/>
            </a:rPr>
            <a:t>solo se viene rispettato un</a:t>
          </a:r>
          <a:r>
            <a:rPr lang="it-IT" sz="3200" b="1" dirty="0">
              <a:latin typeface="Lato" panose="020F0502020204030203" pitchFamily="34" charset="0"/>
              <a:ea typeface="Arimo" panose="020B0604020202020204" pitchFamily="34" charset="0"/>
            </a:rPr>
            <a:t> periodo di interruzione di 2 mesi</a:t>
          </a:r>
        </a:p>
      </dgm:t>
    </dgm:pt>
    <dgm:pt modelId="{6C8AD567-54A1-4FCA-8932-BBDA21FAF1A0}" type="parTrans" cxnId="{5AA2F010-DAA2-43F5-B4FA-72C28DFD69B1}">
      <dgm:prSet/>
      <dgm:spPr/>
      <dgm:t>
        <a:bodyPr/>
        <a:lstStyle/>
        <a:p>
          <a:endParaRPr lang="it-IT" sz="3200">
            <a:latin typeface="Lato" panose="020F0502020204030203" pitchFamily="34" charset="0"/>
          </a:endParaRPr>
        </a:p>
      </dgm:t>
    </dgm:pt>
    <dgm:pt modelId="{0BD7E627-C668-4B22-98CC-CF30AC72C979}" type="sibTrans" cxnId="{5AA2F010-DAA2-43F5-B4FA-72C28DFD69B1}">
      <dgm:prSet/>
      <dgm:spPr/>
      <dgm:t>
        <a:bodyPr/>
        <a:lstStyle/>
        <a:p>
          <a:endParaRPr lang="it-IT" sz="3200">
            <a:latin typeface="Lato" panose="020F0502020204030203" pitchFamily="34" charset="0"/>
          </a:endParaRPr>
        </a:p>
      </dgm:t>
    </dgm:pt>
    <dgm:pt modelId="{F2789212-CAF8-42CD-8488-23ACBE1A55EF}" type="pres">
      <dgm:prSet presAssocID="{B91C0485-2BB7-49D4-8494-95030937254A}" presName="Name0" presStyleCnt="0">
        <dgm:presLayoutVars>
          <dgm:dir/>
          <dgm:resizeHandles val="exact"/>
        </dgm:presLayoutVars>
      </dgm:prSet>
      <dgm:spPr/>
    </dgm:pt>
    <dgm:pt modelId="{B5399195-0466-496D-9789-651CB07BD4D4}" type="pres">
      <dgm:prSet presAssocID="{609295D0-4587-4014-8DCD-07FE54B8627D}" presName="node" presStyleLbl="node1" presStyleIdx="0" presStyleCnt="2">
        <dgm:presLayoutVars>
          <dgm:bulletEnabled val="1"/>
        </dgm:presLayoutVars>
      </dgm:prSet>
      <dgm:spPr/>
    </dgm:pt>
    <dgm:pt modelId="{3EEFA3FA-9DAE-4ACD-9E18-8E95E1133692}" type="pres">
      <dgm:prSet presAssocID="{127385FD-1E75-4572-B4E4-F64598381350}" presName="sibTrans" presStyleLbl="sibTrans2D1" presStyleIdx="0" presStyleCnt="1"/>
      <dgm:spPr/>
    </dgm:pt>
    <dgm:pt modelId="{6ED1ECE6-3B90-4D15-B631-2A1F1816E95A}" type="pres">
      <dgm:prSet presAssocID="{127385FD-1E75-4572-B4E4-F64598381350}" presName="connectorText" presStyleLbl="sibTrans2D1" presStyleIdx="0" presStyleCnt="1"/>
      <dgm:spPr/>
    </dgm:pt>
    <dgm:pt modelId="{C69B9FC4-F03B-4D14-882B-5EED662A0697}" type="pres">
      <dgm:prSet presAssocID="{D9C41166-965E-43FA-8C23-503A5BC56373}" presName="node" presStyleLbl="node1" presStyleIdx="1" presStyleCnt="2">
        <dgm:presLayoutVars>
          <dgm:bulletEnabled val="1"/>
        </dgm:presLayoutVars>
      </dgm:prSet>
      <dgm:spPr/>
    </dgm:pt>
  </dgm:ptLst>
  <dgm:cxnLst>
    <dgm:cxn modelId="{765CAC0D-1D47-4042-AD35-BD76AB4392AB}" type="presOf" srcId="{B91C0485-2BB7-49D4-8494-95030937254A}" destId="{F2789212-CAF8-42CD-8488-23ACBE1A55EF}" srcOrd="0" destOrd="0" presId="urn:microsoft.com/office/officeart/2005/8/layout/process1"/>
    <dgm:cxn modelId="{5AA2F010-DAA2-43F5-B4FA-72C28DFD69B1}" srcId="{B91C0485-2BB7-49D4-8494-95030937254A}" destId="{D9C41166-965E-43FA-8C23-503A5BC56373}" srcOrd="1" destOrd="0" parTransId="{6C8AD567-54A1-4FCA-8932-BBDA21FAF1A0}" sibTransId="{0BD7E627-C668-4B22-98CC-CF30AC72C979}"/>
    <dgm:cxn modelId="{A8000960-1B0A-41F0-8008-D7A3E5ADDF2D}" srcId="{B91C0485-2BB7-49D4-8494-95030937254A}" destId="{609295D0-4587-4014-8DCD-07FE54B8627D}" srcOrd="0" destOrd="0" parTransId="{63428DFC-3924-46C9-B873-C379D8D62C16}" sibTransId="{127385FD-1E75-4572-B4E4-F64598381350}"/>
    <dgm:cxn modelId="{9FEE9F71-867E-4625-8CE5-AAF37FDA356C}" type="presOf" srcId="{609295D0-4587-4014-8DCD-07FE54B8627D}" destId="{B5399195-0466-496D-9789-651CB07BD4D4}" srcOrd="0" destOrd="0" presId="urn:microsoft.com/office/officeart/2005/8/layout/process1"/>
    <dgm:cxn modelId="{65B00458-41D8-4336-BE75-A6B2D97AB0EC}" type="presOf" srcId="{D9C41166-965E-43FA-8C23-503A5BC56373}" destId="{C69B9FC4-F03B-4D14-882B-5EED662A0697}" srcOrd="0" destOrd="0" presId="urn:microsoft.com/office/officeart/2005/8/layout/process1"/>
    <dgm:cxn modelId="{C45D0F7F-33A6-4AA0-9496-FB8A9994635D}" type="presOf" srcId="{127385FD-1E75-4572-B4E4-F64598381350}" destId="{3EEFA3FA-9DAE-4ACD-9E18-8E95E1133692}" srcOrd="0" destOrd="0" presId="urn:microsoft.com/office/officeart/2005/8/layout/process1"/>
    <dgm:cxn modelId="{CD4E66E9-D171-4238-A2FA-AD8AF9F60939}" type="presOf" srcId="{127385FD-1E75-4572-B4E4-F64598381350}" destId="{6ED1ECE6-3B90-4D15-B631-2A1F1816E95A}" srcOrd="1" destOrd="0" presId="urn:microsoft.com/office/officeart/2005/8/layout/process1"/>
    <dgm:cxn modelId="{F3A8BECF-EED2-46DB-BBE9-5DE5B90B0DE4}" type="presParOf" srcId="{F2789212-CAF8-42CD-8488-23ACBE1A55EF}" destId="{B5399195-0466-496D-9789-651CB07BD4D4}" srcOrd="0" destOrd="0" presId="urn:microsoft.com/office/officeart/2005/8/layout/process1"/>
    <dgm:cxn modelId="{4E7F30E8-9F74-48F7-AB27-B4E184C7D1A8}" type="presParOf" srcId="{F2789212-CAF8-42CD-8488-23ACBE1A55EF}" destId="{3EEFA3FA-9DAE-4ACD-9E18-8E95E1133692}" srcOrd="1" destOrd="0" presId="urn:microsoft.com/office/officeart/2005/8/layout/process1"/>
    <dgm:cxn modelId="{4144E701-03B8-40C4-BE35-97C52031D272}" type="presParOf" srcId="{3EEFA3FA-9DAE-4ACD-9E18-8E95E1133692}" destId="{6ED1ECE6-3B90-4D15-B631-2A1F1816E95A}" srcOrd="0" destOrd="0" presId="urn:microsoft.com/office/officeart/2005/8/layout/process1"/>
    <dgm:cxn modelId="{EB9761F1-0047-4510-895E-B7D2284BB7AB}" type="presParOf" srcId="{F2789212-CAF8-42CD-8488-23ACBE1A55EF}" destId="{C69B9FC4-F03B-4D14-882B-5EED662A0697}" srcOrd="2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B91C0485-2BB7-49D4-8494-95030937254A}" type="doc">
      <dgm:prSet loTypeId="urn:microsoft.com/office/officeart/2005/8/layout/process1" loCatId="process" qsTypeId="urn:microsoft.com/office/officeart/2005/8/quickstyle/simple5" qsCatId="simple" csTypeId="urn:microsoft.com/office/officeart/2005/8/colors/accent0_3" csCatId="mainScheme" phldr="1"/>
      <dgm:spPr/>
    </dgm:pt>
    <dgm:pt modelId="{609295D0-4587-4014-8DCD-07FE54B8627D}">
      <dgm:prSet phldrT="[Testo]" custT="1"/>
      <dgm:spPr/>
      <dgm:t>
        <a:bodyPr/>
        <a:lstStyle/>
        <a:p>
          <a:r>
            <a:rPr lang="it-IT" sz="3200" b="1" dirty="0">
              <a:latin typeface="Lato" panose="020F0502020204030203" pitchFamily="34" charset="0"/>
              <a:ea typeface="Arimo" panose="020B0604020202020204" pitchFamily="34" charset="0"/>
            </a:rPr>
            <a:t>Distacchi consecutivi in Stati membri </a:t>
          </a:r>
          <a:r>
            <a:rPr lang="it-IT" sz="3200" b="1" u="sng" dirty="0">
              <a:latin typeface="Lato" panose="020F0502020204030203" pitchFamily="34" charset="0"/>
              <a:ea typeface="Arimo" panose="020B0604020202020204" pitchFamily="34" charset="0"/>
            </a:rPr>
            <a:t>diversi</a:t>
          </a:r>
          <a:endParaRPr lang="it-IT" sz="3200" dirty="0">
            <a:latin typeface="Lato" panose="020F0502020204030203" pitchFamily="34" charset="0"/>
            <a:ea typeface="Arimo" panose="020B0604020202020204" pitchFamily="34" charset="0"/>
          </a:endParaRPr>
        </a:p>
      </dgm:t>
    </dgm:pt>
    <dgm:pt modelId="{63428DFC-3924-46C9-B873-C379D8D62C16}" type="parTrans" cxnId="{A8000960-1B0A-41F0-8008-D7A3E5ADDF2D}">
      <dgm:prSet/>
      <dgm:spPr/>
      <dgm:t>
        <a:bodyPr/>
        <a:lstStyle/>
        <a:p>
          <a:endParaRPr lang="it-IT" sz="3200">
            <a:latin typeface="Lato" panose="020F0502020204030203" pitchFamily="34" charset="0"/>
          </a:endParaRPr>
        </a:p>
      </dgm:t>
    </dgm:pt>
    <dgm:pt modelId="{127385FD-1E75-4572-B4E4-F64598381350}" type="sibTrans" cxnId="{A8000960-1B0A-41F0-8008-D7A3E5ADDF2D}">
      <dgm:prSet custT="1"/>
      <dgm:spPr/>
      <dgm:t>
        <a:bodyPr/>
        <a:lstStyle/>
        <a:p>
          <a:endParaRPr lang="it-IT" sz="3200">
            <a:latin typeface="Lato" panose="020F0502020204030203" pitchFamily="34" charset="0"/>
          </a:endParaRPr>
        </a:p>
      </dgm:t>
    </dgm:pt>
    <dgm:pt modelId="{D9C41166-965E-43FA-8C23-503A5BC56373}">
      <dgm:prSet phldrT="[Testo]" custT="1"/>
      <dgm:spPr/>
      <dgm:t>
        <a:bodyPr/>
        <a:lstStyle/>
        <a:p>
          <a:r>
            <a:rPr lang="it-IT" sz="3200" b="1" u="sng" dirty="0">
              <a:latin typeface="Lato" panose="020F0502020204030203" pitchFamily="34" charset="0"/>
              <a:ea typeface="Arimo" panose="020B0604020202020204" pitchFamily="34" charset="0"/>
            </a:rPr>
            <a:t>Danno origine a un nuovo distacco</a:t>
          </a:r>
          <a:endParaRPr lang="it-IT" sz="3200" b="1" dirty="0">
            <a:latin typeface="Lato" panose="020F0502020204030203" pitchFamily="34" charset="0"/>
            <a:ea typeface="Arimo" panose="020B0604020202020204" pitchFamily="34" charset="0"/>
          </a:endParaRPr>
        </a:p>
      </dgm:t>
    </dgm:pt>
    <dgm:pt modelId="{6C8AD567-54A1-4FCA-8932-BBDA21FAF1A0}" type="parTrans" cxnId="{5AA2F010-DAA2-43F5-B4FA-72C28DFD69B1}">
      <dgm:prSet/>
      <dgm:spPr/>
      <dgm:t>
        <a:bodyPr/>
        <a:lstStyle/>
        <a:p>
          <a:endParaRPr lang="it-IT" sz="3200">
            <a:latin typeface="Lato" panose="020F0502020204030203" pitchFamily="34" charset="0"/>
          </a:endParaRPr>
        </a:p>
      </dgm:t>
    </dgm:pt>
    <dgm:pt modelId="{0BD7E627-C668-4B22-98CC-CF30AC72C979}" type="sibTrans" cxnId="{5AA2F010-DAA2-43F5-B4FA-72C28DFD69B1}">
      <dgm:prSet/>
      <dgm:spPr/>
      <dgm:t>
        <a:bodyPr/>
        <a:lstStyle/>
        <a:p>
          <a:endParaRPr lang="it-IT" sz="3200">
            <a:latin typeface="Lato" panose="020F0502020204030203" pitchFamily="34" charset="0"/>
          </a:endParaRPr>
        </a:p>
      </dgm:t>
    </dgm:pt>
    <dgm:pt modelId="{F2789212-CAF8-42CD-8488-23ACBE1A55EF}" type="pres">
      <dgm:prSet presAssocID="{B91C0485-2BB7-49D4-8494-95030937254A}" presName="Name0" presStyleCnt="0">
        <dgm:presLayoutVars>
          <dgm:dir/>
          <dgm:resizeHandles val="exact"/>
        </dgm:presLayoutVars>
      </dgm:prSet>
      <dgm:spPr/>
    </dgm:pt>
    <dgm:pt modelId="{B5399195-0466-496D-9789-651CB07BD4D4}" type="pres">
      <dgm:prSet presAssocID="{609295D0-4587-4014-8DCD-07FE54B8627D}" presName="node" presStyleLbl="node1" presStyleIdx="0" presStyleCnt="2" custLinFactX="-8861" custLinFactNeighborX="-100000" custLinFactNeighborY="13056">
        <dgm:presLayoutVars>
          <dgm:bulletEnabled val="1"/>
        </dgm:presLayoutVars>
      </dgm:prSet>
      <dgm:spPr/>
    </dgm:pt>
    <dgm:pt modelId="{3EEFA3FA-9DAE-4ACD-9E18-8E95E1133692}" type="pres">
      <dgm:prSet presAssocID="{127385FD-1E75-4572-B4E4-F64598381350}" presName="sibTrans" presStyleLbl="sibTrans2D1" presStyleIdx="0" presStyleCnt="1"/>
      <dgm:spPr/>
    </dgm:pt>
    <dgm:pt modelId="{6ED1ECE6-3B90-4D15-B631-2A1F1816E95A}" type="pres">
      <dgm:prSet presAssocID="{127385FD-1E75-4572-B4E4-F64598381350}" presName="connectorText" presStyleLbl="sibTrans2D1" presStyleIdx="0" presStyleCnt="1"/>
      <dgm:spPr/>
    </dgm:pt>
    <dgm:pt modelId="{C69B9FC4-F03B-4D14-882B-5EED662A0697}" type="pres">
      <dgm:prSet presAssocID="{D9C41166-965E-43FA-8C23-503A5BC56373}" presName="node" presStyleLbl="node1" presStyleIdx="1" presStyleCnt="2">
        <dgm:presLayoutVars>
          <dgm:bulletEnabled val="1"/>
        </dgm:presLayoutVars>
      </dgm:prSet>
      <dgm:spPr/>
    </dgm:pt>
  </dgm:ptLst>
  <dgm:cxnLst>
    <dgm:cxn modelId="{765CAC0D-1D47-4042-AD35-BD76AB4392AB}" type="presOf" srcId="{B91C0485-2BB7-49D4-8494-95030937254A}" destId="{F2789212-CAF8-42CD-8488-23ACBE1A55EF}" srcOrd="0" destOrd="0" presId="urn:microsoft.com/office/officeart/2005/8/layout/process1"/>
    <dgm:cxn modelId="{5AA2F010-DAA2-43F5-B4FA-72C28DFD69B1}" srcId="{B91C0485-2BB7-49D4-8494-95030937254A}" destId="{D9C41166-965E-43FA-8C23-503A5BC56373}" srcOrd="1" destOrd="0" parTransId="{6C8AD567-54A1-4FCA-8932-BBDA21FAF1A0}" sibTransId="{0BD7E627-C668-4B22-98CC-CF30AC72C979}"/>
    <dgm:cxn modelId="{A8000960-1B0A-41F0-8008-D7A3E5ADDF2D}" srcId="{B91C0485-2BB7-49D4-8494-95030937254A}" destId="{609295D0-4587-4014-8DCD-07FE54B8627D}" srcOrd="0" destOrd="0" parTransId="{63428DFC-3924-46C9-B873-C379D8D62C16}" sibTransId="{127385FD-1E75-4572-B4E4-F64598381350}"/>
    <dgm:cxn modelId="{9FEE9F71-867E-4625-8CE5-AAF37FDA356C}" type="presOf" srcId="{609295D0-4587-4014-8DCD-07FE54B8627D}" destId="{B5399195-0466-496D-9789-651CB07BD4D4}" srcOrd="0" destOrd="0" presId="urn:microsoft.com/office/officeart/2005/8/layout/process1"/>
    <dgm:cxn modelId="{65B00458-41D8-4336-BE75-A6B2D97AB0EC}" type="presOf" srcId="{D9C41166-965E-43FA-8C23-503A5BC56373}" destId="{C69B9FC4-F03B-4D14-882B-5EED662A0697}" srcOrd="0" destOrd="0" presId="urn:microsoft.com/office/officeart/2005/8/layout/process1"/>
    <dgm:cxn modelId="{C45D0F7F-33A6-4AA0-9496-FB8A9994635D}" type="presOf" srcId="{127385FD-1E75-4572-B4E4-F64598381350}" destId="{3EEFA3FA-9DAE-4ACD-9E18-8E95E1133692}" srcOrd="0" destOrd="0" presId="urn:microsoft.com/office/officeart/2005/8/layout/process1"/>
    <dgm:cxn modelId="{CD4E66E9-D171-4238-A2FA-AD8AF9F60939}" type="presOf" srcId="{127385FD-1E75-4572-B4E4-F64598381350}" destId="{6ED1ECE6-3B90-4D15-B631-2A1F1816E95A}" srcOrd="1" destOrd="0" presId="urn:microsoft.com/office/officeart/2005/8/layout/process1"/>
    <dgm:cxn modelId="{F3A8BECF-EED2-46DB-BBE9-5DE5B90B0DE4}" type="presParOf" srcId="{F2789212-CAF8-42CD-8488-23ACBE1A55EF}" destId="{B5399195-0466-496D-9789-651CB07BD4D4}" srcOrd="0" destOrd="0" presId="urn:microsoft.com/office/officeart/2005/8/layout/process1"/>
    <dgm:cxn modelId="{4E7F30E8-9F74-48F7-AB27-B4E184C7D1A8}" type="presParOf" srcId="{F2789212-CAF8-42CD-8488-23ACBE1A55EF}" destId="{3EEFA3FA-9DAE-4ACD-9E18-8E95E1133692}" srcOrd="1" destOrd="0" presId="urn:microsoft.com/office/officeart/2005/8/layout/process1"/>
    <dgm:cxn modelId="{4144E701-03B8-40C4-BE35-97C52031D272}" type="presParOf" srcId="{3EEFA3FA-9DAE-4ACD-9E18-8E95E1133692}" destId="{6ED1ECE6-3B90-4D15-B631-2A1F1816E95A}" srcOrd="0" destOrd="0" presId="urn:microsoft.com/office/officeart/2005/8/layout/process1"/>
    <dgm:cxn modelId="{EB9761F1-0047-4510-895E-B7D2284BB7AB}" type="presParOf" srcId="{F2789212-CAF8-42CD-8488-23ACBE1A55EF}" destId="{C69B9FC4-F03B-4D14-882B-5EED662A0697}" srcOrd="2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05F03788-834D-4E7B-B8D1-0298469B08B3}" type="doc">
      <dgm:prSet loTypeId="urn:microsoft.com/office/officeart/2005/8/layout/hList1" loCatId="list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it-IT"/>
        </a:p>
      </dgm:t>
    </dgm:pt>
    <dgm:pt modelId="{D6EECB23-5870-423D-9CA8-6AD84FF0E6FE}">
      <dgm:prSet phldrT="[Testo]" custT="1"/>
      <dgm:spPr/>
      <dgm:t>
        <a:bodyPr/>
        <a:lstStyle/>
        <a:p>
          <a:r>
            <a:rPr lang="it-IT" sz="2400" b="1" dirty="0">
              <a:latin typeface="Lato" panose="020F0502020204030203" pitchFamily="34" charset="0"/>
            </a:rPr>
            <a:t>Nuova procedura</a:t>
          </a:r>
        </a:p>
      </dgm:t>
    </dgm:pt>
    <dgm:pt modelId="{1D29A417-B437-4A04-8121-364C7B285E0B}" type="parTrans" cxnId="{885D7E5A-CE83-43D4-83E8-28B26EDAFE5E}">
      <dgm:prSet/>
      <dgm:spPr/>
      <dgm:t>
        <a:bodyPr/>
        <a:lstStyle/>
        <a:p>
          <a:endParaRPr lang="it-IT" sz="2400">
            <a:latin typeface="Lato" panose="020F0502020204030203" pitchFamily="34" charset="0"/>
          </a:endParaRPr>
        </a:p>
      </dgm:t>
    </dgm:pt>
    <dgm:pt modelId="{E649F7C1-10EE-462B-9CF1-D3AE33250539}" type="sibTrans" cxnId="{885D7E5A-CE83-43D4-83E8-28B26EDAFE5E}">
      <dgm:prSet/>
      <dgm:spPr/>
      <dgm:t>
        <a:bodyPr/>
        <a:lstStyle/>
        <a:p>
          <a:endParaRPr lang="it-IT" sz="2400">
            <a:latin typeface="Lato" panose="020F0502020204030203" pitchFamily="34" charset="0"/>
          </a:endParaRPr>
        </a:p>
      </dgm:t>
    </dgm:pt>
    <dgm:pt modelId="{C41B19CF-CCDE-44CA-98FB-17D431C58477}">
      <dgm:prSet phldrT="[Testo]" custT="1"/>
      <dgm:spPr/>
      <dgm:t>
        <a:bodyPr/>
        <a:lstStyle/>
        <a:p>
          <a:r>
            <a:rPr lang="it-IT" sz="2400" dirty="0">
              <a:latin typeface="Lato" panose="020F0502020204030203" pitchFamily="34" charset="0"/>
            </a:rPr>
            <a:t>Disponibile la nuova applicazione per l’invio delle domande di rilascio del certificato di legislazione applicabile previste da parte del lavoratore</a:t>
          </a:r>
        </a:p>
      </dgm:t>
    </dgm:pt>
    <dgm:pt modelId="{A724F0FA-6147-4FFF-8261-3059AFF8260D}" type="parTrans" cxnId="{8AC56851-798A-40E0-9327-CA20C4496363}">
      <dgm:prSet/>
      <dgm:spPr/>
      <dgm:t>
        <a:bodyPr/>
        <a:lstStyle/>
        <a:p>
          <a:endParaRPr lang="it-IT" sz="2400">
            <a:latin typeface="Lato" panose="020F0502020204030203" pitchFamily="34" charset="0"/>
          </a:endParaRPr>
        </a:p>
      </dgm:t>
    </dgm:pt>
    <dgm:pt modelId="{D019DD25-9AE2-49A5-8067-004BAC249ADD}" type="sibTrans" cxnId="{8AC56851-798A-40E0-9327-CA20C4496363}">
      <dgm:prSet/>
      <dgm:spPr/>
      <dgm:t>
        <a:bodyPr/>
        <a:lstStyle/>
        <a:p>
          <a:endParaRPr lang="it-IT" sz="2400">
            <a:latin typeface="Lato" panose="020F0502020204030203" pitchFamily="34" charset="0"/>
          </a:endParaRPr>
        </a:p>
      </dgm:t>
    </dgm:pt>
    <dgm:pt modelId="{CE4BF509-DE01-4BD8-872C-65D53BE714F4}">
      <dgm:prSet phldrT="[Testo]" custT="1"/>
      <dgm:spPr/>
      <dgm:t>
        <a:bodyPr/>
        <a:lstStyle/>
        <a:p>
          <a:r>
            <a:rPr lang="it-IT" sz="2400" b="1" dirty="0">
              <a:latin typeface="Lato" panose="020F0502020204030203" pitchFamily="34" charset="0"/>
            </a:rPr>
            <a:t>Tipologie di A1</a:t>
          </a:r>
        </a:p>
      </dgm:t>
    </dgm:pt>
    <dgm:pt modelId="{855725D8-EE20-4C1C-A549-4D40713F190D}" type="parTrans" cxnId="{6D60EE63-2D9E-41F3-AB28-F09623DCD0D4}">
      <dgm:prSet/>
      <dgm:spPr/>
      <dgm:t>
        <a:bodyPr/>
        <a:lstStyle/>
        <a:p>
          <a:endParaRPr lang="it-IT" sz="2400">
            <a:latin typeface="Lato" panose="020F0502020204030203" pitchFamily="34" charset="0"/>
          </a:endParaRPr>
        </a:p>
      </dgm:t>
    </dgm:pt>
    <dgm:pt modelId="{33193BA3-B7CD-4091-ADDD-31DB602F8A70}" type="sibTrans" cxnId="{6D60EE63-2D9E-41F3-AB28-F09623DCD0D4}">
      <dgm:prSet/>
      <dgm:spPr/>
      <dgm:t>
        <a:bodyPr/>
        <a:lstStyle/>
        <a:p>
          <a:endParaRPr lang="it-IT" sz="2400">
            <a:latin typeface="Lato" panose="020F0502020204030203" pitchFamily="34" charset="0"/>
          </a:endParaRPr>
        </a:p>
      </dgm:t>
    </dgm:pt>
    <dgm:pt modelId="{4842D940-AF6A-4D3E-AA6C-647D7E4D2F59}">
      <dgm:prSet phldrT="[Testo]" custT="1"/>
      <dgm:spPr/>
      <dgm:t>
        <a:bodyPr/>
        <a:lstStyle/>
        <a:p>
          <a:r>
            <a:rPr lang="it-IT" sz="2400" dirty="0">
              <a:latin typeface="Lato" panose="020F0502020204030203" pitchFamily="34" charset="0"/>
            </a:rPr>
            <a:t>Lavoratore autonomo</a:t>
          </a:r>
        </a:p>
      </dgm:t>
    </dgm:pt>
    <dgm:pt modelId="{F2F5358A-5BDE-40B5-A624-075DB01951E1}" type="parTrans" cxnId="{2A3EC2F0-92F9-4453-B104-F9879857AD35}">
      <dgm:prSet/>
      <dgm:spPr/>
      <dgm:t>
        <a:bodyPr/>
        <a:lstStyle/>
        <a:p>
          <a:endParaRPr lang="it-IT" sz="2400">
            <a:latin typeface="Lato" panose="020F0502020204030203" pitchFamily="34" charset="0"/>
          </a:endParaRPr>
        </a:p>
      </dgm:t>
    </dgm:pt>
    <dgm:pt modelId="{20AD6140-B9CC-4C32-B591-B0B7557AD736}" type="sibTrans" cxnId="{2A3EC2F0-92F9-4453-B104-F9879857AD35}">
      <dgm:prSet/>
      <dgm:spPr/>
      <dgm:t>
        <a:bodyPr/>
        <a:lstStyle/>
        <a:p>
          <a:endParaRPr lang="it-IT" sz="2400">
            <a:latin typeface="Lato" panose="020F0502020204030203" pitchFamily="34" charset="0"/>
          </a:endParaRPr>
        </a:p>
      </dgm:t>
    </dgm:pt>
    <dgm:pt modelId="{7108AF57-7004-4AAA-8336-46308171562A}">
      <dgm:prSet phldrT="[Testo]" custT="1"/>
      <dgm:spPr/>
      <dgm:t>
        <a:bodyPr/>
        <a:lstStyle/>
        <a:p>
          <a:r>
            <a:rPr lang="it-IT" sz="2400" b="1" dirty="0">
              <a:latin typeface="Lato" panose="020F0502020204030203" pitchFamily="34" charset="0"/>
              <a:ea typeface="Arimo" panose="020B0604020202020204" pitchFamily="34" charset="0"/>
            </a:rPr>
            <a:t>Percorso sul sito A1 art. 13 par. 1</a:t>
          </a:r>
          <a:endParaRPr lang="it-IT" sz="2400" b="1" dirty="0">
            <a:latin typeface="Lato" panose="020F0502020204030203" pitchFamily="34" charset="0"/>
          </a:endParaRPr>
        </a:p>
      </dgm:t>
    </dgm:pt>
    <dgm:pt modelId="{715FAE5C-CF35-4C47-9227-500A487687A9}" type="parTrans" cxnId="{74E048DD-FA6B-45C5-AE64-AB8D77B521F6}">
      <dgm:prSet/>
      <dgm:spPr/>
      <dgm:t>
        <a:bodyPr/>
        <a:lstStyle/>
        <a:p>
          <a:endParaRPr lang="it-IT" sz="2400">
            <a:latin typeface="Lato" panose="020F0502020204030203" pitchFamily="34" charset="0"/>
          </a:endParaRPr>
        </a:p>
      </dgm:t>
    </dgm:pt>
    <dgm:pt modelId="{AF8700E7-0B60-4BD9-BB59-27A3B82FCD52}" type="sibTrans" cxnId="{74E048DD-FA6B-45C5-AE64-AB8D77B521F6}">
      <dgm:prSet/>
      <dgm:spPr/>
      <dgm:t>
        <a:bodyPr/>
        <a:lstStyle/>
        <a:p>
          <a:endParaRPr lang="it-IT" sz="2400">
            <a:latin typeface="Lato" panose="020F0502020204030203" pitchFamily="34" charset="0"/>
          </a:endParaRPr>
        </a:p>
      </dgm:t>
    </dgm:pt>
    <dgm:pt modelId="{2BAE983A-EFCA-4EF8-AEF4-CCD13C5D1894}">
      <dgm:prSet phldrT="[Testo]" custT="1"/>
      <dgm:spPr/>
      <dgm:t>
        <a:bodyPr/>
        <a:lstStyle/>
        <a:p>
          <a:r>
            <a:rPr lang="it-IT" sz="2400" dirty="0">
              <a:latin typeface="Lato" panose="020F0502020204030203" pitchFamily="34" charset="0"/>
            </a:rPr>
            <a:t>Dal sito internet www.inps.it selezionare: Prestazioni e Servizi &gt; Prestazioni &gt; Rilascio Certificazioni A1 per attività lavorative in Stati UE, SEE e Svizzera &gt; Accedi al Servizio &gt; Procedura Telematica per il Rilascio del Documento portatile A1  &gt; Nuova Richieste</a:t>
          </a:r>
        </a:p>
      </dgm:t>
    </dgm:pt>
    <dgm:pt modelId="{90054632-96A0-4498-AB51-D27C84FF67DC}" type="parTrans" cxnId="{D8E9424B-7C65-4A88-A52B-B09BF847C3DB}">
      <dgm:prSet/>
      <dgm:spPr/>
      <dgm:t>
        <a:bodyPr/>
        <a:lstStyle/>
        <a:p>
          <a:endParaRPr lang="it-IT" sz="2400">
            <a:latin typeface="Lato" panose="020F0502020204030203" pitchFamily="34" charset="0"/>
          </a:endParaRPr>
        </a:p>
      </dgm:t>
    </dgm:pt>
    <dgm:pt modelId="{53A19C1C-82DC-4150-8C60-1CF014ACC107}" type="sibTrans" cxnId="{D8E9424B-7C65-4A88-A52B-B09BF847C3DB}">
      <dgm:prSet/>
      <dgm:spPr/>
      <dgm:t>
        <a:bodyPr/>
        <a:lstStyle/>
        <a:p>
          <a:endParaRPr lang="it-IT" sz="2400">
            <a:latin typeface="Lato" panose="020F0502020204030203" pitchFamily="34" charset="0"/>
          </a:endParaRPr>
        </a:p>
      </dgm:t>
    </dgm:pt>
    <dgm:pt modelId="{3A927C3F-59EE-4335-A5F0-D857C76CD4A9}">
      <dgm:prSet custT="1"/>
      <dgm:spPr/>
      <dgm:t>
        <a:bodyPr/>
        <a:lstStyle/>
        <a:p>
          <a:endParaRPr lang="it-IT" sz="2400">
            <a:latin typeface="Lato" panose="020F0502020204030203" pitchFamily="34" charset="0"/>
          </a:endParaRPr>
        </a:p>
      </dgm:t>
    </dgm:pt>
    <dgm:pt modelId="{161C2770-892F-4E55-BF54-4F4EA320DDFF}" type="parTrans" cxnId="{4D359CCF-B440-4EF3-8737-A6F77A6D0A18}">
      <dgm:prSet/>
      <dgm:spPr/>
      <dgm:t>
        <a:bodyPr/>
        <a:lstStyle/>
        <a:p>
          <a:endParaRPr lang="it-IT" sz="2400">
            <a:latin typeface="Lato" panose="020F0502020204030203" pitchFamily="34" charset="0"/>
          </a:endParaRPr>
        </a:p>
      </dgm:t>
    </dgm:pt>
    <dgm:pt modelId="{909CBB8B-E089-4DAD-BA3A-8CA4D4771924}" type="sibTrans" cxnId="{4D359CCF-B440-4EF3-8737-A6F77A6D0A18}">
      <dgm:prSet/>
      <dgm:spPr/>
      <dgm:t>
        <a:bodyPr/>
        <a:lstStyle/>
        <a:p>
          <a:endParaRPr lang="it-IT" sz="2400">
            <a:latin typeface="Lato" panose="020F0502020204030203" pitchFamily="34" charset="0"/>
          </a:endParaRPr>
        </a:p>
      </dgm:t>
    </dgm:pt>
    <dgm:pt modelId="{E50ED56F-8AED-4F5A-94F6-937A2C8CA9C2}">
      <dgm:prSet custT="1"/>
      <dgm:spPr/>
      <dgm:t>
        <a:bodyPr/>
        <a:lstStyle/>
        <a:p>
          <a:r>
            <a:rPr lang="it-IT" sz="2400" dirty="0">
              <a:latin typeface="Lato" panose="020F0502020204030203" pitchFamily="34" charset="0"/>
            </a:rPr>
            <a:t> Dal 1 Aprile 2023 solo telematico</a:t>
          </a:r>
        </a:p>
      </dgm:t>
    </dgm:pt>
    <dgm:pt modelId="{26E4365A-E2C6-42B7-9E71-5E46CD321A17}" type="parTrans" cxnId="{87049D9B-7851-4B2C-81B2-29BD40C6FA85}">
      <dgm:prSet/>
      <dgm:spPr/>
      <dgm:t>
        <a:bodyPr/>
        <a:lstStyle/>
        <a:p>
          <a:endParaRPr lang="it-IT" sz="2400">
            <a:latin typeface="Lato" panose="020F0502020204030203" pitchFamily="34" charset="0"/>
          </a:endParaRPr>
        </a:p>
      </dgm:t>
    </dgm:pt>
    <dgm:pt modelId="{C1460FAA-4947-4E6B-A8F5-337EFAE2A9D2}" type="sibTrans" cxnId="{87049D9B-7851-4B2C-81B2-29BD40C6FA85}">
      <dgm:prSet/>
      <dgm:spPr/>
      <dgm:t>
        <a:bodyPr/>
        <a:lstStyle/>
        <a:p>
          <a:endParaRPr lang="it-IT" sz="2400">
            <a:latin typeface="Lato" panose="020F0502020204030203" pitchFamily="34" charset="0"/>
          </a:endParaRPr>
        </a:p>
      </dgm:t>
    </dgm:pt>
    <dgm:pt modelId="{25C07AE4-E18E-438D-906A-51C547685503}">
      <dgm:prSet phldrT="[Testo]" custT="1"/>
      <dgm:spPr/>
      <dgm:t>
        <a:bodyPr/>
        <a:lstStyle/>
        <a:p>
          <a:r>
            <a:rPr lang="it-IT" sz="2400" dirty="0">
              <a:latin typeface="Lato" panose="020F0502020204030203" pitchFamily="34" charset="0"/>
            </a:rPr>
            <a:t>Attività abituale subordinata e autonoma</a:t>
          </a:r>
        </a:p>
      </dgm:t>
    </dgm:pt>
    <dgm:pt modelId="{ED7C11F3-9891-4E8F-912F-3E44CA6D5DCD}" type="parTrans" cxnId="{2EABAFCB-BC1D-42E8-83FC-5CECA4C6A731}">
      <dgm:prSet/>
      <dgm:spPr/>
      <dgm:t>
        <a:bodyPr/>
        <a:lstStyle/>
        <a:p>
          <a:endParaRPr lang="it-IT" sz="2400">
            <a:latin typeface="Lato" panose="020F0502020204030203" pitchFamily="34" charset="0"/>
          </a:endParaRPr>
        </a:p>
      </dgm:t>
    </dgm:pt>
    <dgm:pt modelId="{F722D4AD-1EED-4108-A391-DE7B1CA0D9FE}" type="sibTrans" cxnId="{2EABAFCB-BC1D-42E8-83FC-5CECA4C6A731}">
      <dgm:prSet/>
      <dgm:spPr/>
      <dgm:t>
        <a:bodyPr/>
        <a:lstStyle/>
        <a:p>
          <a:endParaRPr lang="it-IT" sz="2400">
            <a:latin typeface="Lato" panose="020F0502020204030203" pitchFamily="34" charset="0"/>
          </a:endParaRPr>
        </a:p>
      </dgm:t>
    </dgm:pt>
    <dgm:pt modelId="{F4B6934E-0437-47CC-A8EA-8361B3AC566E}">
      <dgm:prSet custT="1"/>
      <dgm:spPr/>
      <dgm:t>
        <a:bodyPr/>
        <a:lstStyle/>
        <a:p>
          <a:r>
            <a:rPr lang="it-IT" sz="2400" dirty="0">
              <a:latin typeface="Lato" panose="020F0502020204030203" pitchFamily="34" charset="0"/>
            </a:rPr>
            <a:t>Lavoratore subordinato che esercita un’attività in più Stati membri</a:t>
          </a:r>
        </a:p>
      </dgm:t>
    </dgm:pt>
    <dgm:pt modelId="{BF7BA368-AE68-4FB3-8E83-0FDD68AE6CD7}" type="parTrans" cxnId="{A12626CC-C0D3-4BF8-A557-DE61D1579DD8}">
      <dgm:prSet/>
      <dgm:spPr/>
      <dgm:t>
        <a:bodyPr/>
        <a:lstStyle/>
        <a:p>
          <a:endParaRPr lang="it-IT" sz="2400">
            <a:latin typeface="Lato" panose="020F0502020204030203" pitchFamily="34" charset="0"/>
          </a:endParaRPr>
        </a:p>
      </dgm:t>
    </dgm:pt>
    <dgm:pt modelId="{CCDB6888-5051-4489-8F8E-22523C28BA51}" type="sibTrans" cxnId="{A12626CC-C0D3-4BF8-A557-DE61D1579DD8}">
      <dgm:prSet/>
      <dgm:spPr/>
      <dgm:t>
        <a:bodyPr/>
        <a:lstStyle/>
        <a:p>
          <a:endParaRPr lang="it-IT" sz="2400">
            <a:latin typeface="Lato" panose="020F0502020204030203" pitchFamily="34" charset="0"/>
          </a:endParaRPr>
        </a:p>
      </dgm:t>
    </dgm:pt>
    <dgm:pt modelId="{A74BC6D3-72C8-4A10-974A-82BF18EC8E94}">
      <dgm:prSet custT="1"/>
      <dgm:spPr/>
      <dgm:t>
        <a:bodyPr/>
        <a:lstStyle/>
        <a:p>
          <a:r>
            <a:rPr lang="it-IT" sz="2400" dirty="0">
              <a:latin typeface="Lato" panose="020F0502020204030203" pitchFamily="34" charset="0"/>
            </a:rPr>
            <a:t>Dipendenti pubblici</a:t>
          </a:r>
        </a:p>
      </dgm:t>
    </dgm:pt>
    <dgm:pt modelId="{B0945D2E-71C0-4D89-93EB-26BDB5CE8E78}" type="parTrans" cxnId="{052D8277-0C4D-457F-8D82-1610CBDEFA31}">
      <dgm:prSet/>
      <dgm:spPr/>
      <dgm:t>
        <a:bodyPr/>
        <a:lstStyle/>
        <a:p>
          <a:endParaRPr lang="it-IT" sz="2400">
            <a:latin typeface="Lato" panose="020F0502020204030203" pitchFamily="34" charset="0"/>
          </a:endParaRPr>
        </a:p>
      </dgm:t>
    </dgm:pt>
    <dgm:pt modelId="{116C97FD-BEC2-45A8-9145-6E70EF5F8428}" type="sibTrans" cxnId="{052D8277-0C4D-457F-8D82-1610CBDEFA31}">
      <dgm:prSet/>
      <dgm:spPr/>
      <dgm:t>
        <a:bodyPr/>
        <a:lstStyle/>
        <a:p>
          <a:endParaRPr lang="it-IT" sz="2400">
            <a:latin typeface="Lato" panose="020F0502020204030203" pitchFamily="34" charset="0"/>
          </a:endParaRPr>
        </a:p>
      </dgm:t>
    </dgm:pt>
    <dgm:pt modelId="{54A921C5-165E-435C-AD84-C7F6535B361B}">
      <dgm:prSet custT="1"/>
      <dgm:spPr/>
      <dgm:t>
        <a:bodyPr/>
        <a:lstStyle/>
        <a:p>
          <a:r>
            <a:rPr lang="it-IT" sz="2400" dirty="0">
              <a:latin typeface="Lato" panose="020F0502020204030203" pitchFamily="34" charset="0"/>
            </a:rPr>
            <a:t>Personale di volo</a:t>
          </a:r>
        </a:p>
      </dgm:t>
    </dgm:pt>
    <dgm:pt modelId="{F5977244-ECE5-451D-B543-1CE39BDC7508}" type="parTrans" cxnId="{F723FFF7-F0AE-4056-BF2A-337A7FC08E4C}">
      <dgm:prSet/>
      <dgm:spPr/>
      <dgm:t>
        <a:bodyPr/>
        <a:lstStyle/>
        <a:p>
          <a:endParaRPr lang="it-IT" sz="2400">
            <a:latin typeface="Lato" panose="020F0502020204030203" pitchFamily="34" charset="0"/>
          </a:endParaRPr>
        </a:p>
      </dgm:t>
    </dgm:pt>
    <dgm:pt modelId="{17DF1AA6-8373-43A5-AAA1-FA6585E7C2B8}" type="sibTrans" cxnId="{F723FFF7-F0AE-4056-BF2A-337A7FC08E4C}">
      <dgm:prSet/>
      <dgm:spPr/>
      <dgm:t>
        <a:bodyPr/>
        <a:lstStyle/>
        <a:p>
          <a:endParaRPr lang="it-IT" sz="2400">
            <a:latin typeface="Lato" panose="020F0502020204030203" pitchFamily="34" charset="0"/>
          </a:endParaRPr>
        </a:p>
      </dgm:t>
    </dgm:pt>
    <dgm:pt modelId="{AAB827F6-6CC3-4CA3-AAA1-E11EF4EF687C}">
      <dgm:prSet custT="1"/>
      <dgm:spPr/>
      <dgm:t>
        <a:bodyPr/>
        <a:lstStyle/>
        <a:p>
          <a:r>
            <a:rPr lang="it-IT" sz="2400" dirty="0">
              <a:latin typeface="Lato" panose="020F0502020204030203" pitchFamily="34" charset="0"/>
            </a:rPr>
            <a:t>Altri accordi in deroga</a:t>
          </a:r>
        </a:p>
      </dgm:t>
    </dgm:pt>
    <dgm:pt modelId="{377772CD-0E5D-4773-B55F-58A1EF860B94}" type="parTrans" cxnId="{E8C8DDA7-0A9C-4077-93C2-B72F095CFE26}">
      <dgm:prSet/>
      <dgm:spPr/>
      <dgm:t>
        <a:bodyPr/>
        <a:lstStyle/>
        <a:p>
          <a:endParaRPr lang="it-IT" sz="2400">
            <a:latin typeface="Lato" panose="020F0502020204030203" pitchFamily="34" charset="0"/>
          </a:endParaRPr>
        </a:p>
      </dgm:t>
    </dgm:pt>
    <dgm:pt modelId="{0D7D5571-AB04-40A1-83B6-917D026D1E8D}" type="sibTrans" cxnId="{E8C8DDA7-0A9C-4077-93C2-B72F095CFE26}">
      <dgm:prSet/>
      <dgm:spPr/>
      <dgm:t>
        <a:bodyPr/>
        <a:lstStyle/>
        <a:p>
          <a:endParaRPr lang="it-IT" sz="2400">
            <a:latin typeface="Lato" panose="020F0502020204030203" pitchFamily="34" charset="0"/>
          </a:endParaRPr>
        </a:p>
      </dgm:t>
    </dgm:pt>
    <dgm:pt modelId="{ECD8FAF1-5ADE-4AD9-BB45-BEFD56714864}" type="pres">
      <dgm:prSet presAssocID="{05F03788-834D-4E7B-B8D1-0298469B08B3}" presName="Name0" presStyleCnt="0">
        <dgm:presLayoutVars>
          <dgm:dir/>
          <dgm:animLvl val="lvl"/>
          <dgm:resizeHandles val="exact"/>
        </dgm:presLayoutVars>
      </dgm:prSet>
      <dgm:spPr/>
    </dgm:pt>
    <dgm:pt modelId="{06DA9031-B7E9-4A3F-BC15-32885F863F70}" type="pres">
      <dgm:prSet presAssocID="{D6EECB23-5870-423D-9CA8-6AD84FF0E6FE}" presName="composite" presStyleCnt="0"/>
      <dgm:spPr/>
    </dgm:pt>
    <dgm:pt modelId="{6A6AB90C-1298-4B08-ABDB-39B84B0A5D99}" type="pres">
      <dgm:prSet presAssocID="{D6EECB23-5870-423D-9CA8-6AD84FF0E6FE}" presName="parTx" presStyleLbl="alignNode1" presStyleIdx="0" presStyleCnt="3" custScaleY="100000">
        <dgm:presLayoutVars>
          <dgm:chMax val="0"/>
          <dgm:chPref val="0"/>
          <dgm:bulletEnabled val="1"/>
        </dgm:presLayoutVars>
      </dgm:prSet>
      <dgm:spPr/>
    </dgm:pt>
    <dgm:pt modelId="{C7D1AF6D-42F8-4934-B8EF-D341DE01943D}" type="pres">
      <dgm:prSet presAssocID="{D6EECB23-5870-423D-9CA8-6AD84FF0E6FE}" presName="desTx" presStyleLbl="alignAccFollowNode1" presStyleIdx="0" presStyleCnt="3">
        <dgm:presLayoutVars>
          <dgm:bulletEnabled val="1"/>
        </dgm:presLayoutVars>
      </dgm:prSet>
      <dgm:spPr/>
    </dgm:pt>
    <dgm:pt modelId="{9EFB8015-00D6-43CA-8758-D733C3345D98}" type="pres">
      <dgm:prSet presAssocID="{E649F7C1-10EE-462B-9CF1-D3AE33250539}" presName="space" presStyleCnt="0"/>
      <dgm:spPr/>
    </dgm:pt>
    <dgm:pt modelId="{D358E189-C305-469C-A2AA-68AD9201D2C3}" type="pres">
      <dgm:prSet presAssocID="{CE4BF509-DE01-4BD8-872C-65D53BE714F4}" presName="composite" presStyleCnt="0"/>
      <dgm:spPr/>
    </dgm:pt>
    <dgm:pt modelId="{C1DD5285-DF2C-4434-8EAD-7580A97D209D}" type="pres">
      <dgm:prSet presAssocID="{CE4BF509-DE01-4BD8-872C-65D53BE714F4}" presName="parTx" presStyleLbl="alignNode1" presStyleIdx="1" presStyleCnt="3">
        <dgm:presLayoutVars>
          <dgm:chMax val="0"/>
          <dgm:chPref val="0"/>
          <dgm:bulletEnabled val="1"/>
        </dgm:presLayoutVars>
      </dgm:prSet>
      <dgm:spPr/>
    </dgm:pt>
    <dgm:pt modelId="{686F852D-8C4A-478B-9123-FEE5CD90BE28}" type="pres">
      <dgm:prSet presAssocID="{CE4BF509-DE01-4BD8-872C-65D53BE714F4}" presName="desTx" presStyleLbl="alignAccFollowNode1" presStyleIdx="1" presStyleCnt="3">
        <dgm:presLayoutVars>
          <dgm:bulletEnabled val="1"/>
        </dgm:presLayoutVars>
      </dgm:prSet>
      <dgm:spPr/>
    </dgm:pt>
    <dgm:pt modelId="{13009441-ABBB-41C7-B3F6-0249BDBD8B91}" type="pres">
      <dgm:prSet presAssocID="{33193BA3-B7CD-4091-ADDD-31DB602F8A70}" presName="space" presStyleCnt="0"/>
      <dgm:spPr/>
    </dgm:pt>
    <dgm:pt modelId="{91C14E90-7640-436F-8C68-226977979162}" type="pres">
      <dgm:prSet presAssocID="{7108AF57-7004-4AAA-8336-46308171562A}" presName="composite" presStyleCnt="0"/>
      <dgm:spPr/>
    </dgm:pt>
    <dgm:pt modelId="{542E162B-67E0-4D70-92A8-2019110865A2}" type="pres">
      <dgm:prSet presAssocID="{7108AF57-7004-4AAA-8336-46308171562A}" presName="parTx" presStyleLbl="alignNode1" presStyleIdx="2" presStyleCnt="3">
        <dgm:presLayoutVars>
          <dgm:chMax val="0"/>
          <dgm:chPref val="0"/>
          <dgm:bulletEnabled val="1"/>
        </dgm:presLayoutVars>
      </dgm:prSet>
      <dgm:spPr/>
    </dgm:pt>
    <dgm:pt modelId="{BD8377CA-0B39-4A36-A3F0-B19974AF8FD5}" type="pres">
      <dgm:prSet presAssocID="{7108AF57-7004-4AAA-8336-46308171562A}" presName="desTx" presStyleLbl="alignAccFollowNode1" presStyleIdx="2" presStyleCnt="3">
        <dgm:presLayoutVars>
          <dgm:bulletEnabled val="1"/>
        </dgm:presLayoutVars>
      </dgm:prSet>
      <dgm:spPr/>
    </dgm:pt>
  </dgm:ptLst>
  <dgm:cxnLst>
    <dgm:cxn modelId="{41B72503-0416-415A-B269-E20A9690EBFC}" type="presOf" srcId="{4842D940-AF6A-4D3E-AA6C-647D7E4D2F59}" destId="{686F852D-8C4A-478B-9123-FEE5CD90BE28}" srcOrd="0" destOrd="0" presId="urn:microsoft.com/office/officeart/2005/8/layout/hList1"/>
    <dgm:cxn modelId="{DE569C29-F987-4432-8ED1-059D71C74295}" type="presOf" srcId="{25C07AE4-E18E-438D-906A-51C547685503}" destId="{686F852D-8C4A-478B-9123-FEE5CD90BE28}" srcOrd="0" destOrd="1" presId="urn:microsoft.com/office/officeart/2005/8/layout/hList1"/>
    <dgm:cxn modelId="{4B49312E-FC18-47CA-8F5E-8A719E6B63AB}" type="presOf" srcId="{D6EECB23-5870-423D-9CA8-6AD84FF0E6FE}" destId="{6A6AB90C-1298-4B08-ABDB-39B84B0A5D99}" srcOrd="0" destOrd="0" presId="urn:microsoft.com/office/officeart/2005/8/layout/hList1"/>
    <dgm:cxn modelId="{E5D3A832-099A-4648-B046-7BE1DF809D52}" type="presOf" srcId="{2BAE983A-EFCA-4EF8-AEF4-CCD13C5D1894}" destId="{BD8377CA-0B39-4A36-A3F0-B19974AF8FD5}" srcOrd="0" destOrd="0" presId="urn:microsoft.com/office/officeart/2005/8/layout/hList1"/>
    <dgm:cxn modelId="{CB205238-BB8D-47D8-AB37-48BDA5F2394E}" type="presOf" srcId="{A74BC6D3-72C8-4A10-974A-82BF18EC8E94}" destId="{686F852D-8C4A-478B-9123-FEE5CD90BE28}" srcOrd="0" destOrd="3" presId="urn:microsoft.com/office/officeart/2005/8/layout/hList1"/>
    <dgm:cxn modelId="{52556A3F-E06A-4184-8A39-861129F92FCD}" type="presOf" srcId="{05F03788-834D-4E7B-B8D1-0298469B08B3}" destId="{ECD8FAF1-5ADE-4AD9-BB45-BEFD56714864}" srcOrd="0" destOrd="0" presId="urn:microsoft.com/office/officeart/2005/8/layout/hList1"/>
    <dgm:cxn modelId="{6D60EE63-2D9E-41F3-AB28-F09623DCD0D4}" srcId="{05F03788-834D-4E7B-B8D1-0298469B08B3}" destId="{CE4BF509-DE01-4BD8-872C-65D53BE714F4}" srcOrd="1" destOrd="0" parTransId="{855725D8-EE20-4C1C-A549-4D40713F190D}" sibTransId="{33193BA3-B7CD-4091-ADDD-31DB602F8A70}"/>
    <dgm:cxn modelId="{D8E9424B-7C65-4A88-A52B-B09BF847C3DB}" srcId="{7108AF57-7004-4AAA-8336-46308171562A}" destId="{2BAE983A-EFCA-4EF8-AEF4-CCD13C5D1894}" srcOrd="0" destOrd="0" parTransId="{90054632-96A0-4498-AB51-D27C84FF67DC}" sibTransId="{53A19C1C-82DC-4150-8C60-1CF014ACC107}"/>
    <dgm:cxn modelId="{8AC56851-798A-40E0-9327-CA20C4496363}" srcId="{D6EECB23-5870-423D-9CA8-6AD84FF0E6FE}" destId="{C41B19CF-CCDE-44CA-98FB-17D431C58477}" srcOrd="0" destOrd="0" parTransId="{A724F0FA-6147-4FFF-8261-3059AFF8260D}" sibTransId="{D019DD25-9AE2-49A5-8067-004BAC249ADD}"/>
    <dgm:cxn modelId="{5FD97C57-4154-47E5-A753-FCA7E75C386E}" type="presOf" srcId="{CE4BF509-DE01-4BD8-872C-65D53BE714F4}" destId="{C1DD5285-DF2C-4434-8EAD-7580A97D209D}" srcOrd="0" destOrd="0" presId="urn:microsoft.com/office/officeart/2005/8/layout/hList1"/>
    <dgm:cxn modelId="{052D8277-0C4D-457F-8D82-1610CBDEFA31}" srcId="{CE4BF509-DE01-4BD8-872C-65D53BE714F4}" destId="{A74BC6D3-72C8-4A10-974A-82BF18EC8E94}" srcOrd="3" destOrd="0" parTransId="{B0945D2E-71C0-4D89-93EB-26BDB5CE8E78}" sibTransId="{116C97FD-BEC2-45A8-9145-6E70EF5F8428}"/>
    <dgm:cxn modelId="{885D7E5A-CE83-43D4-83E8-28B26EDAFE5E}" srcId="{05F03788-834D-4E7B-B8D1-0298469B08B3}" destId="{D6EECB23-5870-423D-9CA8-6AD84FF0E6FE}" srcOrd="0" destOrd="0" parTransId="{1D29A417-B437-4A04-8121-364C7B285E0B}" sibTransId="{E649F7C1-10EE-462B-9CF1-D3AE33250539}"/>
    <dgm:cxn modelId="{3D92BB7F-57BA-457A-8AFA-CF3551BEA614}" type="presOf" srcId="{E50ED56F-8AED-4F5A-94F6-937A2C8CA9C2}" destId="{C7D1AF6D-42F8-4934-B8EF-D341DE01943D}" srcOrd="0" destOrd="2" presId="urn:microsoft.com/office/officeart/2005/8/layout/hList1"/>
    <dgm:cxn modelId="{87049D9B-7851-4B2C-81B2-29BD40C6FA85}" srcId="{D6EECB23-5870-423D-9CA8-6AD84FF0E6FE}" destId="{E50ED56F-8AED-4F5A-94F6-937A2C8CA9C2}" srcOrd="2" destOrd="0" parTransId="{26E4365A-E2C6-42B7-9E71-5E46CD321A17}" sibTransId="{C1460FAA-4947-4E6B-A8F5-337EFAE2A9D2}"/>
    <dgm:cxn modelId="{E8C8DDA7-0A9C-4077-93C2-B72F095CFE26}" srcId="{CE4BF509-DE01-4BD8-872C-65D53BE714F4}" destId="{AAB827F6-6CC3-4CA3-AAA1-E11EF4EF687C}" srcOrd="5" destOrd="0" parTransId="{377772CD-0E5D-4773-B55F-58A1EF860B94}" sibTransId="{0D7D5571-AB04-40A1-83B6-917D026D1E8D}"/>
    <dgm:cxn modelId="{578671BB-BA08-4969-A66C-4A88546AE965}" type="presOf" srcId="{F4B6934E-0437-47CC-A8EA-8361B3AC566E}" destId="{686F852D-8C4A-478B-9123-FEE5CD90BE28}" srcOrd="0" destOrd="2" presId="urn:microsoft.com/office/officeart/2005/8/layout/hList1"/>
    <dgm:cxn modelId="{317CE6C5-89DD-4A88-A315-6127616FF2AC}" type="presOf" srcId="{3A927C3F-59EE-4335-A5F0-D857C76CD4A9}" destId="{C7D1AF6D-42F8-4934-B8EF-D341DE01943D}" srcOrd="0" destOrd="1" presId="urn:microsoft.com/office/officeart/2005/8/layout/hList1"/>
    <dgm:cxn modelId="{445EE4CA-C2BB-4C4E-A0AF-F391983D1183}" type="presOf" srcId="{AAB827F6-6CC3-4CA3-AAA1-E11EF4EF687C}" destId="{686F852D-8C4A-478B-9123-FEE5CD90BE28}" srcOrd="0" destOrd="5" presId="urn:microsoft.com/office/officeart/2005/8/layout/hList1"/>
    <dgm:cxn modelId="{2EABAFCB-BC1D-42E8-83FC-5CECA4C6A731}" srcId="{CE4BF509-DE01-4BD8-872C-65D53BE714F4}" destId="{25C07AE4-E18E-438D-906A-51C547685503}" srcOrd="1" destOrd="0" parTransId="{ED7C11F3-9891-4E8F-912F-3E44CA6D5DCD}" sibTransId="{F722D4AD-1EED-4108-A391-DE7B1CA0D9FE}"/>
    <dgm:cxn modelId="{A12626CC-C0D3-4BF8-A557-DE61D1579DD8}" srcId="{CE4BF509-DE01-4BD8-872C-65D53BE714F4}" destId="{F4B6934E-0437-47CC-A8EA-8361B3AC566E}" srcOrd="2" destOrd="0" parTransId="{BF7BA368-AE68-4FB3-8E83-0FDD68AE6CD7}" sibTransId="{CCDB6888-5051-4489-8F8E-22523C28BA51}"/>
    <dgm:cxn modelId="{4D359CCF-B440-4EF3-8737-A6F77A6D0A18}" srcId="{D6EECB23-5870-423D-9CA8-6AD84FF0E6FE}" destId="{3A927C3F-59EE-4335-A5F0-D857C76CD4A9}" srcOrd="1" destOrd="0" parTransId="{161C2770-892F-4E55-BF54-4F4EA320DDFF}" sibTransId="{909CBB8B-E089-4DAD-BA3A-8CA4D4771924}"/>
    <dgm:cxn modelId="{74E048DD-FA6B-45C5-AE64-AB8D77B521F6}" srcId="{05F03788-834D-4E7B-B8D1-0298469B08B3}" destId="{7108AF57-7004-4AAA-8336-46308171562A}" srcOrd="2" destOrd="0" parTransId="{715FAE5C-CF35-4C47-9227-500A487687A9}" sibTransId="{AF8700E7-0B60-4BD9-BB59-27A3B82FCD52}"/>
    <dgm:cxn modelId="{878912E6-D88F-4873-A159-DA0B61B42B2E}" type="presOf" srcId="{54A921C5-165E-435C-AD84-C7F6535B361B}" destId="{686F852D-8C4A-478B-9123-FEE5CD90BE28}" srcOrd="0" destOrd="4" presId="urn:microsoft.com/office/officeart/2005/8/layout/hList1"/>
    <dgm:cxn modelId="{2A3EC2F0-92F9-4453-B104-F9879857AD35}" srcId="{CE4BF509-DE01-4BD8-872C-65D53BE714F4}" destId="{4842D940-AF6A-4D3E-AA6C-647D7E4D2F59}" srcOrd="0" destOrd="0" parTransId="{F2F5358A-5BDE-40B5-A624-075DB01951E1}" sibTransId="{20AD6140-B9CC-4C32-B591-B0B7557AD736}"/>
    <dgm:cxn modelId="{BECCEDF1-A8B4-42F8-83E7-4F012239D246}" type="presOf" srcId="{C41B19CF-CCDE-44CA-98FB-17D431C58477}" destId="{C7D1AF6D-42F8-4934-B8EF-D341DE01943D}" srcOrd="0" destOrd="0" presId="urn:microsoft.com/office/officeart/2005/8/layout/hList1"/>
    <dgm:cxn modelId="{F723FFF7-F0AE-4056-BF2A-337A7FC08E4C}" srcId="{CE4BF509-DE01-4BD8-872C-65D53BE714F4}" destId="{54A921C5-165E-435C-AD84-C7F6535B361B}" srcOrd="4" destOrd="0" parTransId="{F5977244-ECE5-451D-B543-1CE39BDC7508}" sibTransId="{17DF1AA6-8373-43A5-AAA1-FA6585E7C2B8}"/>
    <dgm:cxn modelId="{069172FF-94D2-4F2B-96C3-992D71BB1282}" type="presOf" srcId="{7108AF57-7004-4AAA-8336-46308171562A}" destId="{542E162B-67E0-4D70-92A8-2019110865A2}" srcOrd="0" destOrd="0" presId="urn:microsoft.com/office/officeart/2005/8/layout/hList1"/>
    <dgm:cxn modelId="{95B74252-4A4B-4B90-85DC-DA58E908F70B}" type="presParOf" srcId="{ECD8FAF1-5ADE-4AD9-BB45-BEFD56714864}" destId="{06DA9031-B7E9-4A3F-BC15-32885F863F70}" srcOrd="0" destOrd="0" presId="urn:microsoft.com/office/officeart/2005/8/layout/hList1"/>
    <dgm:cxn modelId="{F368CB4E-1D7B-45E5-81F2-49AABD1E4AB0}" type="presParOf" srcId="{06DA9031-B7E9-4A3F-BC15-32885F863F70}" destId="{6A6AB90C-1298-4B08-ABDB-39B84B0A5D99}" srcOrd="0" destOrd="0" presId="urn:microsoft.com/office/officeart/2005/8/layout/hList1"/>
    <dgm:cxn modelId="{DE2E8DFC-7CB7-4F71-B8ED-AD5F946EB4A5}" type="presParOf" srcId="{06DA9031-B7E9-4A3F-BC15-32885F863F70}" destId="{C7D1AF6D-42F8-4934-B8EF-D341DE01943D}" srcOrd="1" destOrd="0" presId="urn:microsoft.com/office/officeart/2005/8/layout/hList1"/>
    <dgm:cxn modelId="{6C797D67-1674-46A9-A304-4EE722252C09}" type="presParOf" srcId="{ECD8FAF1-5ADE-4AD9-BB45-BEFD56714864}" destId="{9EFB8015-00D6-43CA-8758-D733C3345D98}" srcOrd="1" destOrd="0" presId="urn:microsoft.com/office/officeart/2005/8/layout/hList1"/>
    <dgm:cxn modelId="{360DFC86-F13A-4A60-A7C5-F2C8D1716DCD}" type="presParOf" srcId="{ECD8FAF1-5ADE-4AD9-BB45-BEFD56714864}" destId="{D358E189-C305-469C-A2AA-68AD9201D2C3}" srcOrd="2" destOrd="0" presId="urn:microsoft.com/office/officeart/2005/8/layout/hList1"/>
    <dgm:cxn modelId="{E175BC4D-30AA-4ABF-9ADB-2130C77E4B46}" type="presParOf" srcId="{D358E189-C305-469C-A2AA-68AD9201D2C3}" destId="{C1DD5285-DF2C-4434-8EAD-7580A97D209D}" srcOrd="0" destOrd="0" presId="urn:microsoft.com/office/officeart/2005/8/layout/hList1"/>
    <dgm:cxn modelId="{44F498B4-6CFF-4CC0-AB5A-79076E61882D}" type="presParOf" srcId="{D358E189-C305-469C-A2AA-68AD9201D2C3}" destId="{686F852D-8C4A-478B-9123-FEE5CD90BE28}" srcOrd="1" destOrd="0" presId="urn:microsoft.com/office/officeart/2005/8/layout/hList1"/>
    <dgm:cxn modelId="{3F204EC5-71E4-4C91-8398-2AFA3A931882}" type="presParOf" srcId="{ECD8FAF1-5ADE-4AD9-BB45-BEFD56714864}" destId="{13009441-ABBB-41C7-B3F6-0249BDBD8B91}" srcOrd="3" destOrd="0" presId="urn:microsoft.com/office/officeart/2005/8/layout/hList1"/>
    <dgm:cxn modelId="{9496B3B8-69DB-4991-8093-2611A88D008B}" type="presParOf" srcId="{ECD8FAF1-5ADE-4AD9-BB45-BEFD56714864}" destId="{91C14E90-7640-436F-8C68-226977979162}" srcOrd="4" destOrd="0" presId="urn:microsoft.com/office/officeart/2005/8/layout/hList1"/>
    <dgm:cxn modelId="{CF5BE55E-0B90-4612-9723-C025AAB692BB}" type="presParOf" srcId="{91C14E90-7640-436F-8C68-226977979162}" destId="{542E162B-67E0-4D70-92A8-2019110865A2}" srcOrd="0" destOrd="0" presId="urn:microsoft.com/office/officeart/2005/8/layout/hList1"/>
    <dgm:cxn modelId="{59C629E0-F1D8-41AC-BDD4-D2E8C61FDBA8}" type="presParOf" srcId="{91C14E90-7640-436F-8C68-226977979162}" destId="{BD8377CA-0B39-4A36-A3F0-B19974AF8FD5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6D7D19AF-68ED-4073-887A-07E13A3123A3}" type="doc">
      <dgm:prSet loTypeId="urn:microsoft.com/office/officeart/2005/8/layout/vProcess5" loCatId="process" qsTypeId="urn:microsoft.com/office/officeart/2005/8/quickstyle/simple5" qsCatId="simple" csTypeId="urn:microsoft.com/office/officeart/2005/8/colors/accent0_3" csCatId="mainScheme" phldr="1"/>
      <dgm:spPr/>
      <dgm:t>
        <a:bodyPr/>
        <a:lstStyle/>
        <a:p>
          <a:endParaRPr lang="it-IT"/>
        </a:p>
      </dgm:t>
    </dgm:pt>
    <dgm:pt modelId="{70C815B5-1C5F-4495-BFC8-0A6C1321C672}">
      <dgm:prSet phldrT="[Testo]" custT="1"/>
      <dgm:spPr/>
      <dgm:t>
        <a:bodyPr/>
        <a:lstStyle/>
        <a:p>
          <a:r>
            <a:rPr lang="it-IT" sz="2800">
              <a:latin typeface="Lato" panose="020F0502020204030203" pitchFamily="34" charset="0"/>
              <a:ea typeface="Arimo" panose="020B0604020202020204" pitchFamily="34" charset="0"/>
            </a:rPr>
            <a:t>Alla persona che esercita un’attività </a:t>
          </a:r>
          <a:r>
            <a:rPr lang="it-IT" sz="2800" b="1">
              <a:latin typeface="Lato" panose="020F0502020204030203" pitchFamily="34" charset="0"/>
              <a:ea typeface="Arimo" panose="020B0604020202020204" pitchFamily="34" charset="0"/>
            </a:rPr>
            <a:t>subordinata</a:t>
          </a:r>
          <a:r>
            <a:rPr lang="it-IT" sz="2800">
              <a:latin typeface="Lato" panose="020F0502020204030203" pitchFamily="34" charset="0"/>
              <a:ea typeface="Arimo" panose="020B0604020202020204" pitchFamily="34" charset="0"/>
            </a:rPr>
            <a:t> e un’attività </a:t>
          </a:r>
          <a:r>
            <a:rPr lang="it-IT" sz="2800" b="1">
              <a:latin typeface="Lato" panose="020F0502020204030203" pitchFamily="34" charset="0"/>
              <a:ea typeface="Arimo" panose="020B0604020202020204" pitchFamily="34" charset="0"/>
            </a:rPr>
            <a:t>autonoma</a:t>
          </a:r>
          <a:r>
            <a:rPr lang="it-IT" sz="2800">
              <a:latin typeface="Lato" panose="020F0502020204030203" pitchFamily="34" charset="0"/>
              <a:ea typeface="Arimo" panose="020B0604020202020204" pitchFamily="34" charset="0"/>
            </a:rPr>
            <a:t> </a:t>
          </a:r>
          <a:r>
            <a:rPr lang="it-IT" sz="2800" u="sng">
              <a:latin typeface="Lato" panose="020F0502020204030203" pitchFamily="34" charset="0"/>
              <a:ea typeface="Arimo" panose="020B0604020202020204" pitchFamily="34" charset="0"/>
            </a:rPr>
            <a:t>in due o più Stati membri </a:t>
          </a:r>
          <a:r>
            <a:rPr lang="it-IT" sz="2800">
              <a:latin typeface="Lato" panose="020F0502020204030203" pitchFamily="34" charset="0"/>
              <a:ea typeface="Arimo" panose="020B0604020202020204" pitchFamily="34" charset="0"/>
            </a:rPr>
            <a:t>si applica:</a:t>
          </a:r>
          <a:endParaRPr lang="it-IT" sz="2800" dirty="0">
            <a:latin typeface="Lato" panose="020F0502020204030203" pitchFamily="34" charset="0"/>
          </a:endParaRPr>
        </a:p>
      </dgm:t>
    </dgm:pt>
    <dgm:pt modelId="{DCA73BF5-5D86-4B77-9BE8-AD7353FFE4A4}" type="parTrans" cxnId="{2318EDDD-65F2-418B-9FAA-4395399A3C42}">
      <dgm:prSet/>
      <dgm:spPr/>
      <dgm:t>
        <a:bodyPr/>
        <a:lstStyle/>
        <a:p>
          <a:endParaRPr lang="it-IT" sz="2800">
            <a:latin typeface="Lato" panose="020F0502020204030203" pitchFamily="34" charset="0"/>
          </a:endParaRPr>
        </a:p>
      </dgm:t>
    </dgm:pt>
    <dgm:pt modelId="{662D3B22-7A90-493F-8E18-05B2EC081AD1}" type="sibTrans" cxnId="{2318EDDD-65F2-418B-9FAA-4395399A3C42}">
      <dgm:prSet custT="1"/>
      <dgm:spPr/>
      <dgm:t>
        <a:bodyPr/>
        <a:lstStyle/>
        <a:p>
          <a:endParaRPr lang="it-IT" sz="2800">
            <a:latin typeface="Lato" panose="020F0502020204030203" pitchFamily="34" charset="0"/>
          </a:endParaRPr>
        </a:p>
      </dgm:t>
    </dgm:pt>
    <dgm:pt modelId="{C5961DA7-0668-4EF0-B257-E5174339E199}">
      <dgm:prSet phldrT="[Testo]" custT="1"/>
      <dgm:spPr/>
      <dgm:t>
        <a:bodyPr/>
        <a:lstStyle/>
        <a:p>
          <a:r>
            <a:rPr lang="it-IT" sz="2800" b="1">
              <a:latin typeface="Lato" panose="020F0502020204030203" pitchFamily="34" charset="0"/>
              <a:ea typeface="Arimo" panose="020B0604020202020204" pitchFamily="34" charset="0"/>
            </a:rPr>
            <a:t>Legislazione dello Stato membro in cui esercita l’attività subordinata</a:t>
          </a:r>
          <a:endParaRPr lang="it-IT" sz="2800" dirty="0">
            <a:latin typeface="Lato" panose="020F0502020204030203" pitchFamily="34" charset="0"/>
          </a:endParaRPr>
        </a:p>
      </dgm:t>
    </dgm:pt>
    <dgm:pt modelId="{1BBC985D-3317-48CD-9D77-88BD6665B8AC}" type="parTrans" cxnId="{AAC5F40F-A1F7-40D9-9515-0A49F40A6D5C}">
      <dgm:prSet/>
      <dgm:spPr/>
      <dgm:t>
        <a:bodyPr/>
        <a:lstStyle/>
        <a:p>
          <a:endParaRPr lang="it-IT" sz="2800">
            <a:latin typeface="Lato" panose="020F0502020204030203" pitchFamily="34" charset="0"/>
          </a:endParaRPr>
        </a:p>
      </dgm:t>
    </dgm:pt>
    <dgm:pt modelId="{2975B894-F8B0-45A9-B535-9C0B8495F599}" type="sibTrans" cxnId="{AAC5F40F-A1F7-40D9-9515-0A49F40A6D5C}">
      <dgm:prSet custT="1"/>
      <dgm:spPr/>
      <dgm:t>
        <a:bodyPr/>
        <a:lstStyle/>
        <a:p>
          <a:endParaRPr lang="it-IT" sz="2800">
            <a:latin typeface="Lato" panose="020F0502020204030203" pitchFamily="34" charset="0"/>
          </a:endParaRPr>
        </a:p>
      </dgm:t>
    </dgm:pt>
    <dgm:pt modelId="{EEC27216-19D5-4DEF-90EF-5A88E08AD8FA}">
      <dgm:prSet phldrT="[Testo]" custT="1"/>
      <dgm:spPr/>
      <dgm:t>
        <a:bodyPr/>
        <a:lstStyle/>
        <a:p>
          <a:r>
            <a:rPr lang="it-IT" sz="2800" b="1">
              <a:latin typeface="Lato" panose="020F0502020204030203" pitchFamily="34" charset="0"/>
              <a:ea typeface="Arimo" panose="020B0604020202020204" pitchFamily="34" charset="0"/>
            </a:rPr>
            <a:t>Nel Reg. 883/2004, l'Allegato 7 del Reg. 1408/71 non è stato ripreso </a:t>
          </a:r>
          <a:r>
            <a:rPr lang="it-IT" sz="2800">
              <a:latin typeface="Lato" panose="020F0502020204030203" pitchFamily="34" charset="0"/>
              <a:ea typeface="Arimo" panose="020B0604020202020204" pitchFamily="34" charset="0"/>
            </a:rPr>
            <a:t>(per l’Italia, una specifica previsione, fissava l’obbligo contributivo anche in Italia nel caso di attività lavorativa dipendente svolta all'estero e autonoma nel nostro Paese).</a:t>
          </a:r>
          <a:endParaRPr lang="it-IT" sz="2800" dirty="0">
            <a:latin typeface="Lato" panose="020F0502020204030203" pitchFamily="34" charset="0"/>
          </a:endParaRPr>
        </a:p>
      </dgm:t>
    </dgm:pt>
    <dgm:pt modelId="{BE47B621-B262-4797-BCF0-AED819669C68}" type="parTrans" cxnId="{8282BEF6-8CF9-4ECB-B381-10E5D71FEEC1}">
      <dgm:prSet/>
      <dgm:spPr/>
      <dgm:t>
        <a:bodyPr/>
        <a:lstStyle/>
        <a:p>
          <a:endParaRPr lang="it-IT" sz="2800">
            <a:latin typeface="Lato" panose="020F0502020204030203" pitchFamily="34" charset="0"/>
          </a:endParaRPr>
        </a:p>
      </dgm:t>
    </dgm:pt>
    <dgm:pt modelId="{4311DF21-A00E-4D55-A8C2-2130BD4054B4}" type="sibTrans" cxnId="{8282BEF6-8CF9-4ECB-B381-10E5D71FEEC1}">
      <dgm:prSet/>
      <dgm:spPr/>
      <dgm:t>
        <a:bodyPr/>
        <a:lstStyle/>
        <a:p>
          <a:endParaRPr lang="it-IT" sz="2800">
            <a:latin typeface="Lato" panose="020F0502020204030203" pitchFamily="34" charset="0"/>
          </a:endParaRPr>
        </a:p>
      </dgm:t>
    </dgm:pt>
    <dgm:pt modelId="{8A7BC812-7051-4B59-A937-A041E9D0B4C6}" type="pres">
      <dgm:prSet presAssocID="{6D7D19AF-68ED-4073-887A-07E13A3123A3}" presName="outerComposite" presStyleCnt="0">
        <dgm:presLayoutVars>
          <dgm:chMax val="5"/>
          <dgm:dir/>
          <dgm:resizeHandles val="exact"/>
        </dgm:presLayoutVars>
      </dgm:prSet>
      <dgm:spPr/>
    </dgm:pt>
    <dgm:pt modelId="{EE4F98FA-E3A9-4383-9F1A-E63C7F401652}" type="pres">
      <dgm:prSet presAssocID="{6D7D19AF-68ED-4073-887A-07E13A3123A3}" presName="dummyMaxCanvas" presStyleCnt="0">
        <dgm:presLayoutVars/>
      </dgm:prSet>
      <dgm:spPr/>
    </dgm:pt>
    <dgm:pt modelId="{06B596C7-227B-46E0-94A4-AE9CF297565B}" type="pres">
      <dgm:prSet presAssocID="{6D7D19AF-68ED-4073-887A-07E13A3123A3}" presName="ThreeNodes_1" presStyleLbl="node1" presStyleIdx="0" presStyleCnt="3">
        <dgm:presLayoutVars>
          <dgm:bulletEnabled val="1"/>
        </dgm:presLayoutVars>
      </dgm:prSet>
      <dgm:spPr/>
    </dgm:pt>
    <dgm:pt modelId="{1598C0AC-F9CC-44DC-9A71-D10E9934E983}" type="pres">
      <dgm:prSet presAssocID="{6D7D19AF-68ED-4073-887A-07E13A3123A3}" presName="ThreeNodes_2" presStyleLbl="node1" presStyleIdx="1" presStyleCnt="3">
        <dgm:presLayoutVars>
          <dgm:bulletEnabled val="1"/>
        </dgm:presLayoutVars>
      </dgm:prSet>
      <dgm:spPr/>
    </dgm:pt>
    <dgm:pt modelId="{AFBA4924-4662-4E5A-AB9F-48625183ABCC}" type="pres">
      <dgm:prSet presAssocID="{6D7D19AF-68ED-4073-887A-07E13A3123A3}" presName="ThreeNodes_3" presStyleLbl="node1" presStyleIdx="2" presStyleCnt="3" custScaleX="104266">
        <dgm:presLayoutVars>
          <dgm:bulletEnabled val="1"/>
        </dgm:presLayoutVars>
      </dgm:prSet>
      <dgm:spPr/>
    </dgm:pt>
    <dgm:pt modelId="{39A6B6DF-EAC9-42AD-A9E7-AA722E0D253A}" type="pres">
      <dgm:prSet presAssocID="{6D7D19AF-68ED-4073-887A-07E13A3123A3}" presName="ThreeConn_1-2" presStyleLbl="fgAccFollowNode1" presStyleIdx="0" presStyleCnt="2">
        <dgm:presLayoutVars>
          <dgm:bulletEnabled val="1"/>
        </dgm:presLayoutVars>
      </dgm:prSet>
      <dgm:spPr/>
    </dgm:pt>
    <dgm:pt modelId="{48D81C56-8295-479F-8880-C1B2E5798D53}" type="pres">
      <dgm:prSet presAssocID="{6D7D19AF-68ED-4073-887A-07E13A3123A3}" presName="ThreeConn_2-3" presStyleLbl="fgAccFollowNode1" presStyleIdx="1" presStyleCnt="2">
        <dgm:presLayoutVars>
          <dgm:bulletEnabled val="1"/>
        </dgm:presLayoutVars>
      </dgm:prSet>
      <dgm:spPr/>
    </dgm:pt>
    <dgm:pt modelId="{411B8BB3-6503-48DB-AC51-9B55046AA924}" type="pres">
      <dgm:prSet presAssocID="{6D7D19AF-68ED-4073-887A-07E13A3123A3}" presName="ThreeNodes_1_text" presStyleLbl="node1" presStyleIdx="2" presStyleCnt="3">
        <dgm:presLayoutVars>
          <dgm:bulletEnabled val="1"/>
        </dgm:presLayoutVars>
      </dgm:prSet>
      <dgm:spPr/>
    </dgm:pt>
    <dgm:pt modelId="{4BFD6A94-A6B8-4644-9D1E-06FF6F5DD181}" type="pres">
      <dgm:prSet presAssocID="{6D7D19AF-68ED-4073-887A-07E13A3123A3}" presName="ThreeNodes_2_text" presStyleLbl="node1" presStyleIdx="2" presStyleCnt="3">
        <dgm:presLayoutVars>
          <dgm:bulletEnabled val="1"/>
        </dgm:presLayoutVars>
      </dgm:prSet>
      <dgm:spPr/>
    </dgm:pt>
    <dgm:pt modelId="{47CE3CEF-B795-4DB9-856F-919A0A7A0EFF}" type="pres">
      <dgm:prSet presAssocID="{6D7D19AF-68ED-4073-887A-07E13A3123A3}" presName="ThreeNodes_3_text" presStyleLbl="node1" presStyleIdx="2" presStyleCnt="3">
        <dgm:presLayoutVars>
          <dgm:bulletEnabled val="1"/>
        </dgm:presLayoutVars>
      </dgm:prSet>
      <dgm:spPr/>
    </dgm:pt>
  </dgm:ptLst>
  <dgm:cxnLst>
    <dgm:cxn modelId="{07357F07-CBA4-4957-8C19-88F42FF3A98D}" type="presOf" srcId="{2975B894-F8B0-45A9-B535-9C0B8495F599}" destId="{48D81C56-8295-479F-8880-C1B2E5798D53}" srcOrd="0" destOrd="0" presId="urn:microsoft.com/office/officeart/2005/8/layout/vProcess5"/>
    <dgm:cxn modelId="{AAC5F40F-A1F7-40D9-9515-0A49F40A6D5C}" srcId="{6D7D19AF-68ED-4073-887A-07E13A3123A3}" destId="{C5961DA7-0668-4EF0-B257-E5174339E199}" srcOrd="1" destOrd="0" parTransId="{1BBC985D-3317-48CD-9D77-88BD6665B8AC}" sibTransId="{2975B894-F8B0-45A9-B535-9C0B8495F599}"/>
    <dgm:cxn modelId="{3466AE1E-6839-492B-94EB-275D7F3D6975}" type="presOf" srcId="{70C815B5-1C5F-4495-BFC8-0A6C1321C672}" destId="{06B596C7-227B-46E0-94A4-AE9CF297565B}" srcOrd="0" destOrd="0" presId="urn:microsoft.com/office/officeart/2005/8/layout/vProcess5"/>
    <dgm:cxn modelId="{D8F47820-2B1A-4712-B3AA-14EB5B3097DF}" type="presOf" srcId="{EEC27216-19D5-4DEF-90EF-5A88E08AD8FA}" destId="{47CE3CEF-B795-4DB9-856F-919A0A7A0EFF}" srcOrd="1" destOrd="0" presId="urn:microsoft.com/office/officeart/2005/8/layout/vProcess5"/>
    <dgm:cxn modelId="{CE88C62A-B9BF-4F1E-B9E4-42C52D0D3010}" type="presOf" srcId="{70C815B5-1C5F-4495-BFC8-0A6C1321C672}" destId="{411B8BB3-6503-48DB-AC51-9B55046AA924}" srcOrd="1" destOrd="0" presId="urn:microsoft.com/office/officeart/2005/8/layout/vProcess5"/>
    <dgm:cxn modelId="{F46F6831-EF24-4DB1-859C-829278F813A8}" type="presOf" srcId="{EEC27216-19D5-4DEF-90EF-5A88E08AD8FA}" destId="{AFBA4924-4662-4E5A-AB9F-48625183ABCC}" srcOrd="0" destOrd="0" presId="urn:microsoft.com/office/officeart/2005/8/layout/vProcess5"/>
    <dgm:cxn modelId="{1DE68642-3D4F-4C83-AA0F-52E1E490532D}" type="presOf" srcId="{662D3B22-7A90-493F-8E18-05B2EC081AD1}" destId="{39A6B6DF-EAC9-42AD-A9E7-AA722E0D253A}" srcOrd="0" destOrd="0" presId="urn:microsoft.com/office/officeart/2005/8/layout/vProcess5"/>
    <dgm:cxn modelId="{82F7FD52-A598-4398-8746-BA3F989D91EF}" type="presOf" srcId="{6D7D19AF-68ED-4073-887A-07E13A3123A3}" destId="{8A7BC812-7051-4B59-A937-A041E9D0B4C6}" srcOrd="0" destOrd="0" presId="urn:microsoft.com/office/officeart/2005/8/layout/vProcess5"/>
    <dgm:cxn modelId="{F30590CB-A7A6-4691-B52C-CC29747DCFCC}" type="presOf" srcId="{C5961DA7-0668-4EF0-B257-E5174339E199}" destId="{4BFD6A94-A6B8-4644-9D1E-06FF6F5DD181}" srcOrd="1" destOrd="0" presId="urn:microsoft.com/office/officeart/2005/8/layout/vProcess5"/>
    <dgm:cxn modelId="{5F1DEAD5-A134-4CBF-8445-C94E396FD8F6}" type="presOf" srcId="{C5961DA7-0668-4EF0-B257-E5174339E199}" destId="{1598C0AC-F9CC-44DC-9A71-D10E9934E983}" srcOrd="0" destOrd="0" presId="urn:microsoft.com/office/officeart/2005/8/layout/vProcess5"/>
    <dgm:cxn modelId="{2318EDDD-65F2-418B-9FAA-4395399A3C42}" srcId="{6D7D19AF-68ED-4073-887A-07E13A3123A3}" destId="{70C815B5-1C5F-4495-BFC8-0A6C1321C672}" srcOrd="0" destOrd="0" parTransId="{DCA73BF5-5D86-4B77-9BE8-AD7353FFE4A4}" sibTransId="{662D3B22-7A90-493F-8E18-05B2EC081AD1}"/>
    <dgm:cxn modelId="{8282BEF6-8CF9-4ECB-B381-10E5D71FEEC1}" srcId="{6D7D19AF-68ED-4073-887A-07E13A3123A3}" destId="{EEC27216-19D5-4DEF-90EF-5A88E08AD8FA}" srcOrd="2" destOrd="0" parTransId="{BE47B621-B262-4797-BCF0-AED819669C68}" sibTransId="{4311DF21-A00E-4D55-A8C2-2130BD4054B4}"/>
    <dgm:cxn modelId="{9F947B96-21F8-4CD4-98DD-344CBB68F578}" type="presParOf" srcId="{8A7BC812-7051-4B59-A937-A041E9D0B4C6}" destId="{EE4F98FA-E3A9-4383-9F1A-E63C7F401652}" srcOrd="0" destOrd="0" presId="urn:microsoft.com/office/officeart/2005/8/layout/vProcess5"/>
    <dgm:cxn modelId="{056AA45D-B713-43A3-978F-F4EC6457C948}" type="presParOf" srcId="{8A7BC812-7051-4B59-A937-A041E9D0B4C6}" destId="{06B596C7-227B-46E0-94A4-AE9CF297565B}" srcOrd="1" destOrd="0" presId="urn:microsoft.com/office/officeart/2005/8/layout/vProcess5"/>
    <dgm:cxn modelId="{B89AD1BC-F0A8-49DF-A33D-29FC52C5B261}" type="presParOf" srcId="{8A7BC812-7051-4B59-A937-A041E9D0B4C6}" destId="{1598C0AC-F9CC-44DC-9A71-D10E9934E983}" srcOrd="2" destOrd="0" presId="urn:microsoft.com/office/officeart/2005/8/layout/vProcess5"/>
    <dgm:cxn modelId="{D4F2B3CA-E615-4280-BFB0-B0682F690F5F}" type="presParOf" srcId="{8A7BC812-7051-4B59-A937-A041E9D0B4C6}" destId="{AFBA4924-4662-4E5A-AB9F-48625183ABCC}" srcOrd="3" destOrd="0" presId="urn:microsoft.com/office/officeart/2005/8/layout/vProcess5"/>
    <dgm:cxn modelId="{A8AA1589-3780-4829-AAD5-B2F14029FED4}" type="presParOf" srcId="{8A7BC812-7051-4B59-A937-A041E9D0B4C6}" destId="{39A6B6DF-EAC9-42AD-A9E7-AA722E0D253A}" srcOrd="4" destOrd="0" presId="urn:microsoft.com/office/officeart/2005/8/layout/vProcess5"/>
    <dgm:cxn modelId="{36B42CD5-31D2-46FC-95C2-FAEE4818D1E1}" type="presParOf" srcId="{8A7BC812-7051-4B59-A937-A041E9D0B4C6}" destId="{48D81C56-8295-479F-8880-C1B2E5798D53}" srcOrd="5" destOrd="0" presId="urn:microsoft.com/office/officeart/2005/8/layout/vProcess5"/>
    <dgm:cxn modelId="{A619E1E7-9923-46C4-ADEC-10274E3B9A12}" type="presParOf" srcId="{8A7BC812-7051-4B59-A937-A041E9D0B4C6}" destId="{411B8BB3-6503-48DB-AC51-9B55046AA924}" srcOrd="6" destOrd="0" presId="urn:microsoft.com/office/officeart/2005/8/layout/vProcess5"/>
    <dgm:cxn modelId="{E6DB8451-7AE2-4A82-91E6-0AC099BFA468}" type="presParOf" srcId="{8A7BC812-7051-4B59-A937-A041E9D0B4C6}" destId="{4BFD6A94-A6B8-4644-9D1E-06FF6F5DD181}" srcOrd="7" destOrd="0" presId="urn:microsoft.com/office/officeart/2005/8/layout/vProcess5"/>
    <dgm:cxn modelId="{96A34E9B-9444-4E19-87BB-FB6CE71F15B6}" type="presParOf" srcId="{8A7BC812-7051-4B59-A937-A041E9D0B4C6}" destId="{47CE3CEF-B795-4DB9-856F-919A0A7A0EFF}" srcOrd="8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0EC50A6B-D8B6-487B-968F-1791166A1454}" type="doc">
      <dgm:prSet loTypeId="urn:microsoft.com/office/officeart/2005/8/layout/process2" loCatId="process" qsTypeId="urn:microsoft.com/office/officeart/2005/8/quickstyle/simple4" qsCatId="simple" csTypeId="urn:microsoft.com/office/officeart/2005/8/colors/accent0_3" csCatId="mainScheme" phldr="1"/>
      <dgm:spPr/>
    </dgm:pt>
    <dgm:pt modelId="{D24812FA-2747-4F9C-BAE0-A3BE704CC2C2}">
      <dgm:prSet phldrT="[Testo]" custT="1"/>
      <dgm:spPr/>
      <dgm:t>
        <a:bodyPr/>
        <a:lstStyle/>
        <a:p>
          <a:r>
            <a:rPr lang="it-IT" sz="3600" b="0" i="0" dirty="0">
              <a:latin typeface="Lato" panose="020F0502020204030203" pitchFamily="34" charset="0"/>
            </a:rPr>
            <a:t>Il criterio generale per l’individuazione della legge applicabile ai profili previdenziali è sempre quello della “</a:t>
          </a:r>
          <a:r>
            <a:rPr lang="it-IT" sz="3600" b="0" i="0" dirty="0" err="1">
              <a:latin typeface="Lato" panose="020F0502020204030203" pitchFamily="34" charset="0"/>
            </a:rPr>
            <a:t>lex</a:t>
          </a:r>
          <a:r>
            <a:rPr lang="it-IT" sz="3600" b="0" i="0" dirty="0">
              <a:latin typeface="Lato" panose="020F0502020204030203" pitchFamily="34" charset="0"/>
            </a:rPr>
            <a:t> loci </a:t>
          </a:r>
          <a:r>
            <a:rPr lang="it-IT" sz="3600" b="0" i="0" dirty="0" err="1">
              <a:latin typeface="Lato" panose="020F0502020204030203" pitchFamily="34" charset="0"/>
            </a:rPr>
            <a:t>laboris</a:t>
          </a:r>
          <a:r>
            <a:rPr lang="it-IT" sz="3600" b="0" i="0" dirty="0">
              <a:latin typeface="Lato" panose="020F0502020204030203" pitchFamily="34" charset="0"/>
            </a:rPr>
            <a:t>”, il cd. “principio di territorialità”.</a:t>
          </a:r>
          <a:endParaRPr lang="it-IT" sz="3600" dirty="0">
            <a:latin typeface="Lato" panose="020F0502020204030203" pitchFamily="34" charset="0"/>
          </a:endParaRPr>
        </a:p>
      </dgm:t>
    </dgm:pt>
    <dgm:pt modelId="{601E161C-EFFF-4951-824F-6022E97B2D22}" type="parTrans" cxnId="{43007518-090D-4552-90B4-5FFAFCA80AC6}">
      <dgm:prSet/>
      <dgm:spPr/>
      <dgm:t>
        <a:bodyPr/>
        <a:lstStyle/>
        <a:p>
          <a:endParaRPr lang="it-IT" sz="3600">
            <a:latin typeface="Lato" panose="020F0502020204030203" pitchFamily="34" charset="0"/>
          </a:endParaRPr>
        </a:p>
      </dgm:t>
    </dgm:pt>
    <dgm:pt modelId="{9E0A5EFB-7456-4DC8-BD70-182FC5F79846}" type="sibTrans" cxnId="{43007518-090D-4552-90B4-5FFAFCA80AC6}">
      <dgm:prSet custT="1"/>
      <dgm:spPr/>
      <dgm:t>
        <a:bodyPr/>
        <a:lstStyle/>
        <a:p>
          <a:endParaRPr lang="it-IT" sz="3600">
            <a:latin typeface="Lato" panose="020F0502020204030203" pitchFamily="34" charset="0"/>
          </a:endParaRPr>
        </a:p>
      </dgm:t>
    </dgm:pt>
    <dgm:pt modelId="{07E06A1F-04A2-472A-B048-8E353624C4A6}">
      <dgm:prSet phldrT="[Testo]" custT="1"/>
      <dgm:spPr/>
      <dgm:t>
        <a:bodyPr/>
        <a:lstStyle/>
        <a:p>
          <a:r>
            <a:rPr lang="it-IT" sz="3600" b="1" i="0" dirty="0">
              <a:latin typeface="Lato" panose="020F0502020204030203" pitchFamily="34" charset="0"/>
            </a:rPr>
            <a:t>LA CONTRIBUZIONE È DOVUTA NEL PAESE DOVE LA PRESTAZIONE LAVORATIVA È RESA</a:t>
          </a:r>
          <a:endParaRPr lang="it-IT" sz="3600" dirty="0">
            <a:latin typeface="Lato" panose="020F0502020204030203" pitchFamily="34" charset="0"/>
          </a:endParaRPr>
        </a:p>
      </dgm:t>
    </dgm:pt>
    <dgm:pt modelId="{81D3985F-CCD6-4D01-921B-C8F1583D4C28}" type="parTrans" cxnId="{301384E2-04E6-424E-8472-7D95F314A97F}">
      <dgm:prSet/>
      <dgm:spPr/>
      <dgm:t>
        <a:bodyPr/>
        <a:lstStyle/>
        <a:p>
          <a:endParaRPr lang="it-IT" sz="3600">
            <a:latin typeface="Lato" panose="020F0502020204030203" pitchFamily="34" charset="0"/>
          </a:endParaRPr>
        </a:p>
      </dgm:t>
    </dgm:pt>
    <dgm:pt modelId="{E225DA85-D190-46F1-8A2F-E782A02837B3}" type="sibTrans" cxnId="{301384E2-04E6-424E-8472-7D95F314A97F}">
      <dgm:prSet/>
      <dgm:spPr/>
      <dgm:t>
        <a:bodyPr/>
        <a:lstStyle/>
        <a:p>
          <a:endParaRPr lang="it-IT" sz="3600">
            <a:latin typeface="Lato" panose="020F0502020204030203" pitchFamily="34" charset="0"/>
          </a:endParaRPr>
        </a:p>
      </dgm:t>
    </dgm:pt>
    <dgm:pt modelId="{0E3E606A-264E-4237-B0E9-843B6EB26A04}" type="pres">
      <dgm:prSet presAssocID="{0EC50A6B-D8B6-487B-968F-1791166A1454}" presName="linearFlow" presStyleCnt="0">
        <dgm:presLayoutVars>
          <dgm:resizeHandles val="exact"/>
        </dgm:presLayoutVars>
      </dgm:prSet>
      <dgm:spPr/>
    </dgm:pt>
    <dgm:pt modelId="{9E44BB7A-E0EF-4E0B-9B5E-6AE1177B0824}" type="pres">
      <dgm:prSet presAssocID="{D24812FA-2747-4F9C-BAE0-A3BE704CC2C2}" presName="node" presStyleLbl="node1" presStyleIdx="0" presStyleCnt="2" custScaleX="115703">
        <dgm:presLayoutVars>
          <dgm:bulletEnabled val="1"/>
        </dgm:presLayoutVars>
      </dgm:prSet>
      <dgm:spPr/>
    </dgm:pt>
    <dgm:pt modelId="{3639DDA8-89DD-4CD8-BAA0-D236A6680CF1}" type="pres">
      <dgm:prSet presAssocID="{9E0A5EFB-7456-4DC8-BD70-182FC5F79846}" presName="sibTrans" presStyleLbl="sibTrans2D1" presStyleIdx="0" presStyleCnt="1"/>
      <dgm:spPr/>
    </dgm:pt>
    <dgm:pt modelId="{6D5D7CD8-69C6-47FF-992A-AFD5ABE30AFE}" type="pres">
      <dgm:prSet presAssocID="{9E0A5EFB-7456-4DC8-BD70-182FC5F79846}" presName="connectorText" presStyleLbl="sibTrans2D1" presStyleIdx="0" presStyleCnt="1"/>
      <dgm:spPr/>
    </dgm:pt>
    <dgm:pt modelId="{E8C7BCA6-C250-410A-8E16-96B63922894A}" type="pres">
      <dgm:prSet presAssocID="{07E06A1F-04A2-472A-B048-8E353624C4A6}" presName="node" presStyleLbl="node1" presStyleIdx="1" presStyleCnt="2" custScaleX="115703">
        <dgm:presLayoutVars>
          <dgm:bulletEnabled val="1"/>
        </dgm:presLayoutVars>
      </dgm:prSet>
      <dgm:spPr/>
    </dgm:pt>
  </dgm:ptLst>
  <dgm:cxnLst>
    <dgm:cxn modelId="{82295C01-2BE1-4415-A625-0727B3CD1F16}" type="presOf" srcId="{0EC50A6B-D8B6-487B-968F-1791166A1454}" destId="{0E3E606A-264E-4237-B0E9-843B6EB26A04}" srcOrd="0" destOrd="0" presId="urn:microsoft.com/office/officeart/2005/8/layout/process2"/>
    <dgm:cxn modelId="{43007518-090D-4552-90B4-5FFAFCA80AC6}" srcId="{0EC50A6B-D8B6-487B-968F-1791166A1454}" destId="{D24812FA-2747-4F9C-BAE0-A3BE704CC2C2}" srcOrd="0" destOrd="0" parTransId="{601E161C-EFFF-4951-824F-6022E97B2D22}" sibTransId="{9E0A5EFB-7456-4DC8-BD70-182FC5F79846}"/>
    <dgm:cxn modelId="{9DB77F5B-BFF9-4267-B148-E04B69D47B41}" type="presOf" srcId="{D24812FA-2747-4F9C-BAE0-A3BE704CC2C2}" destId="{9E44BB7A-E0EF-4E0B-9B5E-6AE1177B0824}" srcOrd="0" destOrd="0" presId="urn:microsoft.com/office/officeart/2005/8/layout/process2"/>
    <dgm:cxn modelId="{6F4FEC72-6B5E-403E-BE6B-D38418D1486D}" type="presOf" srcId="{07E06A1F-04A2-472A-B048-8E353624C4A6}" destId="{E8C7BCA6-C250-410A-8E16-96B63922894A}" srcOrd="0" destOrd="0" presId="urn:microsoft.com/office/officeart/2005/8/layout/process2"/>
    <dgm:cxn modelId="{BE40659C-ABF0-458D-8289-0108267A1458}" type="presOf" srcId="{9E0A5EFB-7456-4DC8-BD70-182FC5F79846}" destId="{6D5D7CD8-69C6-47FF-992A-AFD5ABE30AFE}" srcOrd="1" destOrd="0" presId="urn:microsoft.com/office/officeart/2005/8/layout/process2"/>
    <dgm:cxn modelId="{8B1C3A9D-78D7-457B-8913-BB608ABA4CF2}" type="presOf" srcId="{9E0A5EFB-7456-4DC8-BD70-182FC5F79846}" destId="{3639DDA8-89DD-4CD8-BAA0-D236A6680CF1}" srcOrd="0" destOrd="0" presId="urn:microsoft.com/office/officeart/2005/8/layout/process2"/>
    <dgm:cxn modelId="{301384E2-04E6-424E-8472-7D95F314A97F}" srcId="{0EC50A6B-D8B6-487B-968F-1791166A1454}" destId="{07E06A1F-04A2-472A-B048-8E353624C4A6}" srcOrd="1" destOrd="0" parTransId="{81D3985F-CCD6-4D01-921B-C8F1583D4C28}" sibTransId="{E225DA85-D190-46F1-8A2F-E782A02837B3}"/>
    <dgm:cxn modelId="{1BEC7918-40FD-44BE-B421-C95D1CB00E51}" type="presParOf" srcId="{0E3E606A-264E-4237-B0E9-843B6EB26A04}" destId="{9E44BB7A-E0EF-4E0B-9B5E-6AE1177B0824}" srcOrd="0" destOrd="0" presId="urn:microsoft.com/office/officeart/2005/8/layout/process2"/>
    <dgm:cxn modelId="{BA6FB854-98C6-4159-898E-9AE3A69333C3}" type="presParOf" srcId="{0E3E606A-264E-4237-B0E9-843B6EB26A04}" destId="{3639DDA8-89DD-4CD8-BAA0-D236A6680CF1}" srcOrd="1" destOrd="0" presId="urn:microsoft.com/office/officeart/2005/8/layout/process2"/>
    <dgm:cxn modelId="{4C81A72E-739E-481F-8173-A8E618AE252D}" type="presParOf" srcId="{3639DDA8-89DD-4CD8-BAA0-D236A6680CF1}" destId="{6D5D7CD8-69C6-47FF-992A-AFD5ABE30AFE}" srcOrd="0" destOrd="0" presId="urn:microsoft.com/office/officeart/2005/8/layout/process2"/>
    <dgm:cxn modelId="{F181FD6D-877B-4164-B7E5-C06C3AF882E1}" type="presParOf" srcId="{0E3E606A-264E-4237-B0E9-843B6EB26A04}" destId="{E8C7BCA6-C250-410A-8E16-96B63922894A}" srcOrd="2" destOrd="0" presId="urn:microsoft.com/office/officeart/2005/8/layout/process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C168D111-9973-4B35-9FD7-A428C11C4CB9}" type="doc">
      <dgm:prSet loTypeId="urn:microsoft.com/office/officeart/2005/8/layout/vList2" loCatId="list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it-IT"/>
        </a:p>
      </dgm:t>
    </dgm:pt>
    <dgm:pt modelId="{11C44549-4D93-4810-A978-1C2936073BFC}">
      <dgm:prSet phldrT="[Testo]" custT="1"/>
      <dgm:spPr/>
      <dgm:t>
        <a:bodyPr/>
        <a:lstStyle/>
        <a:p>
          <a:r>
            <a:rPr lang="it-IT" sz="2800" dirty="0">
              <a:latin typeface="Lato" panose="020F0502020204030203" pitchFamily="34" charset="0"/>
            </a:rPr>
            <a:t>Azienda straniera</a:t>
          </a:r>
        </a:p>
      </dgm:t>
    </dgm:pt>
    <dgm:pt modelId="{C09824D1-78EB-4759-AA55-28C260609CE4}" type="parTrans" cxnId="{1540554A-DB8E-4382-917D-E61D9ADAF613}">
      <dgm:prSet/>
      <dgm:spPr/>
      <dgm:t>
        <a:bodyPr/>
        <a:lstStyle/>
        <a:p>
          <a:endParaRPr lang="it-IT" sz="2800">
            <a:latin typeface="Lato" panose="020F0502020204030203" pitchFamily="34" charset="0"/>
          </a:endParaRPr>
        </a:p>
      </dgm:t>
    </dgm:pt>
    <dgm:pt modelId="{1E30BE4D-EF3B-471A-AB2F-1B57560F90C6}" type="sibTrans" cxnId="{1540554A-DB8E-4382-917D-E61D9ADAF613}">
      <dgm:prSet/>
      <dgm:spPr/>
      <dgm:t>
        <a:bodyPr/>
        <a:lstStyle/>
        <a:p>
          <a:endParaRPr lang="it-IT" sz="2800">
            <a:latin typeface="Lato" panose="020F0502020204030203" pitchFamily="34" charset="0"/>
          </a:endParaRPr>
        </a:p>
      </dgm:t>
    </dgm:pt>
    <dgm:pt modelId="{EBAEE7C7-79F3-4EFE-95FB-319F02EC38D9}">
      <dgm:prSet phldrT="[Testo]" custT="1"/>
      <dgm:spPr/>
      <dgm:t>
        <a:bodyPr/>
        <a:lstStyle/>
        <a:p>
          <a:r>
            <a:rPr lang="it-IT" sz="2800" b="0" i="0" dirty="0">
              <a:latin typeface="Lato" panose="020F0502020204030203" pitchFamily="34" charset="0"/>
            </a:rPr>
            <a:t>Nomina del rappresentante</a:t>
          </a:r>
          <a:endParaRPr lang="it-IT" sz="2800" dirty="0">
            <a:latin typeface="Lato" panose="020F0502020204030203" pitchFamily="34" charset="0"/>
          </a:endParaRPr>
        </a:p>
      </dgm:t>
    </dgm:pt>
    <dgm:pt modelId="{E76A721D-1E19-4C88-B06E-5F2EA726FEE6}" type="parTrans" cxnId="{EB4D5323-61ED-4DE3-85E8-EB1E5C31562E}">
      <dgm:prSet/>
      <dgm:spPr/>
      <dgm:t>
        <a:bodyPr/>
        <a:lstStyle/>
        <a:p>
          <a:endParaRPr lang="it-IT" sz="2800">
            <a:latin typeface="Lato" panose="020F0502020204030203" pitchFamily="34" charset="0"/>
          </a:endParaRPr>
        </a:p>
      </dgm:t>
    </dgm:pt>
    <dgm:pt modelId="{89A2D55B-343C-46FF-AF99-AE44E3D11DA2}" type="sibTrans" cxnId="{EB4D5323-61ED-4DE3-85E8-EB1E5C31562E}">
      <dgm:prSet/>
      <dgm:spPr/>
      <dgm:t>
        <a:bodyPr/>
        <a:lstStyle/>
        <a:p>
          <a:endParaRPr lang="it-IT" sz="2800">
            <a:latin typeface="Lato" panose="020F0502020204030203" pitchFamily="34" charset="0"/>
          </a:endParaRPr>
        </a:p>
      </dgm:t>
    </dgm:pt>
    <dgm:pt modelId="{946624DF-D47B-4232-8F42-582BA0AF16A5}">
      <dgm:prSet phldrT="[Testo]" custT="1"/>
      <dgm:spPr/>
      <dgm:t>
        <a:bodyPr/>
        <a:lstStyle/>
        <a:p>
          <a:r>
            <a:rPr lang="it-IT" sz="2800" dirty="0">
              <a:latin typeface="Lato" panose="020F0502020204030203" pitchFamily="34" charset="0"/>
            </a:rPr>
            <a:t>Rappresentante</a:t>
          </a:r>
        </a:p>
      </dgm:t>
    </dgm:pt>
    <dgm:pt modelId="{D24992BE-C0E8-4CD6-83E4-80E60597E16F}" type="parTrans" cxnId="{7FCD5FA2-FC2F-428B-8975-ECD39D848584}">
      <dgm:prSet/>
      <dgm:spPr/>
      <dgm:t>
        <a:bodyPr/>
        <a:lstStyle/>
        <a:p>
          <a:endParaRPr lang="it-IT" sz="2800">
            <a:latin typeface="Lato" panose="020F0502020204030203" pitchFamily="34" charset="0"/>
          </a:endParaRPr>
        </a:p>
      </dgm:t>
    </dgm:pt>
    <dgm:pt modelId="{0EE3493F-5316-455D-A951-A61059D2023B}" type="sibTrans" cxnId="{7FCD5FA2-FC2F-428B-8975-ECD39D848584}">
      <dgm:prSet/>
      <dgm:spPr/>
      <dgm:t>
        <a:bodyPr/>
        <a:lstStyle/>
        <a:p>
          <a:endParaRPr lang="it-IT" sz="2800">
            <a:latin typeface="Lato" panose="020F0502020204030203" pitchFamily="34" charset="0"/>
          </a:endParaRPr>
        </a:p>
      </dgm:t>
    </dgm:pt>
    <dgm:pt modelId="{F21A3CE8-AD91-4E3F-AC76-55F0EA0B6A3F}">
      <dgm:prSet phldrT="[Testo]" custT="1"/>
      <dgm:spPr/>
      <dgm:t>
        <a:bodyPr/>
        <a:lstStyle/>
        <a:p>
          <a:r>
            <a:rPr lang="it-IT" sz="2800" b="0" i="0" dirty="0">
              <a:latin typeface="Lato" panose="020F0502020204030203" pitchFamily="34" charset="0"/>
            </a:rPr>
            <a:t>Richiesta del Codice fiscale</a:t>
          </a:r>
          <a:endParaRPr lang="it-IT" sz="2800" dirty="0">
            <a:latin typeface="Lato" panose="020F0502020204030203" pitchFamily="34" charset="0"/>
          </a:endParaRPr>
        </a:p>
      </dgm:t>
    </dgm:pt>
    <dgm:pt modelId="{9EF92DB4-AA4D-4D18-B73F-D1CC262BC352}" type="parTrans" cxnId="{B7C77E10-28B0-479E-91CE-BE9A1BFE2D5D}">
      <dgm:prSet/>
      <dgm:spPr/>
      <dgm:t>
        <a:bodyPr/>
        <a:lstStyle/>
        <a:p>
          <a:endParaRPr lang="it-IT" sz="2800">
            <a:latin typeface="Lato" panose="020F0502020204030203" pitchFamily="34" charset="0"/>
          </a:endParaRPr>
        </a:p>
      </dgm:t>
    </dgm:pt>
    <dgm:pt modelId="{C62D1F6E-B775-4E36-98D2-7186DF660EA4}" type="sibTrans" cxnId="{B7C77E10-28B0-479E-91CE-BE9A1BFE2D5D}">
      <dgm:prSet/>
      <dgm:spPr/>
      <dgm:t>
        <a:bodyPr/>
        <a:lstStyle/>
        <a:p>
          <a:endParaRPr lang="it-IT" sz="2800">
            <a:latin typeface="Lato" panose="020F0502020204030203" pitchFamily="34" charset="0"/>
          </a:endParaRPr>
        </a:p>
      </dgm:t>
    </dgm:pt>
    <dgm:pt modelId="{AF425287-0FBD-4415-8B07-6920A9614FDB}">
      <dgm:prSet phldrT="[Testo]" custT="1"/>
      <dgm:spPr/>
      <dgm:t>
        <a:bodyPr/>
        <a:lstStyle/>
        <a:p>
          <a:r>
            <a:rPr lang="it-IT" sz="2800" b="0" i="0" dirty="0">
              <a:latin typeface="Lato" panose="020F0502020204030203" pitchFamily="34" charset="0"/>
            </a:rPr>
            <a:t>Rimesse al rappresentante</a:t>
          </a:r>
          <a:endParaRPr lang="it-IT" sz="2800" dirty="0">
            <a:latin typeface="Lato" panose="020F0502020204030203" pitchFamily="34" charset="0"/>
          </a:endParaRPr>
        </a:p>
      </dgm:t>
    </dgm:pt>
    <dgm:pt modelId="{990F55EB-9A79-4477-8A6E-26EA712D1BAA}" type="parTrans" cxnId="{907AA0A6-EEDE-410C-BE57-2A7B2444D512}">
      <dgm:prSet/>
      <dgm:spPr/>
      <dgm:t>
        <a:bodyPr/>
        <a:lstStyle/>
        <a:p>
          <a:endParaRPr lang="it-IT" sz="2800">
            <a:latin typeface="Lato" panose="020F0502020204030203" pitchFamily="34" charset="0"/>
          </a:endParaRPr>
        </a:p>
      </dgm:t>
    </dgm:pt>
    <dgm:pt modelId="{CEF9C30E-E2DB-4CE6-A382-4124346DF96C}" type="sibTrans" cxnId="{907AA0A6-EEDE-410C-BE57-2A7B2444D512}">
      <dgm:prSet/>
      <dgm:spPr/>
      <dgm:t>
        <a:bodyPr/>
        <a:lstStyle/>
        <a:p>
          <a:endParaRPr lang="it-IT" sz="2800">
            <a:latin typeface="Lato" panose="020F0502020204030203" pitchFamily="34" charset="0"/>
          </a:endParaRPr>
        </a:p>
      </dgm:t>
    </dgm:pt>
    <dgm:pt modelId="{77A22A52-BEDF-4543-8E0C-810AE325B589}">
      <dgm:prSet phldrT="[Testo]" custT="1"/>
      <dgm:spPr/>
      <dgm:t>
        <a:bodyPr/>
        <a:lstStyle/>
        <a:p>
          <a:r>
            <a:rPr lang="it-IT" sz="2800" b="0" i="0" dirty="0">
              <a:latin typeface="Lato" panose="020F0502020204030203" pitchFamily="34" charset="0"/>
            </a:rPr>
            <a:t>Apertura posizioni INPS / INAIL</a:t>
          </a:r>
          <a:endParaRPr lang="it-IT" sz="2800" dirty="0">
            <a:latin typeface="Lato" panose="020F0502020204030203" pitchFamily="34" charset="0"/>
          </a:endParaRPr>
        </a:p>
      </dgm:t>
    </dgm:pt>
    <dgm:pt modelId="{4F9CAF13-0107-47B8-91FF-DD2FE20D968B}" type="parTrans" cxnId="{D13A83CE-FC77-4B13-A58C-A4421F8AF825}">
      <dgm:prSet/>
      <dgm:spPr/>
      <dgm:t>
        <a:bodyPr/>
        <a:lstStyle/>
        <a:p>
          <a:endParaRPr lang="it-IT" sz="2800">
            <a:latin typeface="Lato" panose="020F0502020204030203" pitchFamily="34" charset="0"/>
          </a:endParaRPr>
        </a:p>
      </dgm:t>
    </dgm:pt>
    <dgm:pt modelId="{540F2329-C10E-4239-BA09-012CB815FD7F}" type="sibTrans" cxnId="{D13A83CE-FC77-4B13-A58C-A4421F8AF825}">
      <dgm:prSet/>
      <dgm:spPr/>
      <dgm:t>
        <a:bodyPr/>
        <a:lstStyle/>
        <a:p>
          <a:endParaRPr lang="it-IT" sz="2800">
            <a:latin typeface="Lato" panose="020F0502020204030203" pitchFamily="34" charset="0"/>
          </a:endParaRPr>
        </a:p>
      </dgm:t>
    </dgm:pt>
    <dgm:pt modelId="{19B77179-2F9B-4D94-AE4B-BF1749D27E3C}">
      <dgm:prSet phldrT="[Testo]" custT="1"/>
      <dgm:spPr/>
      <dgm:t>
        <a:bodyPr/>
        <a:lstStyle/>
        <a:p>
          <a:r>
            <a:rPr lang="it-IT" sz="2800" b="0" i="0" dirty="0">
              <a:latin typeface="Lato" panose="020F0502020204030203" pitchFamily="34" charset="0"/>
            </a:rPr>
            <a:t>Versamento di contributi e  imposte </a:t>
          </a:r>
          <a:endParaRPr lang="it-IT" sz="2800" dirty="0">
            <a:latin typeface="Lato" panose="020F0502020204030203" pitchFamily="34" charset="0"/>
          </a:endParaRPr>
        </a:p>
      </dgm:t>
    </dgm:pt>
    <dgm:pt modelId="{B6D1A8F4-3BD2-48B3-BC04-4573CBEBAB0B}" type="parTrans" cxnId="{443AD96E-A8B4-4681-8016-41BE463A27F6}">
      <dgm:prSet/>
      <dgm:spPr/>
      <dgm:t>
        <a:bodyPr/>
        <a:lstStyle/>
        <a:p>
          <a:endParaRPr lang="it-IT" sz="2800">
            <a:latin typeface="Lato" panose="020F0502020204030203" pitchFamily="34" charset="0"/>
          </a:endParaRPr>
        </a:p>
      </dgm:t>
    </dgm:pt>
    <dgm:pt modelId="{7B6433F5-AE6D-4713-916E-8A35FC84CB17}" type="sibTrans" cxnId="{443AD96E-A8B4-4681-8016-41BE463A27F6}">
      <dgm:prSet/>
      <dgm:spPr/>
      <dgm:t>
        <a:bodyPr/>
        <a:lstStyle/>
        <a:p>
          <a:endParaRPr lang="it-IT" sz="2800">
            <a:latin typeface="Lato" panose="020F0502020204030203" pitchFamily="34" charset="0"/>
          </a:endParaRPr>
        </a:p>
      </dgm:t>
    </dgm:pt>
    <dgm:pt modelId="{AD2C9ECF-BC75-4348-959C-675C3B7BF0F3}">
      <dgm:prSet phldrT="[Testo]" custT="1"/>
      <dgm:spPr/>
      <dgm:t>
        <a:bodyPr/>
        <a:lstStyle/>
        <a:p>
          <a:r>
            <a:rPr lang="it-IT" sz="2800" b="0" i="0" dirty="0">
              <a:latin typeface="Lato" panose="020F0502020204030203" pitchFamily="34" charset="0"/>
            </a:rPr>
            <a:t>Dichiarazioni annue CU/770/INAIL</a:t>
          </a:r>
          <a:endParaRPr lang="it-IT" sz="2800" dirty="0">
            <a:latin typeface="Lato" panose="020F0502020204030203" pitchFamily="34" charset="0"/>
          </a:endParaRPr>
        </a:p>
      </dgm:t>
    </dgm:pt>
    <dgm:pt modelId="{138AB4FB-B762-4F35-BBE0-A3EF86C5AE02}" type="parTrans" cxnId="{7BA6AD2B-3090-4C80-A357-EEDD917C1787}">
      <dgm:prSet/>
      <dgm:spPr/>
      <dgm:t>
        <a:bodyPr/>
        <a:lstStyle/>
        <a:p>
          <a:endParaRPr lang="it-IT" sz="2800">
            <a:latin typeface="Lato" panose="020F0502020204030203" pitchFamily="34" charset="0"/>
          </a:endParaRPr>
        </a:p>
      </dgm:t>
    </dgm:pt>
    <dgm:pt modelId="{261B9BF2-0A71-47A8-9044-2ACD04744A19}" type="sibTrans" cxnId="{7BA6AD2B-3090-4C80-A357-EEDD917C1787}">
      <dgm:prSet/>
      <dgm:spPr/>
      <dgm:t>
        <a:bodyPr/>
        <a:lstStyle/>
        <a:p>
          <a:endParaRPr lang="it-IT" sz="2800">
            <a:latin typeface="Lato" panose="020F0502020204030203" pitchFamily="34" charset="0"/>
          </a:endParaRPr>
        </a:p>
      </dgm:t>
    </dgm:pt>
    <dgm:pt modelId="{56BAEA6F-7C98-42F6-ABFF-F6D2183F3EB1}" type="pres">
      <dgm:prSet presAssocID="{C168D111-9973-4B35-9FD7-A428C11C4CB9}" presName="linear" presStyleCnt="0">
        <dgm:presLayoutVars>
          <dgm:animLvl val="lvl"/>
          <dgm:resizeHandles val="exact"/>
        </dgm:presLayoutVars>
      </dgm:prSet>
      <dgm:spPr/>
    </dgm:pt>
    <dgm:pt modelId="{16C91047-9735-4454-9EFD-E13E9EF61B40}" type="pres">
      <dgm:prSet presAssocID="{11C44549-4D93-4810-A978-1C2936073BFC}" presName="parentText" presStyleLbl="node1" presStyleIdx="0" presStyleCnt="2" custScaleY="40196">
        <dgm:presLayoutVars>
          <dgm:chMax val="0"/>
          <dgm:bulletEnabled val="1"/>
        </dgm:presLayoutVars>
      </dgm:prSet>
      <dgm:spPr/>
    </dgm:pt>
    <dgm:pt modelId="{787BC78A-377C-40CF-B4A6-AE30DC1DC695}" type="pres">
      <dgm:prSet presAssocID="{11C44549-4D93-4810-A978-1C2936073BFC}" presName="childText" presStyleLbl="revTx" presStyleIdx="0" presStyleCnt="2">
        <dgm:presLayoutVars>
          <dgm:bulletEnabled val="1"/>
        </dgm:presLayoutVars>
      </dgm:prSet>
      <dgm:spPr/>
    </dgm:pt>
    <dgm:pt modelId="{B19B05D2-9F13-4C30-A13D-6A3DEBA48AB7}" type="pres">
      <dgm:prSet presAssocID="{946624DF-D47B-4232-8F42-582BA0AF16A5}" presName="parentText" presStyleLbl="node1" presStyleIdx="1" presStyleCnt="2" custScaleY="40196">
        <dgm:presLayoutVars>
          <dgm:chMax val="0"/>
          <dgm:bulletEnabled val="1"/>
        </dgm:presLayoutVars>
      </dgm:prSet>
      <dgm:spPr/>
    </dgm:pt>
    <dgm:pt modelId="{29F0AEEA-62CA-4428-BE21-988153C4581C}" type="pres">
      <dgm:prSet presAssocID="{946624DF-D47B-4232-8F42-582BA0AF16A5}" presName="childText" presStyleLbl="revTx" presStyleIdx="1" presStyleCnt="2">
        <dgm:presLayoutVars>
          <dgm:bulletEnabled val="1"/>
        </dgm:presLayoutVars>
      </dgm:prSet>
      <dgm:spPr/>
    </dgm:pt>
  </dgm:ptLst>
  <dgm:cxnLst>
    <dgm:cxn modelId="{B7C77E10-28B0-479E-91CE-BE9A1BFE2D5D}" srcId="{946624DF-D47B-4232-8F42-582BA0AF16A5}" destId="{F21A3CE8-AD91-4E3F-AC76-55F0EA0B6A3F}" srcOrd="0" destOrd="0" parTransId="{9EF92DB4-AA4D-4D18-B73F-D1CC262BC352}" sibTransId="{C62D1F6E-B775-4E36-98D2-7186DF660EA4}"/>
    <dgm:cxn modelId="{EB4D5323-61ED-4DE3-85E8-EB1E5C31562E}" srcId="{11C44549-4D93-4810-A978-1C2936073BFC}" destId="{EBAEE7C7-79F3-4EFE-95FB-319F02EC38D9}" srcOrd="0" destOrd="0" parTransId="{E76A721D-1E19-4C88-B06E-5F2EA726FEE6}" sibTransId="{89A2D55B-343C-46FF-AF99-AE44E3D11DA2}"/>
    <dgm:cxn modelId="{7BA6AD2B-3090-4C80-A357-EEDD917C1787}" srcId="{946624DF-D47B-4232-8F42-582BA0AF16A5}" destId="{AD2C9ECF-BC75-4348-959C-675C3B7BF0F3}" srcOrd="3" destOrd="0" parTransId="{138AB4FB-B762-4F35-BBE0-A3EF86C5AE02}" sibTransId="{261B9BF2-0A71-47A8-9044-2ACD04744A19}"/>
    <dgm:cxn modelId="{41197E33-A07D-47B9-824C-BD056CD8EC6B}" type="presOf" srcId="{19B77179-2F9B-4D94-AE4B-BF1749D27E3C}" destId="{29F0AEEA-62CA-4428-BE21-988153C4581C}" srcOrd="0" destOrd="2" presId="urn:microsoft.com/office/officeart/2005/8/layout/vList2"/>
    <dgm:cxn modelId="{1676C745-A619-4058-88F9-2E73AE9B280D}" type="presOf" srcId="{77A22A52-BEDF-4543-8E0C-810AE325B589}" destId="{29F0AEEA-62CA-4428-BE21-988153C4581C}" srcOrd="0" destOrd="1" presId="urn:microsoft.com/office/officeart/2005/8/layout/vList2"/>
    <dgm:cxn modelId="{1540554A-DB8E-4382-917D-E61D9ADAF613}" srcId="{C168D111-9973-4B35-9FD7-A428C11C4CB9}" destId="{11C44549-4D93-4810-A978-1C2936073BFC}" srcOrd="0" destOrd="0" parTransId="{C09824D1-78EB-4759-AA55-28C260609CE4}" sibTransId="{1E30BE4D-EF3B-471A-AB2F-1B57560F90C6}"/>
    <dgm:cxn modelId="{735A594D-4B07-4AF3-8158-29D3A64A034F}" type="presOf" srcId="{F21A3CE8-AD91-4E3F-AC76-55F0EA0B6A3F}" destId="{29F0AEEA-62CA-4428-BE21-988153C4581C}" srcOrd="0" destOrd="0" presId="urn:microsoft.com/office/officeart/2005/8/layout/vList2"/>
    <dgm:cxn modelId="{443AD96E-A8B4-4681-8016-41BE463A27F6}" srcId="{946624DF-D47B-4232-8F42-582BA0AF16A5}" destId="{19B77179-2F9B-4D94-AE4B-BF1749D27E3C}" srcOrd="2" destOrd="0" parTransId="{B6D1A8F4-3BD2-48B3-BC04-4573CBEBAB0B}" sibTransId="{7B6433F5-AE6D-4713-916E-8A35FC84CB17}"/>
    <dgm:cxn modelId="{7FED8073-8704-4CE2-9849-BBDC8582A77F}" type="presOf" srcId="{AF425287-0FBD-4415-8B07-6920A9614FDB}" destId="{787BC78A-377C-40CF-B4A6-AE30DC1DC695}" srcOrd="0" destOrd="1" presId="urn:microsoft.com/office/officeart/2005/8/layout/vList2"/>
    <dgm:cxn modelId="{ACA53786-88C3-4357-AF41-CBC3D926EED0}" type="presOf" srcId="{AD2C9ECF-BC75-4348-959C-675C3B7BF0F3}" destId="{29F0AEEA-62CA-4428-BE21-988153C4581C}" srcOrd="0" destOrd="3" presId="urn:microsoft.com/office/officeart/2005/8/layout/vList2"/>
    <dgm:cxn modelId="{CE8D8199-5C1E-41BA-AC5B-282ED4FF331E}" type="presOf" srcId="{EBAEE7C7-79F3-4EFE-95FB-319F02EC38D9}" destId="{787BC78A-377C-40CF-B4A6-AE30DC1DC695}" srcOrd="0" destOrd="0" presId="urn:microsoft.com/office/officeart/2005/8/layout/vList2"/>
    <dgm:cxn modelId="{7FCD5FA2-FC2F-428B-8975-ECD39D848584}" srcId="{C168D111-9973-4B35-9FD7-A428C11C4CB9}" destId="{946624DF-D47B-4232-8F42-582BA0AF16A5}" srcOrd="1" destOrd="0" parTransId="{D24992BE-C0E8-4CD6-83E4-80E60597E16F}" sibTransId="{0EE3493F-5316-455D-A951-A61059D2023B}"/>
    <dgm:cxn modelId="{907AA0A6-EEDE-410C-BE57-2A7B2444D512}" srcId="{11C44549-4D93-4810-A978-1C2936073BFC}" destId="{AF425287-0FBD-4415-8B07-6920A9614FDB}" srcOrd="1" destOrd="0" parTransId="{990F55EB-9A79-4477-8A6E-26EA712D1BAA}" sibTransId="{CEF9C30E-E2DB-4CE6-A382-4124346DF96C}"/>
    <dgm:cxn modelId="{CCAFF1AF-C7D9-4111-9325-4D9962F3395F}" type="presOf" srcId="{11C44549-4D93-4810-A978-1C2936073BFC}" destId="{16C91047-9735-4454-9EFD-E13E9EF61B40}" srcOrd="0" destOrd="0" presId="urn:microsoft.com/office/officeart/2005/8/layout/vList2"/>
    <dgm:cxn modelId="{BF13A8B7-9E19-4BA8-AA3F-8D473A7A98FD}" type="presOf" srcId="{C168D111-9973-4B35-9FD7-A428C11C4CB9}" destId="{56BAEA6F-7C98-42F6-ABFF-F6D2183F3EB1}" srcOrd="0" destOrd="0" presId="urn:microsoft.com/office/officeart/2005/8/layout/vList2"/>
    <dgm:cxn modelId="{3B5247C1-02E3-49FE-999B-8CF9DDAD991F}" type="presOf" srcId="{946624DF-D47B-4232-8F42-582BA0AF16A5}" destId="{B19B05D2-9F13-4C30-A13D-6A3DEBA48AB7}" srcOrd="0" destOrd="0" presId="urn:microsoft.com/office/officeart/2005/8/layout/vList2"/>
    <dgm:cxn modelId="{D13A83CE-FC77-4B13-A58C-A4421F8AF825}" srcId="{946624DF-D47B-4232-8F42-582BA0AF16A5}" destId="{77A22A52-BEDF-4543-8E0C-810AE325B589}" srcOrd="1" destOrd="0" parTransId="{4F9CAF13-0107-47B8-91FF-DD2FE20D968B}" sibTransId="{540F2329-C10E-4239-BA09-012CB815FD7F}"/>
    <dgm:cxn modelId="{C2FCB579-E299-4839-B1C2-3D6F0874FE3C}" type="presParOf" srcId="{56BAEA6F-7C98-42F6-ABFF-F6D2183F3EB1}" destId="{16C91047-9735-4454-9EFD-E13E9EF61B40}" srcOrd="0" destOrd="0" presId="urn:microsoft.com/office/officeart/2005/8/layout/vList2"/>
    <dgm:cxn modelId="{344B8BC9-5304-4C5D-BE9F-4FB4C420FA00}" type="presParOf" srcId="{56BAEA6F-7C98-42F6-ABFF-F6D2183F3EB1}" destId="{787BC78A-377C-40CF-B4A6-AE30DC1DC695}" srcOrd="1" destOrd="0" presId="urn:microsoft.com/office/officeart/2005/8/layout/vList2"/>
    <dgm:cxn modelId="{3DF8F865-5DCA-410D-8FD3-68518E2E97D2}" type="presParOf" srcId="{56BAEA6F-7C98-42F6-ABFF-F6D2183F3EB1}" destId="{B19B05D2-9F13-4C30-A13D-6A3DEBA48AB7}" srcOrd="2" destOrd="0" presId="urn:microsoft.com/office/officeart/2005/8/layout/vList2"/>
    <dgm:cxn modelId="{7D8176A8-7529-42D2-9214-B36611096C3B}" type="presParOf" srcId="{56BAEA6F-7C98-42F6-ABFF-F6D2183F3EB1}" destId="{29F0AEEA-62CA-4428-BE21-988153C4581C}" srcOrd="3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FD34C11-0511-46C8-AF09-8C0F2A14F95B}">
      <dsp:nvSpPr>
        <dsp:cNvPr id="0" name=""/>
        <dsp:cNvSpPr/>
      </dsp:nvSpPr>
      <dsp:spPr>
        <a:xfrm>
          <a:off x="0" y="1558"/>
          <a:ext cx="12192000" cy="1411682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dk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3200" b="1" kern="1200" dirty="0">
              <a:latin typeface="Lato" panose="020F0502020204030203" pitchFamily="34" charset="0"/>
              <a:ea typeface="Arimo" panose="020B0604020202020204" pitchFamily="34" charset="0"/>
              <a:cs typeface="+mj-cs"/>
            </a:rPr>
            <a:t>Individuare la legge applicabile ai fini della disciplina dei profili previdenziali e di sicurezza sociale del rapporto di lavoro.</a:t>
          </a:r>
          <a:endParaRPr lang="it-IT" sz="3200" kern="1200" dirty="0">
            <a:latin typeface="Lato" panose="020F0502020204030203" pitchFamily="34" charset="0"/>
          </a:endParaRPr>
        </a:p>
      </dsp:txBody>
      <dsp:txXfrm>
        <a:off x="41347" y="42905"/>
        <a:ext cx="12109306" cy="1328988"/>
      </dsp:txXfrm>
    </dsp:sp>
    <dsp:sp modelId="{547322DE-9DC2-42D1-8B80-2E15087F09AF}">
      <dsp:nvSpPr>
        <dsp:cNvPr id="0" name=""/>
        <dsp:cNvSpPr/>
      </dsp:nvSpPr>
      <dsp:spPr>
        <a:xfrm rot="5400000">
          <a:off x="5576173" y="1482550"/>
          <a:ext cx="1039652" cy="1247583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dk2">
                <a:tint val="6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dk2">
                <a:tint val="6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dk2">
                <a:tint val="6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it-IT" sz="3200" kern="1200"/>
        </a:p>
      </dsp:txBody>
      <dsp:txXfrm rot="-5400000">
        <a:off x="5721725" y="1586515"/>
        <a:ext cx="748549" cy="727756"/>
      </dsp:txXfrm>
    </dsp:sp>
    <dsp:sp modelId="{BF979F56-AF74-4016-9C4B-8D7779F176DF}">
      <dsp:nvSpPr>
        <dsp:cNvPr id="0" name=""/>
        <dsp:cNvSpPr/>
      </dsp:nvSpPr>
      <dsp:spPr>
        <a:xfrm>
          <a:off x="0" y="2799444"/>
          <a:ext cx="12192000" cy="1531699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dk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3200" kern="1200">
              <a:latin typeface="Lato" panose="020F0502020204030203" pitchFamily="34" charset="0"/>
              <a:ea typeface="Arimo" panose="020B0604020202020204" pitchFamily="34" charset="0"/>
            </a:rPr>
            <a:t>Stabilita inderogabilmente dai </a:t>
          </a:r>
          <a:r>
            <a:rPr lang="it-IT" sz="3200" b="1" kern="1200">
              <a:latin typeface="Lato" panose="020F0502020204030203" pitchFamily="34" charset="0"/>
              <a:ea typeface="Arimo" panose="020B0604020202020204" pitchFamily="34" charset="0"/>
            </a:rPr>
            <a:t>Regolamenti europei</a:t>
          </a:r>
          <a:r>
            <a:rPr lang="it-IT" sz="3200" kern="1200">
              <a:latin typeface="Lato" panose="020F0502020204030203" pitchFamily="34" charset="0"/>
              <a:ea typeface="Arimo" panose="020B0604020202020204" pitchFamily="34" charset="0"/>
            </a:rPr>
            <a:t>, da </a:t>
          </a:r>
          <a:r>
            <a:rPr lang="it-IT" sz="3200" b="1" kern="1200">
              <a:latin typeface="Lato" panose="020F0502020204030203" pitchFamily="34" charset="0"/>
              <a:ea typeface="Arimo" panose="020B0604020202020204" pitchFamily="34" charset="0"/>
            </a:rPr>
            <a:t>Convenzioni internazionali bilaterali </a:t>
          </a:r>
          <a:r>
            <a:rPr lang="it-IT" sz="3200" kern="1200">
              <a:latin typeface="Lato" panose="020F0502020204030203" pitchFamily="34" charset="0"/>
              <a:ea typeface="Arimo" panose="020B0604020202020204" pitchFamily="34" charset="0"/>
            </a:rPr>
            <a:t>e dalla </a:t>
          </a:r>
          <a:r>
            <a:rPr lang="it-IT" sz="3200" b="1" kern="1200">
              <a:latin typeface="Lato" panose="020F0502020204030203" pitchFamily="34" charset="0"/>
              <a:ea typeface="Arimo" panose="020B0604020202020204" pitchFamily="34" charset="0"/>
            </a:rPr>
            <a:t>legge.</a:t>
          </a:r>
          <a:endParaRPr lang="it-IT" sz="3200" kern="1200" dirty="0">
            <a:latin typeface="Lato" panose="020F0502020204030203" pitchFamily="34" charset="0"/>
          </a:endParaRPr>
        </a:p>
      </dsp:txBody>
      <dsp:txXfrm>
        <a:off x="44862" y="2844306"/>
        <a:ext cx="12102276" cy="1441975"/>
      </dsp:txXfrm>
    </dsp:sp>
    <dsp:sp modelId="{DA445C96-6D44-4520-B9C3-57E849FEEDCC}">
      <dsp:nvSpPr>
        <dsp:cNvPr id="0" name=""/>
        <dsp:cNvSpPr/>
      </dsp:nvSpPr>
      <dsp:spPr>
        <a:xfrm rot="5400000">
          <a:off x="5576173" y="4400454"/>
          <a:ext cx="1039652" cy="1247583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dk2">
                <a:tint val="6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dk2">
                <a:tint val="6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dk2">
                <a:tint val="6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it-IT" sz="3200" kern="1200"/>
        </a:p>
      </dsp:txBody>
      <dsp:txXfrm rot="-5400000">
        <a:off x="5721725" y="4504419"/>
        <a:ext cx="748549" cy="727756"/>
      </dsp:txXfrm>
    </dsp:sp>
    <dsp:sp modelId="{D9B09BEA-437E-4F53-908B-A4E2D8D37B7C}">
      <dsp:nvSpPr>
        <dsp:cNvPr id="0" name=""/>
        <dsp:cNvSpPr/>
      </dsp:nvSpPr>
      <dsp:spPr>
        <a:xfrm>
          <a:off x="0" y="5717347"/>
          <a:ext cx="12192000" cy="1316893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dk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3200" b="1" kern="1200" dirty="0">
              <a:latin typeface="Lato" panose="020F0502020204030203" pitchFamily="34" charset="0"/>
              <a:ea typeface="Arimo" panose="020B0604020202020204" pitchFamily="34" charset="0"/>
            </a:rPr>
            <a:t>Dipende dal Paese estero di assegnazione</a:t>
          </a:r>
          <a:endParaRPr lang="it-IT" sz="3200" kern="1200" dirty="0">
            <a:latin typeface="Lato" panose="020F0502020204030203" pitchFamily="34" charset="0"/>
          </a:endParaRPr>
        </a:p>
      </dsp:txBody>
      <dsp:txXfrm>
        <a:off x="38570" y="5755917"/>
        <a:ext cx="12114860" cy="1239753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8237660-5D58-43EB-BE74-6E0FA3E85EF2}">
      <dsp:nvSpPr>
        <dsp:cNvPr id="0" name=""/>
        <dsp:cNvSpPr/>
      </dsp:nvSpPr>
      <dsp:spPr>
        <a:xfrm>
          <a:off x="1447790" y="474308"/>
          <a:ext cx="12415685" cy="975695"/>
        </a:xfrm>
        <a:prstGeom prst="roundRect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dk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1920" tIns="60960" rIns="121920" bIns="6096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3200" b="1" i="0" kern="1200" dirty="0">
              <a:latin typeface="Lato" panose="020F0502020204030203" pitchFamily="34" charset="0"/>
            </a:rPr>
            <a:t>Paesi dell’UE (o assimilabili)</a:t>
          </a:r>
          <a:endParaRPr lang="it-IT" sz="3200" kern="1200" dirty="0">
            <a:latin typeface="Lato" panose="020F0502020204030203" pitchFamily="34" charset="0"/>
          </a:endParaRPr>
        </a:p>
      </dsp:txBody>
      <dsp:txXfrm>
        <a:off x="1495420" y="521938"/>
        <a:ext cx="12320425" cy="880435"/>
      </dsp:txXfrm>
    </dsp:sp>
    <dsp:sp modelId="{FA7947BF-F925-4E91-BFA0-7CFC77C72F6A}">
      <dsp:nvSpPr>
        <dsp:cNvPr id="0" name=""/>
        <dsp:cNvSpPr/>
      </dsp:nvSpPr>
      <dsp:spPr>
        <a:xfrm>
          <a:off x="1447790" y="1676404"/>
          <a:ext cx="12415685" cy="1175199"/>
        </a:xfrm>
        <a:prstGeom prst="roundRect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dk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1920" tIns="60960" rIns="121920" bIns="6096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3200" b="1" i="0" kern="1200" dirty="0">
              <a:latin typeface="Lato" panose="020F0502020204030203" pitchFamily="34" charset="0"/>
            </a:rPr>
            <a:t>Paesi extraeuropei che abbiano stipulato con l’Italia una Convenzione di sicurezza sociale</a:t>
          </a:r>
          <a:endParaRPr lang="it-IT" sz="3200" kern="1200" dirty="0">
            <a:latin typeface="Lato" panose="020F0502020204030203" pitchFamily="34" charset="0"/>
          </a:endParaRPr>
        </a:p>
      </dsp:txBody>
      <dsp:txXfrm>
        <a:off x="1505158" y="1733772"/>
        <a:ext cx="12300949" cy="1060463"/>
      </dsp:txXfrm>
    </dsp:sp>
    <dsp:sp modelId="{A503E3C2-FE16-4F39-8D3B-3A9DFE2320D4}">
      <dsp:nvSpPr>
        <dsp:cNvPr id="0" name=""/>
        <dsp:cNvSpPr/>
      </dsp:nvSpPr>
      <dsp:spPr>
        <a:xfrm>
          <a:off x="1447790" y="3078003"/>
          <a:ext cx="12415685" cy="975695"/>
        </a:xfrm>
        <a:prstGeom prst="roundRect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dk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1920" tIns="60960" rIns="121920" bIns="6096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3200" b="1" i="0" kern="1200" dirty="0">
              <a:latin typeface="Lato" panose="020F0502020204030203" pitchFamily="34" charset="0"/>
            </a:rPr>
            <a:t>Paesi extraeuropei non convenzionati.</a:t>
          </a:r>
          <a:endParaRPr lang="it-IT" sz="3200" kern="1200" dirty="0">
            <a:latin typeface="Lato" panose="020F0502020204030203" pitchFamily="34" charset="0"/>
          </a:endParaRPr>
        </a:p>
      </dsp:txBody>
      <dsp:txXfrm>
        <a:off x="1495420" y="3125633"/>
        <a:ext cx="12320425" cy="880435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5399195-0466-496D-9789-651CB07BD4D4}">
      <dsp:nvSpPr>
        <dsp:cNvPr id="0" name=""/>
        <dsp:cNvSpPr/>
      </dsp:nvSpPr>
      <dsp:spPr>
        <a:xfrm>
          <a:off x="11170" y="0"/>
          <a:ext cx="6801066" cy="1623826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dk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3200" b="1" kern="1200" dirty="0">
              <a:latin typeface="Lato" panose="020F0502020204030203" pitchFamily="34" charset="0"/>
              <a:ea typeface="Arimo" panose="020B0604020202020204" pitchFamily="34" charset="0"/>
            </a:rPr>
            <a:t>Distacchi consecutivi nello </a:t>
          </a:r>
          <a:r>
            <a:rPr lang="it-IT" sz="3200" b="1" u="sng" kern="1200" dirty="0">
              <a:latin typeface="Lato" panose="020F0502020204030203" pitchFamily="34" charset="0"/>
              <a:ea typeface="Arimo" panose="020B0604020202020204" pitchFamily="34" charset="0"/>
            </a:rPr>
            <a:t>stesso</a:t>
          </a:r>
          <a:r>
            <a:rPr lang="it-IT" sz="3200" b="1" kern="1200" dirty="0">
              <a:latin typeface="Lato" panose="020F0502020204030203" pitchFamily="34" charset="0"/>
              <a:ea typeface="Arimo" panose="020B0604020202020204" pitchFamily="34" charset="0"/>
            </a:rPr>
            <a:t> Stato membro</a:t>
          </a:r>
          <a:endParaRPr lang="it-IT" sz="3200" kern="1200" dirty="0">
            <a:latin typeface="Lato" panose="020F0502020204030203" pitchFamily="34" charset="0"/>
            <a:ea typeface="Arimo" panose="020B0604020202020204" pitchFamily="34" charset="0"/>
          </a:endParaRPr>
        </a:p>
      </dsp:txBody>
      <dsp:txXfrm>
        <a:off x="58730" y="47560"/>
        <a:ext cx="6705946" cy="1528706"/>
      </dsp:txXfrm>
    </dsp:sp>
    <dsp:sp modelId="{3EEFA3FA-9DAE-4ACD-9E18-8E95E1133692}">
      <dsp:nvSpPr>
        <dsp:cNvPr id="0" name=""/>
        <dsp:cNvSpPr/>
      </dsp:nvSpPr>
      <dsp:spPr>
        <a:xfrm>
          <a:off x="7492343" y="0"/>
          <a:ext cx="1441826" cy="1623826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dk2">
                <a:tint val="6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dk2">
                <a:tint val="6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dk2">
                <a:tint val="6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it-IT" sz="3200" kern="1200">
            <a:latin typeface="Lato" panose="020F0502020204030203" pitchFamily="34" charset="0"/>
          </a:endParaRPr>
        </a:p>
      </dsp:txBody>
      <dsp:txXfrm>
        <a:off x="7492343" y="324765"/>
        <a:ext cx="1009278" cy="974296"/>
      </dsp:txXfrm>
    </dsp:sp>
    <dsp:sp modelId="{C69B9FC4-F03B-4D14-882B-5EED662A0697}">
      <dsp:nvSpPr>
        <dsp:cNvPr id="0" name=""/>
        <dsp:cNvSpPr/>
      </dsp:nvSpPr>
      <dsp:spPr>
        <a:xfrm>
          <a:off x="9532663" y="0"/>
          <a:ext cx="6801066" cy="1623826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dk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3200" kern="1200" dirty="0" err="1">
              <a:latin typeface="Lato" panose="020F0502020204030203" pitchFamily="34" charset="0"/>
              <a:ea typeface="Arimo" panose="020B0604020202020204" pitchFamily="34" charset="0"/>
            </a:rPr>
            <a:t>ll</a:t>
          </a:r>
          <a:r>
            <a:rPr lang="it-IT" sz="3200" kern="1200" dirty="0">
              <a:latin typeface="Lato" panose="020F0502020204030203" pitchFamily="34" charset="0"/>
              <a:ea typeface="Arimo" panose="020B0604020202020204" pitchFamily="34" charset="0"/>
            </a:rPr>
            <a:t> secondo è considerato </a:t>
          </a:r>
          <a:r>
            <a:rPr lang="it-IT" sz="3200" b="1" kern="1200" dirty="0">
              <a:latin typeface="Lato" panose="020F0502020204030203" pitchFamily="34" charset="0"/>
              <a:ea typeface="Arimo" panose="020B0604020202020204" pitchFamily="34" charset="0"/>
            </a:rPr>
            <a:t>nuovo distacco </a:t>
          </a:r>
          <a:r>
            <a:rPr lang="it-IT" sz="3200" kern="1200" dirty="0">
              <a:latin typeface="Lato" panose="020F0502020204030203" pitchFamily="34" charset="0"/>
              <a:ea typeface="Arimo" panose="020B0604020202020204" pitchFamily="34" charset="0"/>
            </a:rPr>
            <a:t>solo se viene rispettato un</a:t>
          </a:r>
          <a:r>
            <a:rPr lang="it-IT" sz="3200" b="1" kern="1200" dirty="0">
              <a:latin typeface="Lato" panose="020F0502020204030203" pitchFamily="34" charset="0"/>
              <a:ea typeface="Arimo" panose="020B0604020202020204" pitchFamily="34" charset="0"/>
            </a:rPr>
            <a:t> periodo di interruzione di 2 mesi</a:t>
          </a:r>
        </a:p>
      </dsp:txBody>
      <dsp:txXfrm>
        <a:off x="9580223" y="47560"/>
        <a:ext cx="6705946" cy="1528706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5399195-0466-496D-9789-651CB07BD4D4}">
      <dsp:nvSpPr>
        <dsp:cNvPr id="0" name=""/>
        <dsp:cNvSpPr/>
      </dsp:nvSpPr>
      <dsp:spPr>
        <a:xfrm>
          <a:off x="0" y="0"/>
          <a:ext cx="6807714" cy="1505352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dk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3200" b="1" kern="1200" dirty="0">
              <a:latin typeface="Lato" panose="020F0502020204030203" pitchFamily="34" charset="0"/>
              <a:ea typeface="Arimo" panose="020B0604020202020204" pitchFamily="34" charset="0"/>
            </a:rPr>
            <a:t>Distacchi consecutivi in Stati membri </a:t>
          </a:r>
          <a:r>
            <a:rPr lang="it-IT" sz="3200" b="1" u="sng" kern="1200" dirty="0">
              <a:latin typeface="Lato" panose="020F0502020204030203" pitchFamily="34" charset="0"/>
              <a:ea typeface="Arimo" panose="020B0604020202020204" pitchFamily="34" charset="0"/>
            </a:rPr>
            <a:t>diversi</a:t>
          </a:r>
          <a:endParaRPr lang="it-IT" sz="3200" kern="1200" dirty="0">
            <a:latin typeface="Lato" panose="020F0502020204030203" pitchFamily="34" charset="0"/>
            <a:ea typeface="Arimo" panose="020B0604020202020204" pitchFamily="34" charset="0"/>
          </a:endParaRPr>
        </a:p>
      </dsp:txBody>
      <dsp:txXfrm>
        <a:off x="44090" y="44090"/>
        <a:ext cx="6719534" cy="1417172"/>
      </dsp:txXfrm>
    </dsp:sp>
    <dsp:sp modelId="{3EEFA3FA-9DAE-4ACD-9E18-8E95E1133692}">
      <dsp:nvSpPr>
        <dsp:cNvPr id="0" name=""/>
        <dsp:cNvSpPr/>
      </dsp:nvSpPr>
      <dsp:spPr>
        <a:xfrm>
          <a:off x="7489284" y="0"/>
          <a:ext cx="1444927" cy="1505352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dk2">
                <a:tint val="6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dk2">
                <a:tint val="6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dk2">
                <a:tint val="6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it-IT" sz="3200" kern="1200">
            <a:latin typeface="Lato" panose="020F0502020204030203" pitchFamily="34" charset="0"/>
          </a:endParaRPr>
        </a:p>
      </dsp:txBody>
      <dsp:txXfrm>
        <a:off x="7489284" y="301070"/>
        <a:ext cx="1011449" cy="903212"/>
      </dsp:txXfrm>
    </dsp:sp>
    <dsp:sp modelId="{C69B9FC4-F03B-4D14-882B-5EED662A0697}">
      <dsp:nvSpPr>
        <dsp:cNvPr id="0" name=""/>
        <dsp:cNvSpPr/>
      </dsp:nvSpPr>
      <dsp:spPr>
        <a:xfrm>
          <a:off x="9533992" y="0"/>
          <a:ext cx="6807714" cy="1505352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dk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3200" b="1" u="sng" kern="1200" dirty="0">
              <a:latin typeface="Lato" panose="020F0502020204030203" pitchFamily="34" charset="0"/>
              <a:ea typeface="Arimo" panose="020B0604020202020204" pitchFamily="34" charset="0"/>
            </a:rPr>
            <a:t>Danno origine a un nuovo distacco</a:t>
          </a:r>
          <a:endParaRPr lang="it-IT" sz="3200" b="1" kern="1200" dirty="0">
            <a:latin typeface="Lato" panose="020F0502020204030203" pitchFamily="34" charset="0"/>
            <a:ea typeface="Arimo" panose="020B0604020202020204" pitchFamily="34" charset="0"/>
          </a:endParaRPr>
        </a:p>
      </dsp:txBody>
      <dsp:txXfrm>
        <a:off x="9578082" y="44090"/>
        <a:ext cx="6719534" cy="1417172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A6AB90C-1298-4B08-ABDB-39B84B0A5D99}">
      <dsp:nvSpPr>
        <dsp:cNvPr id="0" name=""/>
        <dsp:cNvSpPr/>
      </dsp:nvSpPr>
      <dsp:spPr>
        <a:xfrm>
          <a:off x="5107" y="691234"/>
          <a:ext cx="4980086" cy="1872000"/>
        </a:xfrm>
        <a:prstGeom prst="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97536" rIns="170688" bIns="97536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400" b="1" kern="1200" dirty="0">
              <a:latin typeface="Lato" panose="020F0502020204030203" pitchFamily="34" charset="0"/>
            </a:rPr>
            <a:t>Nuova procedura</a:t>
          </a:r>
        </a:p>
      </dsp:txBody>
      <dsp:txXfrm>
        <a:off x="5107" y="691234"/>
        <a:ext cx="4980086" cy="1872000"/>
      </dsp:txXfrm>
    </dsp:sp>
    <dsp:sp modelId="{C7D1AF6D-42F8-4934-B8EF-D341DE01943D}">
      <dsp:nvSpPr>
        <dsp:cNvPr id="0" name=""/>
        <dsp:cNvSpPr/>
      </dsp:nvSpPr>
      <dsp:spPr>
        <a:xfrm>
          <a:off x="5107" y="2563234"/>
          <a:ext cx="4980086" cy="3564579"/>
        </a:xfrm>
        <a:prstGeom prst="rect">
          <a:avLst/>
        </a:prstGeom>
        <a:solidFill>
          <a:schemeClr val="dk2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28016" rIns="170688" bIns="192024" numCol="1" spcCol="1270" anchor="t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it-IT" sz="2400" kern="1200" dirty="0">
              <a:latin typeface="Lato" panose="020F0502020204030203" pitchFamily="34" charset="0"/>
            </a:rPr>
            <a:t>Disponibile la nuova applicazione per l’invio delle domande di rilascio del certificato di legislazione applicabile previste da parte del lavoratore</a:t>
          </a: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it-IT" sz="2400" kern="1200">
            <a:latin typeface="Lato" panose="020F0502020204030203" pitchFamily="34" charset="0"/>
          </a:endParaRP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it-IT" sz="2400" kern="1200" dirty="0">
              <a:latin typeface="Lato" panose="020F0502020204030203" pitchFamily="34" charset="0"/>
            </a:rPr>
            <a:t> Dal 1 Aprile 2023 solo telematico</a:t>
          </a:r>
        </a:p>
      </dsp:txBody>
      <dsp:txXfrm>
        <a:off x="5107" y="2563234"/>
        <a:ext cx="4980086" cy="3564579"/>
      </dsp:txXfrm>
    </dsp:sp>
    <dsp:sp modelId="{C1DD5285-DF2C-4434-8EAD-7580A97D209D}">
      <dsp:nvSpPr>
        <dsp:cNvPr id="0" name=""/>
        <dsp:cNvSpPr/>
      </dsp:nvSpPr>
      <dsp:spPr>
        <a:xfrm>
          <a:off x="5682406" y="691234"/>
          <a:ext cx="4980086" cy="1872000"/>
        </a:xfrm>
        <a:prstGeom prst="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97536" rIns="170688" bIns="97536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400" b="1" kern="1200" dirty="0">
              <a:latin typeface="Lato" panose="020F0502020204030203" pitchFamily="34" charset="0"/>
            </a:rPr>
            <a:t>Tipologie di A1</a:t>
          </a:r>
        </a:p>
      </dsp:txBody>
      <dsp:txXfrm>
        <a:off x="5682406" y="691234"/>
        <a:ext cx="4980086" cy="1872000"/>
      </dsp:txXfrm>
    </dsp:sp>
    <dsp:sp modelId="{686F852D-8C4A-478B-9123-FEE5CD90BE28}">
      <dsp:nvSpPr>
        <dsp:cNvPr id="0" name=""/>
        <dsp:cNvSpPr/>
      </dsp:nvSpPr>
      <dsp:spPr>
        <a:xfrm>
          <a:off x="5682406" y="2563234"/>
          <a:ext cx="4980086" cy="3564579"/>
        </a:xfrm>
        <a:prstGeom prst="rect">
          <a:avLst/>
        </a:prstGeom>
        <a:solidFill>
          <a:schemeClr val="dk2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28016" rIns="170688" bIns="192024" numCol="1" spcCol="1270" anchor="t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it-IT" sz="2400" kern="1200" dirty="0">
              <a:latin typeface="Lato" panose="020F0502020204030203" pitchFamily="34" charset="0"/>
            </a:rPr>
            <a:t>Lavoratore autonomo</a:t>
          </a: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it-IT" sz="2400" kern="1200" dirty="0">
              <a:latin typeface="Lato" panose="020F0502020204030203" pitchFamily="34" charset="0"/>
            </a:rPr>
            <a:t>Attività abituale subordinata e autonoma</a:t>
          </a: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it-IT" sz="2400" kern="1200" dirty="0">
              <a:latin typeface="Lato" panose="020F0502020204030203" pitchFamily="34" charset="0"/>
            </a:rPr>
            <a:t>Lavoratore subordinato che esercita un’attività in più Stati membri</a:t>
          </a: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it-IT" sz="2400" kern="1200" dirty="0">
              <a:latin typeface="Lato" panose="020F0502020204030203" pitchFamily="34" charset="0"/>
            </a:rPr>
            <a:t>Dipendenti pubblici</a:t>
          </a: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it-IT" sz="2400" kern="1200" dirty="0">
              <a:latin typeface="Lato" panose="020F0502020204030203" pitchFamily="34" charset="0"/>
            </a:rPr>
            <a:t>Personale di volo</a:t>
          </a: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it-IT" sz="2400" kern="1200" dirty="0">
              <a:latin typeface="Lato" panose="020F0502020204030203" pitchFamily="34" charset="0"/>
            </a:rPr>
            <a:t>Altri accordi in deroga</a:t>
          </a:r>
        </a:p>
      </dsp:txBody>
      <dsp:txXfrm>
        <a:off x="5682406" y="2563234"/>
        <a:ext cx="4980086" cy="3564579"/>
      </dsp:txXfrm>
    </dsp:sp>
    <dsp:sp modelId="{542E162B-67E0-4D70-92A8-2019110865A2}">
      <dsp:nvSpPr>
        <dsp:cNvPr id="0" name=""/>
        <dsp:cNvSpPr/>
      </dsp:nvSpPr>
      <dsp:spPr>
        <a:xfrm>
          <a:off x="11359705" y="691234"/>
          <a:ext cx="4980086" cy="1872000"/>
        </a:xfrm>
        <a:prstGeom prst="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97536" rIns="170688" bIns="97536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400" b="1" kern="1200" dirty="0">
              <a:latin typeface="Lato" panose="020F0502020204030203" pitchFamily="34" charset="0"/>
              <a:ea typeface="Arimo" panose="020B0604020202020204" pitchFamily="34" charset="0"/>
            </a:rPr>
            <a:t>Percorso sul sito A1 art. 13 par. 1</a:t>
          </a:r>
          <a:endParaRPr lang="it-IT" sz="2400" b="1" kern="1200" dirty="0">
            <a:latin typeface="Lato" panose="020F0502020204030203" pitchFamily="34" charset="0"/>
          </a:endParaRPr>
        </a:p>
      </dsp:txBody>
      <dsp:txXfrm>
        <a:off x="11359705" y="691234"/>
        <a:ext cx="4980086" cy="1872000"/>
      </dsp:txXfrm>
    </dsp:sp>
    <dsp:sp modelId="{BD8377CA-0B39-4A36-A3F0-B19974AF8FD5}">
      <dsp:nvSpPr>
        <dsp:cNvPr id="0" name=""/>
        <dsp:cNvSpPr/>
      </dsp:nvSpPr>
      <dsp:spPr>
        <a:xfrm>
          <a:off x="11359705" y="2563234"/>
          <a:ext cx="4980086" cy="3564579"/>
        </a:xfrm>
        <a:prstGeom prst="rect">
          <a:avLst/>
        </a:prstGeom>
        <a:solidFill>
          <a:schemeClr val="dk2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28016" rIns="170688" bIns="192024" numCol="1" spcCol="1270" anchor="t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it-IT" sz="2400" kern="1200" dirty="0">
              <a:latin typeface="Lato" panose="020F0502020204030203" pitchFamily="34" charset="0"/>
            </a:rPr>
            <a:t>Dal sito internet www.inps.it selezionare: Prestazioni e Servizi &gt; Prestazioni &gt; Rilascio Certificazioni A1 per attività lavorative in Stati UE, SEE e Svizzera &gt; Accedi al Servizio &gt; Procedura Telematica per il Rilascio del Documento portatile A1  &gt; Nuova Richieste</a:t>
          </a:r>
        </a:p>
      </dsp:txBody>
      <dsp:txXfrm>
        <a:off x="11359705" y="2563234"/>
        <a:ext cx="4980086" cy="3564579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6B596C7-227B-46E0-94A4-AE9CF297565B}">
      <dsp:nvSpPr>
        <dsp:cNvPr id="0" name=""/>
        <dsp:cNvSpPr/>
      </dsp:nvSpPr>
      <dsp:spPr>
        <a:xfrm>
          <a:off x="-125720" y="0"/>
          <a:ext cx="11788140" cy="197358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dk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800" kern="1200">
              <a:latin typeface="Lato" panose="020F0502020204030203" pitchFamily="34" charset="0"/>
              <a:ea typeface="Arimo" panose="020B0604020202020204" pitchFamily="34" charset="0"/>
            </a:rPr>
            <a:t>Alla persona che esercita un’attività </a:t>
          </a:r>
          <a:r>
            <a:rPr lang="it-IT" sz="2800" b="1" kern="1200">
              <a:latin typeface="Lato" panose="020F0502020204030203" pitchFamily="34" charset="0"/>
              <a:ea typeface="Arimo" panose="020B0604020202020204" pitchFamily="34" charset="0"/>
            </a:rPr>
            <a:t>subordinata</a:t>
          </a:r>
          <a:r>
            <a:rPr lang="it-IT" sz="2800" kern="1200">
              <a:latin typeface="Lato" panose="020F0502020204030203" pitchFamily="34" charset="0"/>
              <a:ea typeface="Arimo" panose="020B0604020202020204" pitchFamily="34" charset="0"/>
            </a:rPr>
            <a:t> e un’attività </a:t>
          </a:r>
          <a:r>
            <a:rPr lang="it-IT" sz="2800" b="1" kern="1200">
              <a:latin typeface="Lato" panose="020F0502020204030203" pitchFamily="34" charset="0"/>
              <a:ea typeface="Arimo" panose="020B0604020202020204" pitchFamily="34" charset="0"/>
            </a:rPr>
            <a:t>autonoma</a:t>
          </a:r>
          <a:r>
            <a:rPr lang="it-IT" sz="2800" kern="1200">
              <a:latin typeface="Lato" panose="020F0502020204030203" pitchFamily="34" charset="0"/>
              <a:ea typeface="Arimo" panose="020B0604020202020204" pitchFamily="34" charset="0"/>
            </a:rPr>
            <a:t> </a:t>
          </a:r>
          <a:r>
            <a:rPr lang="it-IT" sz="2800" u="sng" kern="1200">
              <a:latin typeface="Lato" panose="020F0502020204030203" pitchFamily="34" charset="0"/>
              <a:ea typeface="Arimo" panose="020B0604020202020204" pitchFamily="34" charset="0"/>
            </a:rPr>
            <a:t>in due o più Stati membri </a:t>
          </a:r>
          <a:r>
            <a:rPr lang="it-IT" sz="2800" kern="1200">
              <a:latin typeface="Lato" panose="020F0502020204030203" pitchFamily="34" charset="0"/>
              <a:ea typeface="Arimo" panose="020B0604020202020204" pitchFamily="34" charset="0"/>
            </a:rPr>
            <a:t>si applica:</a:t>
          </a:r>
          <a:endParaRPr lang="it-IT" sz="2800" kern="1200" dirty="0">
            <a:latin typeface="Lato" panose="020F0502020204030203" pitchFamily="34" charset="0"/>
          </a:endParaRPr>
        </a:p>
      </dsp:txBody>
      <dsp:txXfrm>
        <a:off x="-67916" y="57804"/>
        <a:ext cx="9658493" cy="1857972"/>
      </dsp:txXfrm>
    </dsp:sp>
    <dsp:sp modelId="{1598C0AC-F9CC-44DC-9A71-D10E9934E983}">
      <dsp:nvSpPr>
        <dsp:cNvPr id="0" name=""/>
        <dsp:cNvSpPr/>
      </dsp:nvSpPr>
      <dsp:spPr>
        <a:xfrm>
          <a:off x="914409" y="2302509"/>
          <a:ext cx="11788140" cy="197358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dk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800" b="1" kern="1200">
              <a:latin typeface="Lato" panose="020F0502020204030203" pitchFamily="34" charset="0"/>
              <a:ea typeface="Arimo" panose="020B0604020202020204" pitchFamily="34" charset="0"/>
            </a:rPr>
            <a:t>Legislazione dello Stato membro in cui esercita l’attività subordinata</a:t>
          </a:r>
          <a:endParaRPr lang="it-IT" sz="2800" kern="1200" dirty="0">
            <a:latin typeface="Lato" panose="020F0502020204030203" pitchFamily="34" charset="0"/>
          </a:endParaRPr>
        </a:p>
      </dsp:txBody>
      <dsp:txXfrm>
        <a:off x="972213" y="2360313"/>
        <a:ext cx="9349575" cy="1857972"/>
      </dsp:txXfrm>
    </dsp:sp>
    <dsp:sp modelId="{AFBA4924-4662-4E5A-AB9F-48625183ABCC}">
      <dsp:nvSpPr>
        <dsp:cNvPr id="0" name=""/>
        <dsp:cNvSpPr/>
      </dsp:nvSpPr>
      <dsp:spPr>
        <a:xfrm>
          <a:off x="1703098" y="4605019"/>
          <a:ext cx="12291022" cy="197358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dk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800" b="1" kern="1200">
              <a:latin typeface="Lato" panose="020F0502020204030203" pitchFamily="34" charset="0"/>
              <a:ea typeface="Arimo" panose="020B0604020202020204" pitchFamily="34" charset="0"/>
            </a:rPr>
            <a:t>Nel Reg. 883/2004, l'Allegato 7 del Reg. 1408/71 non è stato ripreso </a:t>
          </a:r>
          <a:r>
            <a:rPr lang="it-IT" sz="2800" kern="1200">
              <a:latin typeface="Lato" panose="020F0502020204030203" pitchFamily="34" charset="0"/>
              <a:ea typeface="Arimo" panose="020B0604020202020204" pitchFamily="34" charset="0"/>
            </a:rPr>
            <a:t>(per l’Italia, una specifica previsione, fissava l’obbligo contributivo anche in Italia nel caso di attività lavorativa dipendente svolta all'estero e autonoma nel nostro Paese).</a:t>
          </a:r>
          <a:endParaRPr lang="it-IT" sz="2800" kern="1200" dirty="0">
            <a:latin typeface="Lato" panose="020F0502020204030203" pitchFamily="34" charset="0"/>
          </a:endParaRPr>
        </a:p>
      </dsp:txBody>
      <dsp:txXfrm>
        <a:off x="1760902" y="4662823"/>
        <a:ext cx="9753359" cy="1857972"/>
      </dsp:txXfrm>
    </dsp:sp>
    <dsp:sp modelId="{39A6B6DF-EAC9-42AD-A9E7-AA722E0D253A}">
      <dsp:nvSpPr>
        <dsp:cNvPr id="0" name=""/>
        <dsp:cNvSpPr/>
      </dsp:nvSpPr>
      <dsp:spPr>
        <a:xfrm>
          <a:off x="10379592" y="1496631"/>
          <a:ext cx="1282827" cy="1282827"/>
        </a:xfrm>
        <a:prstGeom prst="downArrow">
          <a:avLst>
            <a:gd name="adj1" fmla="val 55000"/>
            <a:gd name="adj2" fmla="val 45000"/>
          </a:avLst>
        </a:prstGeom>
        <a:solidFill>
          <a:schemeClr val="dk2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dk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it-IT" sz="2800" kern="1200">
            <a:latin typeface="Lato" panose="020F0502020204030203" pitchFamily="34" charset="0"/>
          </a:endParaRPr>
        </a:p>
      </dsp:txBody>
      <dsp:txXfrm>
        <a:off x="10668228" y="1496631"/>
        <a:ext cx="705555" cy="965327"/>
      </dsp:txXfrm>
    </dsp:sp>
    <dsp:sp modelId="{48D81C56-8295-479F-8880-C1B2E5798D53}">
      <dsp:nvSpPr>
        <dsp:cNvPr id="0" name=""/>
        <dsp:cNvSpPr/>
      </dsp:nvSpPr>
      <dsp:spPr>
        <a:xfrm>
          <a:off x="11419722" y="3785984"/>
          <a:ext cx="1282827" cy="1282827"/>
        </a:xfrm>
        <a:prstGeom prst="downArrow">
          <a:avLst>
            <a:gd name="adj1" fmla="val 55000"/>
            <a:gd name="adj2" fmla="val 45000"/>
          </a:avLst>
        </a:prstGeom>
        <a:solidFill>
          <a:schemeClr val="dk2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dk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it-IT" sz="2800" kern="1200">
            <a:latin typeface="Lato" panose="020F0502020204030203" pitchFamily="34" charset="0"/>
          </a:endParaRPr>
        </a:p>
      </dsp:txBody>
      <dsp:txXfrm>
        <a:off x="11708358" y="3785984"/>
        <a:ext cx="705555" cy="965327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E44BB7A-E0EF-4E0B-9B5E-6AE1177B0824}">
      <dsp:nvSpPr>
        <dsp:cNvPr id="0" name=""/>
        <dsp:cNvSpPr/>
      </dsp:nvSpPr>
      <dsp:spPr>
        <a:xfrm>
          <a:off x="904000" y="763"/>
          <a:ext cx="10383999" cy="2501659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dk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3600" b="0" i="0" kern="1200" dirty="0">
              <a:latin typeface="Lato" panose="020F0502020204030203" pitchFamily="34" charset="0"/>
            </a:rPr>
            <a:t>Il criterio generale per l’individuazione della legge applicabile ai profili previdenziali è sempre quello della “</a:t>
          </a:r>
          <a:r>
            <a:rPr lang="it-IT" sz="3600" b="0" i="0" kern="1200" dirty="0" err="1">
              <a:latin typeface="Lato" panose="020F0502020204030203" pitchFamily="34" charset="0"/>
            </a:rPr>
            <a:t>lex</a:t>
          </a:r>
          <a:r>
            <a:rPr lang="it-IT" sz="3600" b="0" i="0" kern="1200" dirty="0">
              <a:latin typeface="Lato" panose="020F0502020204030203" pitchFamily="34" charset="0"/>
            </a:rPr>
            <a:t> loci </a:t>
          </a:r>
          <a:r>
            <a:rPr lang="it-IT" sz="3600" b="0" i="0" kern="1200" dirty="0" err="1">
              <a:latin typeface="Lato" panose="020F0502020204030203" pitchFamily="34" charset="0"/>
            </a:rPr>
            <a:t>laboris</a:t>
          </a:r>
          <a:r>
            <a:rPr lang="it-IT" sz="3600" b="0" i="0" kern="1200" dirty="0">
              <a:latin typeface="Lato" panose="020F0502020204030203" pitchFamily="34" charset="0"/>
            </a:rPr>
            <a:t>”, il cd. “principio di territorialità”.</a:t>
          </a:r>
          <a:endParaRPr lang="it-IT" sz="3600" kern="1200" dirty="0">
            <a:latin typeface="Lato" panose="020F0502020204030203" pitchFamily="34" charset="0"/>
          </a:endParaRPr>
        </a:p>
      </dsp:txBody>
      <dsp:txXfrm>
        <a:off x="977271" y="74034"/>
        <a:ext cx="10237457" cy="2355117"/>
      </dsp:txXfrm>
    </dsp:sp>
    <dsp:sp modelId="{3639DDA8-89DD-4CD8-BAA0-D236A6680CF1}">
      <dsp:nvSpPr>
        <dsp:cNvPr id="0" name=""/>
        <dsp:cNvSpPr/>
      </dsp:nvSpPr>
      <dsp:spPr>
        <a:xfrm rot="5400000">
          <a:off x="5626938" y="2564964"/>
          <a:ext cx="938122" cy="1125746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dk2">
                <a:tint val="6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dk2">
                <a:tint val="6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dk2">
                <a:tint val="6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it-IT" sz="3600" kern="1200">
            <a:latin typeface="Lato" panose="020F0502020204030203" pitchFamily="34" charset="0"/>
          </a:endParaRPr>
        </a:p>
      </dsp:txBody>
      <dsp:txXfrm rot="-5400000">
        <a:off x="5758276" y="2658776"/>
        <a:ext cx="675448" cy="656685"/>
      </dsp:txXfrm>
    </dsp:sp>
    <dsp:sp modelId="{E8C7BCA6-C250-410A-8E16-96B63922894A}">
      <dsp:nvSpPr>
        <dsp:cNvPr id="0" name=""/>
        <dsp:cNvSpPr/>
      </dsp:nvSpPr>
      <dsp:spPr>
        <a:xfrm>
          <a:off x="904000" y="3753252"/>
          <a:ext cx="10383999" cy="2501659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dk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3600" b="1" i="0" kern="1200" dirty="0">
              <a:latin typeface="Lato" panose="020F0502020204030203" pitchFamily="34" charset="0"/>
            </a:rPr>
            <a:t>LA CONTRIBUZIONE È DOVUTA NEL PAESE DOVE LA PRESTAZIONE LAVORATIVA È RESA</a:t>
          </a:r>
          <a:endParaRPr lang="it-IT" sz="3600" kern="1200" dirty="0">
            <a:latin typeface="Lato" panose="020F0502020204030203" pitchFamily="34" charset="0"/>
          </a:endParaRPr>
        </a:p>
      </dsp:txBody>
      <dsp:txXfrm>
        <a:off x="977271" y="3826523"/>
        <a:ext cx="10237457" cy="2355117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6C91047-9735-4454-9EFD-E13E9EF61B40}">
      <dsp:nvSpPr>
        <dsp:cNvPr id="0" name=""/>
        <dsp:cNvSpPr/>
      </dsp:nvSpPr>
      <dsp:spPr>
        <a:xfrm>
          <a:off x="0" y="406779"/>
          <a:ext cx="13736434" cy="481580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800" kern="1200" dirty="0">
              <a:latin typeface="Lato" panose="020F0502020204030203" pitchFamily="34" charset="0"/>
            </a:rPr>
            <a:t>Azienda straniera</a:t>
          </a:r>
        </a:p>
      </dsp:txBody>
      <dsp:txXfrm>
        <a:off x="23509" y="430288"/>
        <a:ext cx="13689416" cy="434562"/>
      </dsp:txXfrm>
    </dsp:sp>
    <dsp:sp modelId="{787BC78A-377C-40CF-B4A6-AE30DC1DC695}">
      <dsp:nvSpPr>
        <dsp:cNvPr id="0" name=""/>
        <dsp:cNvSpPr/>
      </dsp:nvSpPr>
      <dsp:spPr>
        <a:xfrm>
          <a:off x="0" y="888359"/>
          <a:ext cx="13736434" cy="105984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36132" tIns="35560" rIns="199136" bIns="35560" numCol="1" spcCol="1270" anchor="t" anchorCtr="0">
          <a:noAutofit/>
        </a:bodyPr>
        <a:lstStyle/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it-IT" sz="2800" b="0" i="0" kern="1200" dirty="0">
              <a:latin typeface="Lato" panose="020F0502020204030203" pitchFamily="34" charset="0"/>
            </a:rPr>
            <a:t>Nomina del rappresentante</a:t>
          </a:r>
          <a:endParaRPr lang="it-IT" sz="2800" kern="1200" dirty="0">
            <a:latin typeface="Lato" panose="020F0502020204030203" pitchFamily="34" charset="0"/>
          </a:endParaRPr>
        </a:p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it-IT" sz="2800" b="0" i="0" kern="1200" dirty="0">
              <a:latin typeface="Lato" panose="020F0502020204030203" pitchFamily="34" charset="0"/>
            </a:rPr>
            <a:t>Rimesse al rappresentante</a:t>
          </a:r>
          <a:endParaRPr lang="it-IT" sz="2800" kern="1200" dirty="0">
            <a:latin typeface="Lato" panose="020F0502020204030203" pitchFamily="34" charset="0"/>
          </a:endParaRPr>
        </a:p>
      </dsp:txBody>
      <dsp:txXfrm>
        <a:off x="0" y="888359"/>
        <a:ext cx="13736434" cy="1059840"/>
      </dsp:txXfrm>
    </dsp:sp>
    <dsp:sp modelId="{B19B05D2-9F13-4C30-A13D-6A3DEBA48AB7}">
      <dsp:nvSpPr>
        <dsp:cNvPr id="0" name=""/>
        <dsp:cNvSpPr/>
      </dsp:nvSpPr>
      <dsp:spPr>
        <a:xfrm>
          <a:off x="0" y="1948200"/>
          <a:ext cx="13736434" cy="481580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800" kern="1200" dirty="0">
              <a:latin typeface="Lato" panose="020F0502020204030203" pitchFamily="34" charset="0"/>
            </a:rPr>
            <a:t>Rappresentante</a:t>
          </a:r>
        </a:p>
      </dsp:txBody>
      <dsp:txXfrm>
        <a:off x="23509" y="1971709"/>
        <a:ext cx="13689416" cy="434562"/>
      </dsp:txXfrm>
    </dsp:sp>
    <dsp:sp modelId="{29F0AEEA-62CA-4428-BE21-988153C4581C}">
      <dsp:nvSpPr>
        <dsp:cNvPr id="0" name=""/>
        <dsp:cNvSpPr/>
      </dsp:nvSpPr>
      <dsp:spPr>
        <a:xfrm>
          <a:off x="0" y="2429780"/>
          <a:ext cx="13736434" cy="188784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36132" tIns="35560" rIns="199136" bIns="35560" numCol="1" spcCol="1270" anchor="t" anchorCtr="0">
          <a:noAutofit/>
        </a:bodyPr>
        <a:lstStyle/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it-IT" sz="2800" b="0" i="0" kern="1200" dirty="0">
              <a:latin typeface="Lato" panose="020F0502020204030203" pitchFamily="34" charset="0"/>
            </a:rPr>
            <a:t>Richiesta del Codice fiscale</a:t>
          </a:r>
          <a:endParaRPr lang="it-IT" sz="2800" kern="1200" dirty="0">
            <a:latin typeface="Lato" panose="020F0502020204030203" pitchFamily="34" charset="0"/>
          </a:endParaRPr>
        </a:p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it-IT" sz="2800" b="0" i="0" kern="1200" dirty="0">
              <a:latin typeface="Lato" panose="020F0502020204030203" pitchFamily="34" charset="0"/>
            </a:rPr>
            <a:t>Apertura posizioni INPS / INAIL</a:t>
          </a:r>
          <a:endParaRPr lang="it-IT" sz="2800" kern="1200" dirty="0">
            <a:latin typeface="Lato" panose="020F0502020204030203" pitchFamily="34" charset="0"/>
          </a:endParaRPr>
        </a:p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it-IT" sz="2800" b="0" i="0" kern="1200" dirty="0">
              <a:latin typeface="Lato" panose="020F0502020204030203" pitchFamily="34" charset="0"/>
            </a:rPr>
            <a:t>Versamento di contributi e  imposte </a:t>
          </a:r>
          <a:endParaRPr lang="it-IT" sz="2800" kern="1200" dirty="0">
            <a:latin typeface="Lato" panose="020F0502020204030203" pitchFamily="34" charset="0"/>
          </a:endParaRPr>
        </a:p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it-IT" sz="2800" b="0" i="0" kern="1200" dirty="0">
              <a:latin typeface="Lato" panose="020F0502020204030203" pitchFamily="34" charset="0"/>
            </a:rPr>
            <a:t>Dichiarazioni annue CU/770/INAIL</a:t>
          </a:r>
          <a:endParaRPr lang="it-IT" sz="2800" kern="1200" dirty="0">
            <a:latin typeface="Lato" panose="020F0502020204030203" pitchFamily="34" charset="0"/>
          </a:endParaRPr>
        </a:p>
      </dsp:txBody>
      <dsp:txXfrm>
        <a:off x="0" y="2429780"/>
        <a:ext cx="13736434" cy="188784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rocess2">
  <dgm:title val=""/>
  <dgm:desc val=""/>
  <dgm:catLst>
    <dgm:cat type="process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resizeHandles val="exact"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h" for="ch" ptType="node" refType="h"/>
      <dgm:constr type="h" for="ch" ptType="sibTrans" refType="h" refFor="ch" refPtType="node" fact="0.5"/>
      <dgm:constr type="w" for="ch" ptType="node" op="equ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choose name="Name0">
          <dgm:if name="Name1" axis="root des" ptType="all node" func="maxDepth" op="gt" val="1">
            <dgm:alg type="tx">
              <dgm:param type="parTxLTRAlign" val="l"/>
              <dgm:param type="parTxRTLAlign" val="r"/>
              <dgm:param type="txAnchorVertCh" val="mid"/>
            </dgm:alg>
          </dgm:if>
          <dgm:else name="Name2">
            <dgm:alg type="tx"/>
          </dgm:else>
        </dgm:choose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w" refType="h" fact="1.8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w" val="NaN" fact="4" max="NaN"/>
          <dgm:rule type="primFontSz" val="5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w" refType="h" fact="0.9"/>
            <dgm:constr type="connDist"/>
            <dgm:constr type="wArH" refType="w" fact="0.5"/>
            <dgm:constr type="hArH" refType="w"/>
            <dgm:constr type="stemThick" refType="w" fact="0.6"/>
            <dgm:constr type="begPad" refType="connDist" fact="0.125"/>
            <dgm:constr type="endPad" refType="connDist" fact="0.125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process2">
  <dgm:title val=""/>
  <dgm:desc val=""/>
  <dgm:catLst>
    <dgm:cat type="process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resizeHandles val="exact"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h" for="ch" ptType="node" refType="h"/>
      <dgm:constr type="h" for="ch" ptType="sibTrans" refType="h" refFor="ch" refPtType="node" fact="0.5"/>
      <dgm:constr type="w" for="ch" ptType="node" op="equ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choose name="Name0">
          <dgm:if name="Name1" axis="root des" ptType="all node" func="maxDepth" op="gt" val="1">
            <dgm:alg type="tx">
              <dgm:param type="parTxLTRAlign" val="l"/>
              <dgm:param type="parTxRTLAlign" val="r"/>
              <dgm:param type="txAnchorVertCh" val="mid"/>
            </dgm:alg>
          </dgm:if>
          <dgm:else name="Name2">
            <dgm:alg type="tx"/>
          </dgm:else>
        </dgm:choose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w" refType="h" fact="1.8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w" val="NaN" fact="4" max="NaN"/>
          <dgm:rule type="primFontSz" val="5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w" refType="h" fact="0.9"/>
            <dgm:constr type="connDist"/>
            <dgm:constr type="wArH" refType="w" fact="0.5"/>
            <dgm:constr type="hArH" refType="w"/>
            <dgm:constr type="stemThick" refType="w" fact="0.6"/>
            <dgm:constr type="begPad" refType="connDist" fact="0.125"/>
            <dgm:constr type="endPad" refType="connDist" fact="0.125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11/26/2024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11/26/2024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11/26/2024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11/26/2024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11/26/2024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11/26/2024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11/26/2024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4.xml"/><Relationship Id="rId13" Type="http://schemas.openxmlformats.org/officeDocument/2006/relationships/image" Target="../media/image11.jpeg"/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12" Type="http://schemas.microsoft.com/office/2007/relationships/diagramDrawing" Target="../diagrams/drawing4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3.xml"/><Relationship Id="rId11" Type="http://schemas.openxmlformats.org/officeDocument/2006/relationships/diagramColors" Target="../diagrams/colors4.xml"/><Relationship Id="rId5" Type="http://schemas.openxmlformats.org/officeDocument/2006/relationships/diagramQuickStyle" Target="../diagrams/quickStyle3.xml"/><Relationship Id="rId10" Type="http://schemas.openxmlformats.org/officeDocument/2006/relationships/diagramQuickStyle" Target="../diagrams/quickStyle4.xml"/><Relationship Id="rId4" Type="http://schemas.openxmlformats.org/officeDocument/2006/relationships/diagramLayout" Target="../diagrams/layout3.xml"/><Relationship Id="rId9" Type="http://schemas.openxmlformats.org/officeDocument/2006/relationships/diagramLayout" Target="../diagrams/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jpeg"/><Relationship Id="rId4" Type="http://schemas.openxmlformats.org/officeDocument/2006/relationships/image" Target="../media/image13.sv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4" Type="http://schemas.openxmlformats.org/officeDocument/2006/relationships/diagramLayout" Target="../diagrams/layout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6.xml"/><Relationship Id="rId7" Type="http://schemas.microsoft.com/office/2007/relationships/diagramDrawing" Target="../diagrams/drawing6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6.xml"/><Relationship Id="rId5" Type="http://schemas.openxmlformats.org/officeDocument/2006/relationships/diagramQuickStyle" Target="../diagrams/quickStyle6.xml"/><Relationship Id="rId4" Type="http://schemas.openxmlformats.org/officeDocument/2006/relationships/diagramLayout" Target="../diagrams/layout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jpe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7.xml"/><Relationship Id="rId7" Type="http://schemas.microsoft.com/office/2007/relationships/diagramDrawing" Target="../diagrams/drawing7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7.xml"/><Relationship Id="rId5" Type="http://schemas.openxmlformats.org/officeDocument/2006/relationships/diagramQuickStyle" Target="../diagrams/quickStyle7.xml"/><Relationship Id="rId4" Type="http://schemas.openxmlformats.org/officeDocument/2006/relationships/diagramLayout" Target="../diagrams/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5" Type="http://schemas.openxmlformats.org/officeDocument/2006/relationships/hyperlink" Target="https://www.inps.it/nuovoportaleinps/default.aspx?sPathID=%3b0%3b45138%3b45346%3b45368%3b45369%3b&amp;lastMenu=45371&amp;iMenu=1&amp;sURL=%2fdocallegatiNP%2fArchivioStorico%2f2017%2flavoratorimigranti%2flavorareallestero%2finpaesiextracomunitariconvenzionati%2fDocuments%2fCircolare+numero+196+del+02-12-2015_Allegato+n+8.doc&amp;RedirectForzato=True" TargetMode="External"/><Relationship Id="rId4" Type="http://schemas.openxmlformats.org/officeDocument/2006/relationships/hyperlink" Target="https://www.inps.it/nuovoportaleinps/default.aspx?sPathID=%3b0%3b45138%3b45346%3b45368%3b45369%3b&amp;lastMenu=45371&amp;iMenu=1&amp;sURL=http%3a%2f%2fwww.inps.it%2fportale%2fdefault.aspx%3fimenu%3d107%26formspalladestramodulistica%3dtrue%26sricerca%3dCI110&amp;RedirectForzato=True" TargetMode="Externa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8.xml"/><Relationship Id="rId7" Type="http://schemas.microsoft.com/office/2007/relationships/diagramDrawing" Target="../diagrams/drawing8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8.xml"/><Relationship Id="rId5" Type="http://schemas.openxmlformats.org/officeDocument/2006/relationships/diagramQuickStyle" Target="../diagrams/quickStyle8.xml"/><Relationship Id="rId4" Type="http://schemas.openxmlformats.org/officeDocument/2006/relationships/diagramLayout" Target="../diagrams/layout8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 noChangeAspect="1"/>
          </p:cNvGrpSpPr>
          <p:nvPr/>
        </p:nvGrpSpPr>
        <p:grpSpPr>
          <a:xfrm>
            <a:off x="10177428" y="-3844894"/>
            <a:ext cx="6058164" cy="5246370"/>
            <a:chOff x="0" y="0"/>
            <a:chExt cx="6350000" cy="549910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6350000" cy="5499100"/>
            </a:xfrm>
            <a:custGeom>
              <a:avLst/>
              <a:gdLst/>
              <a:ahLst/>
              <a:cxnLst/>
              <a:rect l="l" t="t" r="r" b="b"/>
              <a:pathLst>
                <a:path w="6350000" h="5499100">
                  <a:moveTo>
                    <a:pt x="4762500" y="0"/>
                  </a:moveTo>
                  <a:lnTo>
                    <a:pt x="1587500" y="0"/>
                  </a:lnTo>
                  <a:lnTo>
                    <a:pt x="0" y="2749550"/>
                  </a:lnTo>
                  <a:lnTo>
                    <a:pt x="1587500" y="5499100"/>
                  </a:lnTo>
                  <a:lnTo>
                    <a:pt x="4762500" y="5499100"/>
                  </a:lnTo>
                  <a:lnTo>
                    <a:pt x="6350000" y="2749550"/>
                  </a:lnTo>
                  <a:close/>
                </a:path>
              </a:pathLst>
            </a:custGeom>
            <a:solidFill>
              <a:srgbClr val="F4CC57"/>
            </a:solidFill>
            <a:ln w="12700">
              <a:noFill/>
            </a:ln>
          </p:spPr>
          <p:txBody>
            <a:bodyPr/>
            <a:lstStyle/>
            <a:p>
              <a:endParaRPr lang="it-IT"/>
            </a:p>
          </p:txBody>
        </p:sp>
      </p:grpSp>
      <p:grpSp>
        <p:nvGrpSpPr>
          <p:cNvPr id="4" name="Group 4"/>
          <p:cNvGrpSpPr/>
          <p:nvPr/>
        </p:nvGrpSpPr>
        <p:grpSpPr>
          <a:xfrm>
            <a:off x="14983982" y="-815226"/>
            <a:ext cx="5665256" cy="4868579"/>
            <a:chOff x="0" y="0"/>
            <a:chExt cx="812800" cy="698500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812800" cy="698500"/>
            </a:xfrm>
            <a:custGeom>
              <a:avLst/>
              <a:gdLst/>
              <a:ahLst/>
              <a:cxnLst/>
              <a:rect l="l" t="t" r="r" b="b"/>
              <a:pathLst>
                <a:path w="812800" h="698500">
                  <a:moveTo>
                    <a:pt x="812800" y="349250"/>
                  </a:moveTo>
                  <a:lnTo>
                    <a:pt x="609600" y="698500"/>
                  </a:lnTo>
                  <a:lnTo>
                    <a:pt x="203200" y="698500"/>
                  </a:lnTo>
                  <a:lnTo>
                    <a:pt x="0" y="349250"/>
                  </a:lnTo>
                  <a:lnTo>
                    <a:pt x="203200" y="0"/>
                  </a:lnTo>
                  <a:lnTo>
                    <a:pt x="609600" y="0"/>
                  </a:lnTo>
                  <a:lnTo>
                    <a:pt x="812800" y="349250"/>
                  </a:lnTo>
                  <a:close/>
                </a:path>
              </a:pathLst>
            </a:custGeom>
            <a:solidFill>
              <a:srgbClr val="003253"/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6" name="TextBox 6"/>
            <p:cNvSpPr txBox="1"/>
            <p:nvPr/>
          </p:nvSpPr>
          <p:spPr>
            <a:xfrm>
              <a:off x="114300" y="-38100"/>
              <a:ext cx="584200" cy="7366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7" name="Group 7"/>
          <p:cNvGrpSpPr>
            <a:grpSpLocks noChangeAspect="1"/>
          </p:cNvGrpSpPr>
          <p:nvPr/>
        </p:nvGrpSpPr>
        <p:grpSpPr>
          <a:xfrm>
            <a:off x="10110753" y="1657115"/>
            <a:ext cx="6058164" cy="5246370"/>
            <a:chOff x="0" y="0"/>
            <a:chExt cx="6350000" cy="5499100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6350000" cy="5499100"/>
            </a:xfrm>
            <a:custGeom>
              <a:avLst/>
              <a:gdLst/>
              <a:ahLst/>
              <a:cxnLst/>
              <a:rect l="l" t="t" r="r" b="b"/>
              <a:pathLst>
                <a:path w="6350000" h="5499100">
                  <a:moveTo>
                    <a:pt x="4762500" y="0"/>
                  </a:moveTo>
                  <a:lnTo>
                    <a:pt x="1587500" y="0"/>
                  </a:lnTo>
                  <a:lnTo>
                    <a:pt x="0" y="2749550"/>
                  </a:lnTo>
                  <a:lnTo>
                    <a:pt x="1587500" y="5499100"/>
                  </a:lnTo>
                  <a:lnTo>
                    <a:pt x="4762500" y="5499100"/>
                  </a:lnTo>
                  <a:lnTo>
                    <a:pt x="6350000" y="2749550"/>
                  </a:lnTo>
                  <a:close/>
                </a:path>
              </a:pathLst>
            </a:custGeom>
            <a:blipFill>
              <a:blip r:embed="rId2"/>
              <a:stretch>
                <a:fillRect l="-14950" r="-14950"/>
              </a:stretch>
            </a:blipFill>
          </p:spPr>
          <p:txBody>
            <a:bodyPr/>
            <a:lstStyle/>
            <a:p>
              <a:endParaRPr lang="it-IT"/>
            </a:p>
          </p:txBody>
        </p:sp>
      </p:grpSp>
      <p:grpSp>
        <p:nvGrpSpPr>
          <p:cNvPr id="9" name="Group 9"/>
          <p:cNvGrpSpPr>
            <a:grpSpLocks noChangeAspect="1"/>
          </p:cNvGrpSpPr>
          <p:nvPr/>
        </p:nvGrpSpPr>
        <p:grpSpPr>
          <a:xfrm>
            <a:off x="14907782" y="4375550"/>
            <a:ext cx="6058164" cy="5246370"/>
            <a:chOff x="0" y="0"/>
            <a:chExt cx="6350000" cy="5499100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6350000" cy="5499100"/>
            </a:xfrm>
            <a:custGeom>
              <a:avLst/>
              <a:gdLst/>
              <a:ahLst/>
              <a:cxnLst/>
              <a:rect l="l" t="t" r="r" b="b"/>
              <a:pathLst>
                <a:path w="6350000" h="5499100">
                  <a:moveTo>
                    <a:pt x="4762500" y="0"/>
                  </a:moveTo>
                  <a:lnTo>
                    <a:pt x="1587500" y="0"/>
                  </a:lnTo>
                  <a:lnTo>
                    <a:pt x="0" y="2749550"/>
                  </a:lnTo>
                  <a:lnTo>
                    <a:pt x="1587500" y="5499100"/>
                  </a:lnTo>
                  <a:lnTo>
                    <a:pt x="4762500" y="5499100"/>
                  </a:lnTo>
                  <a:lnTo>
                    <a:pt x="6350000" y="2749550"/>
                  </a:lnTo>
                  <a:close/>
                </a:path>
              </a:pathLst>
            </a:custGeom>
            <a:blipFill>
              <a:blip r:embed="rId3"/>
              <a:stretch>
                <a:fillRect r="-29737"/>
              </a:stretch>
            </a:blipFill>
          </p:spPr>
          <p:txBody>
            <a:bodyPr/>
            <a:lstStyle/>
            <a:p>
              <a:endParaRPr lang="it-IT"/>
            </a:p>
          </p:txBody>
        </p:sp>
      </p:grpSp>
      <p:grpSp>
        <p:nvGrpSpPr>
          <p:cNvPr id="11" name="Group 11"/>
          <p:cNvGrpSpPr/>
          <p:nvPr/>
        </p:nvGrpSpPr>
        <p:grpSpPr>
          <a:xfrm>
            <a:off x="10202432" y="7151135"/>
            <a:ext cx="5928385" cy="5094706"/>
            <a:chOff x="0" y="0"/>
            <a:chExt cx="812800" cy="698500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812800" cy="698500"/>
            </a:xfrm>
            <a:custGeom>
              <a:avLst/>
              <a:gdLst/>
              <a:ahLst/>
              <a:cxnLst/>
              <a:rect l="l" t="t" r="r" b="b"/>
              <a:pathLst>
                <a:path w="812800" h="698500">
                  <a:moveTo>
                    <a:pt x="812800" y="349250"/>
                  </a:moveTo>
                  <a:lnTo>
                    <a:pt x="609600" y="698500"/>
                  </a:lnTo>
                  <a:lnTo>
                    <a:pt x="203200" y="698500"/>
                  </a:lnTo>
                  <a:lnTo>
                    <a:pt x="0" y="349250"/>
                  </a:lnTo>
                  <a:lnTo>
                    <a:pt x="203200" y="0"/>
                  </a:lnTo>
                  <a:lnTo>
                    <a:pt x="609600" y="0"/>
                  </a:lnTo>
                  <a:lnTo>
                    <a:pt x="812800" y="349250"/>
                  </a:lnTo>
                  <a:close/>
                </a:path>
              </a:pathLst>
            </a:custGeom>
            <a:solidFill>
              <a:srgbClr val="003253"/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13" name="TextBox 13"/>
            <p:cNvSpPr txBox="1"/>
            <p:nvPr/>
          </p:nvSpPr>
          <p:spPr>
            <a:xfrm>
              <a:off x="114300" y="-38100"/>
              <a:ext cx="584200" cy="7366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14" name="Group 14"/>
          <p:cNvGrpSpPr/>
          <p:nvPr/>
        </p:nvGrpSpPr>
        <p:grpSpPr>
          <a:xfrm>
            <a:off x="14907782" y="9879095"/>
            <a:ext cx="5928385" cy="5094706"/>
            <a:chOff x="0" y="0"/>
            <a:chExt cx="812800" cy="698500"/>
          </a:xfrm>
        </p:grpSpPr>
        <p:sp>
          <p:nvSpPr>
            <p:cNvPr id="15" name="Freeform 15"/>
            <p:cNvSpPr/>
            <p:nvPr/>
          </p:nvSpPr>
          <p:spPr>
            <a:xfrm>
              <a:off x="0" y="0"/>
              <a:ext cx="812800" cy="698500"/>
            </a:xfrm>
            <a:custGeom>
              <a:avLst/>
              <a:gdLst/>
              <a:ahLst/>
              <a:cxnLst/>
              <a:rect l="l" t="t" r="r" b="b"/>
              <a:pathLst>
                <a:path w="812800" h="698500">
                  <a:moveTo>
                    <a:pt x="812800" y="349250"/>
                  </a:moveTo>
                  <a:lnTo>
                    <a:pt x="609600" y="698500"/>
                  </a:lnTo>
                  <a:lnTo>
                    <a:pt x="203200" y="698500"/>
                  </a:lnTo>
                  <a:lnTo>
                    <a:pt x="0" y="349250"/>
                  </a:lnTo>
                  <a:lnTo>
                    <a:pt x="203200" y="0"/>
                  </a:lnTo>
                  <a:lnTo>
                    <a:pt x="609600" y="0"/>
                  </a:lnTo>
                  <a:lnTo>
                    <a:pt x="812800" y="349250"/>
                  </a:lnTo>
                  <a:close/>
                </a:path>
              </a:pathLst>
            </a:custGeom>
            <a:solidFill>
              <a:srgbClr val="F4CC57"/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16" name="TextBox 16"/>
            <p:cNvSpPr txBox="1"/>
            <p:nvPr/>
          </p:nvSpPr>
          <p:spPr>
            <a:xfrm>
              <a:off x="114300" y="-38100"/>
              <a:ext cx="584200" cy="7366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17" name="Group 17"/>
          <p:cNvGrpSpPr>
            <a:grpSpLocks noChangeAspect="1"/>
          </p:cNvGrpSpPr>
          <p:nvPr/>
        </p:nvGrpSpPr>
        <p:grpSpPr>
          <a:xfrm>
            <a:off x="5331557" y="-1221709"/>
            <a:ext cx="6058164" cy="5246370"/>
            <a:chOff x="0" y="0"/>
            <a:chExt cx="6350000" cy="5499100"/>
          </a:xfrm>
        </p:grpSpPr>
        <p:sp>
          <p:nvSpPr>
            <p:cNvPr id="18" name="Freeform 18"/>
            <p:cNvSpPr/>
            <p:nvPr/>
          </p:nvSpPr>
          <p:spPr>
            <a:xfrm>
              <a:off x="0" y="0"/>
              <a:ext cx="6350000" cy="5499100"/>
            </a:xfrm>
            <a:custGeom>
              <a:avLst/>
              <a:gdLst/>
              <a:ahLst/>
              <a:cxnLst/>
              <a:rect l="l" t="t" r="r" b="b"/>
              <a:pathLst>
                <a:path w="6350000" h="5499100">
                  <a:moveTo>
                    <a:pt x="4762500" y="0"/>
                  </a:moveTo>
                  <a:lnTo>
                    <a:pt x="1587500" y="0"/>
                  </a:lnTo>
                  <a:lnTo>
                    <a:pt x="0" y="2749550"/>
                  </a:lnTo>
                  <a:lnTo>
                    <a:pt x="1587500" y="5499100"/>
                  </a:lnTo>
                  <a:lnTo>
                    <a:pt x="4762500" y="5499100"/>
                  </a:lnTo>
                  <a:lnTo>
                    <a:pt x="6350000" y="2749550"/>
                  </a:lnTo>
                  <a:close/>
                </a:path>
              </a:pathLst>
            </a:custGeom>
            <a:blipFill>
              <a:blip r:embed="rId3"/>
              <a:stretch>
                <a:fillRect l="-29737"/>
              </a:stretch>
            </a:blipFill>
          </p:spPr>
          <p:txBody>
            <a:bodyPr/>
            <a:lstStyle/>
            <a:p>
              <a:endParaRPr lang="it-IT"/>
            </a:p>
          </p:txBody>
        </p:sp>
      </p:grpSp>
      <p:grpSp>
        <p:nvGrpSpPr>
          <p:cNvPr id="19" name="Group 19"/>
          <p:cNvGrpSpPr/>
          <p:nvPr/>
        </p:nvGrpSpPr>
        <p:grpSpPr>
          <a:xfrm>
            <a:off x="379572" y="398622"/>
            <a:ext cx="4210323" cy="6419139"/>
            <a:chOff x="0" y="0"/>
            <a:chExt cx="3585346" cy="5466287"/>
          </a:xfrm>
        </p:grpSpPr>
        <p:sp>
          <p:nvSpPr>
            <p:cNvPr id="20" name="Freeform 20"/>
            <p:cNvSpPr/>
            <p:nvPr/>
          </p:nvSpPr>
          <p:spPr>
            <a:xfrm>
              <a:off x="0" y="0"/>
              <a:ext cx="3585346" cy="5466286"/>
            </a:xfrm>
            <a:custGeom>
              <a:avLst/>
              <a:gdLst/>
              <a:ahLst/>
              <a:cxnLst/>
              <a:rect l="l" t="t" r="r" b="b"/>
              <a:pathLst>
                <a:path w="3585346" h="5466286">
                  <a:moveTo>
                    <a:pt x="3421516" y="0"/>
                  </a:moveTo>
                  <a:lnTo>
                    <a:pt x="0" y="0"/>
                  </a:lnTo>
                  <a:lnTo>
                    <a:pt x="0" y="5466286"/>
                  </a:lnTo>
                  <a:lnTo>
                    <a:pt x="76200" y="5466286"/>
                  </a:lnTo>
                  <a:lnTo>
                    <a:pt x="76200" y="76200"/>
                  </a:lnTo>
                  <a:lnTo>
                    <a:pt x="3585346" y="76200"/>
                  </a:lnTo>
                  <a:lnTo>
                    <a:pt x="3585346" y="0"/>
                  </a:lnTo>
                  <a:close/>
                </a:path>
              </a:pathLst>
            </a:custGeom>
            <a:solidFill>
              <a:srgbClr val="003253"/>
            </a:solidFill>
          </p:spPr>
          <p:txBody>
            <a:bodyPr/>
            <a:lstStyle/>
            <a:p>
              <a:endParaRPr lang="it-IT"/>
            </a:p>
          </p:txBody>
        </p:sp>
      </p:grpSp>
      <p:sp>
        <p:nvSpPr>
          <p:cNvPr id="21" name="Freeform 21"/>
          <p:cNvSpPr/>
          <p:nvPr/>
        </p:nvSpPr>
        <p:spPr>
          <a:xfrm>
            <a:off x="-169140" y="9438019"/>
            <a:ext cx="3225149" cy="3213055"/>
          </a:xfrm>
          <a:custGeom>
            <a:avLst/>
            <a:gdLst/>
            <a:ahLst/>
            <a:cxnLst/>
            <a:rect l="l" t="t" r="r" b="b"/>
            <a:pathLst>
              <a:path w="3225149" h="3213055">
                <a:moveTo>
                  <a:pt x="0" y="0"/>
                </a:moveTo>
                <a:lnTo>
                  <a:pt x="3225149" y="0"/>
                </a:lnTo>
                <a:lnTo>
                  <a:pt x="3225149" y="3213055"/>
                </a:lnTo>
                <a:lnTo>
                  <a:pt x="0" y="3213055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it-IT"/>
          </a:p>
        </p:txBody>
      </p:sp>
      <p:sp>
        <p:nvSpPr>
          <p:cNvPr id="22" name="Freeform 22"/>
          <p:cNvSpPr/>
          <p:nvPr/>
        </p:nvSpPr>
        <p:spPr>
          <a:xfrm>
            <a:off x="1028700" y="1028700"/>
            <a:ext cx="2591476" cy="2196553"/>
          </a:xfrm>
          <a:custGeom>
            <a:avLst/>
            <a:gdLst/>
            <a:ahLst/>
            <a:cxnLst/>
            <a:rect l="l" t="t" r="r" b="b"/>
            <a:pathLst>
              <a:path w="2591476" h="2196553">
                <a:moveTo>
                  <a:pt x="0" y="0"/>
                </a:moveTo>
                <a:lnTo>
                  <a:pt x="2591476" y="0"/>
                </a:lnTo>
                <a:lnTo>
                  <a:pt x="2591476" y="2196553"/>
                </a:lnTo>
                <a:lnTo>
                  <a:pt x="0" y="2196553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  <p:txBody>
          <a:bodyPr/>
          <a:lstStyle/>
          <a:p>
            <a:endParaRPr lang="it-IT"/>
          </a:p>
        </p:txBody>
      </p:sp>
      <p:sp>
        <p:nvSpPr>
          <p:cNvPr id="23" name="TextBox 23"/>
          <p:cNvSpPr txBox="1"/>
          <p:nvPr/>
        </p:nvSpPr>
        <p:spPr>
          <a:xfrm>
            <a:off x="1028700" y="4276808"/>
            <a:ext cx="8720939" cy="282128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5544"/>
              </a:lnSpc>
            </a:pPr>
            <a:r>
              <a:rPr lang="it-IT" sz="6000" dirty="0">
                <a:solidFill>
                  <a:srgbClr val="B81A39"/>
                </a:solidFill>
                <a:latin typeface="Lato Bold"/>
              </a:rPr>
              <a:t>Aspetti previdenziali connessi alle assegnazioni internazionali</a:t>
            </a:r>
          </a:p>
        </p:txBody>
      </p:sp>
      <p:sp>
        <p:nvSpPr>
          <p:cNvPr id="25" name="TextBox 25"/>
          <p:cNvSpPr txBox="1"/>
          <p:nvPr/>
        </p:nvSpPr>
        <p:spPr>
          <a:xfrm>
            <a:off x="1033014" y="7649511"/>
            <a:ext cx="8335739" cy="100027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3919"/>
              </a:lnSpc>
              <a:spcBef>
                <a:spcPct val="0"/>
              </a:spcBef>
            </a:pPr>
            <a:r>
              <a:rPr lang="en-US" sz="4000" b="1" dirty="0">
                <a:solidFill>
                  <a:srgbClr val="003253"/>
                </a:solidFill>
                <a:latin typeface="Lato"/>
              </a:rPr>
              <a:t>Carlo Medros</a:t>
            </a:r>
          </a:p>
          <a:p>
            <a:pPr>
              <a:lnSpc>
                <a:spcPts val="3919"/>
              </a:lnSpc>
              <a:spcBef>
                <a:spcPct val="0"/>
              </a:spcBef>
            </a:pPr>
            <a:r>
              <a:rPr lang="en-US" sz="4000" b="1" dirty="0">
                <a:solidFill>
                  <a:srgbClr val="003253"/>
                </a:solidFill>
                <a:latin typeface="Lato"/>
              </a:rPr>
              <a:t>Global Mobility Manager Eca Italia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341472" y="370047"/>
            <a:ext cx="4210323" cy="6419139"/>
            <a:chOff x="0" y="0"/>
            <a:chExt cx="3585346" cy="5466287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3585346" cy="5466286"/>
            </a:xfrm>
            <a:custGeom>
              <a:avLst/>
              <a:gdLst/>
              <a:ahLst/>
              <a:cxnLst/>
              <a:rect l="l" t="t" r="r" b="b"/>
              <a:pathLst>
                <a:path w="3585346" h="5466286">
                  <a:moveTo>
                    <a:pt x="3421516" y="0"/>
                  </a:moveTo>
                  <a:lnTo>
                    <a:pt x="0" y="0"/>
                  </a:lnTo>
                  <a:lnTo>
                    <a:pt x="0" y="5466286"/>
                  </a:lnTo>
                  <a:lnTo>
                    <a:pt x="76200" y="5466286"/>
                  </a:lnTo>
                  <a:lnTo>
                    <a:pt x="76200" y="76200"/>
                  </a:lnTo>
                  <a:lnTo>
                    <a:pt x="3585346" y="76200"/>
                  </a:lnTo>
                  <a:lnTo>
                    <a:pt x="3585346" y="0"/>
                  </a:lnTo>
                  <a:close/>
                </a:path>
              </a:pathLst>
            </a:custGeom>
            <a:solidFill>
              <a:srgbClr val="003253"/>
            </a:solidFill>
          </p:spPr>
          <p:txBody>
            <a:bodyPr/>
            <a:lstStyle/>
            <a:p>
              <a:endParaRPr lang="it-IT"/>
            </a:p>
          </p:txBody>
        </p:sp>
      </p:grpSp>
      <p:grpSp>
        <p:nvGrpSpPr>
          <p:cNvPr id="4" name="Group 4"/>
          <p:cNvGrpSpPr/>
          <p:nvPr/>
        </p:nvGrpSpPr>
        <p:grpSpPr>
          <a:xfrm rot="-10800000">
            <a:off x="11865513" y="7751113"/>
            <a:ext cx="6070024" cy="2019359"/>
            <a:chOff x="0" y="0"/>
            <a:chExt cx="5168994" cy="1719607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5168994" cy="1719607"/>
            </a:xfrm>
            <a:custGeom>
              <a:avLst/>
              <a:gdLst/>
              <a:ahLst/>
              <a:cxnLst/>
              <a:rect l="l" t="t" r="r" b="b"/>
              <a:pathLst>
                <a:path w="5168994" h="1719607">
                  <a:moveTo>
                    <a:pt x="5005164" y="0"/>
                  </a:moveTo>
                  <a:lnTo>
                    <a:pt x="0" y="0"/>
                  </a:lnTo>
                  <a:lnTo>
                    <a:pt x="0" y="1719607"/>
                  </a:lnTo>
                  <a:lnTo>
                    <a:pt x="76200" y="1719607"/>
                  </a:lnTo>
                  <a:lnTo>
                    <a:pt x="76200" y="76200"/>
                  </a:lnTo>
                  <a:lnTo>
                    <a:pt x="5168994" y="76200"/>
                  </a:lnTo>
                  <a:lnTo>
                    <a:pt x="5168994" y="0"/>
                  </a:lnTo>
                  <a:close/>
                </a:path>
              </a:pathLst>
            </a:custGeom>
            <a:solidFill>
              <a:srgbClr val="B02039"/>
            </a:solidFill>
          </p:spPr>
          <p:txBody>
            <a:bodyPr/>
            <a:lstStyle/>
            <a:p>
              <a:endParaRPr lang="it-IT"/>
            </a:p>
          </p:txBody>
        </p:sp>
      </p:grpSp>
      <p:sp>
        <p:nvSpPr>
          <p:cNvPr id="6" name="Freeform 6"/>
          <p:cNvSpPr/>
          <p:nvPr/>
        </p:nvSpPr>
        <p:spPr>
          <a:xfrm>
            <a:off x="16784434" y="8760792"/>
            <a:ext cx="949733" cy="805000"/>
          </a:xfrm>
          <a:custGeom>
            <a:avLst/>
            <a:gdLst/>
            <a:ahLst/>
            <a:cxnLst/>
            <a:rect l="l" t="t" r="r" b="b"/>
            <a:pathLst>
              <a:path w="949733" h="805000">
                <a:moveTo>
                  <a:pt x="0" y="0"/>
                </a:moveTo>
                <a:lnTo>
                  <a:pt x="949732" y="0"/>
                </a:lnTo>
                <a:lnTo>
                  <a:pt x="949732" y="805000"/>
                </a:lnTo>
                <a:lnTo>
                  <a:pt x="0" y="805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it-IT"/>
          </a:p>
        </p:txBody>
      </p:sp>
      <p:sp>
        <p:nvSpPr>
          <p:cNvPr id="13" name="TextBox 13"/>
          <p:cNvSpPr txBox="1"/>
          <p:nvPr/>
        </p:nvSpPr>
        <p:spPr>
          <a:xfrm>
            <a:off x="1028700" y="1028700"/>
            <a:ext cx="11522175" cy="60063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4719"/>
              </a:lnSpc>
            </a:pPr>
            <a:r>
              <a:rPr lang="en-US" sz="3999" dirty="0">
                <a:solidFill>
                  <a:srgbClr val="B02039"/>
                </a:solidFill>
                <a:latin typeface="Lato"/>
              </a:rPr>
              <a:t>Il regime </a:t>
            </a:r>
            <a:r>
              <a:rPr lang="en-US" sz="3999" dirty="0" err="1">
                <a:solidFill>
                  <a:srgbClr val="B02039"/>
                </a:solidFill>
                <a:latin typeface="Lato"/>
              </a:rPr>
              <a:t>previdenziale</a:t>
            </a:r>
            <a:r>
              <a:rPr lang="en-US" sz="3999" dirty="0">
                <a:solidFill>
                  <a:srgbClr val="B02039"/>
                </a:solidFill>
                <a:latin typeface="Lato"/>
              </a:rPr>
              <a:t> </a:t>
            </a:r>
            <a:r>
              <a:rPr lang="en-US" sz="3999" dirty="0" err="1">
                <a:solidFill>
                  <a:srgbClr val="B02039"/>
                </a:solidFill>
                <a:latin typeface="Lato"/>
              </a:rPr>
              <a:t>applicabile</a:t>
            </a:r>
            <a:endParaRPr lang="en-US" sz="3999" dirty="0">
              <a:solidFill>
                <a:srgbClr val="B02039"/>
              </a:solidFill>
              <a:latin typeface="Lato"/>
            </a:endParaRPr>
          </a:p>
        </p:txBody>
      </p:sp>
      <p:sp>
        <p:nvSpPr>
          <p:cNvPr id="14" name="TextBox 14"/>
          <p:cNvSpPr txBox="1"/>
          <p:nvPr/>
        </p:nvSpPr>
        <p:spPr>
          <a:xfrm>
            <a:off x="5644774" y="9520381"/>
            <a:ext cx="3754820" cy="32393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2799"/>
              </a:lnSpc>
            </a:pPr>
            <a:r>
              <a:rPr lang="en-US" sz="1999" dirty="0">
                <a:solidFill>
                  <a:srgbClr val="003253"/>
                </a:solidFill>
                <a:latin typeface="Lato"/>
              </a:rPr>
              <a:t>Nel mondo, </a:t>
            </a:r>
            <a:r>
              <a:rPr lang="en-US" sz="1999" dirty="0" err="1">
                <a:solidFill>
                  <a:srgbClr val="003253"/>
                </a:solidFill>
                <a:latin typeface="Lato"/>
              </a:rPr>
              <a:t>alleati</a:t>
            </a:r>
            <a:r>
              <a:rPr lang="en-US" sz="1999" dirty="0">
                <a:solidFill>
                  <a:srgbClr val="003253"/>
                </a:solidFill>
                <a:latin typeface="Lato"/>
              </a:rPr>
              <a:t> al </a:t>
            </a:r>
            <a:r>
              <a:rPr lang="en-US" sz="1999" dirty="0" err="1">
                <a:solidFill>
                  <a:srgbClr val="003253"/>
                </a:solidFill>
                <a:latin typeface="Lato"/>
              </a:rPr>
              <a:t>tuo</a:t>
            </a:r>
            <a:r>
              <a:rPr lang="en-US" sz="1999" dirty="0">
                <a:solidFill>
                  <a:srgbClr val="003253"/>
                </a:solidFill>
                <a:latin typeface="Lato"/>
              </a:rPr>
              <a:t> </a:t>
            </a:r>
            <a:r>
              <a:rPr lang="en-US" sz="1999" dirty="0" err="1">
                <a:solidFill>
                  <a:srgbClr val="003253"/>
                </a:solidFill>
                <a:latin typeface="Lato"/>
              </a:rPr>
              <a:t>fianco</a:t>
            </a:r>
            <a:endParaRPr lang="en-US" sz="1999" dirty="0">
              <a:solidFill>
                <a:srgbClr val="003253"/>
              </a:solidFill>
              <a:latin typeface="Lato"/>
            </a:endParaRPr>
          </a:p>
        </p:txBody>
      </p:sp>
      <p:sp>
        <p:nvSpPr>
          <p:cNvPr id="15" name="TextBox 15"/>
          <p:cNvSpPr txBox="1"/>
          <p:nvPr/>
        </p:nvSpPr>
        <p:spPr>
          <a:xfrm>
            <a:off x="9574206" y="9520381"/>
            <a:ext cx="3754820" cy="33965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2799"/>
              </a:lnSpc>
            </a:pPr>
            <a:r>
              <a:rPr lang="en-US" sz="1999">
                <a:solidFill>
                  <a:srgbClr val="003253"/>
                </a:solidFill>
                <a:latin typeface="Lato"/>
              </a:rPr>
              <a:t>www.ecaitalia.com</a:t>
            </a:r>
          </a:p>
        </p:txBody>
      </p:sp>
      <p:graphicFrame>
        <p:nvGraphicFramePr>
          <p:cNvPr id="25" name="Diagramma 24">
            <a:extLst>
              <a:ext uri="{FF2B5EF4-FFF2-40B4-BE49-F238E27FC236}">
                <a16:creationId xmlns:a16="http://schemas.microsoft.com/office/drawing/2014/main" id="{8C3D21CF-AED6-86EE-C6E6-6DDC7E230B1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165832325"/>
              </p:ext>
            </p:extLst>
          </p:nvPr>
        </p:nvGraphicFramePr>
        <p:xfrm>
          <a:off x="3048000" y="2171700"/>
          <a:ext cx="12192000" cy="7035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341472" y="370047"/>
            <a:ext cx="4210323" cy="6419139"/>
            <a:chOff x="0" y="0"/>
            <a:chExt cx="3585346" cy="5466287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3585346" cy="5466286"/>
            </a:xfrm>
            <a:custGeom>
              <a:avLst/>
              <a:gdLst/>
              <a:ahLst/>
              <a:cxnLst/>
              <a:rect l="l" t="t" r="r" b="b"/>
              <a:pathLst>
                <a:path w="3585346" h="5466286">
                  <a:moveTo>
                    <a:pt x="3421516" y="0"/>
                  </a:moveTo>
                  <a:lnTo>
                    <a:pt x="0" y="0"/>
                  </a:lnTo>
                  <a:lnTo>
                    <a:pt x="0" y="5466286"/>
                  </a:lnTo>
                  <a:lnTo>
                    <a:pt x="76200" y="5466286"/>
                  </a:lnTo>
                  <a:lnTo>
                    <a:pt x="76200" y="76200"/>
                  </a:lnTo>
                  <a:lnTo>
                    <a:pt x="3585346" y="76200"/>
                  </a:lnTo>
                  <a:lnTo>
                    <a:pt x="3585346" y="0"/>
                  </a:lnTo>
                  <a:close/>
                </a:path>
              </a:pathLst>
            </a:custGeom>
            <a:solidFill>
              <a:srgbClr val="003253"/>
            </a:solidFill>
          </p:spPr>
          <p:txBody>
            <a:bodyPr/>
            <a:lstStyle/>
            <a:p>
              <a:endParaRPr lang="it-IT"/>
            </a:p>
          </p:txBody>
        </p:sp>
      </p:grpSp>
      <p:grpSp>
        <p:nvGrpSpPr>
          <p:cNvPr id="4" name="Group 4"/>
          <p:cNvGrpSpPr/>
          <p:nvPr/>
        </p:nvGrpSpPr>
        <p:grpSpPr>
          <a:xfrm rot="-10800000">
            <a:off x="11865513" y="7751113"/>
            <a:ext cx="6070024" cy="2019359"/>
            <a:chOff x="0" y="0"/>
            <a:chExt cx="5168994" cy="1719607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5168994" cy="1719607"/>
            </a:xfrm>
            <a:custGeom>
              <a:avLst/>
              <a:gdLst/>
              <a:ahLst/>
              <a:cxnLst/>
              <a:rect l="l" t="t" r="r" b="b"/>
              <a:pathLst>
                <a:path w="5168994" h="1719607">
                  <a:moveTo>
                    <a:pt x="5005164" y="0"/>
                  </a:moveTo>
                  <a:lnTo>
                    <a:pt x="0" y="0"/>
                  </a:lnTo>
                  <a:lnTo>
                    <a:pt x="0" y="1719607"/>
                  </a:lnTo>
                  <a:lnTo>
                    <a:pt x="76200" y="1719607"/>
                  </a:lnTo>
                  <a:lnTo>
                    <a:pt x="76200" y="76200"/>
                  </a:lnTo>
                  <a:lnTo>
                    <a:pt x="5168994" y="76200"/>
                  </a:lnTo>
                  <a:lnTo>
                    <a:pt x="5168994" y="0"/>
                  </a:lnTo>
                  <a:close/>
                </a:path>
              </a:pathLst>
            </a:custGeom>
            <a:solidFill>
              <a:srgbClr val="B02039"/>
            </a:solidFill>
          </p:spPr>
          <p:txBody>
            <a:bodyPr/>
            <a:lstStyle/>
            <a:p>
              <a:endParaRPr lang="it-IT"/>
            </a:p>
          </p:txBody>
        </p:sp>
      </p:grpSp>
      <p:sp>
        <p:nvSpPr>
          <p:cNvPr id="6" name="Freeform 6"/>
          <p:cNvSpPr/>
          <p:nvPr/>
        </p:nvSpPr>
        <p:spPr>
          <a:xfrm>
            <a:off x="16784434" y="8760792"/>
            <a:ext cx="949733" cy="805000"/>
          </a:xfrm>
          <a:custGeom>
            <a:avLst/>
            <a:gdLst/>
            <a:ahLst/>
            <a:cxnLst/>
            <a:rect l="l" t="t" r="r" b="b"/>
            <a:pathLst>
              <a:path w="949733" h="805000">
                <a:moveTo>
                  <a:pt x="0" y="0"/>
                </a:moveTo>
                <a:lnTo>
                  <a:pt x="949732" y="0"/>
                </a:lnTo>
                <a:lnTo>
                  <a:pt x="949732" y="805000"/>
                </a:lnTo>
                <a:lnTo>
                  <a:pt x="0" y="805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it-IT"/>
          </a:p>
        </p:txBody>
      </p:sp>
      <p:sp>
        <p:nvSpPr>
          <p:cNvPr id="11" name="TextBox 11"/>
          <p:cNvSpPr txBox="1"/>
          <p:nvPr/>
        </p:nvSpPr>
        <p:spPr>
          <a:xfrm>
            <a:off x="1028700" y="1028700"/>
            <a:ext cx="16230600" cy="180818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4719"/>
              </a:lnSpc>
            </a:pPr>
            <a:r>
              <a:rPr lang="en-US" sz="3999" dirty="0">
                <a:solidFill>
                  <a:srgbClr val="B02039"/>
                </a:solidFill>
                <a:latin typeface="Lato"/>
              </a:rPr>
              <a:t>Il regime </a:t>
            </a:r>
            <a:r>
              <a:rPr lang="en-US" sz="3999" dirty="0" err="1">
                <a:solidFill>
                  <a:srgbClr val="B02039"/>
                </a:solidFill>
                <a:latin typeface="Lato"/>
              </a:rPr>
              <a:t>previdenziale</a:t>
            </a:r>
            <a:r>
              <a:rPr lang="en-US" sz="3999" dirty="0">
                <a:solidFill>
                  <a:srgbClr val="B02039"/>
                </a:solidFill>
                <a:latin typeface="Lato"/>
              </a:rPr>
              <a:t> </a:t>
            </a:r>
            <a:r>
              <a:rPr lang="en-US" sz="3999" dirty="0" err="1">
                <a:solidFill>
                  <a:srgbClr val="B02039"/>
                </a:solidFill>
                <a:latin typeface="Lato"/>
              </a:rPr>
              <a:t>applicabile</a:t>
            </a:r>
            <a:endParaRPr lang="en-US" sz="3999" dirty="0">
              <a:solidFill>
                <a:srgbClr val="B02039"/>
              </a:solidFill>
              <a:latin typeface="Lato"/>
            </a:endParaRPr>
          </a:p>
          <a:p>
            <a:pPr>
              <a:lnSpc>
                <a:spcPts val="4719"/>
              </a:lnSpc>
            </a:pPr>
            <a:endParaRPr lang="en-US" sz="3999" dirty="0">
              <a:solidFill>
                <a:srgbClr val="B02039"/>
              </a:solidFill>
              <a:latin typeface="Lato"/>
            </a:endParaRPr>
          </a:p>
          <a:p>
            <a:pPr>
              <a:lnSpc>
                <a:spcPts val="4719"/>
              </a:lnSpc>
            </a:pPr>
            <a:r>
              <a:rPr lang="it-IT" sz="3999" b="1" u="sng" dirty="0">
                <a:solidFill>
                  <a:srgbClr val="B02039"/>
                </a:solidFill>
                <a:latin typeface="Lato"/>
              </a:rPr>
              <a:t>Distinguere a seconda di prevedere l’invio di personale in: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5644774" y="9520381"/>
            <a:ext cx="3754820" cy="32393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2799"/>
              </a:lnSpc>
            </a:pPr>
            <a:r>
              <a:rPr lang="en-US" sz="1999" dirty="0">
                <a:solidFill>
                  <a:srgbClr val="003253"/>
                </a:solidFill>
                <a:latin typeface="Lato"/>
              </a:rPr>
              <a:t>Nel mondo, </a:t>
            </a:r>
            <a:r>
              <a:rPr lang="en-US" sz="1999" dirty="0" err="1">
                <a:solidFill>
                  <a:srgbClr val="003253"/>
                </a:solidFill>
                <a:latin typeface="Lato"/>
              </a:rPr>
              <a:t>alleati</a:t>
            </a:r>
            <a:r>
              <a:rPr lang="en-US" sz="1999" dirty="0">
                <a:solidFill>
                  <a:srgbClr val="003253"/>
                </a:solidFill>
                <a:latin typeface="Lato"/>
              </a:rPr>
              <a:t> al </a:t>
            </a:r>
            <a:r>
              <a:rPr lang="en-US" sz="1999" dirty="0" err="1">
                <a:solidFill>
                  <a:srgbClr val="003253"/>
                </a:solidFill>
                <a:latin typeface="Lato"/>
              </a:rPr>
              <a:t>tuo</a:t>
            </a:r>
            <a:r>
              <a:rPr lang="en-US" sz="1999" dirty="0">
                <a:solidFill>
                  <a:srgbClr val="003253"/>
                </a:solidFill>
                <a:latin typeface="Lato"/>
              </a:rPr>
              <a:t> </a:t>
            </a:r>
            <a:r>
              <a:rPr lang="en-US" sz="1999" dirty="0" err="1">
                <a:solidFill>
                  <a:srgbClr val="003253"/>
                </a:solidFill>
                <a:latin typeface="Lato"/>
              </a:rPr>
              <a:t>fianco</a:t>
            </a:r>
            <a:endParaRPr lang="en-US" sz="1999" dirty="0">
              <a:solidFill>
                <a:srgbClr val="003253"/>
              </a:solidFill>
              <a:latin typeface="Lato"/>
            </a:endParaRPr>
          </a:p>
        </p:txBody>
      </p:sp>
      <p:sp>
        <p:nvSpPr>
          <p:cNvPr id="13" name="TextBox 13"/>
          <p:cNvSpPr txBox="1"/>
          <p:nvPr/>
        </p:nvSpPr>
        <p:spPr>
          <a:xfrm>
            <a:off x="9574206" y="9520381"/>
            <a:ext cx="3754820" cy="33965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2799"/>
              </a:lnSpc>
            </a:pPr>
            <a:r>
              <a:rPr lang="en-US" sz="1999">
                <a:solidFill>
                  <a:srgbClr val="003253"/>
                </a:solidFill>
                <a:latin typeface="Lato"/>
              </a:rPr>
              <a:t>www.ecaitalia.com</a:t>
            </a:r>
          </a:p>
        </p:txBody>
      </p:sp>
      <p:graphicFrame>
        <p:nvGraphicFramePr>
          <p:cNvPr id="19" name="Diagramma 18">
            <a:extLst>
              <a:ext uri="{FF2B5EF4-FFF2-40B4-BE49-F238E27FC236}">
                <a16:creationId xmlns:a16="http://schemas.microsoft.com/office/drawing/2014/main" id="{A447D715-4B0D-1666-4AD2-4A8FC9A5550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228656303"/>
              </p:ext>
            </p:extLst>
          </p:nvPr>
        </p:nvGraphicFramePr>
        <p:xfrm>
          <a:off x="1295400" y="3322085"/>
          <a:ext cx="15311267" cy="452800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341472" y="370047"/>
            <a:ext cx="4210323" cy="6419139"/>
            <a:chOff x="0" y="0"/>
            <a:chExt cx="3585346" cy="5466287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3585346" cy="5466286"/>
            </a:xfrm>
            <a:custGeom>
              <a:avLst/>
              <a:gdLst/>
              <a:ahLst/>
              <a:cxnLst/>
              <a:rect l="l" t="t" r="r" b="b"/>
              <a:pathLst>
                <a:path w="3585346" h="5466286">
                  <a:moveTo>
                    <a:pt x="3421516" y="0"/>
                  </a:moveTo>
                  <a:lnTo>
                    <a:pt x="0" y="0"/>
                  </a:lnTo>
                  <a:lnTo>
                    <a:pt x="0" y="5466286"/>
                  </a:lnTo>
                  <a:lnTo>
                    <a:pt x="76200" y="5466286"/>
                  </a:lnTo>
                  <a:lnTo>
                    <a:pt x="76200" y="76200"/>
                  </a:lnTo>
                  <a:lnTo>
                    <a:pt x="3585346" y="76200"/>
                  </a:lnTo>
                  <a:lnTo>
                    <a:pt x="3585346" y="0"/>
                  </a:lnTo>
                  <a:close/>
                </a:path>
              </a:pathLst>
            </a:custGeom>
            <a:solidFill>
              <a:srgbClr val="003253"/>
            </a:solidFill>
          </p:spPr>
          <p:txBody>
            <a:bodyPr/>
            <a:lstStyle/>
            <a:p>
              <a:endParaRPr lang="it-IT"/>
            </a:p>
          </p:txBody>
        </p:sp>
      </p:grpSp>
      <p:grpSp>
        <p:nvGrpSpPr>
          <p:cNvPr id="4" name="Group 4"/>
          <p:cNvGrpSpPr/>
          <p:nvPr/>
        </p:nvGrpSpPr>
        <p:grpSpPr>
          <a:xfrm rot="-10800000">
            <a:off x="11865513" y="7751113"/>
            <a:ext cx="6070024" cy="2019359"/>
            <a:chOff x="0" y="0"/>
            <a:chExt cx="5168994" cy="1719607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5168994" cy="1719607"/>
            </a:xfrm>
            <a:custGeom>
              <a:avLst/>
              <a:gdLst/>
              <a:ahLst/>
              <a:cxnLst/>
              <a:rect l="l" t="t" r="r" b="b"/>
              <a:pathLst>
                <a:path w="5168994" h="1719607">
                  <a:moveTo>
                    <a:pt x="5005164" y="0"/>
                  </a:moveTo>
                  <a:lnTo>
                    <a:pt x="0" y="0"/>
                  </a:lnTo>
                  <a:lnTo>
                    <a:pt x="0" y="1719607"/>
                  </a:lnTo>
                  <a:lnTo>
                    <a:pt x="76200" y="1719607"/>
                  </a:lnTo>
                  <a:lnTo>
                    <a:pt x="76200" y="76200"/>
                  </a:lnTo>
                  <a:lnTo>
                    <a:pt x="5168994" y="76200"/>
                  </a:lnTo>
                  <a:lnTo>
                    <a:pt x="5168994" y="0"/>
                  </a:lnTo>
                  <a:close/>
                </a:path>
              </a:pathLst>
            </a:custGeom>
            <a:solidFill>
              <a:srgbClr val="B02039"/>
            </a:solidFill>
          </p:spPr>
          <p:txBody>
            <a:bodyPr/>
            <a:lstStyle/>
            <a:p>
              <a:endParaRPr lang="it-IT"/>
            </a:p>
          </p:txBody>
        </p:sp>
      </p:grpSp>
      <p:sp>
        <p:nvSpPr>
          <p:cNvPr id="6" name="Freeform 6"/>
          <p:cNvSpPr/>
          <p:nvPr/>
        </p:nvSpPr>
        <p:spPr>
          <a:xfrm>
            <a:off x="16784434" y="8760792"/>
            <a:ext cx="949733" cy="805000"/>
          </a:xfrm>
          <a:custGeom>
            <a:avLst/>
            <a:gdLst/>
            <a:ahLst/>
            <a:cxnLst/>
            <a:rect l="l" t="t" r="r" b="b"/>
            <a:pathLst>
              <a:path w="949733" h="805000">
                <a:moveTo>
                  <a:pt x="0" y="0"/>
                </a:moveTo>
                <a:lnTo>
                  <a:pt x="949732" y="0"/>
                </a:lnTo>
                <a:lnTo>
                  <a:pt x="949732" y="805000"/>
                </a:lnTo>
                <a:lnTo>
                  <a:pt x="0" y="805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it-IT"/>
          </a:p>
        </p:txBody>
      </p:sp>
      <p:sp>
        <p:nvSpPr>
          <p:cNvPr id="7" name="TextBox 7"/>
          <p:cNvSpPr txBox="1"/>
          <p:nvPr/>
        </p:nvSpPr>
        <p:spPr>
          <a:xfrm>
            <a:off x="1028700" y="756585"/>
            <a:ext cx="16230600" cy="421910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719"/>
              </a:lnSpc>
            </a:pPr>
            <a:r>
              <a:rPr lang="it-IT" sz="3950" b="1" dirty="0">
                <a:solidFill>
                  <a:srgbClr val="B02039"/>
                </a:solidFill>
                <a:latin typeface="Lato"/>
              </a:rPr>
              <a:t>Riferimento normativo in ambito europeo (dal 2010)</a:t>
            </a:r>
          </a:p>
          <a:p>
            <a:pPr>
              <a:lnSpc>
                <a:spcPts val="4719"/>
              </a:lnSpc>
            </a:pPr>
            <a:endParaRPr lang="it-IT" sz="3950" b="1" dirty="0">
              <a:solidFill>
                <a:srgbClr val="B02039"/>
              </a:solidFill>
              <a:latin typeface="Lato"/>
            </a:endParaRPr>
          </a:p>
          <a:p>
            <a:pPr>
              <a:lnSpc>
                <a:spcPts val="4719"/>
              </a:lnSpc>
            </a:pPr>
            <a:r>
              <a:rPr lang="it-IT" sz="4000" dirty="0">
                <a:solidFill>
                  <a:srgbClr val="002F54"/>
                </a:solidFill>
                <a:latin typeface="Lato" panose="020F0502020204030203" pitchFamily="34" charset="0"/>
                <a:ea typeface="Arimo" panose="020B0604020202020204" pitchFamily="34" charset="0"/>
              </a:rPr>
              <a:t>Regolamento n. </a:t>
            </a:r>
            <a:r>
              <a:rPr lang="it-IT" sz="4000" b="1" dirty="0">
                <a:solidFill>
                  <a:srgbClr val="002F54"/>
                </a:solidFill>
                <a:latin typeface="Lato" panose="020F0502020204030203" pitchFamily="34" charset="0"/>
                <a:ea typeface="Arimo" panose="020B0604020202020204" pitchFamily="34" charset="0"/>
              </a:rPr>
              <a:t>883/2004</a:t>
            </a:r>
            <a:r>
              <a:rPr lang="it-IT" sz="4000" dirty="0">
                <a:solidFill>
                  <a:srgbClr val="002F54"/>
                </a:solidFill>
                <a:latin typeface="Lato" panose="020F0502020204030203" pitchFamily="34" charset="0"/>
                <a:ea typeface="Arimo" panose="020B0604020202020204" pitchFamily="34" charset="0"/>
              </a:rPr>
              <a:t> (cd. «</a:t>
            </a:r>
            <a:r>
              <a:rPr lang="it-IT" sz="4000" b="1" dirty="0">
                <a:solidFill>
                  <a:srgbClr val="002F54"/>
                </a:solidFill>
                <a:latin typeface="Lato" panose="020F0502020204030203" pitchFamily="34" charset="0"/>
                <a:ea typeface="Arimo" panose="020B0604020202020204" pitchFamily="34" charset="0"/>
              </a:rPr>
              <a:t>regolamento di base</a:t>
            </a:r>
            <a:r>
              <a:rPr lang="it-IT" sz="4000" dirty="0">
                <a:solidFill>
                  <a:srgbClr val="002F54"/>
                </a:solidFill>
                <a:latin typeface="Lato" panose="020F0502020204030203" pitchFamily="34" charset="0"/>
                <a:ea typeface="Arimo" panose="020B0604020202020204" pitchFamily="34" charset="0"/>
              </a:rPr>
              <a:t>»)</a:t>
            </a:r>
          </a:p>
          <a:p>
            <a:pPr>
              <a:lnSpc>
                <a:spcPts val="4719"/>
              </a:lnSpc>
            </a:pPr>
            <a:r>
              <a:rPr lang="it-IT" sz="4000" dirty="0">
                <a:solidFill>
                  <a:srgbClr val="002F54"/>
                </a:solidFill>
                <a:latin typeface="Lato" panose="020F0502020204030203" pitchFamily="34" charset="0"/>
                <a:ea typeface="Arimo" panose="020B0604020202020204" pitchFamily="34" charset="0"/>
                <a:cs typeface="Arial" pitchFamily="34" charset="0"/>
              </a:rPr>
              <a:t>Regolamento n. </a:t>
            </a:r>
            <a:r>
              <a:rPr lang="it-IT" sz="4000" b="1" dirty="0">
                <a:solidFill>
                  <a:srgbClr val="002F54"/>
                </a:solidFill>
                <a:latin typeface="Lato" panose="020F0502020204030203" pitchFamily="34" charset="0"/>
                <a:ea typeface="Arimo" panose="020B0604020202020204" pitchFamily="34" charset="0"/>
                <a:cs typeface="Arial" pitchFamily="34" charset="0"/>
              </a:rPr>
              <a:t>987/2009</a:t>
            </a:r>
            <a:r>
              <a:rPr lang="it-IT" sz="4000" dirty="0">
                <a:solidFill>
                  <a:srgbClr val="002F54"/>
                </a:solidFill>
                <a:latin typeface="Lato" panose="020F0502020204030203" pitchFamily="34" charset="0"/>
                <a:ea typeface="Arimo" panose="020B0604020202020204" pitchFamily="34" charset="0"/>
                <a:cs typeface="Arial" pitchFamily="34" charset="0"/>
              </a:rPr>
              <a:t> (cd. «</a:t>
            </a:r>
            <a:r>
              <a:rPr lang="it-IT" sz="4000" b="1" dirty="0">
                <a:solidFill>
                  <a:srgbClr val="002F54"/>
                </a:solidFill>
                <a:latin typeface="Lato" panose="020F0502020204030203" pitchFamily="34" charset="0"/>
                <a:ea typeface="Arimo" panose="020B0604020202020204" pitchFamily="34" charset="0"/>
                <a:cs typeface="Arial" pitchFamily="34" charset="0"/>
              </a:rPr>
              <a:t>regolamento applicativo</a:t>
            </a:r>
            <a:r>
              <a:rPr lang="it-IT" sz="4000" dirty="0">
                <a:solidFill>
                  <a:srgbClr val="002F54"/>
                </a:solidFill>
                <a:latin typeface="Lato" panose="020F0502020204030203" pitchFamily="34" charset="0"/>
                <a:ea typeface="Arimo" panose="020B0604020202020204" pitchFamily="34" charset="0"/>
                <a:cs typeface="Arial" pitchFamily="34" charset="0"/>
              </a:rPr>
              <a:t>»)</a:t>
            </a:r>
            <a:endParaRPr lang="it-IT" sz="3999" dirty="0">
              <a:solidFill>
                <a:srgbClr val="B02039"/>
              </a:solidFill>
              <a:latin typeface="Lato"/>
            </a:endParaRPr>
          </a:p>
          <a:p>
            <a:pPr>
              <a:lnSpc>
                <a:spcPts val="4719"/>
              </a:lnSpc>
            </a:pPr>
            <a:endParaRPr lang="it-IT" sz="3999" dirty="0">
              <a:solidFill>
                <a:srgbClr val="B02039"/>
              </a:solidFill>
              <a:latin typeface="Lato"/>
            </a:endParaRPr>
          </a:p>
          <a:p>
            <a:pPr>
              <a:lnSpc>
                <a:spcPts val="4719"/>
              </a:lnSpc>
            </a:pPr>
            <a:endParaRPr lang="it-IT" sz="3999" b="1" i="1" dirty="0">
              <a:solidFill>
                <a:srgbClr val="B02039"/>
              </a:solidFill>
              <a:latin typeface="Lato"/>
            </a:endParaRPr>
          </a:p>
          <a:p>
            <a:pPr>
              <a:lnSpc>
                <a:spcPts val="4719"/>
              </a:lnSpc>
            </a:pPr>
            <a:r>
              <a:rPr lang="it-IT" sz="3999" i="1" dirty="0">
                <a:solidFill>
                  <a:srgbClr val="B02039"/>
                </a:solidFill>
                <a:latin typeface="Lato"/>
              </a:rPr>
              <a:t>I regolamenti comunitari di sicurezza sociale trovano applicazione</a:t>
            </a:r>
            <a:r>
              <a:rPr lang="it-IT" sz="3999" b="1" i="1" dirty="0">
                <a:solidFill>
                  <a:srgbClr val="B02039"/>
                </a:solidFill>
                <a:latin typeface="Lato"/>
              </a:rPr>
              <a:t>: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5644774" y="9520381"/>
            <a:ext cx="3754820" cy="32393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2799"/>
              </a:lnSpc>
            </a:pPr>
            <a:r>
              <a:rPr lang="en-US" sz="1999" dirty="0">
                <a:solidFill>
                  <a:srgbClr val="003253"/>
                </a:solidFill>
                <a:latin typeface="Lato"/>
              </a:rPr>
              <a:t>Nel mondo, </a:t>
            </a:r>
            <a:r>
              <a:rPr lang="en-US" sz="1999" dirty="0" err="1">
                <a:solidFill>
                  <a:srgbClr val="003253"/>
                </a:solidFill>
                <a:latin typeface="Lato"/>
              </a:rPr>
              <a:t>alleati</a:t>
            </a:r>
            <a:r>
              <a:rPr lang="en-US" sz="1999" dirty="0">
                <a:solidFill>
                  <a:srgbClr val="003253"/>
                </a:solidFill>
                <a:latin typeface="Lato"/>
              </a:rPr>
              <a:t> al </a:t>
            </a:r>
            <a:r>
              <a:rPr lang="en-US" sz="1999" dirty="0" err="1">
                <a:solidFill>
                  <a:srgbClr val="003253"/>
                </a:solidFill>
                <a:latin typeface="Lato"/>
              </a:rPr>
              <a:t>tuo</a:t>
            </a:r>
            <a:r>
              <a:rPr lang="en-US" sz="1999" dirty="0">
                <a:solidFill>
                  <a:srgbClr val="003253"/>
                </a:solidFill>
                <a:latin typeface="Lato"/>
              </a:rPr>
              <a:t> </a:t>
            </a:r>
            <a:r>
              <a:rPr lang="en-US" sz="1999" dirty="0" err="1">
                <a:solidFill>
                  <a:srgbClr val="003253"/>
                </a:solidFill>
                <a:latin typeface="Lato"/>
              </a:rPr>
              <a:t>fianco</a:t>
            </a:r>
            <a:endParaRPr lang="en-US" sz="1999" dirty="0">
              <a:solidFill>
                <a:srgbClr val="003253"/>
              </a:solidFill>
              <a:latin typeface="Lato"/>
            </a:endParaRPr>
          </a:p>
        </p:txBody>
      </p:sp>
      <p:sp>
        <p:nvSpPr>
          <p:cNvPr id="9" name="TextBox 9"/>
          <p:cNvSpPr txBox="1"/>
          <p:nvPr/>
        </p:nvSpPr>
        <p:spPr>
          <a:xfrm>
            <a:off x="9574206" y="9520381"/>
            <a:ext cx="3754820" cy="33965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2799"/>
              </a:lnSpc>
            </a:pPr>
            <a:r>
              <a:rPr lang="en-US" sz="1999">
                <a:solidFill>
                  <a:srgbClr val="003253"/>
                </a:solidFill>
                <a:latin typeface="Lato"/>
              </a:rPr>
              <a:t>www.ecaitalia.com</a:t>
            </a:r>
          </a:p>
        </p:txBody>
      </p:sp>
      <p:pic>
        <p:nvPicPr>
          <p:cNvPr id="31" name="Immagine 30">
            <a:extLst>
              <a:ext uri="{FF2B5EF4-FFF2-40B4-BE49-F238E27FC236}">
                <a16:creationId xmlns:a16="http://schemas.microsoft.com/office/drawing/2014/main" id="{78C16464-5FE5-4F3E-A11E-0F19651DC27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8480" y="5283630"/>
            <a:ext cx="1676400" cy="1244769"/>
          </a:xfrm>
          <a:prstGeom prst="rect">
            <a:avLst/>
          </a:prstGeom>
        </p:spPr>
      </p:pic>
      <p:sp>
        <p:nvSpPr>
          <p:cNvPr id="32" name="TextBox 7">
            <a:extLst>
              <a:ext uri="{FF2B5EF4-FFF2-40B4-BE49-F238E27FC236}">
                <a16:creationId xmlns:a16="http://schemas.microsoft.com/office/drawing/2014/main" id="{C75AD22E-4B70-1D95-FB7E-3DD18B369264}"/>
              </a:ext>
            </a:extLst>
          </p:cNvPr>
          <p:cNvSpPr txBox="1"/>
          <p:nvPr/>
        </p:nvSpPr>
        <p:spPr>
          <a:xfrm>
            <a:off x="2631743" y="5619730"/>
            <a:ext cx="7532694" cy="55399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r>
              <a:rPr lang="it-IT" sz="3600" b="1" dirty="0">
                <a:solidFill>
                  <a:srgbClr val="002F54"/>
                </a:solidFill>
                <a:latin typeface="Lato" panose="020F0502020204030203" pitchFamily="34" charset="0"/>
                <a:ea typeface="Arimo" panose="020B0604020202020204" pitchFamily="34" charset="0"/>
              </a:rPr>
              <a:t>ai 27 Paesi dell’UE </a:t>
            </a:r>
            <a:r>
              <a:rPr lang="it-IT" sz="3600" dirty="0">
                <a:solidFill>
                  <a:srgbClr val="002F54"/>
                </a:solidFill>
                <a:latin typeface="Lato" panose="020F0502020204030203" pitchFamily="34" charset="0"/>
                <a:ea typeface="Arimo" panose="020B0604020202020204" pitchFamily="34" charset="0"/>
              </a:rPr>
              <a:t>(</a:t>
            </a:r>
            <a:r>
              <a:rPr lang="it-IT" sz="3600" i="1" dirty="0">
                <a:solidFill>
                  <a:srgbClr val="002F54"/>
                </a:solidFill>
                <a:latin typeface="Lato" panose="020F0502020204030203" pitchFamily="34" charset="0"/>
                <a:ea typeface="Arimo" panose="020B0604020202020204" pitchFamily="34" charset="0"/>
              </a:rPr>
              <a:t>post Brexit</a:t>
            </a:r>
            <a:r>
              <a:rPr lang="it-IT" sz="3600" dirty="0">
                <a:solidFill>
                  <a:srgbClr val="002F54"/>
                </a:solidFill>
                <a:latin typeface="Lato" panose="020F0502020204030203" pitchFamily="34" charset="0"/>
                <a:ea typeface="Arimo" panose="020B0604020202020204" pitchFamily="34" charset="0"/>
              </a:rPr>
              <a:t>)</a:t>
            </a:r>
            <a:endParaRPr lang="it-IT" sz="3600" dirty="0">
              <a:solidFill>
                <a:srgbClr val="002F54"/>
              </a:solidFill>
              <a:latin typeface="Lato" panose="020F0502020204030203" pitchFamily="34" charset="0"/>
            </a:endParaRPr>
          </a:p>
        </p:txBody>
      </p:sp>
      <p:pic>
        <p:nvPicPr>
          <p:cNvPr id="34" name="Immagine 33">
            <a:extLst>
              <a:ext uri="{FF2B5EF4-FFF2-40B4-BE49-F238E27FC236}">
                <a16:creationId xmlns:a16="http://schemas.microsoft.com/office/drawing/2014/main" id="{B0306C44-0491-CAC2-18FE-EAE740F1AFD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1301" y="6733586"/>
            <a:ext cx="1676400" cy="1052689"/>
          </a:xfrm>
          <a:prstGeom prst="rect">
            <a:avLst/>
          </a:prstGeom>
        </p:spPr>
      </p:pic>
      <p:sp>
        <p:nvSpPr>
          <p:cNvPr id="35" name="TextBox 7">
            <a:extLst>
              <a:ext uri="{FF2B5EF4-FFF2-40B4-BE49-F238E27FC236}">
                <a16:creationId xmlns:a16="http://schemas.microsoft.com/office/drawing/2014/main" id="{20B16A99-544D-83F7-D52D-2BE3292EEF19}"/>
              </a:ext>
            </a:extLst>
          </p:cNvPr>
          <p:cNvSpPr txBox="1"/>
          <p:nvPr/>
        </p:nvSpPr>
        <p:spPr>
          <a:xfrm>
            <a:off x="2673824" y="6913053"/>
            <a:ext cx="7532694" cy="55399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r>
              <a:rPr lang="it-IT" sz="3600" b="1" dirty="0">
                <a:solidFill>
                  <a:srgbClr val="002F54"/>
                </a:solidFill>
                <a:latin typeface="Lato" panose="020F0502020204030203" pitchFamily="34" charset="0"/>
                <a:ea typeface="Arimo" panose="020B0604020202020204" pitchFamily="34" charset="0"/>
              </a:rPr>
              <a:t>alla Confederazione Svizzera</a:t>
            </a:r>
          </a:p>
        </p:txBody>
      </p:sp>
      <p:pic>
        <p:nvPicPr>
          <p:cNvPr id="37" name="Immagine 36">
            <a:extLst>
              <a:ext uri="{FF2B5EF4-FFF2-40B4-BE49-F238E27FC236}">
                <a16:creationId xmlns:a16="http://schemas.microsoft.com/office/drawing/2014/main" id="{21F985D6-BF35-8885-9969-2ADA9AC2209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81301" y="7955250"/>
            <a:ext cx="1665332" cy="1208042"/>
          </a:xfrm>
          <a:prstGeom prst="rect">
            <a:avLst/>
          </a:prstGeom>
        </p:spPr>
      </p:pic>
      <p:pic>
        <p:nvPicPr>
          <p:cNvPr id="39" name="Immagine 38">
            <a:extLst>
              <a:ext uri="{FF2B5EF4-FFF2-40B4-BE49-F238E27FC236}">
                <a16:creationId xmlns:a16="http://schemas.microsoft.com/office/drawing/2014/main" id="{967B2087-736D-8D03-2AC5-5FCFF1A4B14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631743" y="7904398"/>
            <a:ext cx="1854016" cy="1258894"/>
          </a:xfrm>
          <a:prstGeom prst="rect">
            <a:avLst/>
          </a:prstGeom>
        </p:spPr>
      </p:pic>
      <p:pic>
        <p:nvPicPr>
          <p:cNvPr id="41" name="Immagine 40">
            <a:extLst>
              <a:ext uri="{FF2B5EF4-FFF2-40B4-BE49-F238E27FC236}">
                <a16:creationId xmlns:a16="http://schemas.microsoft.com/office/drawing/2014/main" id="{B9418667-9793-09F9-336B-1AC2D8AE7B0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737940" y="7909689"/>
            <a:ext cx="2020411" cy="1289995"/>
          </a:xfrm>
          <a:prstGeom prst="rect">
            <a:avLst/>
          </a:prstGeom>
        </p:spPr>
      </p:pic>
      <p:sp>
        <p:nvSpPr>
          <p:cNvPr id="42" name="TextBox 7">
            <a:extLst>
              <a:ext uri="{FF2B5EF4-FFF2-40B4-BE49-F238E27FC236}">
                <a16:creationId xmlns:a16="http://schemas.microsoft.com/office/drawing/2014/main" id="{42EA8EFD-10DB-58E1-C74F-3E7E05FE1D35}"/>
              </a:ext>
            </a:extLst>
          </p:cNvPr>
          <p:cNvSpPr txBox="1"/>
          <p:nvPr/>
        </p:nvSpPr>
        <p:spPr>
          <a:xfrm>
            <a:off x="7109649" y="8256846"/>
            <a:ext cx="10825888" cy="55399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r>
              <a:rPr lang="it-IT" sz="3600" b="1" dirty="0">
                <a:solidFill>
                  <a:srgbClr val="002F54"/>
                </a:solidFill>
                <a:latin typeface="Lato" panose="020F0502020204030203" pitchFamily="34" charset="0"/>
                <a:ea typeface="Arimo" panose="020B0604020202020204" pitchFamily="34" charset="0"/>
              </a:rPr>
              <a:t>ai Paesi SEE (Islanda, Norvegia e Liechtenstein)</a:t>
            </a:r>
          </a:p>
        </p:txBody>
      </p:sp>
      <p:sp>
        <p:nvSpPr>
          <p:cNvPr id="10" name="Freccia in giù 9">
            <a:extLst>
              <a:ext uri="{FF2B5EF4-FFF2-40B4-BE49-F238E27FC236}">
                <a16:creationId xmlns:a16="http://schemas.microsoft.com/office/drawing/2014/main" id="{93F73A58-1646-E2AB-2E6B-3501BC154F0F}"/>
              </a:ext>
            </a:extLst>
          </p:cNvPr>
          <p:cNvSpPr/>
          <p:nvPr/>
        </p:nvSpPr>
        <p:spPr>
          <a:xfrm>
            <a:off x="7522184" y="3505776"/>
            <a:ext cx="838200" cy="573284"/>
          </a:xfrm>
          <a:prstGeom prst="down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2161773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341472" y="370047"/>
            <a:ext cx="4210323" cy="6419139"/>
            <a:chOff x="0" y="0"/>
            <a:chExt cx="3585346" cy="5466287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3585346" cy="5466286"/>
            </a:xfrm>
            <a:custGeom>
              <a:avLst/>
              <a:gdLst/>
              <a:ahLst/>
              <a:cxnLst/>
              <a:rect l="l" t="t" r="r" b="b"/>
              <a:pathLst>
                <a:path w="3585346" h="5466286">
                  <a:moveTo>
                    <a:pt x="3421516" y="0"/>
                  </a:moveTo>
                  <a:lnTo>
                    <a:pt x="0" y="0"/>
                  </a:lnTo>
                  <a:lnTo>
                    <a:pt x="0" y="5466286"/>
                  </a:lnTo>
                  <a:lnTo>
                    <a:pt x="76200" y="5466286"/>
                  </a:lnTo>
                  <a:lnTo>
                    <a:pt x="76200" y="76200"/>
                  </a:lnTo>
                  <a:lnTo>
                    <a:pt x="3585346" y="76200"/>
                  </a:lnTo>
                  <a:lnTo>
                    <a:pt x="3585346" y="0"/>
                  </a:lnTo>
                  <a:close/>
                </a:path>
              </a:pathLst>
            </a:custGeom>
            <a:solidFill>
              <a:srgbClr val="003253"/>
            </a:solidFill>
          </p:spPr>
          <p:txBody>
            <a:bodyPr/>
            <a:lstStyle/>
            <a:p>
              <a:endParaRPr lang="it-IT"/>
            </a:p>
          </p:txBody>
        </p:sp>
      </p:grpSp>
      <p:grpSp>
        <p:nvGrpSpPr>
          <p:cNvPr id="4" name="Group 4"/>
          <p:cNvGrpSpPr/>
          <p:nvPr/>
        </p:nvGrpSpPr>
        <p:grpSpPr>
          <a:xfrm rot="-10800000">
            <a:off x="11865513" y="7751113"/>
            <a:ext cx="6070024" cy="2019359"/>
            <a:chOff x="0" y="0"/>
            <a:chExt cx="5168994" cy="1719607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5168994" cy="1719607"/>
            </a:xfrm>
            <a:custGeom>
              <a:avLst/>
              <a:gdLst/>
              <a:ahLst/>
              <a:cxnLst/>
              <a:rect l="l" t="t" r="r" b="b"/>
              <a:pathLst>
                <a:path w="5168994" h="1719607">
                  <a:moveTo>
                    <a:pt x="5005164" y="0"/>
                  </a:moveTo>
                  <a:lnTo>
                    <a:pt x="0" y="0"/>
                  </a:lnTo>
                  <a:lnTo>
                    <a:pt x="0" y="1719607"/>
                  </a:lnTo>
                  <a:lnTo>
                    <a:pt x="76200" y="1719607"/>
                  </a:lnTo>
                  <a:lnTo>
                    <a:pt x="76200" y="76200"/>
                  </a:lnTo>
                  <a:lnTo>
                    <a:pt x="5168994" y="76200"/>
                  </a:lnTo>
                  <a:lnTo>
                    <a:pt x="5168994" y="0"/>
                  </a:lnTo>
                  <a:close/>
                </a:path>
              </a:pathLst>
            </a:custGeom>
            <a:solidFill>
              <a:srgbClr val="B02039"/>
            </a:solidFill>
          </p:spPr>
          <p:txBody>
            <a:bodyPr/>
            <a:lstStyle/>
            <a:p>
              <a:endParaRPr lang="it-IT"/>
            </a:p>
          </p:txBody>
        </p:sp>
      </p:grpSp>
      <p:sp>
        <p:nvSpPr>
          <p:cNvPr id="6" name="Freeform 6"/>
          <p:cNvSpPr/>
          <p:nvPr/>
        </p:nvSpPr>
        <p:spPr>
          <a:xfrm>
            <a:off x="16784434" y="8760792"/>
            <a:ext cx="949733" cy="805000"/>
          </a:xfrm>
          <a:custGeom>
            <a:avLst/>
            <a:gdLst/>
            <a:ahLst/>
            <a:cxnLst/>
            <a:rect l="l" t="t" r="r" b="b"/>
            <a:pathLst>
              <a:path w="949733" h="805000">
                <a:moveTo>
                  <a:pt x="0" y="0"/>
                </a:moveTo>
                <a:lnTo>
                  <a:pt x="949732" y="0"/>
                </a:lnTo>
                <a:lnTo>
                  <a:pt x="949732" y="805000"/>
                </a:lnTo>
                <a:lnTo>
                  <a:pt x="0" y="805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it-IT"/>
          </a:p>
        </p:txBody>
      </p:sp>
      <p:sp>
        <p:nvSpPr>
          <p:cNvPr id="8" name="TextBox 8"/>
          <p:cNvSpPr txBox="1"/>
          <p:nvPr/>
        </p:nvSpPr>
        <p:spPr>
          <a:xfrm>
            <a:off x="1028700" y="1028700"/>
            <a:ext cx="16230600" cy="120545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4719"/>
              </a:lnSpc>
            </a:pPr>
            <a:r>
              <a:rPr lang="it-IT" sz="3999" dirty="0">
                <a:solidFill>
                  <a:srgbClr val="B02039"/>
                </a:solidFill>
                <a:latin typeface="Lato"/>
              </a:rPr>
              <a:t>Principi fondamentali del regolamento 883/2004: Unicità della legislazione applicabile 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5644774" y="9520381"/>
            <a:ext cx="3754820" cy="32393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2799"/>
              </a:lnSpc>
            </a:pPr>
            <a:r>
              <a:rPr lang="en-US" sz="1999" dirty="0">
                <a:solidFill>
                  <a:srgbClr val="003253"/>
                </a:solidFill>
                <a:latin typeface="Lato"/>
              </a:rPr>
              <a:t>Nel mondo, </a:t>
            </a:r>
            <a:r>
              <a:rPr lang="en-US" sz="1999" dirty="0" err="1">
                <a:solidFill>
                  <a:srgbClr val="003253"/>
                </a:solidFill>
                <a:latin typeface="Lato"/>
              </a:rPr>
              <a:t>alleati</a:t>
            </a:r>
            <a:r>
              <a:rPr lang="en-US" sz="1999" dirty="0">
                <a:solidFill>
                  <a:srgbClr val="003253"/>
                </a:solidFill>
                <a:latin typeface="Lato"/>
              </a:rPr>
              <a:t> al </a:t>
            </a:r>
            <a:r>
              <a:rPr lang="en-US" sz="1999" dirty="0" err="1">
                <a:solidFill>
                  <a:srgbClr val="003253"/>
                </a:solidFill>
                <a:latin typeface="Lato"/>
              </a:rPr>
              <a:t>tuo</a:t>
            </a:r>
            <a:r>
              <a:rPr lang="en-US" sz="1999" dirty="0">
                <a:solidFill>
                  <a:srgbClr val="003253"/>
                </a:solidFill>
                <a:latin typeface="Lato"/>
              </a:rPr>
              <a:t> </a:t>
            </a:r>
            <a:r>
              <a:rPr lang="en-US" sz="1999" dirty="0" err="1">
                <a:solidFill>
                  <a:srgbClr val="003253"/>
                </a:solidFill>
                <a:latin typeface="Lato"/>
              </a:rPr>
              <a:t>fianco</a:t>
            </a:r>
            <a:endParaRPr lang="en-US" sz="1999" dirty="0">
              <a:solidFill>
                <a:srgbClr val="003253"/>
              </a:solidFill>
              <a:latin typeface="Lato"/>
            </a:endParaRPr>
          </a:p>
        </p:txBody>
      </p:sp>
      <p:sp>
        <p:nvSpPr>
          <p:cNvPr id="10" name="TextBox 10"/>
          <p:cNvSpPr txBox="1"/>
          <p:nvPr/>
        </p:nvSpPr>
        <p:spPr>
          <a:xfrm>
            <a:off x="9574206" y="9520381"/>
            <a:ext cx="3754820" cy="33965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2799"/>
              </a:lnSpc>
            </a:pPr>
            <a:r>
              <a:rPr lang="en-US" sz="1999">
                <a:solidFill>
                  <a:srgbClr val="003253"/>
                </a:solidFill>
                <a:latin typeface="Lato"/>
              </a:rPr>
              <a:t>www.ecaitalia.com</a:t>
            </a:r>
          </a:p>
        </p:txBody>
      </p:sp>
      <p:sp>
        <p:nvSpPr>
          <p:cNvPr id="16" name="CasellaDiTesto 15">
            <a:extLst>
              <a:ext uri="{FF2B5EF4-FFF2-40B4-BE49-F238E27FC236}">
                <a16:creationId xmlns:a16="http://schemas.microsoft.com/office/drawing/2014/main" id="{C5526F1B-E682-E2EF-E612-CA83F36AE9DA}"/>
              </a:ext>
            </a:extLst>
          </p:cNvPr>
          <p:cNvSpPr txBox="1"/>
          <p:nvPr/>
        </p:nvSpPr>
        <p:spPr>
          <a:xfrm>
            <a:off x="2478096" y="2721670"/>
            <a:ext cx="1376109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3200" b="1" dirty="0">
                <a:solidFill>
                  <a:srgbClr val="002F54"/>
                </a:solidFill>
                <a:latin typeface="Lato" panose="020F0502020204030203" pitchFamily="34" charset="0"/>
                <a:ea typeface="Arimo" panose="020B0604020202020204" pitchFamily="34" charset="0"/>
              </a:rPr>
              <a:t>Principio dell’unicità della legislazione applicabile:</a:t>
            </a:r>
          </a:p>
        </p:txBody>
      </p:sp>
      <p:sp>
        <p:nvSpPr>
          <p:cNvPr id="17" name="Rettangolo 16">
            <a:extLst>
              <a:ext uri="{FF2B5EF4-FFF2-40B4-BE49-F238E27FC236}">
                <a16:creationId xmlns:a16="http://schemas.microsoft.com/office/drawing/2014/main" id="{1FF57381-1117-1C3F-7449-30920997DB36}"/>
              </a:ext>
            </a:extLst>
          </p:cNvPr>
          <p:cNvSpPr/>
          <p:nvPr/>
        </p:nvSpPr>
        <p:spPr>
          <a:xfrm>
            <a:off x="1365281" y="5434642"/>
            <a:ext cx="15261773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it-IT" sz="3200" b="1" u="sng" dirty="0">
                <a:solidFill>
                  <a:srgbClr val="002F54"/>
                </a:solidFill>
                <a:latin typeface="Lato" panose="020F0502020204030203" pitchFamily="34" charset="0"/>
                <a:ea typeface="Arimo" panose="020B0604020202020204" pitchFamily="34" charset="0"/>
              </a:rPr>
              <a:t>Il regolamento determina i criteri per individuare la legislazione applicabile</a:t>
            </a:r>
          </a:p>
        </p:txBody>
      </p:sp>
      <p:sp>
        <p:nvSpPr>
          <p:cNvPr id="18" name="Rettangolo arrotondato 13">
            <a:extLst>
              <a:ext uri="{FF2B5EF4-FFF2-40B4-BE49-F238E27FC236}">
                <a16:creationId xmlns:a16="http://schemas.microsoft.com/office/drawing/2014/main" id="{1689A69D-A2B7-0A36-4D5C-A1388CFBBAE7}"/>
              </a:ext>
            </a:extLst>
          </p:cNvPr>
          <p:cNvSpPr/>
          <p:nvPr/>
        </p:nvSpPr>
        <p:spPr>
          <a:xfrm>
            <a:off x="1243345" y="3695369"/>
            <a:ext cx="15505646" cy="1515033"/>
          </a:xfrm>
          <a:prstGeom prst="roundRect">
            <a:avLst/>
          </a:prstGeom>
          <a:solidFill>
            <a:srgbClr val="003253"/>
          </a:solidFill>
          <a:ln>
            <a:solidFill>
              <a:srgbClr val="002F5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sz="3200" b="1" dirty="0">
                <a:latin typeface="Lato" panose="020F0502020204030203" pitchFamily="34" charset="0"/>
                <a:ea typeface="Arimo" panose="020B0604020202020204" pitchFamily="34" charset="0"/>
              </a:rPr>
              <a:t>Le persone destinatarie della normativa comunitaria </a:t>
            </a:r>
            <a:r>
              <a:rPr lang="it-IT" sz="3200" b="1" u="sng" dirty="0">
                <a:latin typeface="Lato" panose="020F0502020204030203" pitchFamily="34" charset="0"/>
                <a:ea typeface="Arimo" panose="020B0604020202020204" pitchFamily="34" charset="0"/>
              </a:rPr>
              <a:t>sono soggette alla legislazione di un solo Stato</a:t>
            </a:r>
          </a:p>
        </p:txBody>
      </p:sp>
      <p:sp>
        <p:nvSpPr>
          <p:cNvPr id="19" name="Rettangolo arrotondato 14">
            <a:extLst>
              <a:ext uri="{FF2B5EF4-FFF2-40B4-BE49-F238E27FC236}">
                <a16:creationId xmlns:a16="http://schemas.microsoft.com/office/drawing/2014/main" id="{4B1F9D15-B3D7-B3FE-2019-FA85EF6CF490}"/>
              </a:ext>
            </a:extLst>
          </p:cNvPr>
          <p:cNvSpPr/>
          <p:nvPr/>
        </p:nvSpPr>
        <p:spPr>
          <a:xfrm>
            <a:off x="1243346" y="6536327"/>
            <a:ext cx="15505646" cy="1205458"/>
          </a:xfrm>
          <a:prstGeom prst="roundRect">
            <a:avLst/>
          </a:prstGeom>
          <a:solidFill>
            <a:srgbClr val="003253"/>
          </a:solidFill>
          <a:ln>
            <a:solidFill>
              <a:srgbClr val="002F5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sz="3200" b="1" dirty="0">
                <a:latin typeface="Lato" panose="020F0502020204030203" pitchFamily="34" charset="0"/>
                <a:ea typeface="Arimo" panose="020B0604020202020204" pitchFamily="34" charset="0"/>
              </a:rPr>
              <a:t>Il lavoratore subordinato o autonomo è soggetto alla legislazione dello Stato in cui l’attività è svolta</a:t>
            </a:r>
          </a:p>
        </p:txBody>
      </p:sp>
      <p:sp>
        <p:nvSpPr>
          <p:cNvPr id="20" name="CasellaDiTesto 18">
            <a:extLst>
              <a:ext uri="{FF2B5EF4-FFF2-40B4-BE49-F238E27FC236}">
                <a16:creationId xmlns:a16="http://schemas.microsoft.com/office/drawing/2014/main" id="{8B865CE3-F567-2841-5678-3274AA45FB1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65281" y="8303567"/>
            <a:ext cx="6596563" cy="584775"/>
          </a:xfrm>
          <a:prstGeom prst="rect">
            <a:avLst/>
          </a:prstGeom>
          <a:solidFill>
            <a:schemeClr val="bg1"/>
          </a:solidFill>
          <a:ln w="28575">
            <a:solidFill>
              <a:srgbClr val="003253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defRPr sz="2600">
                <a:solidFill>
                  <a:srgbClr val="003A4E"/>
                </a:solidFill>
                <a:latin typeface="Arimo" pitchFamily="34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Blip>
                <a:blip r:embed="rId3"/>
              </a:buBlip>
              <a:defRPr sz="2400">
                <a:solidFill>
                  <a:srgbClr val="003A4E"/>
                </a:solidFill>
                <a:latin typeface="Arimo" pitchFamily="34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Blip>
                <a:blip r:embed="rId3"/>
              </a:buBlip>
              <a:defRPr sz="2000">
                <a:solidFill>
                  <a:srgbClr val="003A4E"/>
                </a:solidFill>
                <a:latin typeface="Arimo" pitchFamily="34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Blip>
                <a:blip r:embed="rId3"/>
              </a:buBlip>
              <a:defRPr>
                <a:solidFill>
                  <a:srgbClr val="003A4E"/>
                </a:solidFill>
                <a:latin typeface="Arimo" pitchFamily="34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Blip>
                <a:blip r:embed="rId3"/>
              </a:buBlip>
              <a:defRPr sz="1600">
                <a:solidFill>
                  <a:srgbClr val="003A4E"/>
                </a:solidFill>
                <a:latin typeface="Arimo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Blip>
                <a:blip r:embed="rId3"/>
              </a:buBlip>
              <a:defRPr sz="1600">
                <a:solidFill>
                  <a:srgbClr val="003A4E"/>
                </a:solidFill>
                <a:latin typeface="Arimo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Blip>
                <a:blip r:embed="rId3"/>
              </a:buBlip>
              <a:defRPr sz="1600">
                <a:solidFill>
                  <a:srgbClr val="003A4E"/>
                </a:solidFill>
                <a:latin typeface="Arimo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Blip>
                <a:blip r:embed="rId3"/>
              </a:buBlip>
              <a:defRPr sz="1600">
                <a:solidFill>
                  <a:srgbClr val="003A4E"/>
                </a:solidFill>
                <a:latin typeface="Arimo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Blip>
                <a:blip r:embed="rId3"/>
              </a:buBlip>
              <a:defRPr sz="1600">
                <a:solidFill>
                  <a:srgbClr val="003A4E"/>
                </a:solidFill>
                <a:latin typeface="Arimo" pitchFamily="34" charset="0"/>
                <a:cs typeface="Arial" charset="0"/>
              </a:defRPr>
            </a:lvl9pPr>
          </a:lstStyle>
          <a:p>
            <a:pPr algn="ctr">
              <a:spcBef>
                <a:spcPct val="0"/>
              </a:spcBef>
              <a:spcAft>
                <a:spcPct val="75000"/>
              </a:spcAft>
              <a:buSzPct val="130000"/>
            </a:pPr>
            <a:r>
              <a:rPr lang="it-IT" altLang="it-IT" sz="3200" b="1" dirty="0">
                <a:solidFill>
                  <a:srgbClr val="C00000"/>
                </a:solidFill>
                <a:latin typeface="Lato" panose="020F0502020204030203" pitchFamily="34" charset="0"/>
                <a:ea typeface="Arimo" panose="020B0604020202020204" pitchFamily="34" charset="0"/>
              </a:rPr>
              <a:t>Articolo 11 par. 3 reg. 883/2004</a:t>
            </a:r>
          </a:p>
        </p:txBody>
      </p:sp>
      <p:sp>
        <p:nvSpPr>
          <p:cNvPr id="21" name="CasellaDiTesto 18">
            <a:extLst>
              <a:ext uri="{FF2B5EF4-FFF2-40B4-BE49-F238E27FC236}">
                <a16:creationId xmlns:a16="http://schemas.microsoft.com/office/drawing/2014/main" id="{769E31F0-E6D7-64B8-1A4E-AB0444423B9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554934" y="8303567"/>
            <a:ext cx="6028130" cy="584775"/>
          </a:xfrm>
          <a:prstGeom prst="rect">
            <a:avLst/>
          </a:prstGeom>
          <a:solidFill>
            <a:schemeClr val="bg1"/>
          </a:solidFill>
          <a:ln w="28575">
            <a:solidFill>
              <a:srgbClr val="003253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defRPr sz="2600">
                <a:solidFill>
                  <a:srgbClr val="003A4E"/>
                </a:solidFill>
                <a:latin typeface="Arimo" pitchFamily="34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Blip>
                <a:blip r:embed="rId3"/>
              </a:buBlip>
              <a:defRPr sz="2400">
                <a:solidFill>
                  <a:srgbClr val="003A4E"/>
                </a:solidFill>
                <a:latin typeface="Arimo" pitchFamily="34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Blip>
                <a:blip r:embed="rId3"/>
              </a:buBlip>
              <a:defRPr sz="2000">
                <a:solidFill>
                  <a:srgbClr val="003A4E"/>
                </a:solidFill>
                <a:latin typeface="Arimo" pitchFamily="34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Blip>
                <a:blip r:embed="rId3"/>
              </a:buBlip>
              <a:defRPr>
                <a:solidFill>
                  <a:srgbClr val="003A4E"/>
                </a:solidFill>
                <a:latin typeface="Arimo" pitchFamily="34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Blip>
                <a:blip r:embed="rId3"/>
              </a:buBlip>
              <a:defRPr sz="1600">
                <a:solidFill>
                  <a:srgbClr val="003A4E"/>
                </a:solidFill>
                <a:latin typeface="Arimo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Blip>
                <a:blip r:embed="rId3"/>
              </a:buBlip>
              <a:defRPr sz="1600">
                <a:solidFill>
                  <a:srgbClr val="003A4E"/>
                </a:solidFill>
                <a:latin typeface="Arimo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Blip>
                <a:blip r:embed="rId3"/>
              </a:buBlip>
              <a:defRPr sz="1600">
                <a:solidFill>
                  <a:srgbClr val="003A4E"/>
                </a:solidFill>
                <a:latin typeface="Arimo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Blip>
                <a:blip r:embed="rId3"/>
              </a:buBlip>
              <a:defRPr sz="1600">
                <a:solidFill>
                  <a:srgbClr val="003A4E"/>
                </a:solidFill>
                <a:latin typeface="Arimo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Blip>
                <a:blip r:embed="rId3"/>
              </a:buBlip>
              <a:defRPr sz="1600">
                <a:solidFill>
                  <a:srgbClr val="003A4E"/>
                </a:solidFill>
                <a:latin typeface="Arimo" pitchFamily="34" charset="0"/>
                <a:cs typeface="Arial" charset="0"/>
              </a:defRPr>
            </a:lvl9pPr>
          </a:lstStyle>
          <a:p>
            <a:pPr algn="ctr">
              <a:spcBef>
                <a:spcPct val="0"/>
              </a:spcBef>
              <a:spcAft>
                <a:spcPct val="75000"/>
              </a:spcAft>
              <a:buSzPct val="130000"/>
            </a:pPr>
            <a:r>
              <a:rPr lang="it-IT" altLang="it-IT" sz="3200" b="1" dirty="0">
                <a:solidFill>
                  <a:srgbClr val="C00000"/>
                </a:solidFill>
                <a:latin typeface="Lato" panose="020F0502020204030203" pitchFamily="34" charset="0"/>
                <a:ea typeface="Arimo" panose="020B0604020202020204" pitchFamily="34" charset="0"/>
              </a:rPr>
              <a:t>«</a:t>
            </a:r>
            <a:r>
              <a:rPr lang="it-IT" altLang="it-IT" sz="3200" b="1" dirty="0" err="1">
                <a:solidFill>
                  <a:srgbClr val="C00000"/>
                </a:solidFill>
                <a:latin typeface="Lato" panose="020F0502020204030203" pitchFamily="34" charset="0"/>
                <a:ea typeface="Arimo" panose="020B0604020202020204" pitchFamily="34" charset="0"/>
              </a:rPr>
              <a:t>Lex</a:t>
            </a:r>
            <a:r>
              <a:rPr lang="it-IT" altLang="it-IT" sz="3200" b="1" dirty="0">
                <a:solidFill>
                  <a:srgbClr val="C00000"/>
                </a:solidFill>
                <a:latin typeface="Lato" panose="020F0502020204030203" pitchFamily="34" charset="0"/>
                <a:ea typeface="Arimo" panose="020B0604020202020204" pitchFamily="34" charset="0"/>
              </a:rPr>
              <a:t> loci </a:t>
            </a:r>
            <a:r>
              <a:rPr lang="it-IT" altLang="it-IT" sz="3200" b="1" dirty="0" err="1">
                <a:solidFill>
                  <a:srgbClr val="C00000"/>
                </a:solidFill>
                <a:latin typeface="Lato" panose="020F0502020204030203" pitchFamily="34" charset="0"/>
                <a:ea typeface="Arimo" panose="020B0604020202020204" pitchFamily="34" charset="0"/>
              </a:rPr>
              <a:t>laboris</a:t>
            </a:r>
            <a:r>
              <a:rPr lang="it-IT" altLang="it-IT" sz="3200" b="1" dirty="0">
                <a:solidFill>
                  <a:srgbClr val="C00000"/>
                </a:solidFill>
                <a:latin typeface="Lato" panose="020F0502020204030203" pitchFamily="34" charset="0"/>
                <a:ea typeface="Arimo" panose="020B0604020202020204" pitchFamily="34" charset="0"/>
              </a:rPr>
              <a:t>»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341472" y="370047"/>
            <a:ext cx="4210323" cy="6419139"/>
            <a:chOff x="0" y="0"/>
            <a:chExt cx="3585346" cy="5466287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3585346" cy="5466286"/>
            </a:xfrm>
            <a:custGeom>
              <a:avLst/>
              <a:gdLst/>
              <a:ahLst/>
              <a:cxnLst/>
              <a:rect l="l" t="t" r="r" b="b"/>
              <a:pathLst>
                <a:path w="3585346" h="5466286">
                  <a:moveTo>
                    <a:pt x="3421516" y="0"/>
                  </a:moveTo>
                  <a:lnTo>
                    <a:pt x="0" y="0"/>
                  </a:lnTo>
                  <a:lnTo>
                    <a:pt x="0" y="5466286"/>
                  </a:lnTo>
                  <a:lnTo>
                    <a:pt x="76200" y="5466286"/>
                  </a:lnTo>
                  <a:lnTo>
                    <a:pt x="76200" y="76200"/>
                  </a:lnTo>
                  <a:lnTo>
                    <a:pt x="3585346" y="76200"/>
                  </a:lnTo>
                  <a:lnTo>
                    <a:pt x="3585346" y="0"/>
                  </a:lnTo>
                  <a:close/>
                </a:path>
              </a:pathLst>
            </a:custGeom>
            <a:solidFill>
              <a:srgbClr val="003253"/>
            </a:solidFill>
          </p:spPr>
          <p:txBody>
            <a:bodyPr/>
            <a:lstStyle/>
            <a:p>
              <a:endParaRPr lang="it-IT"/>
            </a:p>
          </p:txBody>
        </p:sp>
      </p:grpSp>
      <p:grpSp>
        <p:nvGrpSpPr>
          <p:cNvPr id="4" name="Group 4"/>
          <p:cNvGrpSpPr/>
          <p:nvPr/>
        </p:nvGrpSpPr>
        <p:grpSpPr>
          <a:xfrm rot="-10800000">
            <a:off x="11865513" y="7751113"/>
            <a:ext cx="6070024" cy="2019359"/>
            <a:chOff x="0" y="0"/>
            <a:chExt cx="5168994" cy="1719607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5168994" cy="1719607"/>
            </a:xfrm>
            <a:custGeom>
              <a:avLst/>
              <a:gdLst/>
              <a:ahLst/>
              <a:cxnLst/>
              <a:rect l="l" t="t" r="r" b="b"/>
              <a:pathLst>
                <a:path w="5168994" h="1719607">
                  <a:moveTo>
                    <a:pt x="5005164" y="0"/>
                  </a:moveTo>
                  <a:lnTo>
                    <a:pt x="0" y="0"/>
                  </a:lnTo>
                  <a:lnTo>
                    <a:pt x="0" y="1719607"/>
                  </a:lnTo>
                  <a:lnTo>
                    <a:pt x="76200" y="1719607"/>
                  </a:lnTo>
                  <a:lnTo>
                    <a:pt x="76200" y="76200"/>
                  </a:lnTo>
                  <a:lnTo>
                    <a:pt x="5168994" y="76200"/>
                  </a:lnTo>
                  <a:lnTo>
                    <a:pt x="5168994" y="0"/>
                  </a:lnTo>
                  <a:close/>
                </a:path>
              </a:pathLst>
            </a:custGeom>
            <a:solidFill>
              <a:srgbClr val="B02039"/>
            </a:solidFill>
          </p:spPr>
          <p:txBody>
            <a:bodyPr/>
            <a:lstStyle/>
            <a:p>
              <a:endParaRPr lang="it-IT"/>
            </a:p>
          </p:txBody>
        </p:sp>
      </p:grpSp>
      <p:sp>
        <p:nvSpPr>
          <p:cNvPr id="6" name="Freeform 6"/>
          <p:cNvSpPr/>
          <p:nvPr/>
        </p:nvSpPr>
        <p:spPr>
          <a:xfrm>
            <a:off x="16784434" y="8760792"/>
            <a:ext cx="949733" cy="805000"/>
          </a:xfrm>
          <a:custGeom>
            <a:avLst/>
            <a:gdLst/>
            <a:ahLst/>
            <a:cxnLst/>
            <a:rect l="l" t="t" r="r" b="b"/>
            <a:pathLst>
              <a:path w="949733" h="805000">
                <a:moveTo>
                  <a:pt x="0" y="0"/>
                </a:moveTo>
                <a:lnTo>
                  <a:pt x="949732" y="0"/>
                </a:lnTo>
                <a:lnTo>
                  <a:pt x="949732" y="805000"/>
                </a:lnTo>
                <a:lnTo>
                  <a:pt x="0" y="805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it-IT"/>
          </a:p>
        </p:txBody>
      </p:sp>
      <p:sp>
        <p:nvSpPr>
          <p:cNvPr id="8" name="TextBox 8"/>
          <p:cNvSpPr txBox="1"/>
          <p:nvPr/>
        </p:nvSpPr>
        <p:spPr>
          <a:xfrm>
            <a:off x="1028700" y="1028700"/>
            <a:ext cx="16230600" cy="60272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4719"/>
              </a:lnSpc>
            </a:pPr>
            <a:r>
              <a:rPr lang="it-IT" sz="3999" dirty="0">
                <a:solidFill>
                  <a:srgbClr val="B02039"/>
                </a:solidFill>
                <a:latin typeface="Lato"/>
              </a:rPr>
              <a:t>Eccezioni al principio di territorialità: il distacco di lavoratori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5644774" y="9520381"/>
            <a:ext cx="3754820" cy="32393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2799"/>
              </a:lnSpc>
            </a:pPr>
            <a:r>
              <a:rPr lang="en-US" sz="1999" dirty="0">
                <a:solidFill>
                  <a:srgbClr val="003253"/>
                </a:solidFill>
                <a:latin typeface="Lato"/>
              </a:rPr>
              <a:t>Nel mondo, </a:t>
            </a:r>
            <a:r>
              <a:rPr lang="en-US" sz="1999" dirty="0" err="1">
                <a:solidFill>
                  <a:srgbClr val="003253"/>
                </a:solidFill>
                <a:latin typeface="Lato"/>
              </a:rPr>
              <a:t>alleati</a:t>
            </a:r>
            <a:r>
              <a:rPr lang="en-US" sz="1999" dirty="0">
                <a:solidFill>
                  <a:srgbClr val="003253"/>
                </a:solidFill>
                <a:latin typeface="Lato"/>
              </a:rPr>
              <a:t> al </a:t>
            </a:r>
            <a:r>
              <a:rPr lang="en-US" sz="1999" dirty="0" err="1">
                <a:solidFill>
                  <a:srgbClr val="003253"/>
                </a:solidFill>
                <a:latin typeface="Lato"/>
              </a:rPr>
              <a:t>tuo</a:t>
            </a:r>
            <a:r>
              <a:rPr lang="en-US" sz="1999" dirty="0">
                <a:solidFill>
                  <a:srgbClr val="003253"/>
                </a:solidFill>
                <a:latin typeface="Lato"/>
              </a:rPr>
              <a:t> </a:t>
            </a:r>
            <a:r>
              <a:rPr lang="en-US" sz="1999" dirty="0" err="1">
                <a:solidFill>
                  <a:srgbClr val="003253"/>
                </a:solidFill>
                <a:latin typeface="Lato"/>
              </a:rPr>
              <a:t>fianco</a:t>
            </a:r>
            <a:endParaRPr lang="en-US" sz="1999" dirty="0">
              <a:solidFill>
                <a:srgbClr val="003253"/>
              </a:solidFill>
              <a:latin typeface="Lato"/>
            </a:endParaRPr>
          </a:p>
        </p:txBody>
      </p:sp>
      <p:sp>
        <p:nvSpPr>
          <p:cNvPr id="10" name="TextBox 10"/>
          <p:cNvSpPr txBox="1"/>
          <p:nvPr/>
        </p:nvSpPr>
        <p:spPr>
          <a:xfrm>
            <a:off x="9574206" y="9520381"/>
            <a:ext cx="3754820" cy="33965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2799"/>
              </a:lnSpc>
            </a:pPr>
            <a:r>
              <a:rPr lang="en-US" sz="1999">
                <a:solidFill>
                  <a:srgbClr val="003253"/>
                </a:solidFill>
                <a:latin typeface="Lato"/>
              </a:rPr>
              <a:t>www.ecaitalia.com</a:t>
            </a:r>
          </a:p>
        </p:txBody>
      </p:sp>
      <p:sp>
        <p:nvSpPr>
          <p:cNvPr id="7" name="CasellaDiTesto 6">
            <a:extLst>
              <a:ext uri="{FF2B5EF4-FFF2-40B4-BE49-F238E27FC236}">
                <a16:creationId xmlns:a16="http://schemas.microsoft.com/office/drawing/2014/main" id="{6E8C5A05-DDFA-EF71-D5BC-3697BD8F0091}"/>
              </a:ext>
            </a:extLst>
          </p:cNvPr>
          <p:cNvSpPr txBox="1"/>
          <p:nvPr/>
        </p:nvSpPr>
        <p:spPr>
          <a:xfrm>
            <a:off x="1310576" y="4590589"/>
            <a:ext cx="5852223" cy="1384995"/>
          </a:xfrm>
          <a:prstGeom prst="rect">
            <a:avLst/>
          </a:prstGeom>
          <a:noFill/>
          <a:ln>
            <a:solidFill>
              <a:schemeClr val="tx1"/>
            </a:solidFill>
          </a:ln>
          <a:effectLst>
            <a:outerShdw blurRad="50800" dist="50800" dir="5400000" algn="ctr" rotWithShape="0">
              <a:schemeClr val="bg1"/>
            </a:outerShdw>
          </a:effectLst>
        </p:spPr>
        <p:txBody>
          <a:bodyPr wrap="square">
            <a:spAutoFit/>
          </a:bodyPr>
          <a:lstStyle/>
          <a:p>
            <a:pPr algn="ctr" eaLnBrk="0" hangingPunct="0">
              <a:spcAft>
                <a:spcPct val="75000"/>
              </a:spcAft>
              <a:buSzPct val="130000"/>
              <a:defRPr/>
            </a:pPr>
            <a:r>
              <a:rPr lang="it-IT" sz="2800" dirty="0">
                <a:solidFill>
                  <a:srgbClr val="002F54"/>
                </a:solidFill>
                <a:latin typeface="Lato" panose="020F0502020204030203" pitchFamily="34" charset="0"/>
                <a:ea typeface="Arimo" panose="020B0604020202020204" pitchFamily="34" charset="0"/>
              </a:rPr>
              <a:t>dipenda da un datore di lavoro che esercita </a:t>
            </a:r>
            <a:r>
              <a:rPr lang="it-IT" sz="2800" b="1" dirty="0">
                <a:solidFill>
                  <a:srgbClr val="002F54"/>
                </a:solidFill>
                <a:latin typeface="Lato" panose="020F0502020204030203" pitchFamily="34" charset="0"/>
                <a:ea typeface="Arimo" panose="020B0604020202020204" pitchFamily="34" charset="0"/>
              </a:rPr>
              <a:t>abitualmente</a:t>
            </a:r>
            <a:r>
              <a:rPr lang="it-IT" sz="2800" dirty="0">
                <a:solidFill>
                  <a:srgbClr val="002F54"/>
                </a:solidFill>
                <a:latin typeface="Lato" panose="020F0502020204030203" pitchFamily="34" charset="0"/>
                <a:ea typeface="Arimo" panose="020B0604020202020204" pitchFamily="34" charset="0"/>
              </a:rPr>
              <a:t> la sua attività nello Stato di invio</a:t>
            </a:r>
          </a:p>
        </p:txBody>
      </p:sp>
      <p:sp>
        <p:nvSpPr>
          <p:cNvPr id="11" name="CasellaDiTesto 10">
            <a:extLst>
              <a:ext uri="{FF2B5EF4-FFF2-40B4-BE49-F238E27FC236}">
                <a16:creationId xmlns:a16="http://schemas.microsoft.com/office/drawing/2014/main" id="{F73D240F-7628-058A-AF5F-21BB80DF11DB}"/>
              </a:ext>
            </a:extLst>
          </p:cNvPr>
          <p:cNvSpPr txBox="1"/>
          <p:nvPr/>
        </p:nvSpPr>
        <p:spPr>
          <a:xfrm>
            <a:off x="1310575" y="6487575"/>
            <a:ext cx="5852223" cy="954107"/>
          </a:xfrm>
          <a:prstGeom prst="rect">
            <a:avLst/>
          </a:prstGeom>
          <a:noFill/>
          <a:ln>
            <a:solidFill>
              <a:schemeClr val="tx1"/>
            </a:solidFill>
          </a:ln>
          <a:effectLst>
            <a:outerShdw blurRad="50800" dist="50800" dir="5400000" algn="ctr" rotWithShape="0">
              <a:schemeClr val="bg1"/>
            </a:outerShdw>
          </a:effectLst>
        </p:spPr>
        <p:txBody>
          <a:bodyPr wrap="square">
            <a:spAutoFit/>
          </a:bodyPr>
          <a:lstStyle/>
          <a:p>
            <a:pPr algn="ctr" eaLnBrk="0" hangingPunct="0">
              <a:spcAft>
                <a:spcPct val="75000"/>
              </a:spcAft>
              <a:buSzPct val="130000"/>
              <a:defRPr/>
            </a:pPr>
            <a:r>
              <a:rPr lang="it-IT" sz="2800" dirty="0">
                <a:solidFill>
                  <a:srgbClr val="002F54"/>
                </a:solidFill>
                <a:latin typeface="Lato" panose="020F0502020204030203" pitchFamily="34" charset="0"/>
                <a:ea typeface="Arimo" panose="020B0604020202020204" pitchFamily="34" charset="0"/>
              </a:rPr>
              <a:t>La durata di tale attività non sia superiore a </a:t>
            </a:r>
            <a:r>
              <a:rPr lang="it-IT" sz="2800" b="1" dirty="0">
                <a:solidFill>
                  <a:srgbClr val="002F54"/>
                </a:solidFill>
                <a:latin typeface="Lato" panose="020F0502020204030203" pitchFamily="34" charset="0"/>
                <a:ea typeface="Arimo" panose="020B0604020202020204" pitchFamily="34" charset="0"/>
              </a:rPr>
              <a:t>24 mesi</a:t>
            </a:r>
          </a:p>
        </p:txBody>
      </p:sp>
      <p:sp>
        <p:nvSpPr>
          <p:cNvPr id="12" name="CasellaDiTesto 11">
            <a:extLst>
              <a:ext uri="{FF2B5EF4-FFF2-40B4-BE49-F238E27FC236}">
                <a16:creationId xmlns:a16="http://schemas.microsoft.com/office/drawing/2014/main" id="{B682CABE-C523-B19A-C9A5-42EAF3C1F77D}"/>
              </a:ext>
            </a:extLst>
          </p:cNvPr>
          <p:cNvSpPr txBox="1"/>
          <p:nvPr/>
        </p:nvSpPr>
        <p:spPr>
          <a:xfrm>
            <a:off x="10036249" y="5975584"/>
            <a:ext cx="7223051" cy="1384995"/>
          </a:xfrm>
          <a:prstGeom prst="rect">
            <a:avLst/>
          </a:prstGeom>
          <a:noFill/>
          <a:ln>
            <a:solidFill>
              <a:schemeClr val="tx1"/>
            </a:solidFill>
          </a:ln>
          <a:effectLst>
            <a:outerShdw blurRad="50800" dist="50800" dir="5400000" algn="ctr" rotWithShape="0">
              <a:schemeClr val="bg1"/>
            </a:outerShdw>
          </a:effectLst>
        </p:spPr>
        <p:txBody>
          <a:bodyPr wrap="square">
            <a:spAutoFit/>
          </a:bodyPr>
          <a:lstStyle/>
          <a:p>
            <a:pPr algn="just" eaLnBrk="0" hangingPunct="0">
              <a:spcAft>
                <a:spcPct val="75000"/>
              </a:spcAft>
              <a:buSzPct val="130000"/>
              <a:defRPr/>
            </a:pPr>
            <a:r>
              <a:rPr lang="it-IT" sz="2800" b="1" dirty="0">
                <a:solidFill>
                  <a:srgbClr val="002F54"/>
                </a:solidFill>
                <a:latin typeface="Lato" panose="020F0502020204030203" pitchFamily="34" charset="0"/>
                <a:ea typeface="Arimo" panose="020B0604020202020204" pitchFamily="34" charset="0"/>
              </a:rPr>
              <a:t>non sia inviato in sostituzione </a:t>
            </a:r>
            <a:r>
              <a:rPr lang="it-IT" sz="2800" dirty="0">
                <a:solidFill>
                  <a:srgbClr val="002F54"/>
                </a:solidFill>
                <a:latin typeface="Lato" panose="020F0502020204030203" pitchFamily="34" charset="0"/>
                <a:ea typeface="Arimo" panose="020B0604020202020204" pitchFamily="34" charset="0"/>
              </a:rPr>
              <a:t>di</a:t>
            </a:r>
            <a:r>
              <a:rPr lang="it-IT" sz="2800" b="1" dirty="0">
                <a:solidFill>
                  <a:srgbClr val="002F54"/>
                </a:solidFill>
                <a:latin typeface="Lato" panose="020F0502020204030203" pitchFamily="34" charset="0"/>
                <a:ea typeface="Arimo" panose="020B0604020202020204" pitchFamily="34" charset="0"/>
              </a:rPr>
              <a:t> </a:t>
            </a:r>
            <a:r>
              <a:rPr lang="it-IT" sz="2800" dirty="0">
                <a:solidFill>
                  <a:srgbClr val="002F54"/>
                </a:solidFill>
                <a:latin typeface="Lato" panose="020F0502020204030203" pitchFamily="34" charset="0"/>
                <a:ea typeface="Arimo" panose="020B0604020202020204" pitchFamily="34" charset="0"/>
              </a:rPr>
              <a:t>un lavoratore giunto al termine del periodo massimo di 24 mesi</a:t>
            </a:r>
          </a:p>
        </p:txBody>
      </p:sp>
      <p:sp>
        <p:nvSpPr>
          <p:cNvPr id="13" name="CasellaDiTesto 12">
            <a:extLst>
              <a:ext uri="{FF2B5EF4-FFF2-40B4-BE49-F238E27FC236}">
                <a16:creationId xmlns:a16="http://schemas.microsoft.com/office/drawing/2014/main" id="{A00270C9-2E6F-D644-F96A-8487243A4B6C}"/>
              </a:ext>
            </a:extLst>
          </p:cNvPr>
          <p:cNvSpPr txBox="1"/>
          <p:nvPr/>
        </p:nvSpPr>
        <p:spPr>
          <a:xfrm>
            <a:off x="10036249" y="4493591"/>
            <a:ext cx="7239000" cy="954107"/>
          </a:xfrm>
          <a:prstGeom prst="rect">
            <a:avLst/>
          </a:prstGeom>
          <a:noFill/>
          <a:ln>
            <a:solidFill>
              <a:schemeClr val="tx1"/>
            </a:solidFill>
          </a:ln>
          <a:effectLst>
            <a:outerShdw blurRad="50800" dist="50800" dir="5400000" algn="ctr" rotWithShape="0">
              <a:schemeClr val="bg1"/>
            </a:outerShdw>
          </a:effectLst>
        </p:spPr>
        <p:txBody>
          <a:bodyPr wrap="square">
            <a:spAutoFit/>
          </a:bodyPr>
          <a:lstStyle/>
          <a:p>
            <a:pPr algn="ctr" eaLnBrk="0" hangingPunct="0">
              <a:spcAft>
                <a:spcPct val="75000"/>
              </a:spcAft>
              <a:buSzPct val="130000"/>
              <a:defRPr/>
            </a:pPr>
            <a:r>
              <a:rPr lang="it-IT" sz="2800" dirty="0">
                <a:solidFill>
                  <a:srgbClr val="002F54"/>
                </a:solidFill>
                <a:latin typeface="Lato" panose="020F0502020204030203" pitchFamily="34" charset="0"/>
                <a:ea typeface="Arimo" panose="020B0604020202020204" pitchFamily="34" charset="0"/>
              </a:rPr>
              <a:t>l’attività nello Stato di destinazione sia svolta per conto del datore di lavoro distaccante</a:t>
            </a:r>
          </a:p>
        </p:txBody>
      </p:sp>
      <p:sp>
        <p:nvSpPr>
          <p:cNvPr id="14" name="Rettangolo arrotondato 2">
            <a:extLst>
              <a:ext uri="{FF2B5EF4-FFF2-40B4-BE49-F238E27FC236}">
                <a16:creationId xmlns:a16="http://schemas.microsoft.com/office/drawing/2014/main" id="{22105B1F-DFEA-B92A-C4F5-9CDAB117E1E7}"/>
              </a:ext>
            </a:extLst>
          </p:cNvPr>
          <p:cNvSpPr/>
          <p:nvPr/>
        </p:nvSpPr>
        <p:spPr>
          <a:xfrm>
            <a:off x="1004188" y="2196608"/>
            <a:ext cx="16369412" cy="1167393"/>
          </a:xfrm>
          <a:prstGeom prst="roundRect">
            <a:avLst/>
          </a:prstGeom>
          <a:solidFill>
            <a:schemeClr val="bg1"/>
          </a:solidFill>
          <a:ln>
            <a:solidFill>
              <a:srgbClr val="002F5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sz="2800" b="1" dirty="0">
                <a:solidFill>
                  <a:srgbClr val="002F54"/>
                </a:solidFill>
                <a:latin typeface="Lato" panose="020F0502020204030203" pitchFamily="34" charset="0"/>
                <a:ea typeface="Arimo" panose="020B0604020202020204" pitchFamily="34" charset="0"/>
              </a:rPr>
              <a:t>Il distacco di lavoratori deroga al principio del «</a:t>
            </a:r>
            <a:r>
              <a:rPr lang="it-IT" sz="2800" b="1" dirty="0" err="1">
                <a:solidFill>
                  <a:srgbClr val="002F54"/>
                </a:solidFill>
                <a:latin typeface="Lato" panose="020F0502020204030203" pitchFamily="34" charset="0"/>
                <a:ea typeface="Arimo" panose="020B0604020202020204" pitchFamily="34" charset="0"/>
              </a:rPr>
              <a:t>lex</a:t>
            </a:r>
            <a:r>
              <a:rPr lang="it-IT" sz="2800" b="1" dirty="0">
                <a:solidFill>
                  <a:srgbClr val="002F54"/>
                </a:solidFill>
                <a:latin typeface="Lato" panose="020F0502020204030203" pitchFamily="34" charset="0"/>
                <a:ea typeface="Arimo" panose="020B0604020202020204" pitchFamily="34" charset="0"/>
              </a:rPr>
              <a:t> loci </a:t>
            </a:r>
            <a:r>
              <a:rPr lang="it-IT" sz="2800" b="1" dirty="0" err="1">
                <a:solidFill>
                  <a:srgbClr val="002F54"/>
                </a:solidFill>
                <a:latin typeface="Lato" panose="020F0502020204030203" pitchFamily="34" charset="0"/>
                <a:ea typeface="Arimo" panose="020B0604020202020204" pitchFamily="34" charset="0"/>
              </a:rPr>
              <a:t>laboris</a:t>
            </a:r>
            <a:r>
              <a:rPr lang="it-IT" sz="2800" b="1" dirty="0">
                <a:solidFill>
                  <a:srgbClr val="002F54"/>
                </a:solidFill>
                <a:latin typeface="Lato" panose="020F0502020204030203" pitchFamily="34" charset="0"/>
                <a:ea typeface="Arimo" panose="020B0604020202020204" pitchFamily="34" charset="0"/>
              </a:rPr>
              <a:t>» permettendo l’applicazione della legislazione dello Stato d’invio</a:t>
            </a:r>
          </a:p>
        </p:txBody>
      </p:sp>
      <p:sp>
        <p:nvSpPr>
          <p:cNvPr id="15" name="CasellaDiTesto 14">
            <a:extLst>
              <a:ext uri="{FF2B5EF4-FFF2-40B4-BE49-F238E27FC236}">
                <a16:creationId xmlns:a16="http://schemas.microsoft.com/office/drawing/2014/main" id="{01959F5E-2C01-2B1A-DE74-F8411288F8CD}"/>
              </a:ext>
            </a:extLst>
          </p:cNvPr>
          <p:cNvSpPr txBox="1"/>
          <p:nvPr/>
        </p:nvSpPr>
        <p:spPr>
          <a:xfrm>
            <a:off x="6858000" y="3618410"/>
            <a:ext cx="457200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it-IT" sz="3200" b="1" dirty="0">
                <a:solidFill>
                  <a:srgbClr val="C00000"/>
                </a:solidFill>
                <a:latin typeface="Lato" panose="020F0502020204030203" pitchFamily="34" charset="0"/>
                <a:ea typeface="Arimo" panose="020B0604020202020204" pitchFamily="34" charset="0"/>
              </a:rPr>
              <a:t>Condizioni:</a:t>
            </a:r>
          </a:p>
        </p:txBody>
      </p:sp>
    </p:spTree>
    <p:extLst>
      <p:ext uri="{BB962C8B-B14F-4D97-AF65-F5344CB8AC3E}">
        <p14:creationId xmlns:p14="http://schemas.microsoft.com/office/powerpoint/2010/main" val="260091510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341472" y="370047"/>
            <a:ext cx="4210323" cy="6419139"/>
            <a:chOff x="0" y="0"/>
            <a:chExt cx="3585346" cy="5466287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3585346" cy="5466286"/>
            </a:xfrm>
            <a:custGeom>
              <a:avLst/>
              <a:gdLst/>
              <a:ahLst/>
              <a:cxnLst/>
              <a:rect l="l" t="t" r="r" b="b"/>
              <a:pathLst>
                <a:path w="3585346" h="5466286">
                  <a:moveTo>
                    <a:pt x="3421516" y="0"/>
                  </a:moveTo>
                  <a:lnTo>
                    <a:pt x="0" y="0"/>
                  </a:lnTo>
                  <a:lnTo>
                    <a:pt x="0" y="5466286"/>
                  </a:lnTo>
                  <a:lnTo>
                    <a:pt x="76200" y="5466286"/>
                  </a:lnTo>
                  <a:lnTo>
                    <a:pt x="76200" y="76200"/>
                  </a:lnTo>
                  <a:lnTo>
                    <a:pt x="3585346" y="76200"/>
                  </a:lnTo>
                  <a:lnTo>
                    <a:pt x="3585346" y="0"/>
                  </a:lnTo>
                  <a:close/>
                </a:path>
              </a:pathLst>
            </a:custGeom>
            <a:solidFill>
              <a:srgbClr val="003253"/>
            </a:solidFill>
          </p:spPr>
          <p:txBody>
            <a:bodyPr/>
            <a:lstStyle/>
            <a:p>
              <a:endParaRPr lang="it-IT"/>
            </a:p>
          </p:txBody>
        </p:sp>
      </p:grpSp>
      <p:grpSp>
        <p:nvGrpSpPr>
          <p:cNvPr id="4" name="Group 4"/>
          <p:cNvGrpSpPr/>
          <p:nvPr/>
        </p:nvGrpSpPr>
        <p:grpSpPr>
          <a:xfrm rot="-10800000">
            <a:off x="11865513" y="7751113"/>
            <a:ext cx="6070024" cy="2019359"/>
            <a:chOff x="0" y="0"/>
            <a:chExt cx="5168994" cy="1719607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5168994" cy="1719607"/>
            </a:xfrm>
            <a:custGeom>
              <a:avLst/>
              <a:gdLst/>
              <a:ahLst/>
              <a:cxnLst/>
              <a:rect l="l" t="t" r="r" b="b"/>
              <a:pathLst>
                <a:path w="5168994" h="1719607">
                  <a:moveTo>
                    <a:pt x="5005164" y="0"/>
                  </a:moveTo>
                  <a:lnTo>
                    <a:pt x="0" y="0"/>
                  </a:lnTo>
                  <a:lnTo>
                    <a:pt x="0" y="1719607"/>
                  </a:lnTo>
                  <a:lnTo>
                    <a:pt x="76200" y="1719607"/>
                  </a:lnTo>
                  <a:lnTo>
                    <a:pt x="76200" y="76200"/>
                  </a:lnTo>
                  <a:lnTo>
                    <a:pt x="5168994" y="76200"/>
                  </a:lnTo>
                  <a:lnTo>
                    <a:pt x="5168994" y="0"/>
                  </a:lnTo>
                  <a:close/>
                </a:path>
              </a:pathLst>
            </a:custGeom>
            <a:solidFill>
              <a:srgbClr val="B02039"/>
            </a:solidFill>
          </p:spPr>
          <p:txBody>
            <a:bodyPr/>
            <a:lstStyle/>
            <a:p>
              <a:endParaRPr lang="it-IT"/>
            </a:p>
          </p:txBody>
        </p:sp>
      </p:grpSp>
      <p:sp>
        <p:nvSpPr>
          <p:cNvPr id="6" name="Freeform 6"/>
          <p:cNvSpPr/>
          <p:nvPr/>
        </p:nvSpPr>
        <p:spPr>
          <a:xfrm>
            <a:off x="16784434" y="8760792"/>
            <a:ext cx="949733" cy="805000"/>
          </a:xfrm>
          <a:custGeom>
            <a:avLst/>
            <a:gdLst/>
            <a:ahLst/>
            <a:cxnLst/>
            <a:rect l="l" t="t" r="r" b="b"/>
            <a:pathLst>
              <a:path w="949733" h="805000">
                <a:moveTo>
                  <a:pt x="0" y="0"/>
                </a:moveTo>
                <a:lnTo>
                  <a:pt x="949732" y="0"/>
                </a:lnTo>
                <a:lnTo>
                  <a:pt x="949732" y="805000"/>
                </a:lnTo>
                <a:lnTo>
                  <a:pt x="0" y="805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it-IT"/>
          </a:p>
        </p:txBody>
      </p:sp>
      <p:sp>
        <p:nvSpPr>
          <p:cNvPr id="8" name="TextBox 8"/>
          <p:cNvSpPr txBox="1"/>
          <p:nvPr/>
        </p:nvSpPr>
        <p:spPr>
          <a:xfrm>
            <a:off x="1028700" y="1028700"/>
            <a:ext cx="16230600" cy="60272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4719"/>
              </a:lnSpc>
            </a:pPr>
            <a:r>
              <a:rPr lang="it-IT" sz="3999" dirty="0">
                <a:solidFill>
                  <a:srgbClr val="B02039"/>
                </a:solidFill>
                <a:latin typeface="Lato"/>
              </a:rPr>
              <a:t>Il distacco in ambito previdenziale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5644774" y="9520381"/>
            <a:ext cx="3754820" cy="32393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2799"/>
              </a:lnSpc>
            </a:pPr>
            <a:r>
              <a:rPr lang="en-US" sz="1999" dirty="0">
                <a:solidFill>
                  <a:srgbClr val="003253"/>
                </a:solidFill>
                <a:latin typeface="Lato"/>
              </a:rPr>
              <a:t>Nel mondo, </a:t>
            </a:r>
            <a:r>
              <a:rPr lang="en-US" sz="1999" dirty="0" err="1">
                <a:solidFill>
                  <a:srgbClr val="003253"/>
                </a:solidFill>
                <a:latin typeface="Lato"/>
              </a:rPr>
              <a:t>alleati</a:t>
            </a:r>
            <a:r>
              <a:rPr lang="en-US" sz="1999" dirty="0">
                <a:solidFill>
                  <a:srgbClr val="003253"/>
                </a:solidFill>
                <a:latin typeface="Lato"/>
              </a:rPr>
              <a:t> al </a:t>
            </a:r>
            <a:r>
              <a:rPr lang="en-US" sz="1999" dirty="0" err="1">
                <a:solidFill>
                  <a:srgbClr val="003253"/>
                </a:solidFill>
                <a:latin typeface="Lato"/>
              </a:rPr>
              <a:t>tuo</a:t>
            </a:r>
            <a:r>
              <a:rPr lang="en-US" sz="1999" dirty="0">
                <a:solidFill>
                  <a:srgbClr val="003253"/>
                </a:solidFill>
                <a:latin typeface="Lato"/>
              </a:rPr>
              <a:t> </a:t>
            </a:r>
            <a:r>
              <a:rPr lang="en-US" sz="1999" dirty="0" err="1">
                <a:solidFill>
                  <a:srgbClr val="003253"/>
                </a:solidFill>
                <a:latin typeface="Lato"/>
              </a:rPr>
              <a:t>fianco</a:t>
            </a:r>
            <a:endParaRPr lang="en-US" sz="1999" dirty="0">
              <a:solidFill>
                <a:srgbClr val="003253"/>
              </a:solidFill>
              <a:latin typeface="Lato"/>
            </a:endParaRPr>
          </a:p>
        </p:txBody>
      </p:sp>
      <p:sp>
        <p:nvSpPr>
          <p:cNvPr id="10" name="TextBox 10"/>
          <p:cNvSpPr txBox="1"/>
          <p:nvPr/>
        </p:nvSpPr>
        <p:spPr>
          <a:xfrm>
            <a:off x="9574206" y="9520381"/>
            <a:ext cx="3754820" cy="33965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2799"/>
              </a:lnSpc>
            </a:pPr>
            <a:r>
              <a:rPr lang="en-US" sz="1999">
                <a:solidFill>
                  <a:srgbClr val="003253"/>
                </a:solidFill>
                <a:latin typeface="Lato"/>
              </a:rPr>
              <a:t>www.ecaitalia.com</a:t>
            </a:r>
          </a:p>
        </p:txBody>
      </p:sp>
      <p:sp>
        <p:nvSpPr>
          <p:cNvPr id="15" name="CasellaDiTesto 14">
            <a:extLst>
              <a:ext uri="{FF2B5EF4-FFF2-40B4-BE49-F238E27FC236}">
                <a16:creationId xmlns:a16="http://schemas.microsoft.com/office/drawing/2014/main" id="{01959F5E-2C01-2B1A-DE74-F8411288F8CD}"/>
              </a:ext>
            </a:extLst>
          </p:cNvPr>
          <p:cNvSpPr txBox="1"/>
          <p:nvPr/>
        </p:nvSpPr>
        <p:spPr>
          <a:xfrm>
            <a:off x="1028700" y="2086003"/>
            <a:ext cx="16344900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it-IT" sz="3200" b="1" dirty="0">
                <a:solidFill>
                  <a:srgbClr val="C00000"/>
                </a:solidFill>
                <a:latin typeface="Arimo" panose="020B0604020202020204" pitchFamily="34" charset="0"/>
                <a:ea typeface="Arimo" panose="020B0604020202020204" pitchFamily="34" charset="0"/>
              </a:rPr>
              <a:t>A livello internazionale e a differenza dall’ambito giuslavoristico, il distacco comprende semplicemente qualsiasi situazione preveda lo svolgimento temporaneo della prestazione in un altro Paese per conto del medesimo datore</a:t>
            </a:r>
            <a:r>
              <a:rPr lang="it-IT" sz="3200" dirty="0">
                <a:solidFill>
                  <a:srgbClr val="C00000"/>
                </a:solidFill>
                <a:latin typeface="Arimo" panose="020B0604020202020204" pitchFamily="34" charset="0"/>
                <a:ea typeface="Arimo" panose="020B0604020202020204" pitchFamily="34" charset="0"/>
              </a:rPr>
              <a:t>.</a:t>
            </a:r>
          </a:p>
        </p:txBody>
      </p:sp>
      <p:sp>
        <p:nvSpPr>
          <p:cNvPr id="16" name="Rettangolo arrotondato 5">
            <a:extLst>
              <a:ext uri="{FF2B5EF4-FFF2-40B4-BE49-F238E27FC236}">
                <a16:creationId xmlns:a16="http://schemas.microsoft.com/office/drawing/2014/main" id="{B5826444-4816-7960-21ED-B55FF0218938}"/>
              </a:ext>
            </a:extLst>
          </p:cNvPr>
          <p:cNvSpPr/>
          <p:nvPr/>
        </p:nvSpPr>
        <p:spPr>
          <a:xfrm>
            <a:off x="869642" y="4483596"/>
            <a:ext cx="16334267" cy="2288943"/>
          </a:xfrm>
          <a:prstGeom prst="roundRect">
            <a:avLst/>
          </a:prstGeom>
          <a:solidFill>
            <a:schemeClr val="bg1"/>
          </a:solidFill>
          <a:ln>
            <a:solidFill>
              <a:srgbClr val="002F5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it-IT" sz="3200" b="1" dirty="0">
                <a:solidFill>
                  <a:srgbClr val="002F54"/>
                </a:solidFill>
                <a:latin typeface="Lato" panose="020F0502020204030203" pitchFamily="34" charset="0"/>
                <a:ea typeface="Arimo" panose="020B0604020202020204" pitchFamily="34" charset="0"/>
              </a:rPr>
              <a:t>I due istituti di «trasferta» e «distacco» in senso giuslavoristico hanno pari natura tenuto conto del mantenimento del legame organico con il datore di lavoro inviante e possono rientrare nell’ambito di applicazione dell’art. 12 del Reg. </a:t>
            </a:r>
            <a:r>
              <a:rPr lang="it-IT" sz="3200" b="1" dirty="0" err="1">
                <a:solidFill>
                  <a:srgbClr val="002F54"/>
                </a:solidFill>
                <a:latin typeface="Lato" panose="020F0502020204030203" pitchFamily="34" charset="0"/>
                <a:ea typeface="Arimo" panose="020B0604020202020204" pitchFamily="34" charset="0"/>
              </a:rPr>
              <a:t>com</a:t>
            </a:r>
            <a:r>
              <a:rPr lang="it-IT" sz="3200" b="1" dirty="0">
                <a:solidFill>
                  <a:srgbClr val="002F54"/>
                </a:solidFill>
                <a:latin typeface="Lato" panose="020F0502020204030203" pitchFamily="34" charset="0"/>
                <a:ea typeface="Arimo" panose="020B0604020202020204" pitchFamily="34" charset="0"/>
              </a:rPr>
              <a:t>. 883/2004</a:t>
            </a:r>
          </a:p>
        </p:txBody>
      </p:sp>
      <p:sp>
        <p:nvSpPr>
          <p:cNvPr id="17" name="CasellaDiTesto 16">
            <a:extLst>
              <a:ext uri="{FF2B5EF4-FFF2-40B4-BE49-F238E27FC236}">
                <a16:creationId xmlns:a16="http://schemas.microsoft.com/office/drawing/2014/main" id="{A30674A9-21DC-D523-96C1-5F1604332E78}"/>
              </a:ext>
            </a:extLst>
          </p:cNvPr>
          <p:cNvSpPr txBox="1"/>
          <p:nvPr/>
        </p:nvSpPr>
        <p:spPr>
          <a:xfrm>
            <a:off x="1028700" y="7329414"/>
            <a:ext cx="16112369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it-IT" sz="3200" i="1" dirty="0">
                <a:solidFill>
                  <a:srgbClr val="C00000"/>
                </a:solidFill>
                <a:latin typeface="Lato" panose="020F0502020204030203" pitchFamily="34" charset="0"/>
                <a:ea typeface="Arimo" panose="020B0604020202020204" pitchFamily="34" charset="0"/>
              </a:rPr>
              <a:t>In entrambi i casi andrà dunque richiesto un certificato di copertura previdenziale per legittimare il mantenimento dei contributi previdenziali nel Paese di origine</a:t>
            </a:r>
          </a:p>
        </p:txBody>
      </p:sp>
      <p:sp>
        <p:nvSpPr>
          <p:cNvPr id="7" name="Freccia in giù 6">
            <a:extLst>
              <a:ext uri="{FF2B5EF4-FFF2-40B4-BE49-F238E27FC236}">
                <a16:creationId xmlns:a16="http://schemas.microsoft.com/office/drawing/2014/main" id="{CF9C9284-FD91-D5A9-4430-C5A64263B4DE}"/>
              </a:ext>
            </a:extLst>
          </p:cNvPr>
          <p:cNvSpPr/>
          <p:nvPr/>
        </p:nvSpPr>
        <p:spPr>
          <a:xfrm>
            <a:off x="7848600" y="3856071"/>
            <a:ext cx="1066800" cy="456862"/>
          </a:xfrm>
          <a:prstGeom prst="down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12464452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341472" y="370047"/>
            <a:ext cx="4210323" cy="6419139"/>
            <a:chOff x="0" y="0"/>
            <a:chExt cx="3585346" cy="5466287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3585346" cy="5466286"/>
            </a:xfrm>
            <a:custGeom>
              <a:avLst/>
              <a:gdLst/>
              <a:ahLst/>
              <a:cxnLst/>
              <a:rect l="l" t="t" r="r" b="b"/>
              <a:pathLst>
                <a:path w="3585346" h="5466286">
                  <a:moveTo>
                    <a:pt x="3421516" y="0"/>
                  </a:moveTo>
                  <a:lnTo>
                    <a:pt x="0" y="0"/>
                  </a:lnTo>
                  <a:lnTo>
                    <a:pt x="0" y="5466286"/>
                  </a:lnTo>
                  <a:lnTo>
                    <a:pt x="76200" y="5466286"/>
                  </a:lnTo>
                  <a:lnTo>
                    <a:pt x="76200" y="76200"/>
                  </a:lnTo>
                  <a:lnTo>
                    <a:pt x="3585346" y="76200"/>
                  </a:lnTo>
                  <a:lnTo>
                    <a:pt x="3585346" y="0"/>
                  </a:lnTo>
                  <a:close/>
                </a:path>
              </a:pathLst>
            </a:custGeom>
            <a:solidFill>
              <a:srgbClr val="003253"/>
            </a:solidFill>
          </p:spPr>
          <p:txBody>
            <a:bodyPr/>
            <a:lstStyle/>
            <a:p>
              <a:endParaRPr lang="it-IT"/>
            </a:p>
          </p:txBody>
        </p:sp>
      </p:grpSp>
      <p:grpSp>
        <p:nvGrpSpPr>
          <p:cNvPr id="4" name="Group 4"/>
          <p:cNvGrpSpPr/>
          <p:nvPr/>
        </p:nvGrpSpPr>
        <p:grpSpPr>
          <a:xfrm rot="-10800000">
            <a:off x="11865513" y="7751113"/>
            <a:ext cx="6070024" cy="2019359"/>
            <a:chOff x="0" y="0"/>
            <a:chExt cx="5168994" cy="1719607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5168994" cy="1719607"/>
            </a:xfrm>
            <a:custGeom>
              <a:avLst/>
              <a:gdLst/>
              <a:ahLst/>
              <a:cxnLst/>
              <a:rect l="l" t="t" r="r" b="b"/>
              <a:pathLst>
                <a:path w="5168994" h="1719607">
                  <a:moveTo>
                    <a:pt x="5005164" y="0"/>
                  </a:moveTo>
                  <a:lnTo>
                    <a:pt x="0" y="0"/>
                  </a:lnTo>
                  <a:lnTo>
                    <a:pt x="0" y="1719607"/>
                  </a:lnTo>
                  <a:lnTo>
                    <a:pt x="76200" y="1719607"/>
                  </a:lnTo>
                  <a:lnTo>
                    <a:pt x="76200" y="76200"/>
                  </a:lnTo>
                  <a:lnTo>
                    <a:pt x="5168994" y="76200"/>
                  </a:lnTo>
                  <a:lnTo>
                    <a:pt x="5168994" y="0"/>
                  </a:lnTo>
                  <a:close/>
                </a:path>
              </a:pathLst>
            </a:custGeom>
            <a:solidFill>
              <a:srgbClr val="B02039"/>
            </a:solidFill>
          </p:spPr>
          <p:txBody>
            <a:bodyPr/>
            <a:lstStyle/>
            <a:p>
              <a:endParaRPr lang="it-IT"/>
            </a:p>
          </p:txBody>
        </p:sp>
      </p:grpSp>
      <p:sp>
        <p:nvSpPr>
          <p:cNvPr id="6" name="Freeform 6"/>
          <p:cNvSpPr/>
          <p:nvPr/>
        </p:nvSpPr>
        <p:spPr>
          <a:xfrm>
            <a:off x="16784434" y="8760792"/>
            <a:ext cx="949733" cy="805000"/>
          </a:xfrm>
          <a:custGeom>
            <a:avLst/>
            <a:gdLst/>
            <a:ahLst/>
            <a:cxnLst/>
            <a:rect l="l" t="t" r="r" b="b"/>
            <a:pathLst>
              <a:path w="949733" h="805000">
                <a:moveTo>
                  <a:pt x="0" y="0"/>
                </a:moveTo>
                <a:lnTo>
                  <a:pt x="949732" y="0"/>
                </a:lnTo>
                <a:lnTo>
                  <a:pt x="949732" y="805000"/>
                </a:lnTo>
                <a:lnTo>
                  <a:pt x="0" y="805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it-IT"/>
          </a:p>
        </p:txBody>
      </p:sp>
      <p:sp>
        <p:nvSpPr>
          <p:cNvPr id="8" name="TextBox 8"/>
          <p:cNvSpPr txBox="1"/>
          <p:nvPr/>
        </p:nvSpPr>
        <p:spPr>
          <a:xfrm>
            <a:off x="1028700" y="1028700"/>
            <a:ext cx="16230600" cy="60272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4719"/>
              </a:lnSpc>
            </a:pPr>
            <a:r>
              <a:rPr lang="en-US" sz="3999" dirty="0" err="1">
                <a:solidFill>
                  <a:srgbClr val="B02039"/>
                </a:solidFill>
                <a:latin typeface="Lato"/>
              </a:rPr>
              <a:t>Assunzione</a:t>
            </a:r>
            <a:r>
              <a:rPr lang="en-US" sz="3999" dirty="0">
                <a:solidFill>
                  <a:srgbClr val="B02039"/>
                </a:solidFill>
                <a:latin typeface="Lato"/>
              </a:rPr>
              <a:t> e </a:t>
            </a:r>
            <a:r>
              <a:rPr lang="en-US" sz="3999" dirty="0" err="1">
                <a:solidFill>
                  <a:srgbClr val="B02039"/>
                </a:solidFill>
                <a:latin typeface="Lato"/>
              </a:rPr>
              <a:t>contestuale</a:t>
            </a:r>
            <a:r>
              <a:rPr lang="en-US" sz="3999" dirty="0">
                <a:solidFill>
                  <a:srgbClr val="B02039"/>
                </a:solidFill>
                <a:latin typeface="Lato"/>
              </a:rPr>
              <a:t> </a:t>
            </a:r>
            <a:r>
              <a:rPr lang="en-US" sz="3999" dirty="0" err="1">
                <a:solidFill>
                  <a:srgbClr val="B02039"/>
                </a:solidFill>
                <a:latin typeface="Lato"/>
              </a:rPr>
              <a:t>distacco</a:t>
            </a:r>
            <a:endParaRPr lang="en-US" sz="3999" dirty="0">
              <a:solidFill>
                <a:srgbClr val="B02039"/>
              </a:solidFill>
              <a:latin typeface="Lato"/>
            </a:endParaRPr>
          </a:p>
        </p:txBody>
      </p:sp>
      <p:sp>
        <p:nvSpPr>
          <p:cNvPr id="9" name="TextBox 9"/>
          <p:cNvSpPr txBox="1"/>
          <p:nvPr/>
        </p:nvSpPr>
        <p:spPr>
          <a:xfrm>
            <a:off x="5644774" y="9520381"/>
            <a:ext cx="3754820" cy="32393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2799"/>
              </a:lnSpc>
            </a:pPr>
            <a:r>
              <a:rPr lang="en-US" sz="1999" dirty="0">
                <a:solidFill>
                  <a:srgbClr val="003253"/>
                </a:solidFill>
                <a:latin typeface="Lato"/>
              </a:rPr>
              <a:t>Nel mondo, </a:t>
            </a:r>
            <a:r>
              <a:rPr lang="en-US" sz="1999" dirty="0" err="1">
                <a:solidFill>
                  <a:srgbClr val="003253"/>
                </a:solidFill>
                <a:latin typeface="Lato"/>
              </a:rPr>
              <a:t>alleati</a:t>
            </a:r>
            <a:r>
              <a:rPr lang="en-US" sz="1999" dirty="0">
                <a:solidFill>
                  <a:srgbClr val="003253"/>
                </a:solidFill>
                <a:latin typeface="Lato"/>
              </a:rPr>
              <a:t> al </a:t>
            </a:r>
            <a:r>
              <a:rPr lang="en-US" sz="1999" dirty="0" err="1">
                <a:solidFill>
                  <a:srgbClr val="003253"/>
                </a:solidFill>
                <a:latin typeface="Lato"/>
              </a:rPr>
              <a:t>tuo</a:t>
            </a:r>
            <a:r>
              <a:rPr lang="en-US" sz="1999" dirty="0">
                <a:solidFill>
                  <a:srgbClr val="003253"/>
                </a:solidFill>
                <a:latin typeface="Lato"/>
              </a:rPr>
              <a:t> </a:t>
            </a:r>
            <a:r>
              <a:rPr lang="en-US" sz="1999" dirty="0" err="1">
                <a:solidFill>
                  <a:srgbClr val="003253"/>
                </a:solidFill>
                <a:latin typeface="Lato"/>
              </a:rPr>
              <a:t>fianco</a:t>
            </a:r>
            <a:endParaRPr lang="en-US" sz="1999" dirty="0">
              <a:solidFill>
                <a:srgbClr val="003253"/>
              </a:solidFill>
              <a:latin typeface="Lato"/>
            </a:endParaRPr>
          </a:p>
        </p:txBody>
      </p:sp>
      <p:sp>
        <p:nvSpPr>
          <p:cNvPr id="10" name="TextBox 10"/>
          <p:cNvSpPr txBox="1"/>
          <p:nvPr/>
        </p:nvSpPr>
        <p:spPr>
          <a:xfrm>
            <a:off x="9574206" y="9520381"/>
            <a:ext cx="3754820" cy="33965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2799"/>
              </a:lnSpc>
            </a:pPr>
            <a:r>
              <a:rPr lang="en-US" sz="1999">
                <a:solidFill>
                  <a:srgbClr val="003253"/>
                </a:solidFill>
                <a:latin typeface="Lato"/>
              </a:rPr>
              <a:t>www.ecaitalia.com</a:t>
            </a:r>
          </a:p>
        </p:txBody>
      </p:sp>
      <p:sp>
        <p:nvSpPr>
          <p:cNvPr id="18" name="CasellaDiTesto 10">
            <a:extLst>
              <a:ext uri="{FF2B5EF4-FFF2-40B4-BE49-F238E27FC236}">
                <a16:creationId xmlns:a16="http://schemas.microsoft.com/office/drawing/2014/main" id="{09A203B9-6D27-E7CF-CB28-1C2DF36D395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81088" y="7471760"/>
            <a:ext cx="12437012" cy="584775"/>
          </a:xfrm>
          <a:prstGeom prst="rect">
            <a:avLst/>
          </a:prstGeom>
          <a:solidFill>
            <a:srgbClr val="003253"/>
          </a:solidFill>
          <a:ln w="9525">
            <a:noFill/>
            <a:miter lim="800000"/>
            <a:headEnd/>
            <a:tailEnd/>
          </a:ln>
          <a:effectLst>
            <a:outerShdw blurRad="50800" dist="50800" dir="5400000" algn="ctr" rotWithShape="0">
              <a:schemeClr val="bg1"/>
            </a:outerShdw>
          </a:effec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defRPr sz="2600">
                <a:solidFill>
                  <a:srgbClr val="003A4E"/>
                </a:solidFill>
                <a:latin typeface="Arimo" pitchFamily="34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Blip>
                <a:blip r:embed="rId3"/>
              </a:buBlip>
              <a:defRPr sz="2400">
                <a:solidFill>
                  <a:srgbClr val="003A4E"/>
                </a:solidFill>
                <a:latin typeface="Arimo" pitchFamily="34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Blip>
                <a:blip r:embed="rId3"/>
              </a:buBlip>
              <a:defRPr sz="2000">
                <a:solidFill>
                  <a:srgbClr val="003A4E"/>
                </a:solidFill>
                <a:latin typeface="Arimo" pitchFamily="34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Blip>
                <a:blip r:embed="rId3"/>
              </a:buBlip>
              <a:defRPr>
                <a:solidFill>
                  <a:srgbClr val="003A4E"/>
                </a:solidFill>
                <a:latin typeface="Arimo" pitchFamily="34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Blip>
                <a:blip r:embed="rId3"/>
              </a:buBlip>
              <a:defRPr sz="1600">
                <a:solidFill>
                  <a:srgbClr val="003A4E"/>
                </a:solidFill>
                <a:latin typeface="Arimo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Blip>
                <a:blip r:embed="rId3"/>
              </a:buBlip>
              <a:defRPr sz="1600">
                <a:solidFill>
                  <a:srgbClr val="003A4E"/>
                </a:solidFill>
                <a:latin typeface="Arimo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Blip>
                <a:blip r:embed="rId3"/>
              </a:buBlip>
              <a:defRPr sz="1600">
                <a:solidFill>
                  <a:srgbClr val="003A4E"/>
                </a:solidFill>
                <a:latin typeface="Arimo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Blip>
                <a:blip r:embed="rId3"/>
              </a:buBlip>
              <a:defRPr sz="1600">
                <a:solidFill>
                  <a:srgbClr val="003A4E"/>
                </a:solidFill>
                <a:latin typeface="Arimo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Blip>
                <a:blip r:embed="rId3"/>
              </a:buBlip>
              <a:defRPr sz="1600">
                <a:solidFill>
                  <a:srgbClr val="003A4E"/>
                </a:solidFill>
                <a:latin typeface="Arimo" pitchFamily="34" charset="0"/>
                <a:cs typeface="Arial" charset="0"/>
              </a:defRPr>
            </a:lvl9pPr>
          </a:lstStyle>
          <a:p>
            <a:pPr>
              <a:spcBef>
                <a:spcPct val="0"/>
              </a:spcBef>
              <a:spcAft>
                <a:spcPct val="75000"/>
              </a:spcAft>
              <a:buSzPct val="130000"/>
            </a:pPr>
            <a:r>
              <a:rPr lang="it-IT" altLang="it-IT" sz="3200" b="1" dirty="0">
                <a:solidFill>
                  <a:schemeClr val="bg1"/>
                </a:solidFill>
                <a:latin typeface="Lato" panose="020F0502020204030203" pitchFamily="34" charset="0"/>
                <a:ea typeface="Arimo" panose="020B0604020202020204" pitchFamily="34" charset="0"/>
              </a:rPr>
              <a:t>Decisione A2 del 12 giugno 2009 - Articolo 14 par. 1 reg. 987/2009</a:t>
            </a:r>
          </a:p>
        </p:txBody>
      </p:sp>
      <p:sp>
        <p:nvSpPr>
          <p:cNvPr id="19" name="CasellaDiTesto 18">
            <a:extLst>
              <a:ext uri="{FF2B5EF4-FFF2-40B4-BE49-F238E27FC236}">
                <a16:creationId xmlns:a16="http://schemas.microsoft.com/office/drawing/2014/main" id="{F3BFEB3C-7620-D7B8-5530-3D0B81628CC5}"/>
              </a:ext>
            </a:extLst>
          </p:cNvPr>
          <p:cNvSpPr txBox="1"/>
          <p:nvPr/>
        </p:nvSpPr>
        <p:spPr>
          <a:xfrm>
            <a:off x="1028700" y="2009292"/>
            <a:ext cx="16344900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just"/>
            <a:r>
              <a:rPr lang="it-IT" sz="3200" dirty="0">
                <a:solidFill>
                  <a:srgbClr val="002F54"/>
                </a:solidFill>
                <a:latin typeface="Lato" panose="020F0502020204030203" pitchFamily="34" charset="0"/>
                <a:ea typeface="Arimo" panose="020B0604020202020204" pitchFamily="34" charset="0"/>
              </a:rPr>
              <a:t>La normativa sui distacchi è applicabile anche ai lavoratori subordinati </a:t>
            </a:r>
            <a:r>
              <a:rPr lang="it-IT" sz="3200" b="1" u="sng" dirty="0">
                <a:solidFill>
                  <a:srgbClr val="002F54"/>
                </a:solidFill>
                <a:latin typeface="Lato" panose="020F0502020204030203" pitchFamily="34" charset="0"/>
                <a:ea typeface="Arimo" panose="020B0604020202020204" pitchFamily="34" charset="0"/>
              </a:rPr>
              <a:t>assunti per essere distaccati </a:t>
            </a:r>
            <a:r>
              <a:rPr lang="it-IT" sz="3200" dirty="0">
                <a:solidFill>
                  <a:srgbClr val="002F54"/>
                </a:solidFill>
                <a:latin typeface="Lato" panose="020F0502020204030203" pitchFamily="34" charset="0"/>
                <a:ea typeface="Arimo" panose="020B0604020202020204" pitchFamily="34" charset="0"/>
              </a:rPr>
              <a:t>a condizione che:</a:t>
            </a:r>
          </a:p>
        </p:txBody>
      </p:sp>
      <p:grpSp>
        <p:nvGrpSpPr>
          <p:cNvPr id="20" name="Gruppo 19">
            <a:extLst>
              <a:ext uri="{FF2B5EF4-FFF2-40B4-BE49-F238E27FC236}">
                <a16:creationId xmlns:a16="http://schemas.microsoft.com/office/drawing/2014/main" id="{48D1641A-9DF4-3997-286E-ABC2867EBB69}"/>
              </a:ext>
            </a:extLst>
          </p:cNvPr>
          <p:cNvGrpSpPr/>
          <p:nvPr/>
        </p:nvGrpSpPr>
        <p:grpSpPr>
          <a:xfrm>
            <a:off x="1078741" y="3890770"/>
            <a:ext cx="6998460" cy="2776730"/>
            <a:chOff x="2377311" y="1512163"/>
            <a:chExt cx="4115173" cy="1508820"/>
          </a:xfrm>
        </p:grpSpPr>
        <p:sp>
          <p:nvSpPr>
            <p:cNvPr id="21" name="Rettangolo con angoli arrotondati 20">
              <a:extLst>
                <a:ext uri="{FF2B5EF4-FFF2-40B4-BE49-F238E27FC236}">
                  <a16:creationId xmlns:a16="http://schemas.microsoft.com/office/drawing/2014/main" id="{BB95E2D2-18E9-ACE8-4F72-7E4CEF948E6F}"/>
                </a:ext>
              </a:extLst>
            </p:cNvPr>
            <p:cNvSpPr/>
            <p:nvPr/>
          </p:nvSpPr>
          <p:spPr>
            <a:xfrm>
              <a:off x="2377311" y="1512163"/>
              <a:ext cx="4115173" cy="1508820"/>
            </a:xfrm>
            <a:prstGeom prst="roundRect">
              <a:avLst>
                <a:gd name="adj" fmla="val 16670"/>
              </a:avLst>
            </a:prstGeom>
            <a:solidFill>
              <a:schemeClr val="bg1"/>
            </a:solidFill>
            <a:ln>
              <a:solidFill>
                <a:srgbClr val="002F54"/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-4991659"/>
                <a:satOff val="42307"/>
                <a:lumOff val="4215"/>
                <a:alphaOff val="0"/>
              </a:schemeClr>
            </a:fillRef>
            <a:effectRef idx="0">
              <a:schemeClr val="accent3">
                <a:hueOff val="-4991659"/>
                <a:satOff val="42307"/>
                <a:lumOff val="4215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it-IT" sz="3200" dirty="0">
                <a:latin typeface="Lato" panose="020F0502020204030203" pitchFamily="34" charset="0"/>
              </a:endParaRPr>
            </a:p>
          </p:txBody>
        </p:sp>
        <p:sp>
          <p:nvSpPr>
            <p:cNvPr id="22" name="CasellaDiTesto 21">
              <a:extLst>
                <a:ext uri="{FF2B5EF4-FFF2-40B4-BE49-F238E27FC236}">
                  <a16:creationId xmlns:a16="http://schemas.microsoft.com/office/drawing/2014/main" id="{165035AE-D9F8-C752-7A92-4CABAA4F326D}"/>
                </a:ext>
              </a:extLst>
            </p:cNvPr>
            <p:cNvSpPr txBox="1"/>
            <p:nvPr/>
          </p:nvSpPr>
          <p:spPr>
            <a:xfrm>
              <a:off x="2450979" y="1585831"/>
              <a:ext cx="3967837" cy="1361484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64770" tIns="64770" rIns="64770" bIns="64770" numCol="1" spcCol="1270" anchor="ctr" anchorCtr="0">
              <a:noAutofit/>
            </a:bodyPr>
            <a:lstStyle/>
            <a:p>
              <a:pPr marL="0" lvl="0" indent="0" algn="just" defTabSz="7556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it-IT" sz="3200" kern="1200" dirty="0">
                  <a:solidFill>
                    <a:srgbClr val="002F54"/>
                  </a:solidFill>
                  <a:latin typeface="Lato" panose="020F0502020204030203" pitchFamily="34" charset="0"/>
                </a:rPr>
                <a:t>detti lavoratori risultino iscritti, </a:t>
              </a:r>
              <a:r>
                <a:rPr lang="it-IT" sz="3200" b="1" kern="1200" dirty="0">
                  <a:solidFill>
                    <a:srgbClr val="002F54"/>
                  </a:solidFill>
                  <a:latin typeface="Lato" panose="020F0502020204030203" pitchFamily="34" charset="0"/>
                </a:rPr>
                <a:t>«</a:t>
              </a:r>
              <a:r>
                <a:rPr lang="it-IT" sz="3200" b="1" i="1" kern="1200" dirty="0">
                  <a:solidFill>
                    <a:srgbClr val="002F54"/>
                  </a:solidFill>
                  <a:latin typeface="Lato" panose="020F0502020204030203" pitchFamily="34" charset="0"/>
                </a:rPr>
                <a:t>immediatamente prima dell'inizio del rapporto di lavoro»</a:t>
              </a:r>
              <a:r>
                <a:rPr lang="it-IT" sz="3200" kern="1200" dirty="0">
                  <a:solidFill>
                    <a:srgbClr val="002F54"/>
                  </a:solidFill>
                  <a:latin typeface="Lato" panose="020F0502020204030203" pitchFamily="34" charset="0"/>
                </a:rPr>
                <a:t>, da almeno </a:t>
              </a:r>
              <a:r>
                <a:rPr lang="it-IT" sz="3200" b="1" kern="1200" dirty="0">
                  <a:solidFill>
                    <a:srgbClr val="002F54"/>
                  </a:solidFill>
                  <a:latin typeface="Lato" panose="020F0502020204030203" pitchFamily="34" charset="0"/>
                </a:rPr>
                <a:t>1 mese</a:t>
              </a:r>
              <a:r>
                <a:rPr lang="it-IT" sz="3200" kern="1200" dirty="0">
                  <a:solidFill>
                    <a:srgbClr val="002F54"/>
                  </a:solidFill>
                  <a:latin typeface="Lato" panose="020F0502020204030203" pitchFamily="34" charset="0"/>
                </a:rPr>
                <a:t> al regime assicurativo dello Stato in cui il datore di lavoro è stabilito</a:t>
              </a:r>
            </a:p>
          </p:txBody>
        </p:sp>
      </p:grpSp>
      <p:grpSp>
        <p:nvGrpSpPr>
          <p:cNvPr id="23" name="Gruppo 22">
            <a:extLst>
              <a:ext uri="{FF2B5EF4-FFF2-40B4-BE49-F238E27FC236}">
                <a16:creationId xmlns:a16="http://schemas.microsoft.com/office/drawing/2014/main" id="{CA80A0D4-E84D-FE52-47B0-448B7A2722D4}"/>
              </a:ext>
            </a:extLst>
          </p:cNvPr>
          <p:cNvGrpSpPr/>
          <p:nvPr/>
        </p:nvGrpSpPr>
        <p:grpSpPr>
          <a:xfrm>
            <a:off x="11096847" y="4096189"/>
            <a:ext cx="6276753" cy="2019360"/>
            <a:chOff x="2274396" y="2340241"/>
            <a:chExt cx="4115173" cy="1508820"/>
          </a:xfrm>
        </p:grpSpPr>
        <p:sp>
          <p:nvSpPr>
            <p:cNvPr id="24" name="Rettangolo con angoli arrotondati 23">
              <a:extLst>
                <a:ext uri="{FF2B5EF4-FFF2-40B4-BE49-F238E27FC236}">
                  <a16:creationId xmlns:a16="http://schemas.microsoft.com/office/drawing/2014/main" id="{E432236A-AF34-4377-4C2C-A2F6DC2B352C}"/>
                </a:ext>
              </a:extLst>
            </p:cNvPr>
            <p:cNvSpPr/>
            <p:nvPr/>
          </p:nvSpPr>
          <p:spPr>
            <a:xfrm>
              <a:off x="2274396" y="2340241"/>
              <a:ext cx="4115173" cy="1508820"/>
            </a:xfrm>
            <a:prstGeom prst="roundRect">
              <a:avLst>
                <a:gd name="adj" fmla="val 16670"/>
              </a:avLst>
            </a:prstGeom>
            <a:solidFill>
              <a:schemeClr val="bg1"/>
            </a:solidFill>
            <a:ln>
              <a:solidFill>
                <a:srgbClr val="002F54"/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-4991659"/>
                <a:satOff val="42307"/>
                <a:lumOff val="4215"/>
                <a:alphaOff val="0"/>
              </a:schemeClr>
            </a:fillRef>
            <a:effectRef idx="0">
              <a:schemeClr val="accent3">
                <a:hueOff val="-4991659"/>
                <a:satOff val="42307"/>
                <a:lumOff val="4215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it-IT" sz="3200" dirty="0">
                <a:latin typeface="Lato" panose="020F0502020204030203" pitchFamily="34" charset="0"/>
                <a:cs typeface="Lao UI" panose="020B0502040204020203" pitchFamily="34" charset="0"/>
              </a:endParaRPr>
            </a:p>
          </p:txBody>
        </p:sp>
        <p:sp>
          <p:nvSpPr>
            <p:cNvPr id="25" name="CasellaDiTesto 24">
              <a:extLst>
                <a:ext uri="{FF2B5EF4-FFF2-40B4-BE49-F238E27FC236}">
                  <a16:creationId xmlns:a16="http://schemas.microsoft.com/office/drawing/2014/main" id="{C9BDA0D7-FEB1-80A0-0CA6-69F90C5C33F0}"/>
                </a:ext>
              </a:extLst>
            </p:cNvPr>
            <p:cNvSpPr txBox="1"/>
            <p:nvPr/>
          </p:nvSpPr>
          <p:spPr>
            <a:xfrm>
              <a:off x="2348064" y="2440605"/>
              <a:ext cx="3967837" cy="1361484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64770" tIns="64770" rIns="64770" bIns="64770" numCol="1" spcCol="1270" anchor="ctr" anchorCtr="0">
              <a:noAutofit/>
            </a:bodyPr>
            <a:lstStyle/>
            <a:p>
              <a:pPr marL="0" lvl="0" indent="0" algn="just" defTabSz="711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it-IT" sz="3200" kern="1200" dirty="0">
                  <a:solidFill>
                    <a:srgbClr val="002F54"/>
                  </a:solidFill>
                  <a:latin typeface="Lato" panose="020F0502020204030203" pitchFamily="34" charset="0"/>
                  <a:cs typeface="Lao UI" panose="020B0502040204020203" pitchFamily="34" charset="0"/>
                </a:rPr>
                <a:t>L'occupazione presso qualsiasi datore di lavoro nello Stato d'invio soddisfa questo requisito</a:t>
              </a:r>
            </a:p>
          </p:txBody>
        </p:sp>
      </p:grp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341472" y="370047"/>
            <a:ext cx="4210323" cy="6419139"/>
            <a:chOff x="0" y="0"/>
            <a:chExt cx="3585346" cy="5466287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3585346" cy="5466286"/>
            </a:xfrm>
            <a:custGeom>
              <a:avLst/>
              <a:gdLst/>
              <a:ahLst/>
              <a:cxnLst/>
              <a:rect l="l" t="t" r="r" b="b"/>
              <a:pathLst>
                <a:path w="3585346" h="5466286">
                  <a:moveTo>
                    <a:pt x="3421516" y="0"/>
                  </a:moveTo>
                  <a:lnTo>
                    <a:pt x="0" y="0"/>
                  </a:lnTo>
                  <a:lnTo>
                    <a:pt x="0" y="5466286"/>
                  </a:lnTo>
                  <a:lnTo>
                    <a:pt x="76200" y="5466286"/>
                  </a:lnTo>
                  <a:lnTo>
                    <a:pt x="76200" y="76200"/>
                  </a:lnTo>
                  <a:lnTo>
                    <a:pt x="3585346" y="76200"/>
                  </a:lnTo>
                  <a:lnTo>
                    <a:pt x="3585346" y="0"/>
                  </a:lnTo>
                  <a:close/>
                </a:path>
              </a:pathLst>
            </a:custGeom>
            <a:solidFill>
              <a:srgbClr val="003253"/>
            </a:solidFill>
          </p:spPr>
          <p:txBody>
            <a:bodyPr/>
            <a:lstStyle/>
            <a:p>
              <a:endParaRPr lang="it-IT"/>
            </a:p>
          </p:txBody>
        </p:sp>
      </p:grpSp>
      <p:grpSp>
        <p:nvGrpSpPr>
          <p:cNvPr id="4" name="Group 4"/>
          <p:cNvGrpSpPr/>
          <p:nvPr/>
        </p:nvGrpSpPr>
        <p:grpSpPr>
          <a:xfrm rot="-10800000">
            <a:off x="11865513" y="7751113"/>
            <a:ext cx="6070024" cy="2019359"/>
            <a:chOff x="0" y="0"/>
            <a:chExt cx="5168994" cy="1719607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5168994" cy="1719607"/>
            </a:xfrm>
            <a:custGeom>
              <a:avLst/>
              <a:gdLst/>
              <a:ahLst/>
              <a:cxnLst/>
              <a:rect l="l" t="t" r="r" b="b"/>
              <a:pathLst>
                <a:path w="5168994" h="1719607">
                  <a:moveTo>
                    <a:pt x="5005164" y="0"/>
                  </a:moveTo>
                  <a:lnTo>
                    <a:pt x="0" y="0"/>
                  </a:lnTo>
                  <a:lnTo>
                    <a:pt x="0" y="1719607"/>
                  </a:lnTo>
                  <a:lnTo>
                    <a:pt x="76200" y="1719607"/>
                  </a:lnTo>
                  <a:lnTo>
                    <a:pt x="76200" y="76200"/>
                  </a:lnTo>
                  <a:lnTo>
                    <a:pt x="5168994" y="76200"/>
                  </a:lnTo>
                  <a:lnTo>
                    <a:pt x="5168994" y="0"/>
                  </a:lnTo>
                  <a:close/>
                </a:path>
              </a:pathLst>
            </a:custGeom>
            <a:solidFill>
              <a:srgbClr val="B02039"/>
            </a:solidFill>
          </p:spPr>
          <p:txBody>
            <a:bodyPr/>
            <a:lstStyle/>
            <a:p>
              <a:endParaRPr lang="it-IT"/>
            </a:p>
          </p:txBody>
        </p:sp>
      </p:grpSp>
      <p:sp>
        <p:nvSpPr>
          <p:cNvPr id="6" name="Freeform 6"/>
          <p:cNvSpPr/>
          <p:nvPr/>
        </p:nvSpPr>
        <p:spPr>
          <a:xfrm>
            <a:off x="16784434" y="8760792"/>
            <a:ext cx="949733" cy="805000"/>
          </a:xfrm>
          <a:custGeom>
            <a:avLst/>
            <a:gdLst/>
            <a:ahLst/>
            <a:cxnLst/>
            <a:rect l="l" t="t" r="r" b="b"/>
            <a:pathLst>
              <a:path w="949733" h="805000">
                <a:moveTo>
                  <a:pt x="0" y="0"/>
                </a:moveTo>
                <a:lnTo>
                  <a:pt x="949732" y="0"/>
                </a:lnTo>
                <a:lnTo>
                  <a:pt x="949732" y="805000"/>
                </a:lnTo>
                <a:lnTo>
                  <a:pt x="0" y="805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it-IT"/>
          </a:p>
        </p:txBody>
      </p:sp>
      <p:sp>
        <p:nvSpPr>
          <p:cNvPr id="8" name="TextBox 8"/>
          <p:cNvSpPr txBox="1"/>
          <p:nvPr/>
        </p:nvSpPr>
        <p:spPr>
          <a:xfrm>
            <a:off x="1028700" y="1028700"/>
            <a:ext cx="16230600" cy="60063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4719"/>
              </a:lnSpc>
            </a:pPr>
            <a:r>
              <a:rPr lang="it-IT" sz="3999" dirty="0">
                <a:solidFill>
                  <a:srgbClr val="B02039"/>
                </a:solidFill>
                <a:latin typeface="Lato"/>
              </a:rPr>
              <a:t>Interruzione temporanea e distacchi consecutivi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5644774" y="9520381"/>
            <a:ext cx="3754820" cy="32393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2799"/>
              </a:lnSpc>
            </a:pPr>
            <a:r>
              <a:rPr lang="en-US" sz="1999" dirty="0">
                <a:solidFill>
                  <a:srgbClr val="003253"/>
                </a:solidFill>
                <a:latin typeface="Lato"/>
              </a:rPr>
              <a:t>Nel mondo, </a:t>
            </a:r>
            <a:r>
              <a:rPr lang="en-US" sz="1999" dirty="0" err="1">
                <a:solidFill>
                  <a:srgbClr val="003253"/>
                </a:solidFill>
                <a:latin typeface="Lato"/>
              </a:rPr>
              <a:t>alleati</a:t>
            </a:r>
            <a:r>
              <a:rPr lang="en-US" sz="1999" dirty="0">
                <a:solidFill>
                  <a:srgbClr val="003253"/>
                </a:solidFill>
                <a:latin typeface="Lato"/>
              </a:rPr>
              <a:t> al </a:t>
            </a:r>
            <a:r>
              <a:rPr lang="en-US" sz="1999" dirty="0" err="1">
                <a:solidFill>
                  <a:srgbClr val="003253"/>
                </a:solidFill>
                <a:latin typeface="Lato"/>
              </a:rPr>
              <a:t>tuo</a:t>
            </a:r>
            <a:r>
              <a:rPr lang="en-US" sz="1999" dirty="0">
                <a:solidFill>
                  <a:srgbClr val="003253"/>
                </a:solidFill>
                <a:latin typeface="Lato"/>
              </a:rPr>
              <a:t> </a:t>
            </a:r>
            <a:r>
              <a:rPr lang="en-US" sz="1999" dirty="0" err="1">
                <a:solidFill>
                  <a:srgbClr val="003253"/>
                </a:solidFill>
                <a:latin typeface="Lato"/>
              </a:rPr>
              <a:t>fianco</a:t>
            </a:r>
            <a:endParaRPr lang="en-US" sz="1999" dirty="0">
              <a:solidFill>
                <a:srgbClr val="003253"/>
              </a:solidFill>
              <a:latin typeface="Lato"/>
            </a:endParaRPr>
          </a:p>
        </p:txBody>
      </p:sp>
      <p:sp>
        <p:nvSpPr>
          <p:cNvPr id="10" name="TextBox 10"/>
          <p:cNvSpPr txBox="1"/>
          <p:nvPr/>
        </p:nvSpPr>
        <p:spPr>
          <a:xfrm>
            <a:off x="9574206" y="9520381"/>
            <a:ext cx="3754820" cy="33965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2799"/>
              </a:lnSpc>
            </a:pPr>
            <a:r>
              <a:rPr lang="en-US" sz="1999">
                <a:solidFill>
                  <a:srgbClr val="003253"/>
                </a:solidFill>
                <a:latin typeface="Lato"/>
              </a:rPr>
              <a:t>www.ecaitalia.com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1028700" y="2171700"/>
            <a:ext cx="16344900" cy="178561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just">
              <a:lnSpc>
                <a:spcPts val="4760"/>
              </a:lnSpc>
              <a:spcBef>
                <a:spcPct val="0"/>
              </a:spcBef>
            </a:pPr>
            <a:r>
              <a:rPr lang="it-IT" sz="3400" dirty="0">
                <a:solidFill>
                  <a:srgbClr val="003253"/>
                </a:solidFill>
                <a:latin typeface="Lato"/>
              </a:rPr>
              <a:t>Ferie, malattia, periodi d’istruzione presso l’impresa distaccante non interrompono il periodo di distacco (che terminerà alla scadenza del periodo programmato, indipendentemente dalla durata delle sospensioni dell'attività).</a:t>
            </a:r>
          </a:p>
        </p:txBody>
      </p:sp>
      <p:graphicFrame>
        <p:nvGraphicFramePr>
          <p:cNvPr id="16" name="Diagramma 15">
            <a:extLst>
              <a:ext uri="{FF2B5EF4-FFF2-40B4-BE49-F238E27FC236}">
                <a16:creationId xmlns:a16="http://schemas.microsoft.com/office/drawing/2014/main" id="{B3BC8520-EF76-749C-F7F2-E361D4BBC6C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438335576"/>
              </p:ext>
            </p:extLst>
          </p:nvPr>
        </p:nvGraphicFramePr>
        <p:xfrm>
          <a:off x="998574" y="4357874"/>
          <a:ext cx="16344900" cy="162382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17" name="Diagramma 16">
            <a:extLst>
              <a:ext uri="{FF2B5EF4-FFF2-40B4-BE49-F238E27FC236}">
                <a16:creationId xmlns:a16="http://schemas.microsoft.com/office/drawing/2014/main" id="{0E7F9351-88C4-2EBD-408B-0C612AD6801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133185740"/>
              </p:ext>
            </p:extLst>
          </p:nvPr>
        </p:nvGraphicFramePr>
        <p:xfrm>
          <a:off x="990600" y="6293512"/>
          <a:ext cx="16344900" cy="15053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sp>
        <p:nvSpPr>
          <p:cNvPr id="18" name="CasellaDiTesto 15">
            <a:extLst>
              <a:ext uri="{FF2B5EF4-FFF2-40B4-BE49-F238E27FC236}">
                <a16:creationId xmlns:a16="http://schemas.microsoft.com/office/drawing/2014/main" id="{92236918-E1AE-50DC-D900-2B1DA99E16B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05400" y="8367235"/>
            <a:ext cx="7417806" cy="584775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defRPr sz="2600">
                <a:solidFill>
                  <a:srgbClr val="003A4E"/>
                </a:solidFill>
                <a:latin typeface="Arimo" pitchFamily="34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Blip>
                <a:blip r:embed="rId13"/>
              </a:buBlip>
              <a:defRPr sz="2400">
                <a:solidFill>
                  <a:srgbClr val="003A4E"/>
                </a:solidFill>
                <a:latin typeface="Arimo" pitchFamily="34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Blip>
                <a:blip r:embed="rId13"/>
              </a:buBlip>
              <a:defRPr sz="2000">
                <a:solidFill>
                  <a:srgbClr val="003A4E"/>
                </a:solidFill>
                <a:latin typeface="Arimo" pitchFamily="34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Blip>
                <a:blip r:embed="rId13"/>
              </a:buBlip>
              <a:defRPr>
                <a:solidFill>
                  <a:srgbClr val="003A4E"/>
                </a:solidFill>
                <a:latin typeface="Arimo" pitchFamily="34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Blip>
                <a:blip r:embed="rId13"/>
              </a:buBlip>
              <a:defRPr sz="1600">
                <a:solidFill>
                  <a:srgbClr val="003A4E"/>
                </a:solidFill>
                <a:latin typeface="Arimo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Blip>
                <a:blip r:embed="rId13"/>
              </a:buBlip>
              <a:defRPr sz="1600">
                <a:solidFill>
                  <a:srgbClr val="003A4E"/>
                </a:solidFill>
                <a:latin typeface="Arimo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Blip>
                <a:blip r:embed="rId13"/>
              </a:buBlip>
              <a:defRPr sz="1600">
                <a:solidFill>
                  <a:srgbClr val="003A4E"/>
                </a:solidFill>
                <a:latin typeface="Arimo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Blip>
                <a:blip r:embed="rId13"/>
              </a:buBlip>
              <a:defRPr sz="1600">
                <a:solidFill>
                  <a:srgbClr val="003A4E"/>
                </a:solidFill>
                <a:latin typeface="Arimo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Blip>
                <a:blip r:embed="rId13"/>
              </a:buBlip>
              <a:defRPr sz="1600">
                <a:solidFill>
                  <a:srgbClr val="003A4E"/>
                </a:solidFill>
                <a:latin typeface="Arimo" pitchFamily="34" charset="0"/>
                <a:cs typeface="Arial" charset="0"/>
              </a:defRPr>
            </a:lvl9pPr>
          </a:lstStyle>
          <a:p>
            <a:pPr algn="ctr">
              <a:spcBef>
                <a:spcPct val="0"/>
              </a:spcBef>
              <a:spcAft>
                <a:spcPct val="75000"/>
              </a:spcAft>
              <a:buSzPct val="130000"/>
            </a:pPr>
            <a:r>
              <a:rPr lang="it-IT" altLang="it-IT" sz="3200" b="1" dirty="0">
                <a:solidFill>
                  <a:srgbClr val="C00000"/>
                </a:solidFill>
                <a:latin typeface="Lato" panose="020F0502020204030203" pitchFamily="34" charset="0"/>
                <a:ea typeface="Arimo" panose="020B0604020202020204" pitchFamily="34" charset="0"/>
              </a:rPr>
              <a:t>Decisione A2 del 12 giugno 2009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341472" y="370047"/>
            <a:ext cx="4210323" cy="6419139"/>
            <a:chOff x="0" y="0"/>
            <a:chExt cx="3585346" cy="5466287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3585346" cy="5466286"/>
            </a:xfrm>
            <a:custGeom>
              <a:avLst/>
              <a:gdLst/>
              <a:ahLst/>
              <a:cxnLst/>
              <a:rect l="l" t="t" r="r" b="b"/>
              <a:pathLst>
                <a:path w="3585346" h="5466286">
                  <a:moveTo>
                    <a:pt x="3421516" y="0"/>
                  </a:moveTo>
                  <a:lnTo>
                    <a:pt x="0" y="0"/>
                  </a:lnTo>
                  <a:lnTo>
                    <a:pt x="0" y="5466286"/>
                  </a:lnTo>
                  <a:lnTo>
                    <a:pt x="76200" y="5466286"/>
                  </a:lnTo>
                  <a:lnTo>
                    <a:pt x="76200" y="76200"/>
                  </a:lnTo>
                  <a:lnTo>
                    <a:pt x="3585346" y="76200"/>
                  </a:lnTo>
                  <a:lnTo>
                    <a:pt x="3585346" y="0"/>
                  </a:lnTo>
                  <a:close/>
                </a:path>
              </a:pathLst>
            </a:custGeom>
            <a:solidFill>
              <a:srgbClr val="003253"/>
            </a:solidFill>
          </p:spPr>
          <p:txBody>
            <a:bodyPr/>
            <a:lstStyle/>
            <a:p>
              <a:endParaRPr lang="it-IT"/>
            </a:p>
          </p:txBody>
        </p:sp>
      </p:grpSp>
      <p:grpSp>
        <p:nvGrpSpPr>
          <p:cNvPr id="4" name="Group 4"/>
          <p:cNvGrpSpPr/>
          <p:nvPr/>
        </p:nvGrpSpPr>
        <p:grpSpPr>
          <a:xfrm rot="-10800000">
            <a:off x="11865513" y="7751113"/>
            <a:ext cx="6070024" cy="2019359"/>
            <a:chOff x="0" y="0"/>
            <a:chExt cx="5168994" cy="1719607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5168994" cy="1719607"/>
            </a:xfrm>
            <a:custGeom>
              <a:avLst/>
              <a:gdLst/>
              <a:ahLst/>
              <a:cxnLst/>
              <a:rect l="l" t="t" r="r" b="b"/>
              <a:pathLst>
                <a:path w="5168994" h="1719607">
                  <a:moveTo>
                    <a:pt x="5005164" y="0"/>
                  </a:moveTo>
                  <a:lnTo>
                    <a:pt x="0" y="0"/>
                  </a:lnTo>
                  <a:lnTo>
                    <a:pt x="0" y="1719607"/>
                  </a:lnTo>
                  <a:lnTo>
                    <a:pt x="76200" y="1719607"/>
                  </a:lnTo>
                  <a:lnTo>
                    <a:pt x="76200" y="76200"/>
                  </a:lnTo>
                  <a:lnTo>
                    <a:pt x="5168994" y="76200"/>
                  </a:lnTo>
                  <a:lnTo>
                    <a:pt x="5168994" y="0"/>
                  </a:lnTo>
                  <a:close/>
                </a:path>
              </a:pathLst>
            </a:custGeom>
            <a:solidFill>
              <a:srgbClr val="B02039"/>
            </a:solidFill>
          </p:spPr>
          <p:txBody>
            <a:bodyPr/>
            <a:lstStyle/>
            <a:p>
              <a:endParaRPr lang="it-IT"/>
            </a:p>
          </p:txBody>
        </p:sp>
      </p:grpSp>
      <p:sp>
        <p:nvSpPr>
          <p:cNvPr id="6" name="Freeform 6"/>
          <p:cNvSpPr/>
          <p:nvPr/>
        </p:nvSpPr>
        <p:spPr>
          <a:xfrm>
            <a:off x="16784434" y="8760792"/>
            <a:ext cx="949733" cy="805000"/>
          </a:xfrm>
          <a:custGeom>
            <a:avLst/>
            <a:gdLst/>
            <a:ahLst/>
            <a:cxnLst/>
            <a:rect l="l" t="t" r="r" b="b"/>
            <a:pathLst>
              <a:path w="949733" h="805000">
                <a:moveTo>
                  <a:pt x="0" y="0"/>
                </a:moveTo>
                <a:lnTo>
                  <a:pt x="949732" y="0"/>
                </a:lnTo>
                <a:lnTo>
                  <a:pt x="949732" y="805000"/>
                </a:lnTo>
                <a:lnTo>
                  <a:pt x="0" y="805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it-IT"/>
          </a:p>
        </p:txBody>
      </p:sp>
      <p:sp>
        <p:nvSpPr>
          <p:cNvPr id="7" name="TextBox 7"/>
          <p:cNvSpPr txBox="1"/>
          <p:nvPr/>
        </p:nvSpPr>
        <p:spPr>
          <a:xfrm>
            <a:off x="1028700" y="1028700"/>
            <a:ext cx="16230600" cy="60272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4719"/>
              </a:lnSpc>
            </a:pPr>
            <a:r>
              <a:rPr lang="it-IT" sz="3999" dirty="0">
                <a:solidFill>
                  <a:srgbClr val="B02039"/>
                </a:solidFill>
                <a:latin typeface="Lato"/>
              </a:rPr>
              <a:t>Attività subordinata in due o più Stati membri (art.13 Reg. 883/2004)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5644774" y="9520381"/>
            <a:ext cx="3754820" cy="32393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2799"/>
              </a:lnSpc>
            </a:pPr>
            <a:r>
              <a:rPr lang="en-US" sz="1999" dirty="0">
                <a:solidFill>
                  <a:srgbClr val="003253"/>
                </a:solidFill>
                <a:latin typeface="Lato"/>
              </a:rPr>
              <a:t>Nel mondo, </a:t>
            </a:r>
            <a:r>
              <a:rPr lang="en-US" sz="1999" dirty="0" err="1">
                <a:solidFill>
                  <a:srgbClr val="003253"/>
                </a:solidFill>
                <a:latin typeface="Lato"/>
              </a:rPr>
              <a:t>alleati</a:t>
            </a:r>
            <a:r>
              <a:rPr lang="en-US" sz="1999" dirty="0">
                <a:solidFill>
                  <a:srgbClr val="003253"/>
                </a:solidFill>
                <a:latin typeface="Lato"/>
              </a:rPr>
              <a:t> al </a:t>
            </a:r>
            <a:r>
              <a:rPr lang="en-US" sz="1999" dirty="0" err="1">
                <a:solidFill>
                  <a:srgbClr val="003253"/>
                </a:solidFill>
                <a:latin typeface="Lato"/>
              </a:rPr>
              <a:t>tuo</a:t>
            </a:r>
            <a:r>
              <a:rPr lang="en-US" sz="1999" dirty="0">
                <a:solidFill>
                  <a:srgbClr val="003253"/>
                </a:solidFill>
                <a:latin typeface="Lato"/>
              </a:rPr>
              <a:t> </a:t>
            </a:r>
            <a:r>
              <a:rPr lang="en-US" sz="1999" dirty="0" err="1">
                <a:solidFill>
                  <a:srgbClr val="003253"/>
                </a:solidFill>
                <a:latin typeface="Lato"/>
              </a:rPr>
              <a:t>fianco</a:t>
            </a:r>
            <a:endParaRPr lang="en-US" sz="1999" dirty="0">
              <a:solidFill>
                <a:srgbClr val="003253"/>
              </a:solidFill>
              <a:latin typeface="Lato"/>
            </a:endParaRPr>
          </a:p>
        </p:txBody>
      </p:sp>
      <p:sp>
        <p:nvSpPr>
          <p:cNvPr id="9" name="TextBox 9"/>
          <p:cNvSpPr txBox="1"/>
          <p:nvPr/>
        </p:nvSpPr>
        <p:spPr>
          <a:xfrm>
            <a:off x="9574206" y="9520381"/>
            <a:ext cx="3754820" cy="33965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2799"/>
              </a:lnSpc>
            </a:pPr>
            <a:r>
              <a:rPr lang="en-US" sz="1999">
                <a:solidFill>
                  <a:srgbClr val="003253"/>
                </a:solidFill>
                <a:latin typeface="Lato"/>
              </a:rPr>
              <a:t>www.ecaitalia.com</a:t>
            </a:r>
          </a:p>
        </p:txBody>
      </p:sp>
      <p:sp>
        <p:nvSpPr>
          <p:cNvPr id="11" name="Freeform 11"/>
          <p:cNvSpPr/>
          <p:nvPr/>
        </p:nvSpPr>
        <p:spPr>
          <a:xfrm>
            <a:off x="1028700" y="2963583"/>
            <a:ext cx="401340" cy="500344"/>
          </a:xfrm>
          <a:custGeom>
            <a:avLst/>
            <a:gdLst/>
            <a:ahLst/>
            <a:cxnLst/>
            <a:rect l="l" t="t" r="r" b="b"/>
            <a:pathLst>
              <a:path w="401340" h="500344">
                <a:moveTo>
                  <a:pt x="0" y="0"/>
                </a:moveTo>
                <a:lnTo>
                  <a:pt x="401340" y="0"/>
                </a:lnTo>
                <a:lnTo>
                  <a:pt x="401340" y="500344"/>
                </a:lnTo>
                <a:lnTo>
                  <a:pt x="0" y="500344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it-IT"/>
          </a:p>
        </p:txBody>
      </p:sp>
      <p:sp>
        <p:nvSpPr>
          <p:cNvPr id="12" name="TextBox 12"/>
          <p:cNvSpPr txBox="1"/>
          <p:nvPr/>
        </p:nvSpPr>
        <p:spPr>
          <a:xfrm>
            <a:off x="1676400" y="2286154"/>
            <a:ext cx="15696268" cy="196291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just">
              <a:lnSpc>
                <a:spcPts val="3919"/>
              </a:lnSpc>
              <a:spcBef>
                <a:spcPct val="0"/>
              </a:spcBef>
            </a:pPr>
            <a:r>
              <a:rPr lang="it-IT" sz="3200" dirty="0">
                <a:solidFill>
                  <a:srgbClr val="003253"/>
                </a:solidFill>
                <a:latin typeface="Lato"/>
              </a:rPr>
              <a:t>Le disposizioni relative al distacco, ai sensi dell’art. 12, non si applicano quando una persona è normalmente impiegata simultaneamente in più Stati membri. Questo tipo di situazione deve essere valutata sulla base delle disposizioni dell’art. 13 del regolamento di base.</a:t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1551459" y="4903789"/>
            <a:ext cx="15696269" cy="98600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919"/>
              </a:lnSpc>
              <a:spcBef>
                <a:spcPct val="0"/>
              </a:spcBef>
            </a:pPr>
            <a:r>
              <a:rPr lang="it-IT" sz="3200" b="1" dirty="0">
                <a:solidFill>
                  <a:srgbClr val="C00000"/>
                </a:solidFill>
                <a:latin typeface="Lato"/>
              </a:rPr>
              <a:t>Quale sistema di sicurezza sociale è applicabile alle persone che lavorano normalmente in due o più Stati membri?</a:t>
            </a:r>
          </a:p>
        </p:txBody>
      </p:sp>
      <p:sp>
        <p:nvSpPr>
          <p:cNvPr id="15" name="Freeform 15"/>
          <p:cNvSpPr/>
          <p:nvPr/>
        </p:nvSpPr>
        <p:spPr>
          <a:xfrm>
            <a:off x="1044649" y="6954918"/>
            <a:ext cx="401340" cy="500344"/>
          </a:xfrm>
          <a:custGeom>
            <a:avLst/>
            <a:gdLst/>
            <a:ahLst/>
            <a:cxnLst/>
            <a:rect l="l" t="t" r="r" b="b"/>
            <a:pathLst>
              <a:path w="401340" h="500344">
                <a:moveTo>
                  <a:pt x="0" y="0"/>
                </a:moveTo>
                <a:lnTo>
                  <a:pt x="401340" y="0"/>
                </a:lnTo>
                <a:lnTo>
                  <a:pt x="401340" y="500344"/>
                </a:lnTo>
                <a:lnTo>
                  <a:pt x="0" y="500344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it-IT"/>
          </a:p>
        </p:txBody>
      </p:sp>
      <p:sp>
        <p:nvSpPr>
          <p:cNvPr id="16" name="TextBox 16"/>
          <p:cNvSpPr txBox="1"/>
          <p:nvPr/>
        </p:nvSpPr>
        <p:spPr>
          <a:xfrm>
            <a:off x="1676399" y="6973840"/>
            <a:ext cx="15696269" cy="46249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just">
              <a:lnSpc>
                <a:spcPts val="3919"/>
              </a:lnSpc>
              <a:spcBef>
                <a:spcPct val="0"/>
              </a:spcBef>
            </a:pPr>
            <a:r>
              <a:rPr lang="it-IT" sz="3200" dirty="0">
                <a:solidFill>
                  <a:srgbClr val="003253"/>
                </a:solidFill>
                <a:latin typeface="Lato"/>
              </a:rPr>
              <a:t>Prima fase: quantificare l’attività di lavoro svolta nello Stato di residenza.</a:t>
            </a:r>
          </a:p>
        </p:txBody>
      </p:sp>
      <p:sp>
        <p:nvSpPr>
          <p:cNvPr id="17" name="CasellaDiTesto 15">
            <a:extLst>
              <a:ext uri="{FF2B5EF4-FFF2-40B4-BE49-F238E27FC236}">
                <a16:creationId xmlns:a16="http://schemas.microsoft.com/office/drawing/2014/main" id="{F09C2AAB-6FF0-33DB-A94A-F0575EB68F5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80632" y="7893584"/>
            <a:ext cx="6726736" cy="584775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defRPr sz="2600">
                <a:solidFill>
                  <a:srgbClr val="003A4E"/>
                </a:solidFill>
                <a:latin typeface="Arimo" pitchFamily="34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Blip>
                <a:blip r:embed="rId5"/>
              </a:buBlip>
              <a:defRPr sz="2400">
                <a:solidFill>
                  <a:srgbClr val="003A4E"/>
                </a:solidFill>
                <a:latin typeface="Arimo" pitchFamily="34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Blip>
                <a:blip r:embed="rId5"/>
              </a:buBlip>
              <a:defRPr sz="2000">
                <a:solidFill>
                  <a:srgbClr val="003A4E"/>
                </a:solidFill>
                <a:latin typeface="Arimo" pitchFamily="34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Blip>
                <a:blip r:embed="rId5"/>
              </a:buBlip>
              <a:defRPr>
                <a:solidFill>
                  <a:srgbClr val="003A4E"/>
                </a:solidFill>
                <a:latin typeface="Arimo" pitchFamily="34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Blip>
                <a:blip r:embed="rId5"/>
              </a:buBlip>
              <a:defRPr sz="1600">
                <a:solidFill>
                  <a:srgbClr val="003A4E"/>
                </a:solidFill>
                <a:latin typeface="Arimo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Blip>
                <a:blip r:embed="rId5"/>
              </a:buBlip>
              <a:defRPr sz="1600">
                <a:solidFill>
                  <a:srgbClr val="003A4E"/>
                </a:solidFill>
                <a:latin typeface="Arimo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Blip>
                <a:blip r:embed="rId5"/>
              </a:buBlip>
              <a:defRPr sz="1600">
                <a:solidFill>
                  <a:srgbClr val="003A4E"/>
                </a:solidFill>
                <a:latin typeface="Arimo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Blip>
                <a:blip r:embed="rId5"/>
              </a:buBlip>
              <a:defRPr sz="1600">
                <a:solidFill>
                  <a:srgbClr val="003A4E"/>
                </a:solidFill>
                <a:latin typeface="Arimo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Blip>
                <a:blip r:embed="rId5"/>
              </a:buBlip>
              <a:defRPr sz="1600">
                <a:solidFill>
                  <a:srgbClr val="003A4E"/>
                </a:solidFill>
                <a:latin typeface="Arimo" pitchFamily="34" charset="0"/>
                <a:cs typeface="Arial" charset="0"/>
              </a:defRPr>
            </a:lvl9pPr>
          </a:lstStyle>
          <a:p>
            <a:pPr algn="ctr">
              <a:spcBef>
                <a:spcPct val="0"/>
              </a:spcBef>
              <a:spcAft>
                <a:spcPct val="75000"/>
              </a:spcAft>
              <a:buSzPct val="130000"/>
            </a:pPr>
            <a:r>
              <a:rPr lang="it-IT" altLang="it-IT" sz="3200" b="1" dirty="0">
                <a:solidFill>
                  <a:srgbClr val="CC0000"/>
                </a:solidFill>
                <a:latin typeface="Lato" panose="020F0502020204030203" pitchFamily="34" charset="0"/>
              </a:rPr>
              <a:t>Articolo 13 par. 1 reg. 883/2004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341472" y="370047"/>
            <a:ext cx="4210323" cy="6419139"/>
            <a:chOff x="0" y="0"/>
            <a:chExt cx="3585346" cy="5466287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3585346" cy="5466286"/>
            </a:xfrm>
            <a:custGeom>
              <a:avLst/>
              <a:gdLst/>
              <a:ahLst/>
              <a:cxnLst/>
              <a:rect l="l" t="t" r="r" b="b"/>
              <a:pathLst>
                <a:path w="3585346" h="5466286">
                  <a:moveTo>
                    <a:pt x="3421516" y="0"/>
                  </a:moveTo>
                  <a:lnTo>
                    <a:pt x="0" y="0"/>
                  </a:lnTo>
                  <a:lnTo>
                    <a:pt x="0" y="5466286"/>
                  </a:lnTo>
                  <a:lnTo>
                    <a:pt x="76200" y="5466286"/>
                  </a:lnTo>
                  <a:lnTo>
                    <a:pt x="76200" y="76200"/>
                  </a:lnTo>
                  <a:lnTo>
                    <a:pt x="3585346" y="76200"/>
                  </a:lnTo>
                  <a:lnTo>
                    <a:pt x="3585346" y="0"/>
                  </a:lnTo>
                  <a:close/>
                </a:path>
              </a:pathLst>
            </a:custGeom>
            <a:solidFill>
              <a:srgbClr val="003253"/>
            </a:solidFill>
          </p:spPr>
          <p:txBody>
            <a:bodyPr/>
            <a:lstStyle/>
            <a:p>
              <a:endParaRPr lang="it-IT"/>
            </a:p>
          </p:txBody>
        </p:sp>
      </p:grpSp>
      <p:grpSp>
        <p:nvGrpSpPr>
          <p:cNvPr id="4" name="Group 4"/>
          <p:cNvGrpSpPr/>
          <p:nvPr/>
        </p:nvGrpSpPr>
        <p:grpSpPr>
          <a:xfrm rot="-10800000">
            <a:off x="11865513" y="7751113"/>
            <a:ext cx="6070024" cy="2019359"/>
            <a:chOff x="0" y="0"/>
            <a:chExt cx="5168994" cy="1719607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5168994" cy="1719607"/>
            </a:xfrm>
            <a:custGeom>
              <a:avLst/>
              <a:gdLst/>
              <a:ahLst/>
              <a:cxnLst/>
              <a:rect l="l" t="t" r="r" b="b"/>
              <a:pathLst>
                <a:path w="5168994" h="1719607">
                  <a:moveTo>
                    <a:pt x="5005164" y="0"/>
                  </a:moveTo>
                  <a:lnTo>
                    <a:pt x="0" y="0"/>
                  </a:lnTo>
                  <a:lnTo>
                    <a:pt x="0" y="1719607"/>
                  </a:lnTo>
                  <a:lnTo>
                    <a:pt x="76200" y="1719607"/>
                  </a:lnTo>
                  <a:lnTo>
                    <a:pt x="76200" y="76200"/>
                  </a:lnTo>
                  <a:lnTo>
                    <a:pt x="5168994" y="76200"/>
                  </a:lnTo>
                  <a:lnTo>
                    <a:pt x="5168994" y="0"/>
                  </a:lnTo>
                  <a:close/>
                </a:path>
              </a:pathLst>
            </a:custGeom>
            <a:solidFill>
              <a:srgbClr val="B02039"/>
            </a:solidFill>
          </p:spPr>
          <p:txBody>
            <a:bodyPr/>
            <a:lstStyle/>
            <a:p>
              <a:endParaRPr lang="it-IT"/>
            </a:p>
          </p:txBody>
        </p:sp>
      </p:grpSp>
      <p:sp>
        <p:nvSpPr>
          <p:cNvPr id="6" name="Freeform 6"/>
          <p:cNvSpPr/>
          <p:nvPr/>
        </p:nvSpPr>
        <p:spPr>
          <a:xfrm>
            <a:off x="16784434" y="8760792"/>
            <a:ext cx="949733" cy="805000"/>
          </a:xfrm>
          <a:custGeom>
            <a:avLst/>
            <a:gdLst/>
            <a:ahLst/>
            <a:cxnLst/>
            <a:rect l="l" t="t" r="r" b="b"/>
            <a:pathLst>
              <a:path w="949733" h="805000">
                <a:moveTo>
                  <a:pt x="0" y="0"/>
                </a:moveTo>
                <a:lnTo>
                  <a:pt x="949732" y="0"/>
                </a:lnTo>
                <a:lnTo>
                  <a:pt x="949732" y="805000"/>
                </a:lnTo>
                <a:lnTo>
                  <a:pt x="0" y="805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it-IT"/>
          </a:p>
        </p:txBody>
      </p:sp>
      <p:grpSp>
        <p:nvGrpSpPr>
          <p:cNvPr id="7" name="Group 7"/>
          <p:cNvGrpSpPr/>
          <p:nvPr/>
        </p:nvGrpSpPr>
        <p:grpSpPr>
          <a:xfrm>
            <a:off x="1028700" y="2107708"/>
            <a:ext cx="16346667" cy="1066800"/>
            <a:chOff x="0" y="-21456"/>
            <a:chExt cx="1156552" cy="238370"/>
          </a:xfrm>
        </p:grpSpPr>
        <p:sp>
          <p:nvSpPr>
            <p:cNvPr id="8" name="Freeform 8"/>
            <p:cNvSpPr/>
            <p:nvPr/>
          </p:nvSpPr>
          <p:spPr>
            <a:xfrm>
              <a:off x="125" y="-21456"/>
              <a:ext cx="1156427" cy="238370"/>
            </a:xfrm>
            <a:custGeom>
              <a:avLst/>
              <a:gdLst/>
              <a:ahLst/>
              <a:cxnLst/>
              <a:rect l="l" t="t" r="r" b="b"/>
              <a:pathLst>
                <a:path w="1075558" h="301158">
                  <a:moveTo>
                    <a:pt x="0" y="0"/>
                  </a:moveTo>
                  <a:lnTo>
                    <a:pt x="1075558" y="0"/>
                  </a:lnTo>
                  <a:lnTo>
                    <a:pt x="1075558" y="301158"/>
                  </a:lnTo>
                  <a:lnTo>
                    <a:pt x="0" y="301158"/>
                  </a:lnTo>
                  <a:close/>
                </a:path>
              </a:pathLst>
            </a:custGeom>
            <a:solidFill>
              <a:srgbClr val="F4CC57"/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9" name="TextBox 9"/>
            <p:cNvSpPr txBox="1"/>
            <p:nvPr/>
          </p:nvSpPr>
          <p:spPr>
            <a:xfrm>
              <a:off x="0" y="-12806"/>
              <a:ext cx="1156427" cy="229719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919"/>
                </a:lnSpc>
              </a:pPr>
              <a:r>
                <a:rPr lang="it-IT" sz="2799" dirty="0">
                  <a:solidFill>
                    <a:srgbClr val="003253"/>
                  </a:solidFill>
                  <a:latin typeface="Lato Bold"/>
                </a:rPr>
                <a:t>Alla persona che esercita abitualmente un’attività subordinata in due o più Stati membri si applica:</a:t>
              </a:r>
            </a:p>
          </p:txBody>
        </p:sp>
      </p:grpSp>
      <p:sp>
        <p:nvSpPr>
          <p:cNvPr id="10" name="TextBox 10"/>
          <p:cNvSpPr txBox="1"/>
          <p:nvPr/>
        </p:nvSpPr>
        <p:spPr>
          <a:xfrm>
            <a:off x="1028700" y="1028700"/>
            <a:ext cx="16230600" cy="60272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4719"/>
              </a:lnSpc>
            </a:pPr>
            <a:r>
              <a:rPr lang="it-IT" sz="3999" dirty="0">
                <a:solidFill>
                  <a:srgbClr val="B02039"/>
                </a:solidFill>
                <a:latin typeface="Lato"/>
              </a:rPr>
              <a:t>Attività subordinata in due o più Stati membri (art.13 Reg. 883/2004)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5644774" y="9520381"/>
            <a:ext cx="3754820" cy="32393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2799"/>
              </a:lnSpc>
            </a:pPr>
            <a:r>
              <a:rPr lang="en-US" sz="1999" dirty="0">
                <a:solidFill>
                  <a:srgbClr val="003253"/>
                </a:solidFill>
                <a:latin typeface="Lato"/>
              </a:rPr>
              <a:t>Nel mondo, </a:t>
            </a:r>
            <a:r>
              <a:rPr lang="en-US" sz="1999" dirty="0" err="1">
                <a:solidFill>
                  <a:srgbClr val="003253"/>
                </a:solidFill>
                <a:latin typeface="Lato"/>
              </a:rPr>
              <a:t>alleati</a:t>
            </a:r>
            <a:r>
              <a:rPr lang="en-US" sz="1999" dirty="0">
                <a:solidFill>
                  <a:srgbClr val="003253"/>
                </a:solidFill>
                <a:latin typeface="Lato"/>
              </a:rPr>
              <a:t> al </a:t>
            </a:r>
            <a:r>
              <a:rPr lang="en-US" sz="1999" dirty="0" err="1">
                <a:solidFill>
                  <a:srgbClr val="003253"/>
                </a:solidFill>
                <a:latin typeface="Lato"/>
              </a:rPr>
              <a:t>tuo</a:t>
            </a:r>
            <a:r>
              <a:rPr lang="en-US" sz="1999" dirty="0">
                <a:solidFill>
                  <a:srgbClr val="003253"/>
                </a:solidFill>
                <a:latin typeface="Lato"/>
              </a:rPr>
              <a:t> </a:t>
            </a:r>
            <a:r>
              <a:rPr lang="en-US" sz="1999" dirty="0" err="1">
                <a:solidFill>
                  <a:srgbClr val="003253"/>
                </a:solidFill>
                <a:latin typeface="Lato"/>
              </a:rPr>
              <a:t>fianco</a:t>
            </a:r>
            <a:endParaRPr lang="en-US" sz="1999" dirty="0">
              <a:solidFill>
                <a:srgbClr val="003253"/>
              </a:solidFill>
              <a:latin typeface="Lato"/>
            </a:endParaRPr>
          </a:p>
        </p:txBody>
      </p:sp>
      <p:sp>
        <p:nvSpPr>
          <p:cNvPr id="12" name="TextBox 12"/>
          <p:cNvSpPr txBox="1"/>
          <p:nvPr/>
        </p:nvSpPr>
        <p:spPr>
          <a:xfrm>
            <a:off x="9574206" y="9520381"/>
            <a:ext cx="3754820" cy="33965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2799"/>
              </a:lnSpc>
            </a:pPr>
            <a:r>
              <a:rPr lang="en-US" sz="1999">
                <a:solidFill>
                  <a:srgbClr val="003253"/>
                </a:solidFill>
                <a:latin typeface="Lato"/>
              </a:rPr>
              <a:t>www.ecaitalia.com</a:t>
            </a:r>
          </a:p>
        </p:txBody>
      </p:sp>
      <p:cxnSp>
        <p:nvCxnSpPr>
          <p:cNvPr id="22" name="Connettore 2 21">
            <a:extLst>
              <a:ext uri="{FF2B5EF4-FFF2-40B4-BE49-F238E27FC236}">
                <a16:creationId xmlns:a16="http://schemas.microsoft.com/office/drawing/2014/main" id="{43308BB5-EADA-3A8B-E64C-9F17B87F758E}"/>
              </a:ext>
            </a:extLst>
          </p:cNvPr>
          <p:cNvCxnSpPr>
            <a:cxnSpLocks/>
          </p:cNvCxnSpPr>
          <p:nvPr/>
        </p:nvCxnSpPr>
        <p:spPr>
          <a:xfrm>
            <a:off x="2446633" y="3314700"/>
            <a:ext cx="0" cy="1228393"/>
          </a:xfrm>
          <a:prstGeom prst="straightConnector1">
            <a:avLst/>
          </a:prstGeom>
          <a:ln w="50800" cmpd="sng">
            <a:solidFill>
              <a:srgbClr val="0075AA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CasellaDiTesto 23">
            <a:extLst>
              <a:ext uri="{FF2B5EF4-FFF2-40B4-BE49-F238E27FC236}">
                <a16:creationId xmlns:a16="http://schemas.microsoft.com/office/drawing/2014/main" id="{CE6B0E40-AE2E-58C2-BBB5-6B6D46FCC053}"/>
              </a:ext>
            </a:extLst>
          </p:cNvPr>
          <p:cNvSpPr txBox="1"/>
          <p:nvPr/>
        </p:nvSpPr>
        <p:spPr>
          <a:xfrm>
            <a:off x="1028700" y="4620430"/>
            <a:ext cx="5372100" cy="1077218"/>
          </a:xfrm>
          <a:prstGeom prst="rect">
            <a:avLst/>
          </a:prstGeom>
          <a:solidFill>
            <a:srgbClr val="003253"/>
          </a:solidFill>
          <a:ln>
            <a:solidFill>
              <a:srgbClr val="0075AA"/>
            </a:solidFill>
          </a:ln>
          <a:effectLst>
            <a:outerShdw blurRad="50800" dist="50800" dir="5400000" algn="ctr" rotWithShape="0">
              <a:schemeClr val="bg1">
                <a:lumMod val="50000"/>
              </a:schemeClr>
            </a:outerShdw>
          </a:effectLst>
        </p:spPr>
        <p:txBody>
          <a:bodyPr wrap="square">
            <a:spAutoFit/>
          </a:bodyPr>
          <a:lstStyle/>
          <a:p>
            <a:pPr algn="ctr" eaLnBrk="0" hangingPunct="0">
              <a:spcAft>
                <a:spcPct val="75000"/>
              </a:spcAft>
              <a:buSzPct val="130000"/>
              <a:defRPr/>
            </a:pPr>
            <a:r>
              <a:rPr lang="it-IT" sz="3200" i="1" dirty="0">
                <a:solidFill>
                  <a:schemeClr val="bg1"/>
                </a:solidFill>
                <a:latin typeface="Lato" panose="020F0502020204030203" pitchFamily="34" charset="0"/>
                <a:ea typeface="Arimo" panose="020B0604020202020204" pitchFamily="34" charset="0"/>
              </a:rPr>
              <a:t>La legislazione dello </a:t>
            </a:r>
            <a:r>
              <a:rPr lang="it-IT" sz="3200" b="1" i="1" dirty="0">
                <a:solidFill>
                  <a:schemeClr val="bg1"/>
                </a:solidFill>
                <a:latin typeface="Lato" panose="020F0502020204030203" pitchFamily="34" charset="0"/>
                <a:ea typeface="Arimo" panose="020B0604020202020204" pitchFamily="34" charset="0"/>
              </a:rPr>
              <a:t>Stato membro di residenza</a:t>
            </a:r>
            <a:r>
              <a:rPr lang="it-IT" sz="3200" i="1" dirty="0">
                <a:solidFill>
                  <a:schemeClr val="bg1"/>
                </a:solidFill>
                <a:latin typeface="Lato" panose="020F0502020204030203" pitchFamily="34" charset="0"/>
                <a:ea typeface="Arimo" panose="020B0604020202020204" pitchFamily="34" charset="0"/>
              </a:rPr>
              <a:t> </a:t>
            </a:r>
            <a:r>
              <a:rPr lang="it-IT" sz="3200" i="1" u="sng" dirty="0">
                <a:solidFill>
                  <a:schemeClr val="bg1"/>
                </a:solidFill>
                <a:latin typeface="Lato" panose="020F0502020204030203" pitchFamily="34" charset="0"/>
                <a:ea typeface="Arimo" panose="020B0604020202020204" pitchFamily="34" charset="0"/>
              </a:rPr>
              <a:t>se</a:t>
            </a:r>
            <a:endParaRPr lang="it-IT" sz="3200" u="sng" dirty="0">
              <a:solidFill>
                <a:schemeClr val="bg1"/>
              </a:solidFill>
              <a:latin typeface="Lato" panose="020F0502020204030203" pitchFamily="34" charset="0"/>
              <a:ea typeface="Arimo" panose="020B0604020202020204" pitchFamily="34" charset="0"/>
            </a:endParaRPr>
          </a:p>
        </p:txBody>
      </p:sp>
      <p:sp>
        <p:nvSpPr>
          <p:cNvPr id="25" name="CasellaDiTesto 15">
            <a:extLst>
              <a:ext uri="{FF2B5EF4-FFF2-40B4-BE49-F238E27FC236}">
                <a16:creationId xmlns:a16="http://schemas.microsoft.com/office/drawing/2014/main" id="{DCA54492-577A-50CB-BB34-8B1EF7F1BBA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62542" y="8309325"/>
            <a:ext cx="6183767" cy="584775"/>
          </a:xfrm>
          <a:prstGeom prst="rect">
            <a:avLst/>
          </a:prstGeom>
          <a:solidFill>
            <a:srgbClr val="003253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defRPr sz="2600">
                <a:solidFill>
                  <a:srgbClr val="003A4E"/>
                </a:solidFill>
                <a:latin typeface="Arimo" pitchFamily="34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Blip>
                <a:blip r:embed="rId3"/>
              </a:buBlip>
              <a:defRPr sz="2400">
                <a:solidFill>
                  <a:srgbClr val="003A4E"/>
                </a:solidFill>
                <a:latin typeface="Arimo" pitchFamily="34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Blip>
                <a:blip r:embed="rId3"/>
              </a:buBlip>
              <a:defRPr sz="2000">
                <a:solidFill>
                  <a:srgbClr val="003A4E"/>
                </a:solidFill>
                <a:latin typeface="Arimo" pitchFamily="34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Blip>
                <a:blip r:embed="rId3"/>
              </a:buBlip>
              <a:defRPr>
                <a:solidFill>
                  <a:srgbClr val="003A4E"/>
                </a:solidFill>
                <a:latin typeface="Arimo" pitchFamily="34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Blip>
                <a:blip r:embed="rId3"/>
              </a:buBlip>
              <a:defRPr sz="1600">
                <a:solidFill>
                  <a:srgbClr val="003A4E"/>
                </a:solidFill>
                <a:latin typeface="Arimo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Blip>
                <a:blip r:embed="rId3"/>
              </a:buBlip>
              <a:defRPr sz="1600">
                <a:solidFill>
                  <a:srgbClr val="003A4E"/>
                </a:solidFill>
                <a:latin typeface="Arimo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Blip>
                <a:blip r:embed="rId3"/>
              </a:buBlip>
              <a:defRPr sz="1600">
                <a:solidFill>
                  <a:srgbClr val="003A4E"/>
                </a:solidFill>
                <a:latin typeface="Arimo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Blip>
                <a:blip r:embed="rId3"/>
              </a:buBlip>
              <a:defRPr sz="1600">
                <a:solidFill>
                  <a:srgbClr val="003A4E"/>
                </a:solidFill>
                <a:latin typeface="Arimo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Blip>
                <a:blip r:embed="rId3"/>
              </a:buBlip>
              <a:defRPr sz="1600">
                <a:solidFill>
                  <a:srgbClr val="003A4E"/>
                </a:solidFill>
                <a:latin typeface="Arimo" pitchFamily="34" charset="0"/>
                <a:cs typeface="Arial" charset="0"/>
              </a:defRPr>
            </a:lvl9pPr>
          </a:lstStyle>
          <a:p>
            <a:pPr algn="just">
              <a:spcBef>
                <a:spcPct val="0"/>
              </a:spcBef>
              <a:spcAft>
                <a:spcPct val="75000"/>
              </a:spcAft>
              <a:buSzPct val="130000"/>
            </a:pPr>
            <a:r>
              <a:rPr lang="it-IT" altLang="it-IT" sz="3200" b="1" dirty="0">
                <a:solidFill>
                  <a:schemeClr val="bg1"/>
                </a:solidFill>
                <a:latin typeface="Lato" panose="020F0502020204030203" pitchFamily="34" charset="0"/>
              </a:rPr>
              <a:t>Articolo 13 par. 1 reg. 883/2004</a:t>
            </a:r>
          </a:p>
        </p:txBody>
      </p:sp>
      <p:sp>
        <p:nvSpPr>
          <p:cNvPr id="26" name="CasellaDiTesto 25">
            <a:extLst>
              <a:ext uri="{FF2B5EF4-FFF2-40B4-BE49-F238E27FC236}">
                <a16:creationId xmlns:a16="http://schemas.microsoft.com/office/drawing/2014/main" id="{B4B03EA5-CC81-A37A-B937-8327F79FD1C8}"/>
              </a:ext>
            </a:extLst>
          </p:cNvPr>
          <p:cNvSpPr txBox="1"/>
          <p:nvPr/>
        </p:nvSpPr>
        <p:spPr>
          <a:xfrm>
            <a:off x="8036442" y="4543093"/>
            <a:ext cx="9372600" cy="1077218"/>
          </a:xfrm>
          <a:prstGeom prst="rect">
            <a:avLst/>
          </a:prstGeom>
          <a:solidFill>
            <a:srgbClr val="003253"/>
          </a:solidFill>
          <a:ln>
            <a:solidFill>
              <a:schemeClr val="tx1"/>
            </a:solidFill>
          </a:ln>
          <a:effectLst>
            <a:outerShdw blurRad="50800" dist="50800" dir="5400000" algn="ctr" rotWithShape="0">
              <a:schemeClr val="bg1">
                <a:lumMod val="50000"/>
              </a:schemeClr>
            </a:outerShdw>
          </a:effectLst>
        </p:spPr>
        <p:txBody>
          <a:bodyPr wrap="square">
            <a:spAutoFit/>
          </a:bodyPr>
          <a:lstStyle/>
          <a:p>
            <a:pPr algn="ctr" eaLnBrk="0" hangingPunct="0">
              <a:spcAft>
                <a:spcPct val="75000"/>
              </a:spcAft>
              <a:buSzPct val="130000"/>
              <a:defRPr/>
            </a:pPr>
            <a:r>
              <a:rPr lang="it-IT" sz="3200" i="1" dirty="0">
                <a:solidFill>
                  <a:schemeClr val="bg1"/>
                </a:solidFill>
                <a:latin typeface="Lato" panose="020F0502020204030203" pitchFamily="34" charset="0"/>
                <a:ea typeface="Arimo" panose="020B0604020202020204" pitchFamily="34" charset="0"/>
              </a:rPr>
              <a:t>esercita una parte </a:t>
            </a:r>
            <a:r>
              <a:rPr lang="it-IT" sz="3200" b="1" i="1" u="sng" dirty="0">
                <a:solidFill>
                  <a:schemeClr val="bg1"/>
                </a:solidFill>
                <a:latin typeface="Lato" panose="020F0502020204030203" pitchFamily="34" charset="0"/>
                <a:ea typeface="Arimo" panose="020B0604020202020204" pitchFamily="34" charset="0"/>
              </a:rPr>
              <a:t>sostanziale</a:t>
            </a:r>
            <a:r>
              <a:rPr lang="it-IT" sz="3200" i="1" dirty="0">
                <a:solidFill>
                  <a:schemeClr val="bg1"/>
                </a:solidFill>
                <a:latin typeface="Lato" panose="020F0502020204030203" pitchFamily="34" charset="0"/>
                <a:ea typeface="Arimo" panose="020B0604020202020204" pitchFamily="34" charset="0"/>
              </a:rPr>
              <a:t> della sua attività in tale Stato (</a:t>
            </a:r>
            <a:r>
              <a:rPr lang="it-IT" sz="3200" b="1" i="1" dirty="0">
                <a:solidFill>
                  <a:schemeClr val="bg1"/>
                </a:solidFill>
                <a:latin typeface="Lato" panose="020F0502020204030203" pitchFamily="34" charset="0"/>
                <a:ea typeface="Arimo" panose="020B0604020202020204" pitchFamily="34" charset="0"/>
              </a:rPr>
              <a:t>almeno 25%)</a:t>
            </a:r>
          </a:p>
        </p:txBody>
      </p:sp>
      <p:sp>
        <p:nvSpPr>
          <p:cNvPr id="27" name="CasellaDiTesto 26">
            <a:extLst>
              <a:ext uri="{FF2B5EF4-FFF2-40B4-BE49-F238E27FC236}">
                <a16:creationId xmlns:a16="http://schemas.microsoft.com/office/drawing/2014/main" id="{EF828381-40A1-523A-2399-AF84376D51F5}"/>
              </a:ext>
            </a:extLst>
          </p:cNvPr>
          <p:cNvSpPr txBox="1"/>
          <p:nvPr/>
        </p:nvSpPr>
        <p:spPr>
          <a:xfrm>
            <a:off x="8015600" y="5991309"/>
            <a:ext cx="9393442" cy="1569660"/>
          </a:xfrm>
          <a:prstGeom prst="rect">
            <a:avLst/>
          </a:prstGeom>
          <a:solidFill>
            <a:srgbClr val="003253"/>
          </a:solidFill>
          <a:ln>
            <a:solidFill>
              <a:schemeClr val="tx1"/>
            </a:solidFill>
          </a:ln>
          <a:effectLst>
            <a:outerShdw blurRad="50800" dist="50800" dir="5400000" algn="ctr" rotWithShape="0">
              <a:schemeClr val="bg1">
                <a:lumMod val="50000"/>
              </a:schemeClr>
            </a:outerShdw>
          </a:effectLst>
        </p:spPr>
        <p:txBody>
          <a:bodyPr wrap="square">
            <a:spAutoFit/>
          </a:bodyPr>
          <a:lstStyle/>
          <a:p>
            <a:pPr algn="ctr" eaLnBrk="0" hangingPunct="0">
              <a:spcAft>
                <a:spcPct val="75000"/>
              </a:spcAft>
              <a:buSzPct val="130000"/>
              <a:defRPr/>
            </a:pPr>
            <a:r>
              <a:rPr lang="it-IT" sz="3200" i="1" u="sng" dirty="0">
                <a:solidFill>
                  <a:schemeClr val="bg1"/>
                </a:solidFill>
                <a:latin typeface="Lato" panose="020F0502020204030203" pitchFamily="34" charset="0"/>
                <a:ea typeface="Arimo" panose="020B0604020202020204" pitchFamily="34" charset="0"/>
              </a:rPr>
              <a:t>dipende da più imprese o da più datori di lavoro </a:t>
            </a:r>
            <a:r>
              <a:rPr lang="it-IT" sz="3200" i="1" dirty="0">
                <a:solidFill>
                  <a:schemeClr val="bg1"/>
                </a:solidFill>
                <a:latin typeface="Lato" panose="020F0502020204030203" pitchFamily="34" charset="0"/>
                <a:ea typeface="Arimo" panose="020B0604020202020204" pitchFamily="34" charset="0"/>
              </a:rPr>
              <a:t>aventi la propria sede legale o la sede delle loro attività </a:t>
            </a:r>
            <a:r>
              <a:rPr lang="it-IT" sz="3200" i="1" u="sng" dirty="0">
                <a:solidFill>
                  <a:schemeClr val="bg1"/>
                </a:solidFill>
                <a:latin typeface="Lato" panose="020F0502020204030203" pitchFamily="34" charset="0"/>
                <a:ea typeface="Arimo" panose="020B0604020202020204" pitchFamily="34" charset="0"/>
              </a:rPr>
              <a:t>in diversi Stati membri e non in quello di residenza</a:t>
            </a:r>
            <a:endParaRPr lang="it-IT" sz="3200" u="sng" dirty="0">
              <a:solidFill>
                <a:schemeClr val="bg1"/>
              </a:solidFill>
              <a:latin typeface="Lato" panose="020F0502020204030203" pitchFamily="34" charset="0"/>
              <a:ea typeface="Arimo" panose="020B0604020202020204" pitchFamily="34" charset="0"/>
            </a:endParaRPr>
          </a:p>
        </p:txBody>
      </p:sp>
      <p:cxnSp>
        <p:nvCxnSpPr>
          <p:cNvPr id="28" name="Connettore 2 27">
            <a:extLst>
              <a:ext uri="{FF2B5EF4-FFF2-40B4-BE49-F238E27FC236}">
                <a16:creationId xmlns:a16="http://schemas.microsoft.com/office/drawing/2014/main" id="{DD6BBF88-7AAD-6A3A-FFF4-281FAACE1822}"/>
              </a:ext>
            </a:extLst>
          </p:cNvPr>
          <p:cNvCxnSpPr>
            <a:cxnSpLocks/>
          </p:cNvCxnSpPr>
          <p:nvPr/>
        </p:nvCxnSpPr>
        <p:spPr>
          <a:xfrm>
            <a:off x="6475916" y="5138309"/>
            <a:ext cx="1372684" cy="28876"/>
          </a:xfrm>
          <a:prstGeom prst="straightConnector1">
            <a:avLst/>
          </a:prstGeom>
          <a:ln w="50800" cmpd="sng">
            <a:solidFill>
              <a:srgbClr val="0075AA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Connettore 2 28">
            <a:extLst>
              <a:ext uri="{FF2B5EF4-FFF2-40B4-BE49-F238E27FC236}">
                <a16:creationId xmlns:a16="http://schemas.microsoft.com/office/drawing/2014/main" id="{31654176-3E4A-00B5-A389-F2B58F03B064}"/>
              </a:ext>
            </a:extLst>
          </p:cNvPr>
          <p:cNvCxnSpPr>
            <a:cxnSpLocks/>
          </p:cNvCxnSpPr>
          <p:nvPr/>
        </p:nvCxnSpPr>
        <p:spPr>
          <a:xfrm>
            <a:off x="6507550" y="5840006"/>
            <a:ext cx="1341050" cy="1157230"/>
          </a:xfrm>
          <a:prstGeom prst="straightConnector1">
            <a:avLst/>
          </a:prstGeom>
          <a:ln w="50800" cmpd="sng">
            <a:solidFill>
              <a:srgbClr val="0075AA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341472" y="370047"/>
            <a:ext cx="4210323" cy="6419139"/>
            <a:chOff x="0" y="0"/>
            <a:chExt cx="3585346" cy="5466287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3585346" cy="5466286"/>
            </a:xfrm>
            <a:custGeom>
              <a:avLst/>
              <a:gdLst/>
              <a:ahLst/>
              <a:cxnLst/>
              <a:rect l="l" t="t" r="r" b="b"/>
              <a:pathLst>
                <a:path w="3585346" h="5466286">
                  <a:moveTo>
                    <a:pt x="3421516" y="0"/>
                  </a:moveTo>
                  <a:lnTo>
                    <a:pt x="0" y="0"/>
                  </a:lnTo>
                  <a:lnTo>
                    <a:pt x="0" y="5466286"/>
                  </a:lnTo>
                  <a:lnTo>
                    <a:pt x="76200" y="5466286"/>
                  </a:lnTo>
                  <a:lnTo>
                    <a:pt x="76200" y="76200"/>
                  </a:lnTo>
                  <a:lnTo>
                    <a:pt x="3585346" y="76200"/>
                  </a:lnTo>
                  <a:lnTo>
                    <a:pt x="3585346" y="0"/>
                  </a:lnTo>
                  <a:close/>
                </a:path>
              </a:pathLst>
            </a:custGeom>
            <a:solidFill>
              <a:srgbClr val="003253"/>
            </a:solidFill>
          </p:spPr>
          <p:txBody>
            <a:bodyPr/>
            <a:lstStyle/>
            <a:p>
              <a:endParaRPr lang="it-IT"/>
            </a:p>
          </p:txBody>
        </p:sp>
      </p:grpSp>
      <p:grpSp>
        <p:nvGrpSpPr>
          <p:cNvPr id="4" name="Group 4"/>
          <p:cNvGrpSpPr/>
          <p:nvPr/>
        </p:nvGrpSpPr>
        <p:grpSpPr>
          <a:xfrm rot="-10800000">
            <a:off x="11865513" y="7751113"/>
            <a:ext cx="6070024" cy="2019359"/>
            <a:chOff x="0" y="0"/>
            <a:chExt cx="5168994" cy="1719607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5168994" cy="1719607"/>
            </a:xfrm>
            <a:custGeom>
              <a:avLst/>
              <a:gdLst/>
              <a:ahLst/>
              <a:cxnLst/>
              <a:rect l="l" t="t" r="r" b="b"/>
              <a:pathLst>
                <a:path w="5168994" h="1719607">
                  <a:moveTo>
                    <a:pt x="5005164" y="0"/>
                  </a:moveTo>
                  <a:lnTo>
                    <a:pt x="0" y="0"/>
                  </a:lnTo>
                  <a:lnTo>
                    <a:pt x="0" y="1719607"/>
                  </a:lnTo>
                  <a:lnTo>
                    <a:pt x="76200" y="1719607"/>
                  </a:lnTo>
                  <a:lnTo>
                    <a:pt x="76200" y="76200"/>
                  </a:lnTo>
                  <a:lnTo>
                    <a:pt x="5168994" y="76200"/>
                  </a:lnTo>
                  <a:lnTo>
                    <a:pt x="5168994" y="0"/>
                  </a:lnTo>
                  <a:close/>
                </a:path>
              </a:pathLst>
            </a:custGeom>
            <a:solidFill>
              <a:srgbClr val="B02039"/>
            </a:solidFill>
          </p:spPr>
          <p:txBody>
            <a:bodyPr/>
            <a:lstStyle/>
            <a:p>
              <a:endParaRPr lang="it-IT"/>
            </a:p>
          </p:txBody>
        </p:sp>
      </p:grpSp>
      <p:sp>
        <p:nvSpPr>
          <p:cNvPr id="6" name="Freeform 6"/>
          <p:cNvSpPr/>
          <p:nvPr/>
        </p:nvSpPr>
        <p:spPr>
          <a:xfrm>
            <a:off x="16784434" y="8760792"/>
            <a:ext cx="949733" cy="805000"/>
          </a:xfrm>
          <a:custGeom>
            <a:avLst/>
            <a:gdLst/>
            <a:ahLst/>
            <a:cxnLst/>
            <a:rect l="l" t="t" r="r" b="b"/>
            <a:pathLst>
              <a:path w="949733" h="805000">
                <a:moveTo>
                  <a:pt x="0" y="0"/>
                </a:moveTo>
                <a:lnTo>
                  <a:pt x="949732" y="0"/>
                </a:lnTo>
                <a:lnTo>
                  <a:pt x="949732" y="805000"/>
                </a:lnTo>
                <a:lnTo>
                  <a:pt x="0" y="805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it-IT"/>
          </a:p>
        </p:txBody>
      </p:sp>
      <p:sp>
        <p:nvSpPr>
          <p:cNvPr id="9" name="TextBox 9"/>
          <p:cNvSpPr txBox="1"/>
          <p:nvPr/>
        </p:nvSpPr>
        <p:spPr>
          <a:xfrm>
            <a:off x="1028700" y="1028700"/>
            <a:ext cx="16230600" cy="60063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4719"/>
              </a:lnSpc>
            </a:pPr>
            <a:r>
              <a:rPr lang="it-IT" sz="3999" dirty="0">
                <a:solidFill>
                  <a:srgbClr val="B02039"/>
                </a:solidFill>
                <a:latin typeface="Lato"/>
              </a:rPr>
              <a:t>Attività subordinata in due o più Stati membri (art.13 Reg. 883/2004)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5644774" y="9520381"/>
            <a:ext cx="3754820" cy="32393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2799"/>
              </a:lnSpc>
            </a:pPr>
            <a:r>
              <a:rPr lang="en-US" sz="1999" dirty="0">
                <a:solidFill>
                  <a:srgbClr val="003253"/>
                </a:solidFill>
                <a:latin typeface="Lato"/>
              </a:rPr>
              <a:t>Nel mondo, </a:t>
            </a:r>
            <a:r>
              <a:rPr lang="en-US" sz="1999" dirty="0" err="1">
                <a:solidFill>
                  <a:srgbClr val="003253"/>
                </a:solidFill>
                <a:latin typeface="Lato"/>
              </a:rPr>
              <a:t>alleati</a:t>
            </a:r>
            <a:r>
              <a:rPr lang="en-US" sz="1999" dirty="0">
                <a:solidFill>
                  <a:srgbClr val="003253"/>
                </a:solidFill>
                <a:latin typeface="Lato"/>
              </a:rPr>
              <a:t> al </a:t>
            </a:r>
            <a:r>
              <a:rPr lang="en-US" sz="1999" dirty="0" err="1">
                <a:solidFill>
                  <a:srgbClr val="003253"/>
                </a:solidFill>
                <a:latin typeface="Lato"/>
              </a:rPr>
              <a:t>tuo</a:t>
            </a:r>
            <a:r>
              <a:rPr lang="en-US" sz="1999" dirty="0">
                <a:solidFill>
                  <a:srgbClr val="003253"/>
                </a:solidFill>
                <a:latin typeface="Lato"/>
              </a:rPr>
              <a:t> </a:t>
            </a:r>
            <a:r>
              <a:rPr lang="en-US" sz="1999" dirty="0" err="1">
                <a:solidFill>
                  <a:srgbClr val="003253"/>
                </a:solidFill>
                <a:latin typeface="Lato"/>
              </a:rPr>
              <a:t>fianco</a:t>
            </a:r>
            <a:endParaRPr lang="en-US" sz="1999" dirty="0">
              <a:solidFill>
                <a:srgbClr val="003253"/>
              </a:solidFill>
              <a:latin typeface="Lato"/>
            </a:endParaRPr>
          </a:p>
        </p:txBody>
      </p:sp>
      <p:sp>
        <p:nvSpPr>
          <p:cNvPr id="11" name="TextBox 11"/>
          <p:cNvSpPr txBox="1"/>
          <p:nvPr/>
        </p:nvSpPr>
        <p:spPr>
          <a:xfrm>
            <a:off x="9574206" y="9520381"/>
            <a:ext cx="3754820" cy="33965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2799"/>
              </a:lnSpc>
            </a:pPr>
            <a:r>
              <a:rPr lang="en-US" sz="1999">
                <a:solidFill>
                  <a:srgbClr val="003253"/>
                </a:solidFill>
                <a:latin typeface="Lato"/>
              </a:rPr>
              <a:t>www.ecaitalia.com</a:t>
            </a:r>
          </a:p>
        </p:txBody>
      </p:sp>
      <p:sp>
        <p:nvSpPr>
          <p:cNvPr id="39" name="CasellaDiTesto 38">
            <a:extLst>
              <a:ext uri="{FF2B5EF4-FFF2-40B4-BE49-F238E27FC236}">
                <a16:creationId xmlns:a16="http://schemas.microsoft.com/office/drawing/2014/main" id="{CC4AD95E-5D55-C985-1C0B-4BAB82D21784}"/>
              </a:ext>
            </a:extLst>
          </p:cNvPr>
          <p:cNvSpPr txBox="1"/>
          <p:nvPr/>
        </p:nvSpPr>
        <p:spPr>
          <a:xfrm>
            <a:off x="1026929" y="4252836"/>
            <a:ext cx="6381105" cy="1384995"/>
          </a:xfrm>
          <a:prstGeom prst="rect">
            <a:avLst/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 eaLnBrk="0" hangingPunct="0">
              <a:spcAft>
                <a:spcPct val="75000"/>
              </a:spcAft>
              <a:buSzPct val="130000"/>
              <a:defRPr/>
            </a:pPr>
            <a:r>
              <a:rPr lang="it-IT" sz="2800" b="1" i="1" dirty="0">
                <a:solidFill>
                  <a:srgbClr val="002F54"/>
                </a:solidFill>
                <a:latin typeface="Lato" panose="020F0502020204030203" pitchFamily="34" charset="0"/>
                <a:ea typeface="Arimo" panose="020B0604020202020204" pitchFamily="34" charset="0"/>
              </a:rPr>
              <a:t>La legislazione dello Stato in cui l’impresa o il datore di lavoro ha la sua sede legale </a:t>
            </a:r>
            <a:r>
              <a:rPr lang="it-IT" sz="2800" i="1" dirty="0">
                <a:solidFill>
                  <a:srgbClr val="002F54"/>
                </a:solidFill>
                <a:latin typeface="Lato" panose="020F0502020204030203" pitchFamily="34" charset="0"/>
                <a:ea typeface="Arimo" panose="020B0604020202020204" pitchFamily="34" charset="0"/>
              </a:rPr>
              <a:t>o la sede delle sue attività </a:t>
            </a:r>
            <a:r>
              <a:rPr lang="it-IT" sz="2800" i="1" u="sng" dirty="0">
                <a:solidFill>
                  <a:srgbClr val="002F54"/>
                </a:solidFill>
                <a:latin typeface="Lato" panose="020F0502020204030203" pitchFamily="34" charset="0"/>
                <a:ea typeface="Arimo" panose="020B0604020202020204" pitchFamily="34" charset="0"/>
              </a:rPr>
              <a:t>se</a:t>
            </a:r>
            <a:endParaRPr lang="it-IT" sz="2800" u="sng" dirty="0">
              <a:solidFill>
                <a:srgbClr val="002F54"/>
              </a:solidFill>
              <a:latin typeface="Lato" panose="020F0502020204030203" pitchFamily="34" charset="0"/>
              <a:ea typeface="Arimo" panose="020B0604020202020204" pitchFamily="34" charset="0"/>
            </a:endParaRPr>
          </a:p>
        </p:txBody>
      </p:sp>
      <p:sp>
        <p:nvSpPr>
          <p:cNvPr id="40" name="CasellaDiTesto 15">
            <a:extLst>
              <a:ext uri="{FF2B5EF4-FFF2-40B4-BE49-F238E27FC236}">
                <a16:creationId xmlns:a16="http://schemas.microsoft.com/office/drawing/2014/main" id="{DC45B759-642F-4F1A-1A92-CB4C3D60EF6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515600" y="5945140"/>
            <a:ext cx="5943600" cy="523220"/>
          </a:xfrm>
          <a:prstGeom prst="rect">
            <a:avLst/>
          </a:prstGeom>
          <a:noFill/>
          <a:ln w="9525">
            <a:solidFill>
              <a:srgbClr val="0075AA"/>
            </a:solidFill>
            <a:miter lim="800000"/>
            <a:headEnd/>
            <a:tailEnd/>
          </a:ln>
          <a:effectLst>
            <a:outerShdw blurRad="50800" dist="50800" dir="5400000" algn="ctr" rotWithShape="0">
              <a:schemeClr val="bg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defRPr sz="2600">
                <a:solidFill>
                  <a:srgbClr val="003A4E"/>
                </a:solidFill>
                <a:latin typeface="Arimo" pitchFamily="34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Blip>
                <a:blip r:embed="rId3"/>
              </a:buBlip>
              <a:defRPr sz="2400">
                <a:solidFill>
                  <a:srgbClr val="003A4E"/>
                </a:solidFill>
                <a:latin typeface="Arimo" pitchFamily="34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Blip>
                <a:blip r:embed="rId3"/>
              </a:buBlip>
              <a:defRPr sz="2000">
                <a:solidFill>
                  <a:srgbClr val="003A4E"/>
                </a:solidFill>
                <a:latin typeface="Arimo" pitchFamily="34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Blip>
                <a:blip r:embed="rId3"/>
              </a:buBlip>
              <a:defRPr>
                <a:solidFill>
                  <a:srgbClr val="003A4E"/>
                </a:solidFill>
                <a:latin typeface="Arimo" pitchFamily="34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Blip>
                <a:blip r:embed="rId3"/>
              </a:buBlip>
              <a:defRPr sz="1600">
                <a:solidFill>
                  <a:srgbClr val="003A4E"/>
                </a:solidFill>
                <a:latin typeface="Arimo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Blip>
                <a:blip r:embed="rId3"/>
              </a:buBlip>
              <a:defRPr sz="1600">
                <a:solidFill>
                  <a:srgbClr val="003A4E"/>
                </a:solidFill>
                <a:latin typeface="Arimo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Blip>
                <a:blip r:embed="rId3"/>
              </a:buBlip>
              <a:defRPr sz="1600">
                <a:solidFill>
                  <a:srgbClr val="003A4E"/>
                </a:solidFill>
                <a:latin typeface="Arimo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Blip>
                <a:blip r:embed="rId3"/>
              </a:buBlip>
              <a:defRPr sz="1600">
                <a:solidFill>
                  <a:srgbClr val="003A4E"/>
                </a:solidFill>
                <a:latin typeface="Arimo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Blip>
                <a:blip r:embed="rId3"/>
              </a:buBlip>
              <a:defRPr sz="1600">
                <a:solidFill>
                  <a:srgbClr val="003A4E"/>
                </a:solidFill>
                <a:latin typeface="Arimo" pitchFamily="34" charset="0"/>
                <a:cs typeface="Arial" charset="0"/>
              </a:defRPr>
            </a:lvl9pPr>
          </a:lstStyle>
          <a:p>
            <a:pPr algn="ctr">
              <a:spcBef>
                <a:spcPct val="0"/>
              </a:spcBef>
              <a:spcAft>
                <a:spcPct val="75000"/>
              </a:spcAft>
              <a:buSzPct val="130000"/>
            </a:pPr>
            <a:r>
              <a:rPr lang="it-IT" altLang="it-IT" sz="2800" b="1" dirty="0">
                <a:solidFill>
                  <a:srgbClr val="CC0000"/>
                </a:solidFill>
                <a:latin typeface="Lato" panose="020F0502020204030203" pitchFamily="34" charset="0"/>
              </a:rPr>
              <a:t>Articolo 13 par. 1 reg. 883/2004</a:t>
            </a:r>
          </a:p>
        </p:txBody>
      </p:sp>
      <p:sp>
        <p:nvSpPr>
          <p:cNvPr id="41" name="CasellaDiTesto 40">
            <a:extLst>
              <a:ext uri="{FF2B5EF4-FFF2-40B4-BE49-F238E27FC236}">
                <a16:creationId xmlns:a16="http://schemas.microsoft.com/office/drawing/2014/main" id="{F71A04B1-B946-F6E4-02A2-CAC12D738953}"/>
              </a:ext>
            </a:extLst>
          </p:cNvPr>
          <p:cNvSpPr txBox="1"/>
          <p:nvPr/>
        </p:nvSpPr>
        <p:spPr>
          <a:xfrm>
            <a:off x="10515600" y="4317580"/>
            <a:ext cx="5943600" cy="1384995"/>
          </a:xfrm>
          <a:prstGeom prst="rect">
            <a:avLst/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 eaLnBrk="0" hangingPunct="0">
              <a:spcAft>
                <a:spcPct val="75000"/>
              </a:spcAft>
              <a:buSzPct val="130000"/>
              <a:defRPr/>
            </a:pPr>
            <a:r>
              <a:rPr lang="it-IT" sz="2800" i="1" dirty="0">
                <a:solidFill>
                  <a:srgbClr val="002F54"/>
                </a:solidFill>
                <a:latin typeface="Lato" panose="020F0502020204030203" pitchFamily="34" charset="0"/>
                <a:ea typeface="Arimo" panose="020B0604020202020204" pitchFamily="34" charset="0"/>
              </a:rPr>
              <a:t>essa non esercita una parte </a:t>
            </a:r>
            <a:r>
              <a:rPr lang="it-IT" sz="2800" i="1" u="sng" dirty="0">
                <a:solidFill>
                  <a:srgbClr val="002F54"/>
                </a:solidFill>
                <a:latin typeface="Lato" panose="020F0502020204030203" pitchFamily="34" charset="0"/>
                <a:ea typeface="Arimo" panose="020B0604020202020204" pitchFamily="34" charset="0"/>
              </a:rPr>
              <a:t>sostanziale</a:t>
            </a:r>
            <a:r>
              <a:rPr lang="it-IT" sz="2800" i="1" dirty="0">
                <a:solidFill>
                  <a:srgbClr val="002F54"/>
                </a:solidFill>
                <a:latin typeface="Lato" panose="020F0502020204030203" pitchFamily="34" charset="0"/>
                <a:ea typeface="Arimo" panose="020B0604020202020204" pitchFamily="34" charset="0"/>
              </a:rPr>
              <a:t> delle sue attività nello Stato membro di residenza</a:t>
            </a:r>
          </a:p>
        </p:txBody>
      </p:sp>
      <p:sp>
        <p:nvSpPr>
          <p:cNvPr id="42" name="CasellaDiTesto 41">
            <a:extLst>
              <a:ext uri="{FF2B5EF4-FFF2-40B4-BE49-F238E27FC236}">
                <a16:creationId xmlns:a16="http://schemas.microsoft.com/office/drawing/2014/main" id="{B3CB0040-48B0-DEAE-0A7E-9FFB0B6C6132}"/>
              </a:ext>
            </a:extLst>
          </p:cNvPr>
          <p:cNvSpPr txBox="1"/>
          <p:nvPr/>
        </p:nvSpPr>
        <p:spPr>
          <a:xfrm>
            <a:off x="1039333" y="8654615"/>
            <a:ext cx="4840472" cy="830997"/>
          </a:xfrm>
          <a:prstGeom prst="rect">
            <a:avLst/>
          </a:prstGeom>
          <a:noFill/>
          <a:ln>
            <a:solidFill>
              <a:srgbClr val="002F54"/>
            </a:solidFill>
          </a:ln>
          <a:effectLst>
            <a:outerShdw blurRad="50800" dist="50800" dir="5400000" algn="ctr" rotWithShape="0">
              <a:schemeClr val="bg1"/>
            </a:outerShdw>
          </a:effectLst>
        </p:spPr>
        <p:txBody>
          <a:bodyPr wrap="square">
            <a:spAutoFit/>
          </a:bodyPr>
          <a:lstStyle/>
          <a:p>
            <a:pPr algn="ctr" eaLnBrk="0" hangingPunct="0">
              <a:spcAft>
                <a:spcPct val="75000"/>
              </a:spcAft>
              <a:buSzPct val="130000"/>
              <a:defRPr/>
            </a:pPr>
            <a:r>
              <a:rPr lang="it-IT" sz="2400" b="1" i="1" dirty="0">
                <a:solidFill>
                  <a:srgbClr val="002F54"/>
                </a:solidFill>
                <a:latin typeface="Lato" panose="020F0502020204030203" pitchFamily="34" charset="0"/>
                <a:ea typeface="Arimo" panose="020B0604020202020204" pitchFamily="34" charset="0"/>
              </a:rPr>
              <a:t>La legislazione dello Stato membro di residenza </a:t>
            </a:r>
            <a:r>
              <a:rPr lang="it-IT" sz="2400" b="1" i="1" u="sng" dirty="0">
                <a:solidFill>
                  <a:srgbClr val="002F54"/>
                </a:solidFill>
                <a:latin typeface="Lato" panose="020F0502020204030203" pitchFamily="34" charset="0"/>
                <a:ea typeface="Arimo" panose="020B0604020202020204" pitchFamily="34" charset="0"/>
              </a:rPr>
              <a:t>se</a:t>
            </a:r>
            <a:endParaRPr lang="it-IT" sz="2400" b="1" u="sng" dirty="0">
              <a:solidFill>
                <a:srgbClr val="002F54"/>
              </a:solidFill>
              <a:latin typeface="Lato" panose="020F0502020204030203" pitchFamily="34" charset="0"/>
              <a:ea typeface="Arimo" panose="020B0604020202020204" pitchFamily="34" charset="0"/>
            </a:endParaRPr>
          </a:p>
        </p:txBody>
      </p:sp>
      <p:sp>
        <p:nvSpPr>
          <p:cNvPr id="43" name="CasellaDiTesto 15">
            <a:extLst>
              <a:ext uri="{FF2B5EF4-FFF2-40B4-BE49-F238E27FC236}">
                <a16:creationId xmlns:a16="http://schemas.microsoft.com/office/drawing/2014/main" id="{D353B027-A5D8-D0C0-6B0D-C1DD0904F8C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833157" y="8034668"/>
            <a:ext cx="5308486" cy="461665"/>
          </a:xfrm>
          <a:prstGeom prst="rect">
            <a:avLst/>
          </a:prstGeom>
          <a:noFill/>
          <a:ln w="9525">
            <a:solidFill>
              <a:srgbClr val="002F54"/>
            </a:solidFill>
            <a:miter lim="800000"/>
            <a:headEnd/>
            <a:tailEnd/>
          </a:ln>
          <a:effectLst>
            <a:outerShdw blurRad="50800" dist="50800" dir="5400000" algn="ctr" rotWithShape="0">
              <a:schemeClr val="bg1"/>
            </a:outerShdw>
          </a:effec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defRPr sz="2600">
                <a:solidFill>
                  <a:srgbClr val="003A4E"/>
                </a:solidFill>
                <a:latin typeface="Arimo" pitchFamily="34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Blip>
                <a:blip r:embed="rId3"/>
              </a:buBlip>
              <a:defRPr sz="2400">
                <a:solidFill>
                  <a:srgbClr val="003A4E"/>
                </a:solidFill>
                <a:latin typeface="Arimo" pitchFamily="34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Blip>
                <a:blip r:embed="rId3"/>
              </a:buBlip>
              <a:defRPr sz="2000">
                <a:solidFill>
                  <a:srgbClr val="003A4E"/>
                </a:solidFill>
                <a:latin typeface="Arimo" pitchFamily="34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Blip>
                <a:blip r:embed="rId3"/>
              </a:buBlip>
              <a:defRPr>
                <a:solidFill>
                  <a:srgbClr val="003A4E"/>
                </a:solidFill>
                <a:latin typeface="Arimo" pitchFamily="34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Blip>
                <a:blip r:embed="rId3"/>
              </a:buBlip>
              <a:defRPr sz="1600">
                <a:solidFill>
                  <a:srgbClr val="003A4E"/>
                </a:solidFill>
                <a:latin typeface="Arimo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Blip>
                <a:blip r:embed="rId3"/>
              </a:buBlip>
              <a:defRPr sz="1600">
                <a:solidFill>
                  <a:srgbClr val="003A4E"/>
                </a:solidFill>
                <a:latin typeface="Arimo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Blip>
                <a:blip r:embed="rId3"/>
              </a:buBlip>
              <a:defRPr sz="1600">
                <a:solidFill>
                  <a:srgbClr val="003A4E"/>
                </a:solidFill>
                <a:latin typeface="Arimo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Blip>
                <a:blip r:embed="rId3"/>
              </a:buBlip>
              <a:defRPr sz="1600">
                <a:solidFill>
                  <a:srgbClr val="003A4E"/>
                </a:solidFill>
                <a:latin typeface="Arimo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Blip>
                <a:blip r:embed="rId3"/>
              </a:buBlip>
              <a:defRPr sz="1600">
                <a:solidFill>
                  <a:srgbClr val="003A4E"/>
                </a:solidFill>
                <a:latin typeface="Arimo" pitchFamily="34" charset="0"/>
                <a:cs typeface="Arial" charset="0"/>
              </a:defRPr>
            </a:lvl9pPr>
          </a:lstStyle>
          <a:p>
            <a:pPr algn="ctr">
              <a:spcBef>
                <a:spcPct val="0"/>
              </a:spcBef>
              <a:spcAft>
                <a:spcPct val="75000"/>
              </a:spcAft>
              <a:buSzPct val="130000"/>
            </a:pPr>
            <a:r>
              <a:rPr lang="it-IT" altLang="it-IT" sz="2400" b="1" dirty="0">
                <a:solidFill>
                  <a:srgbClr val="CC0000"/>
                </a:solidFill>
                <a:latin typeface="Lato" panose="020F0502020204030203" pitchFamily="34" charset="0"/>
                <a:ea typeface="Arimo" panose="020B0604020202020204" pitchFamily="34" charset="0"/>
              </a:rPr>
              <a:t>Articolo 14 par. 11 reg. 987/2009</a:t>
            </a:r>
          </a:p>
        </p:txBody>
      </p:sp>
      <p:sp>
        <p:nvSpPr>
          <p:cNvPr id="44" name="CasellaDiTesto 43">
            <a:extLst>
              <a:ext uri="{FF2B5EF4-FFF2-40B4-BE49-F238E27FC236}">
                <a16:creationId xmlns:a16="http://schemas.microsoft.com/office/drawing/2014/main" id="{84DE7D44-FEED-8030-B6F9-09C44642EE97}"/>
              </a:ext>
            </a:extLst>
          </p:cNvPr>
          <p:cNvSpPr txBox="1"/>
          <p:nvPr/>
        </p:nvSpPr>
        <p:spPr>
          <a:xfrm>
            <a:off x="9815699" y="8555433"/>
            <a:ext cx="6580046" cy="830997"/>
          </a:xfrm>
          <a:prstGeom prst="rect">
            <a:avLst/>
          </a:prstGeom>
          <a:noFill/>
          <a:ln>
            <a:solidFill>
              <a:srgbClr val="002F54"/>
            </a:solidFill>
          </a:ln>
          <a:effectLst>
            <a:outerShdw blurRad="50800" dist="50800" dir="5400000" algn="ctr" rotWithShape="0">
              <a:schemeClr val="bg1"/>
            </a:outerShdw>
          </a:effectLst>
        </p:spPr>
        <p:txBody>
          <a:bodyPr wrap="square">
            <a:spAutoFit/>
          </a:bodyPr>
          <a:lstStyle/>
          <a:p>
            <a:pPr algn="ctr" eaLnBrk="0" hangingPunct="0">
              <a:spcAft>
                <a:spcPct val="75000"/>
              </a:spcAft>
              <a:buSzPct val="130000"/>
              <a:defRPr/>
            </a:pPr>
            <a:r>
              <a:rPr lang="it-IT" sz="2400" i="1" dirty="0">
                <a:solidFill>
                  <a:srgbClr val="002F54"/>
                </a:solidFill>
                <a:latin typeface="Lato" panose="020F0502020204030203" pitchFamily="34" charset="0"/>
                <a:ea typeface="Arimo" panose="020B0604020202020204" pitchFamily="34" charset="0"/>
              </a:rPr>
              <a:t>il datore di lavoro da cui dipende è stabilito fuori dal territorio dell’UE</a:t>
            </a:r>
          </a:p>
        </p:txBody>
      </p:sp>
      <p:sp>
        <p:nvSpPr>
          <p:cNvPr id="45" name="Freccia a destra 44">
            <a:extLst>
              <a:ext uri="{FF2B5EF4-FFF2-40B4-BE49-F238E27FC236}">
                <a16:creationId xmlns:a16="http://schemas.microsoft.com/office/drawing/2014/main" id="{AFED58D9-0243-ADAA-C02A-5DB4CC6E597F}"/>
              </a:ext>
            </a:extLst>
          </p:cNvPr>
          <p:cNvSpPr/>
          <p:nvPr/>
        </p:nvSpPr>
        <p:spPr>
          <a:xfrm>
            <a:off x="7955104" y="4569407"/>
            <a:ext cx="1248705" cy="758473"/>
          </a:xfrm>
          <a:prstGeom prst="rightArrow">
            <a:avLst/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46" name="Freccia a destra 45">
            <a:extLst>
              <a:ext uri="{FF2B5EF4-FFF2-40B4-BE49-F238E27FC236}">
                <a16:creationId xmlns:a16="http://schemas.microsoft.com/office/drawing/2014/main" id="{4222BEED-9229-F3E7-D150-A62A2028BB06}"/>
              </a:ext>
            </a:extLst>
          </p:cNvPr>
          <p:cNvSpPr/>
          <p:nvPr/>
        </p:nvSpPr>
        <p:spPr>
          <a:xfrm>
            <a:off x="7355887" y="8726618"/>
            <a:ext cx="1198433" cy="561705"/>
          </a:xfrm>
          <a:prstGeom prst="rightArrow">
            <a:avLst/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47" name="Rettangolo arrotondato 14">
            <a:extLst>
              <a:ext uri="{FF2B5EF4-FFF2-40B4-BE49-F238E27FC236}">
                <a16:creationId xmlns:a16="http://schemas.microsoft.com/office/drawing/2014/main" id="{B1F05FC7-0E0F-D5F4-EBE4-89DC4693EA93}"/>
              </a:ext>
            </a:extLst>
          </p:cNvPr>
          <p:cNvSpPr/>
          <p:nvPr/>
        </p:nvSpPr>
        <p:spPr>
          <a:xfrm>
            <a:off x="1026929" y="2240153"/>
            <a:ext cx="16346672" cy="681285"/>
          </a:xfrm>
          <a:prstGeom prst="roundRect">
            <a:avLst/>
          </a:prstGeom>
          <a:solidFill>
            <a:srgbClr val="003253"/>
          </a:solidFill>
          <a:ln>
            <a:solidFill>
              <a:srgbClr val="0075A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sz="2800" dirty="0">
                <a:solidFill>
                  <a:schemeClr val="bg1"/>
                </a:solidFill>
                <a:latin typeface="Lato" panose="020F0502020204030203" pitchFamily="34" charset="0"/>
                <a:ea typeface="Arimo" panose="020B0604020202020204" pitchFamily="34" charset="0"/>
              </a:rPr>
              <a:t>Alla persona che esercita abitualmente un’attività subordinata in due o più Stati membri si applica:</a:t>
            </a:r>
          </a:p>
        </p:txBody>
      </p:sp>
      <p:sp>
        <p:nvSpPr>
          <p:cNvPr id="48" name="Rettangolo arrotondato 14">
            <a:extLst>
              <a:ext uri="{FF2B5EF4-FFF2-40B4-BE49-F238E27FC236}">
                <a16:creationId xmlns:a16="http://schemas.microsoft.com/office/drawing/2014/main" id="{95B25F23-58ED-5C0A-3833-584EDE55118E}"/>
              </a:ext>
            </a:extLst>
          </p:cNvPr>
          <p:cNvSpPr/>
          <p:nvPr/>
        </p:nvSpPr>
        <p:spPr>
          <a:xfrm>
            <a:off x="1026928" y="6789050"/>
            <a:ext cx="15508471" cy="934190"/>
          </a:xfrm>
          <a:prstGeom prst="roundRect">
            <a:avLst/>
          </a:prstGeom>
          <a:solidFill>
            <a:srgbClr val="002F54"/>
          </a:solidFill>
          <a:ln>
            <a:solidFill>
              <a:srgbClr val="002F5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sz="2400" dirty="0">
                <a:solidFill>
                  <a:schemeClr val="bg1"/>
                </a:solidFill>
                <a:latin typeface="Lato" panose="020F0502020204030203" pitchFamily="34" charset="0"/>
                <a:ea typeface="Arimo" panose="020B0604020202020204" pitchFamily="34" charset="0"/>
              </a:rPr>
              <a:t>Alla persona che esercita un’attività subordinata in due o più Stati membri diversi dallo Stato membro di residenza (dove non esercita un’attività sostanziale) si applica</a:t>
            </a:r>
          </a:p>
        </p:txBody>
      </p:sp>
      <p:sp>
        <p:nvSpPr>
          <p:cNvPr id="49" name="Freccia in giù 17">
            <a:extLst>
              <a:ext uri="{FF2B5EF4-FFF2-40B4-BE49-F238E27FC236}">
                <a16:creationId xmlns:a16="http://schemas.microsoft.com/office/drawing/2014/main" id="{C0EE1CC6-740A-0127-55A5-D6371983A36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86556" y="2822043"/>
            <a:ext cx="785243" cy="1024788"/>
          </a:xfrm>
          <a:prstGeom prst="downArrow">
            <a:avLst>
              <a:gd name="adj1" fmla="val 50000"/>
              <a:gd name="adj2" fmla="val 55954"/>
            </a:avLst>
          </a:prstGeom>
          <a:ln>
            <a:headEnd/>
            <a:tailEnd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lIns="0" tIns="0" rIns="0" bIns="0"/>
          <a:lstStyle>
            <a:lvl1pPr marL="188913" indent="-188913" eaLnBrk="0" hangingPunct="0">
              <a:spcBef>
                <a:spcPct val="20000"/>
              </a:spcBef>
              <a:defRPr sz="2600">
                <a:solidFill>
                  <a:srgbClr val="003A4E"/>
                </a:solidFill>
                <a:latin typeface="Arimo" pitchFamily="34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Blip>
                <a:blip r:embed="rId3"/>
              </a:buBlip>
              <a:defRPr sz="2400">
                <a:solidFill>
                  <a:srgbClr val="003A4E"/>
                </a:solidFill>
                <a:latin typeface="Arimo" pitchFamily="34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Blip>
                <a:blip r:embed="rId3"/>
              </a:buBlip>
              <a:defRPr sz="2000">
                <a:solidFill>
                  <a:srgbClr val="003A4E"/>
                </a:solidFill>
                <a:latin typeface="Arimo" pitchFamily="34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Blip>
                <a:blip r:embed="rId3"/>
              </a:buBlip>
              <a:defRPr>
                <a:solidFill>
                  <a:srgbClr val="003A4E"/>
                </a:solidFill>
                <a:latin typeface="Arimo" pitchFamily="34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Blip>
                <a:blip r:embed="rId3"/>
              </a:buBlip>
              <a:defRPr sz="1600">
                <a:solidFill>
                  <a:srgbClr val="003A4E"/>
                </a:solidFill>
                <a:latin typeface="Arimo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Blip>
                <a:blip r:embed="rId3"/>
              </a:buBlip>
              <a:defRPr sz="1600">
                <a:solidFill>
                  <a:srgbClr val="003A4E"/>
                </a:solidFill>
                <a:latin typeface="Arimo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Blip>
                <a:blip r:embed="rId3"/>
              </a:buBlip>
              <a:defRPr sz="1600">
                <a:solidFill>
                  <a:srgbClr val="003A4E"/>
                </a:solidFill>
                <a:latin typeface="Arimo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Blip>
                <a:blip r:embed="rId3"/>
              </a:buBlip>
              <a:defRPr sz="1600">
                <a:solidFill>
                  <a:srgbClr val="003A4E"/>
                </a:solidFill>
                <a:latin typeface="Arimo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Blip>
                <a:blip r:embed="rId3"/>
              </a:buBlip>
              <a:defRPr sz="1600">
                <a:solidFill>
                  <a:srgbClr val="003A4E"/>
                </a:solidFill>
                <a:latin typeface="Arimo" pitchFamily="34" charset="0"/>
                <a:cs typeface="Arial" charset="0"/>
              </a:defRPr>
            </a:lvl9pPr>
          </a:lstStyle>
          <a:p>
            <a:pPr algn="just">
              <a:spcBef>
                <a:spcPct val="0"/>
              </a:spcBef>
              <a:spcAft>
                <a:spcPct val="75000"/>
              </a:spcAft>
              <a:buSzPct val="130000"/>
            </a:pPr>
            <a:endParaRPr lang="it-IT" altLang="it-IT" sz="1800" b="1" dirty="0">
              <a:solidFill>
                <a:srgbClr val="2D427F"/>
              </a:solidFill>
              <a:latin typeface="Arial" charset="0"/>
            </a:endParaRPr>
          </a:p>
        </p:txBody>
      </p:sp>
      <p:sp>
        <p:nvSpPr>
          <p:cNvPr id="50" name="Freccia in giù 18">
            <a:extLst>
              <a:ext uri="{FF2B5EF4-FFF2-40B4-BE49-F238E27FC236}">
                <a16:creationId xmlns:a16="http://schemas.microsoft.com/office/drawing/2014/main" id="{9749CD52-6FAE-749E-B8CA-9BBBA902BABE}"/>
              </a:ext>
            </a:extLst>
          </p:cNvPr>
          <p:cNvSpPr>
            <a:spLocks noChangeArrowheads="1"/>
          </p:cNvSpPr>
          <p:nvPr/>
        </p:nvSpPr>
        <p:spPr bwMode="auto">
          <a:xfrm>
            <a:off x="3654140" y="7447838"/>
            <a:ext cx="689259" cy="1107595"/>
          </a:xfrm>
          <a:prstGeom prst="downArrow">
            <a:avLst>
              <a:gd name="adj1" fmla="val 50000"/>
              <a:gd name="adj2" fmla="val 55956"/>
            </a:avLst>
          </a:prstGeom>
          <a:ln>
            <a:headEnd/>
            <a:tailEnd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lIns="0" tIns="0" rIns="0" bIns="0"/>
          <a:lstStyle>
            <a:lvl1pPr marL="188913" indent="-188913" eaLnBrk="0" hangingPunct="0">
              <a:spcBef>
                <a:spcPct val="20000"/>
              </a:spcBef>
              <a:defRPr sz="2600">
                <a:solidFill>
                  <a:srgbClr val="003A4E"/>
                </a:solidFill>
                <a:latin typeface="Arimo" pitchFamily="34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Blip>
                <a:blip r:embed="rId3"/>
              </a:buBlip>
              <a:defRPr sz="2400">
                <a:solidFill>
                  <a:srgbClr val="003A4E"/>
                </a:solidFill>
                <a:latin typeface="Arimo" pitchFamily="34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Blip>
                <a:blip r:embed="rId3"/>
              </a:buBlip>
              <a:defRPr sz="2000">
                <a:solidFill>
                  <a:srgbClr val="003A4E"/>
                </a:solidFill>
                <a:latin typeface="Arimo" pitchFamily="34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Blip>
                <a:blip r:embed="rId3"/>
              </a:buBlip>
              <a:defRPr>
                <a:solidFill>
                  <a:srgbClr val="003A4E"/>
                </a:solidFill>
                <a:latin typeface="Arimo" pitchFamily="34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Blip>
                <a:blip r:embed="rId3"/>
              </a:buBlip>
              <a:defRPr sz="1600">
                <a:solidFill>
                  <a:srgbClr val="003A4E"/>
                </a:solidFill>
                <a:latin typeface="Arimo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Blip>
                <a:blip r:embed="rId3"/>
              </a:buBlip>
              <a:defRPr sz="1600">
                <a:solidFill>
                  <a:srgbClr val="003A4E"/>
                </a:solidFill>
                <a:latin typeface="Arimo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Blip>
                <a:blip r:embed="rId3"/>
              </a:buBlip>
              <a:defRPr sz="1600">
                <a:solidFill>
                  <a:srgbClr val="003A4E"/>
                </a:solidFill>
                <a:latin typeface="Arimo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Blip>
                <a:blip r:embed="rId3"/>
              </a:buBlip>
              <a:defRPr sz="1600">
                <a:solidFill>
                  <a:srgbClr val="003A4E"/>
                </a:solidFill>
                <a:latin typeface="Arimo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Blip>
                <a:blip r:embed="rId3"/>
              </a:buBlip>
              <a:defRPr sz="1600">
                <a:solidFill>
                  <a:srgbClr val="003A4E"/>
                </a:solidFill>
                <a:latin typeface="Arimo" pitchFamily="34" charset="0"/>
                <a:cs typeface="Arial" charset="0"/>
              </a:defRPr>
            </a:lvl9pPr>
          </a:lstStyle>
          <a:p>
            <a:pPr algn="just">
              <a:spcBef>
                <a:spcPct val="0"/>
              </a:spcBef>
              <a:spcAft>
                <a:spcPct val="75000"/>
              </a:spcAft>
              <a:buSzPct val="130000"/>
            </a:pPr>
            <a:endParaRPr lang="it-IT" altLang="it-IT" sz="1800" b="1">
              <a:solidFill>
                <a:srgbClr val="2D427F"/>
              </a:solidFill>
              <a:latin typeface="Arial" charset="0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341472" y="370047"/>
            <a:ext cx="4210323" cy="6419139"/>
            <a:chOff x="0" y="0"/>
            <a:chExt cx="3585346" cy="5466287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3585346" cy="5466286"/>
            </a:xfrm>
            <a:custGeom>
              <a:avLst/>
              <a:gdLst/>
              <a:ahLst/>
              <a:cxnLst/>
              <a:rect l="l" t="t" r="r" b="b"/>
              <a:pathLst>
                <a:path w="3585346" h="5466286">
                  <a:moveTo>
                    <a:pt x="3421516" y="0"/>
                  </a:moveTo>
                  <a:lnTo>
                    <a:pt x="0" y="0"/>
                  </a:lnTo>
                  <a:lnTo>
                    <a:pt x="0" y="5466286"/>
                  </a:lnTo>
                  <a:lnTo>
                    <a:pt x="76200" y="5466286"/>
                  </a:lnTo>
                  <a:lnTo>
                    <a:pt x="76200" y="76200"/>
                  </a:lnTo>
                  <a:lnTo>
                    <a:pt x="3585346" y="76200"/>
                  </a:lnTo>
                  <a:lnTo>
                    <a:pt x="3585346" y="0"/>
                  </a:lnTo>
                  <a:close/>
                </a:path>
              </a:pathLst>
            </a:custGeom>
            <a:solidFill>
              <a:srgbClr val="003253"/>
            </a:solidFill>
          </p:spPr>
          <p:txBody>
            <a:bodyPr/>
            <a:lstStyle/>
            <a:p>
              <a:endParaRPr lang="it-IT"/>
            </a:p>
          </p:txBody>
        </p:sp>
      </p:grpSp>
      <p:grpSp>
        <p:nvGrpSpPr>
          <p:cNvPr id="4" name="Group 4"/>
          <p:cNvGrpSpPr/>
          <p:nvPr/>
        </p:nvGrpSpPr>
        <p:grpSpPr>
          <a:xfrm rot="-10800000">
            <a:off x="11865513" y="7751113"/>
            <a:ext cx="6070024" cy="2019359"/>
            <a:chOff x="0" y="0"/>
            <a:chExt cx="5168994" cy="1719607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5168994" cy="1719607"/>
            </a:xfrm>
            <a:custGeom>
              <a:avLst/>
              <a:gdLst/>
              <a:ahLst/>
              <a:cxnLst/>
              <a:rect l="l" t="t" r="r" b="b"/>
              <a:pathLst>
                <a:path w="5168994" h="1719607">
                  <a:moveTo>
                    <a:pt x="5005164" y="0"/>
                  </a:moveTo>
                  <a:lnTo>
                    <a:pt x="0" y="0"/>
                  </a:lnTo>
                  <a:lnTo>
                    <a:pt x="0" y="1719607"/>
                  </a:lnTo>
                  <a:lnTo>
                    <a:pt x="76200" y="1719607"/>
                  </a:lnTo>
                  <a:lnTo>
                    <a:pt x="76200" y="76200"/>
                  </a:lnTo>
                  <a:lnTo>
                    <a:pt x="5168994" y="76200"/>
                  </a:lnTo>
                  <a:lnTo>
                    <a:pt x="5168994" y="0"/>
                  </a:lnTo>
                  <a:close/>
                </a:path>
              </a:pathLst>
            </a:custGeom>
            <a:solidFill>
              <a:srgbClr val="B02039"/>
            </a:solidFill>
          </p:spPr>
          <p:txBody>
            <a:bodyPr/>
            <a:lstStyle/>
            <a:p>
              <a:endParaRPr lang="it-IT"/>
            </a:p>
          </p:txBody>
        </p:sp>
      </p:grpSp>
      <p:sp>
        <p:nvSpPr>
          <p:cNvPr id="6" name="Freeform 6"/>
          <p:cNvSpPr/>
          <p:nvPr/>
        </p:nvSpPr>
        <p:spPr>
          <a:xfrm>
            <a:off x="16784434" y="8760792"/>
            <a:ext cx="949733" cy="805000"/>
          </a:xfrm>
          <a:custGeom>
            <a:avLst/>
            <a:gdLst/>
            <a:ahLst/>
            <a:cxnLst/>
            <a:rect l="l" t="t" r="r" b="b"/>
            <a:pathLst>
              <a:path w="949733" h="805000">
                <a:moveTo>
                  <a:pt x="0" y="0"/>
                </a:moveTo>
                <a:lnTo>
                  <a:pt x="949732" y="0"/>
                </a:lnTo>
                <a:lnTo>
                  <a:pt x="949732" y="805000"/>
                </a:lnTo>
                <a:lnTo>
                  <a:pt x="0" y="805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it-IT"/>
          </a:p>
        </p:txBody>
      </p:sp>
      <p:sp>
        <p:nvSpPr>
          <p:cNvPr id="8" name="TextBox 8"/>
          <p:cNvSpPr txBox="1"/>
          <p:nvPr/>
        </p:nvSpPr>
        <p:spPr>
          <a:xfrm>
            <a:off x="1028700" y="1028700"/>
            <a:ext cx="16230600" cy="60272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4719"/>
              </a:lnSpc>
            </a:pPr>
            <a:r>
              <a:rPr lang="it-IT" sz="3999" dirty="0">
                <a:solidFill>
                  <a:srgbClr val="B02039"/>
                </a:solidFill>
                <a:latin typeface="Lato"/>
              </a:rPr>
              <a:t>Attività subordinata in due o più Stati membri (art.13 Reg. 883/2004)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5644774" y="9520381"/>
            <a:ext cx="3754820" cy="32393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2799"/>
              </a:lnSpc>
            </a:pPr>
            <a:r>
              <a:rPr lang="en-US" sz="1999" dirty="0">
                <a:solidFill>
                  <a:srgbClr val="003253"/>
                </a:solidFill>
                <a:latin typeface="Lato"/>
              </a:rPr>
              <a:t>Nel mondo, </a:t>
            </a:r>
            <a:r>
              <a:rPr lang="en-US" sz="1999" dirty="0" err="1">
                <a:solidFill>
                  <a:srgbClr val="003253"/>
                </a:solidFill>
                <a:latin typeface="Lato"/>
              </a:rPr>
              <a:t>alleati</a:t>
            </a:r>
            <a:r>
              <a:rPr lang="en-US" sz="1999" dirty="0">
                <a:solidFill>
                  <a:srgbClr val="003253"/>
                </a:solidFill>
                <a:latin typeface="Lato"/>
              </a:rPr>
              <a:t> al </a:t>
            </a:r>
            <a:r>
              <a:rPr lang="en-US" sz="1999" dirty="0" err="1">
                <a:solidFill>
                  <a:srgbClr val="003253"/>
                </a:solidFill>
                <a:latin typeface="Lato"/>
              </a:rPr>
              <a:t>tuo</a:t>
            </a:r>
            <a:r>
              <a:rPr lang="en-US" sz="1999" dirty="0">
                <a:solidFill>
                  <a:srgbClr val="003253"/>
                </a:solidFill>
                <a:latin typeface="Lato"/>
              </a:rPr>
              <a:t> </a:t>
            </a:r>
            <a:r>
              <a:rPr lang="en-US" sz="1999" dirty="0" err="1">
                <a:solidFill>
                  <a:srgbClr val="003253"/>
                </a:solidFill>
                <a:latin typeface="Lato"/>
              </a:rPr>
              <a:t>fianco</a:t>
            </a:r>
            <a:endParaRPr lang="en-US" sz="1999" dirty="0">
              <a:solidFill>
                <a:srgbClr val="003253"/>
              </a:solidFill>
              <a:latin typeface="Lato"/>
            </a:endParaRPr>
          </a:p>
        </p:txBody>
      </p:sp>
      <p:sp>
        <p:nvSpPr>
          <p:cNvPr id="10" name="TextBox 10"/>
          <p:cNvSpPr txBox="1"/>
          <p:nvPr/>
        </p:nvSpPr>
        <p:spPr>
          <a:xfrm>
            <a:off x="9574206" y="9520381"/>
            <a:ext cx="3754820" cy="33965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2799"/>
              </a:lnSpc>
            </a:pPr>
            <a:r>
              <a:rPr lang="en-US" sz="1999">
                <a:solidFill>
                  <a:srgbClr val="003253"/>
                </a:solidFill>
                <a:latin typeface="Lato"/>
              </a:rPr>
              <a:t>www.ecaitalia.com</a:t>
            </a:r>
          </a:p>
        </p:txBody>
      </p:sp>
      <p:sp>
        <p:nvSpPr>
          <p:cNvPr id="7" name="TextBox 12">
            <a:extLst>
              <a:ext uri="{FF2B5EF4-FFF2-40B4-BE49-F238E27FC236}">
                <a16:creationId xmlns:a16="http://schemas.microsoft.com/office/drawing/2014/main" id="{4C2020CF-E33D-03E1-6465-3DA8802CD3AD}"/>
              </a:ext>
            </a:extLst>
          </p:cNvPr>
          <p:cNvSpPr txBox="1"/>
          <p:nvPr/>
        </p:nvSpPr>
        <p:spPr>
          <a:xfrm>
            <a:off x="1000346" y="2019300"/>
            <a:ext cx="16449453" cy="689419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just"/>
            <a:r>
              <a:rPr lang="it-IT" sz="3200" b="1" u="sng" dirty="0">
                <a:solidFill>
                  <a:srgbClr val="C00000"/>
                </a:solidFill>
                <a:latin typeface="Lato" panose="020F0502020204030203" pitchFamily="34" charset="0"/>
                <a:ea typeface="Arimo" panose="020B0604020202020204" pitchFamily="34" charset="0"/>
              </a:rPr>
              <a:t>Esempio 1</a:t>
            </a:r>
            <a:r>
              <a:rPr lang="it-IT" sz="3200" b="1" dirty="0">
                <a:solidFill>
                  <a:srgbClr val="C00000"/>
                </a:solidFill>
                <a:latin typeface="Lato" panose="020F0502020204030203" pitchFamily="34" charset="0"/>
                <a:ea typeface="Arimo" panose="020B0604020202020204" pitchFamily="34" charset="0"/>
              </a:rPr>
              <a:t>:</a:t>
            </a:r>
          </a:p>
          <a:p>
            <a:pPr algn="just"/>
            <a:r>
              <a:rPr lang="it-IT" sz="3200" dirty="0">
                <a:solidFill>
                  <a:srgbClr val="002F54"/>
                </a:solidFill>
                <a:latin typeface="Lato" panose="020F0502020204030203" pitchFamily="34" charset="0"/>
                <a:ea typeface="Arimo" panose="020B0604020202020204" pitchFamily="34" charset="0"/>
              </a:rPr>
              <a:t>Il sig. X </a:t>
            </a:r>
            <a:r>
              <a:rPr lang="it-IT" sz="3200" u="sng" dirty="0">
                <a:solidFill>
                  <a:srgbClr val="002F54"/>
                </a:solidFill>
                <a:latin typeface="Lato" panose="020F0502020204030203" pitchFamily="34" charset="0"/>
                <a:ea typeface="Arimo" panose="020B0604020202020204" pitchFamily="34" charset="0"/>
              </a:rPr>
              <a:t>vive in Spagna</a:t>
            </a:r>
            <a:r>
              <a:rPr lang="it-IT" sz="3200" dirty="0">
                <a:solidFill>
                  <a:srgbClr val="002F54"/>
                </a:solidFill>
                <a:latin typeface="Lato" panose="020F0502020204030203" pitchFamily="34" charset="0"/>
                <a:ea typeface="Arimo" panose="020B0604020202020204" pitchFamily="34" charset="0"/>
              </a:rPr>
              <a:t>. </a:t>
            </a:r>
            <a:r>
              <a:rPr lang="it-IT" sz="3200" u="sng" dirty="0">
                <a:solidFill>
                  <a:srgbClr val="002F54"/>
                </a:solidFill>
                <a:latin typeface="Lato" panose="020F0502020204030203" pitchFamily="34" charset="0"/>
                <a:ea typeface="Arimo" panose="020B0604020202020204" pitchFamily="34" charset="0"/>
              </a:rPr>
              <a:t>Il suo datore di lavoro è stabilito in Portogallo</a:t>
            </a:r>
            <a:r>
              <a:rPr lang="it-IT" sz="3200" dirty="0">
                <a:solidFill>
                  <a:srgbClr val="002F54"/>
                </a:solidFill>
                <a:latin typeface="Lato" panose="020F0502020204030203" pitchFamily="34" charset="0"/>
                <a:ea typeface="Arimo" panose="020B0604020202020204" pitchFamily="34" charset="0"/>
              </a:rPr>
              <a:t>. X lavora 2 giorni alla settimana in Spagna e 3 giorni in Portogallo.</a:t>
            </a:r>
          </a:p>
          <a:p>
            <a:pPr algn="just"/>
            <a:r>
              <a:rPr lang="it-IT" sz="3200" dirty="0">
                <a:solidFill>
                  <a:srgbClr val="002F54"/>
                </a:solidFill>
                <a:latin typeface="Lato" panose="020F0502020204030203" pitchFamily="34" charset="0"/>
                <a:ea typeface="Arimo" panose="020B0604020202020204" pitchFamily="34" charset="0"/>
              </a:rPr>
              <a:t>Considerando che X lavora due giorni su cinque in Spagna (vale a dire il 40% del suo orario lavorativo), </a:t>
            </a:r>
            <a:r>
              <a:rPr lang="it-IT" sz="3200" u="sng" dirty="0">
                <a:solidFill>
                  <a:srgbClr val="002F54"/>
                </a:solidFill>
                <a:latin typeface="Lato" panose="020F0502020204030203" pitchFamily="34" charset="0"/>
                <a:ea typeface="Arimo" panose="020B0604020202020204" pitchFamily="34" charset="0"/>
              </a:rPr>
              <a:t>egli svolge una “parte sostanziale” della sua attività in questo paese</a:t>
            </a:r>
            <a:r>
              <a:rPr lang="it-IT" sz="3200" dirty="0">
                <a:solidFill>
                  <a:srgbClr val="002F54"/>
                </a:solidFill>
                <a:latin typeface="Lato" panose="020F0502020204030203" pitchFamily="34" charset="0"/>
                <a:ea typeface="Arimo" panose="020B0604020202020204" pitchFamily="34" charset="0"/>
              </a:rPr>
              <a:t>. </a:t>
            </a:r>
            <a:r>
              <a:rPr lang="it-IT" sz="3200" b="1" u="sng" dirty="0">
                <a:solidFill>
                  <a:srgbClr val="002F54"/>
                </a:solidFill>
                <a:latin typeface="Lato" panose="020F0502020204030203" pitchFamily="34" charset="0"/>
                <a:ea typeface="Arimo" panose="020B0604020202020204" pitchFamily="34" charset="0"/>
              </a:rPr>
              <a:t>X è quindi soggetto alla legislazione spagnola (Paese di residenza)</a:t>
            </a:r>
            <a:r>
              <a:rPr lang="it-IT" sz="3200" dirty="0">
                <a:solidFill>
                  <a:srgbClr val="002F54"/>
                </a:solidFill>
                <a:latin typeface="Lato" panose="020F0502020204030203" pitchFamily="34" charset="0"/>
                <a:ea typeface="Arimo" panose="020B0604020202020204" pitchFamily="34" charset="0"/>
              </a:rPr>
              <a:t>.</a:t>
            </a:r>
          </a:p>
          <a:p>
            <a:pPr algn="just"/>
            <a:endParaRPr lang="it-IT" sz="3200" dirty="0">
              <a:latin typeface="Lato" panose="020F0502020204030203" pitchFamily="34" charset="0"/>
              <a:ea typeface="Arimo" panose="020B0604020202020204" pitchFamily="34" charset="0"/>
            </a:endParaRPr>
          </a:p>
          <a:p>
            <a:pPr algn="just"/>
            <a:r>
              <a:rPr lang="it-IT" sz="3200" b="1" u="sng" dirty="0">
                <a:solidFill>
                  <a:srgbClr val="C00000"/>
                </a:solidFill>
                <a:latin typeface="Lato" panose="020F0502020204030203" pitchFamily="34" charset="0"/>
                <a:ea typeface="Arimo" panose="020B0604020202020204" pitchFamily="34" charset="0"/>
              </a:rPr>
              <a:t>Esempio 2:</a:t>
            </a:r>
          </a:p>
          <a:p>
            <a:pPr algn="just"/>
            <a:r>
              <a:rPr lang="it-IT" sz="3200" dirty="0">
                <a:solidFill>
                  <a:srgbClr val="002F54"/>
                </a:solidFill>
                <a:latin typeface="Lato" panose="020F0502020204030203" pitchFamily="34" charset="0"/>
                <a:ea typeface="Arimo" panose="020B0604020202020204" pitchFamily="34" charset="0"/>
              </a:rPr>
              <a:t>il sig. Y </a:t>
            </a:r>
            <a:r>
              <a:rPr lang="it-IT" sz="3200" u="sng" dirty="0">
                <a:solidFill>
                  <a:srgbClr val="002F54"/>
                </a:solidFill>
                <a:latin typeface="Lato" panose="020F0502020204030203" pitchFamily="34" charset="0"/>
                <a:ea typeface="Arimo" panose="020B0604020202020204" pitchFamily="34" charset="0"/>
              </a:rPr>
              <a:t>vive in Ungheria</a:t>
            </a:r>
            <a:r>
              <a:rPr lang="it-IT" sz="3200" dirty="0">
                <a:solidFill>
                  <a:srgbClr val="002F54"/>
                </a:solidFill>
                <a:latin typeface="Lato" panose="020F0502020204030203" pitchFamily="34" charset="0"/>
                <a:ea typeface="Arimo" panose="020B0604020202020204" pitchFamily="34" charset="0"/>
              </a:rPr>
              <a:t>. Ha </a:t>
            </a:r>
            <a:r>
              <a:rPr lang="it-IT" sz="3200" u="sng" dirty="0">
                <a:solidFill>
                  <a:srgbClr val="002F54"/>
                </a:solidFill>
                <a:latin typeface="Lato" panose="020F0502020204030203" pitchFamily="34" charset="0"/>
                <a:ea typeface="Arimo" panose="020B0604020202020204" pitchFamily="34" charset="0"/>
              </a:rPr>
              <a:t>due datori di lavoro</a:t>
            </a:r>
            <a:r>
              <a:rPr lang="it-IT" sz="3200" dirty="0">
                <a:solidFill>
                  <a:srgbClr val="002F54"/>
                </a:solidFill>
                <a:latin typeface="Lato" panose="020F0502020204030203" pitchFamily="34" charset="0"/>
                <a:ea typeface="Arimo" panose="020B0604020202020204" pitchFamily="34" charset="0"/>
              </a:rPr>
              <a:t>, uno in </a:t>
            </a:r>
            <a:r>
              <a:rPr lang="it-IT" sz="3200" u="sng" dirty="0">
                <a:solidFill>
                  <a:srgbClr val="002F54"/>
                </a:solidFill>
                <a:latin typeface="Lato" panose="020F0502020204030203" pitchFamily="34" charset="0"/>
                <a:ea typeface="Arimo" panose="020B0604020202020204" pitchFamily="34" charset="0"/>
              </a:rPr>
              <a:t>Austria</a:t>
            </a:r>
            <a:r>
              <a:rPr lang="it-IT" sz="3200" dirty="0">
                <a:solidFill>
                  <a:srgbClr val="002F54"/>
                </a:solidFill>
                <a:latin typeface="Lato" panose="020F0502020204030203" pitchFamily="34" charset="0"/>
                <a:ea typeface="Arimo" panose="020B0604020202020204" pitchFamily="34" charset="0"/>
              </a:rPr>
              <a:t> e l’altro in </a:t>
            </a:r>
            <a:r>
              <a:rPr lang="it-IT" sz="3200" u="sng" dirty="0">
                <a:solidFill>
                  <a:srgbClr val="002F54"/>
                </a:solidFill>
                <a:latin typeface="Lato" panose="020F0502020204030203" pitchFamily="34" charset="0"/>
                <a:ea typeface="Arimo" panose="020B0604020202020204" pitchFamily="34" charset="0"/>
              </a:rPr>
              <a:t>Slovenia</a:t>
            </a:r>
            <a:r>
              <a:rPr lang="it-IT" sz="3200" dirty="0">
                <a:solidFill>
                  <a:srgbClr val="002F54"/>
                </a:solidFill>
                <a:latin typeface="Lato" panose="020F0502020204030203" pitchFamily="34" charset="0"/>
                <a:ea typeface="Arimo" panose="020B0604020202020204" pitchFamily="34" charset="0"/>
              </a:rPr>
              <a:t>. Il sig. Y lavora 1 giorno a settimana in Slovenia e gli altri 4 giorni in Austria. Anche se Y lavora per diversi datori di lavoro basati in Stati membri diversi da quello di residenza (Ungheria), </a:t>
            </a:r>
            <a:r>
              <a:rPr lang="it-IT" sz="3200" b="1" dirty="0">
                <a:solidFill>
                  <a:srgbClr val="002F54"/>
                </a:solidFill>
                <a:latin typeface="Lato" panose="020F0502020204030203" pitchFamily="34" charset="0"/>
                <a:ea typeface="Arimo" panose="020B0604020202020204" pitchFamily="34" charset="0"/>
              </a:rPr>
              <a:t>si applica la legislazione di quest’ultimo Paese</a:t>
            </a:r>
            <a:r>
              <a:rPr lang="it-IT" sz="3200" dirty="0">
                <a:solidFill>
                  <a:srgbClr val="002F54"/>
                </a:solidFill>
                <a:latin typeface="Lato" panose="020F0502020204030203" pitchFamily="34" charset="0"/>
                <a:ea typeface="Arimo" panose="020B0604020202020204" pitchFamily="34" charset="0"/>
              </a:rPr>
              <a:t> dal momento che </a:t>
            </a:r>
            <a:r>
              <a:rPr lang="it-IT" sz="3200" u="sng" dirty="0">
                <a:solidFill>
                  <a:srgbClr val="002F54"/>
                </a:solidFill>
                <a:latin typeface="Lato" panose="020F0502020204030203" pitchFamily="34" charset="0"/>
                <a:ea typeface="Arimo" panose="020B0604020202020204" pitchFamily="34" charset="0"/>
              </a:rPr>
              <a:t>è impossibile determinare lo Stato membro, diverso da quello di residenza, nel quale sarebbero stabiliti “la sede sociale o il domicilio” dei suoi datori di lavoro</a:t>
            </a:r>
            <a:r>
              <a:rPr lang="it-IT" sz="3200" dirty="0">
                <a:solidFill>
                  <a:srgbClr val="002F54"/>
                </a:solidFill>
                <a:latin typeface="Lato" panose="020F0502020204030203" pitchFamily="34" charset="0"/>
                <a:ea typeface="Arimo" panose="020B0604020202020204" pitchFamily="34" charset="0"/>
              </a:rPr>
              <a:t>.</a:t>
            </a:r>
            <a:endParaRPr lang="it-IT" sz="3200" b="1" u="sng" dirty="0">
              <a:solidFill>
                <a:srgbClr val="002F54"/>
              </a:solidFill>
              <a:latin typeface="Lato" panose="020F0502020204030203" pitchFamily="34" charset="0"/>
              <a:ea typeface="Arimo" panose="020B0604020202020204" pitchFamily="34" charset="0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341472" y="370047"/>
            <a:ext cx="4210323" cy="6419139"/>
            <a:chOff x="0" y="0"/>
            <a:chExt cx="3585346" cy="5466287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3585346" cy="5466286"/>
            </a:xfrm>
            <a:custGeom>
              <a:avLst/>
              <a:gdLst/>
              <a:ahLst/>
              <a:cxnLst/>
              <a:rect l="l" t="t" r="r" b="b"/>
              <a:pathLst>
                <a:path w="3585346" h="5466286">
                  <a:moveTo>
                    <a:pt x="3421516" y="0"/>
                  </a:moveTo>
                  <a:lnTo>
                    <a:pt x="0" y="0"/>
                  </a:lnTo>
                  <a:lnTo>
                    <a:pt x="0" y="5466286"/>
                  </a:lnTo>
                  <a:lnTo>
                    <a:pt x="76200" y="5466286"/>
                  </a:lnTo>
                  <a:lnTo>
                    <a:pt x="76200" y="76200"/>
                  </a:lnTo>
                  <a:lnTo>
                    <a:pt x="3585346" y="76200"/>
                  </a:lnTo>
                  <a:lnTo>
                    <a:pt x="3585346" y="0"/>
                  </a:lnTo>
                  <a:close/>
                </a:path>
              </a:pathLst>
            </a:custGeom>
            <a:solidFill>
              <a:srgbClr val="003253"/>
            </a:solidFill>
          </p:spPr>
          <p:txBody>
            <a:bodyPr/>
            <a:lstStyle/>
            <a:p>
              <a:endParaRPr lang="it-IT"/>
            </a:p>
          </p:txBody>
        </p:sp>
      </p:grpSp>
      <p:grpSp>
        <p:nvGrpSpPr>
          <p:cNvPr id="4" name="Group 4"/>
          <p:cNvGrpSpPr/>
          <p:nvPr/>
        </p:nvGrpSpPr>
        <p:grpSpPr>
          <a:xfrm rot="-10800000">
            <a:off x="11865513" y="7751113"/>
            <a:ext cx="6070024" cy="2019359"/>
            <a:chOff x="0" y="0"/>
            <a:chExt cx="5168994" cy="1719607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5168994" cy="1719607"/>
            </a:xfrm>
            <a:custGeom>
              <a:avLst/>
              <a:gdLst/>
              <a:ahLst/>
              <a:cxnLst/>
              <a:rect l="l" t="t" r="r" b="b"/>
              <a:pathLst>
                <a:path w="5168994" h="1719607">
                  <a:moveTo>
                    <a:pt x="5005164" y="0"/>
                  </a:moveTo>
                  <a:lnTo>
                    <a:pt x="0" y="0"/>
                  </a:lnTo>
                  <a:lnTo>
                    <a:pt x="0" y="1719607"/>
                  </a:lnTo>
                  <a:lnTo>
                    <a:pt x="76200" y="1719607"/>
                  </a:lnTo>
                  <a:lnTo>
                    <a:pt x="76200" y="76200"/>
                  </a:lnTo>
                  <a:lnTo>
                    <a:pt x="5168994" y="76200"/>
                  </a:lnTo>
                  <a:lnTo>
                    <a:pt x="5168994" y="0"/>
                  </a:lnTo>
                  <a:close/>
                </a:path>
              </a:pathLst>
            </a:custGeom>
            <a:solidFill>
              <a:srgbClr val="B02039"/>
            </a:solidFill>
          </p:spPr>
          <p:txBody>
            <a:bodyPr/>
            <a:lstStyle/>
            <a:p>
              <a:endParaRPr lang="it-IT"/>
            </a:p>
          </p:txBody>
        </p:sp>
      </p:grpSp>
      <p:sp>
        <p:nvSpPr>
          <p:cNvPr id="6" name="Freeform 6"/>
          <p:cNvSpPr/>
          <p:nvPr/>
        </p:nvSpPr>
        <p:spPr>
          <a:xfrm>
            <a:off x="16784434" y="8760792"/>
            <a:ext cx="949733" cy="805000"/>
          </a:xfrm>
          <a:custGeom>
            <a:avLst/>
            <a:gdLst/>
            <a:ahLst/>
            <a:cxnLst/>
            <a:rect l="l" t="t" r="r" b="b"/>
            <a:pathLst>
              <a:path w="949733" h="805000">
                <a:moveTo>
                  <a:pt x="0" y="0"/>
                </a:moveTo>
                <a:lnTo>
                  <a:pt x="949732" y="0"/>
                </a:lnTo>
                <a:lnTo>
                  <a:pt x="949732" y="805000"/>
                </a:lnTo>
                <a:lnTo>
                  <a:pt x="0" y="805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it-IT"/>
          </a:p>
        </p:txBody>
      </p:sp>
      <p:sp>
        <p:nvSpPr>
          <p:cNvPr id="7" name="TextBox 7"/>
          <p:cNvSpPr txBox="1"/>
          <p:nvPr/>
        </p:nvSpPr>
        <p:spPr>
          <a:xfrm>
            <a:off x="1028700" y="1028700"/>
            <a:ext cx="16230600" cy="120545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4719"/>
              </a:lnSpc>
            </a:pPr>
            <a:r>
              <a:rPr lang="it-IT" sz="3999" dirty="0">
                <a:solidFill>
                  <a:srgbClr val="B02039"/>
                </a:solidFill>
                <a:latin typeface="Lato"/>
              </a:rPr>
              <a:t>Nuova procedura modello A1 art. 13 e altri a carico lavoratore: circolare INPS n. 136 dell’23.12.22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5644774" y="9520381"/>
            <a:ext cx="3754820" cy="32393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2799"/>
              </a:lnSpc>
            </a:pPr>
            <a:r>
              <a:rPr lang="en-US" sz="1999" dirty="0">
                <a:solidFill>
                  <a:srgbClr val="003253"/>
                </a:solidFill>
                <a:latin typeface="Lato"/>
              </a:rPr>
              <a:t>Nel mondo, </a:t>
            </a:r>
            <a:r>
              <a:rPr lang="en-US" sz="1999" dirty="0" err="1">
                <a:solidFill>
                  <a:srgbClr val="003253"/>
                </a:solidFill>
                <a:latin typeface="Lato"/>
              </a:rPr>
              <a:t>alleati</a:t>
            </a:r>
            <a:r>
              <a:rPr lang="en-US" sz="1999" dirty="0">
                <a:solidFill>
                  <a:srgbClr val="003253"/>
                </a:solidFill>
                <a:latin typeface="Lato"/>
              </a:rPr>
              <a:t> al </a:t>
            </a:r>
            <a:r>
              <a:rPr lang="en-US" sz="1999" dirty="0" err="1">
                <a:solidFill>
                  <a:srgbClr val="003253"/>
                </a:solidFill>
                <a:latin typeface="Lato"/>
              </a:rPr>
              <a:t>tuo</a:t>
            </a:r>
            <a:r>
              <a:rPr lang="en-US" sz="1999" dirty="0">
                <a:solidFill>
                  <a:srgbClr val="003253"/>
                </a:solidFill>
                <a:latin typeface="Lato"/>
              </a:rPr>
              <a:t> </a:t>
            </a:r>
            <a:r>
              <a:rPr lang="en-US" sz="1999" dirty="0" err="1">
                <a:solidFill>
                  <a:srgbClr val="003253"/>
                </a:solidFill>
                <a:latin typeface="Lato"/>
              </a:rPr>
              <a:t>fianco</a:t>
            </a:r>
            <a:endParaRPr lang="en-US" sz="1999" dirty="0">
              <a:solidFill>
                <a:srgbClr val="003253"/>
              </a:solidFill>
              <a:latin typeface="Lato"/>
            </a:endParaRPr>
          </a:p>
        </p:txBody>
      </p:sp>
      <p:sp>
        <p:nvSpPr>
          <p:cNvPr id="9" name="TextBox 9"/>
          <p:cNvSpPr txBox="1"/>
          <p:nvPr/>
        </p:nvSpPr>
        <p:spPr>
          <a:xfrm>
            <a:off x="9574206" y="9520381"/>
            <a:ext cx="3754820" cy="33965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2799"/>
              </a:lnSpc>
            </a:pPr>
            <a:r>
              <a:rPr lang="en-US" sz="1999">
                <a:solidFill>
                  <a:srgbClr val="003253"/>
                </a:solidFill>
                <a:latin typeface="Lato"/>
              </a:rPr>
              <a:t>www.ecaitalia.com</a:t>
            </a:r>
          </a:p>
        </p:txBody>
      </p:sp>
      <p:graphicFrame>
        <p:nvGraphicFramePr>
          <p:cNvPr id="12" name="Diagramma 11">
            <a:extLst>
              <a:ext uri="{FF2B5EF4-FFF2-40B4-BE49-F238E27FC236}">
                <a16:creationId xmlns:a16="http://schemas.microsoft.com/office/drawing/2014/main" id="{C8CB8D93-9897-03F2-67F1-BDC0B6548C32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306499859"/>
              </p:ext>
            </p:extLst>
          </p:nvPr>
        </p:nvGraphicFramePr>
        <p:xfrm>
          <a:off x="1028700" y="2344244"/>
          <a:ext cx="16344900" cy="68190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341472" y="370047"/>
            <a:ext cx="4210323" cy="6419139"/>
            <a:chOff x="0" y="0"/>
            <a:chExt cx="3585346" cy="5466287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3585346" cy="5466286"/>
            </a:xfrm>
            <a:custGeom>
              <a:avLst/>
              <a:gdLst/>
              <a:ahLst/>
              <a:cxnLst/>
              <a:rect l="l" t="t" r="r" b="b"/>
              <a:pathLst>
                <a:path w="3585346" h="5466286">
                  <a:moveTo>
                    <a:pt x="3421516" y="0"/>
                  </a:moveTo>
                  <a:lnTo>
                    <a:pt x="0" y="0"/>
                  </a:lnTo>
                  <a:lnTo>
                    <a:pt x="0" y="5466286"/>
                  </a:lnTo>
                  <a:lnTo>
                    <a:pt x="76200" y="5466286"/>
                  </a:lnTo>
                  <a:lnTo>
                    <a:pt x="76200" y="76200"/>
                  </a:lnTo>
                  <a:lnTo>
                    <a:pt x="3585346" y="76200"/>
                  </a:lnTo>
                  <a:lnTo>
                    <a:pt x="3585346" y="0"/>
                  </a:lnTo>
                  <a:close/>
                </a:path>
              </a:pathLst>
            </a:custGeom>
            <a:solidFill>
              <a:srgbClr val="003253"/>
            </a:solidFill>
          </p:spPr>
          <p:txBody>
            <a:bodyPr/>
            <a:lstStyle/>
            <a:p>
              <a:endParaRPr lang="it-IT"/>
            </a:p>
          </p:txBody>
        </p:sp>
      </p:grpSp>
      <p:grpSp>
        <p:nvGrpSpPr>
          <p:cNvPr id="4" name="Group 4"/>
          <p:cNvGrpSpPr/>
          <p:nvPr/>
        </p:nvGrpSpPr>
        <p:grpSpPr>
          <a:xfrm rot="-10800000">
            <a:off x="11865513" y="7751113"/>
            <a:ext cx="6070024" cy="2019359"/>
            <a:chOff x="0" y="0"/>
            <a:chExt cx="5168994" cy="1719607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5168994" cy="1719607"/>
            </a:xfrm>
            <a:custGeom>
              <a:avLst/>
              <a:gdLst/>
              <a:ahLst/>
              <a:cxnLst/>
              <a:rect l="l" t="t" r="r" b="b"/>
              <a:pathLst>
                <a:path w="5168994" h="1719607">
                  <a:moveTo>
                    <a:pt x="5005164" y="0"/>
                  </a:moveTo>
                  <a:lnTo>
                    <a:pt x="0" y="0"/>
                  </a:lnTo>
                  <a:lnTo>
                    <a:pt x="0" y="1719607"/>
                  </a:lnTo>
                  <a:lnTo>
                    <a:pt x="76200" y="1719607"/>
                  </a:lnTo>
                  <a:lnTo>
                    <a:pt x="76200" y="76200"/>
                  </a:lnTo>
                  <a:lnTo>
                    <a:pt x="5168994" y="76200"/>
                  </a:lnTo>
                  <a:lnTo>
                    <a:pt x="5168994" y="0"/>
                  </a:lnTo>
                  <a:close/>
                </a:path>
              </a:pathLst>
            </a:custGeom>
            <a:solidFill>
              <a:srgbClr val="B02039"/>
            </a:solidFill>
          </p:spPr>
          <p:txBody>
            <a:bodyPr/>
            <a:lstStyle/>
            <a:p>
              <a:endParaRPr lang="it-IT"/>
            </a:p>
          </p:txBody>
        </p:sp>
      </p:grpSp>
      <p:sp>
        <p:nvSpPr>
          <p:cNvPr id="6" name="Freeform 6"/>
          <p:cNvSpPr/>
          <p:nvPr/>
        </p:nvSpPr>
        <p:spPr>
          <a:xfrm>
            <a:off x="16784434" y="8760792"/>
            <a:ext cx="949733" cy="805000"/>
          </a:xfrm>
          <a:custGeom>
            <a:avLst/>
            <a:gdLst/>
            <a:ahLst/>
            <a:cxnLst/>
            <a:rect l="l" t="t" r="r" b="b"/>
            <a:pathLst>
              <a:path w="949733" h="805000">
                <a:moveTo>
                  <a:pt x="0" y="0"/>
                </a:moveTo>
                <a:lnTo>
                  <a:pt x="949732" y="0"/>
                </a:lnTo>
                <a:lnTo>
                  <a:pt x="949732" y="805000"/>
                </a:lnTo>
                <a:lnTo>
                  <a:pt x="0" y="805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it-IT"/>
          </a:p>
        </p:txBody>
      </p:sp>
      <p:sp>
        <p:nvSpPr>
          <p:cNvPr id="7" name="TextBox 7"/>
          <p:cNvSpPr txBox="1"/>
          <p:nvPr/>
        </p:nvSpPr>
        <p:spPr>
          <a:xfrm>
            <a:off x="1028700" y="1028700"/>
            <a:ext cx="16230600" cy="120545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4719"/>
              </a:lnSpc>
            </a:pPr>
            <a:r>
              <a:rPr lang="it-IT" sz="3999" dirty="0">
                <a:solidFill>
                  <a:srgbClr val="B02039"/>
                </a:solidFill>
                <a:latin typeface="Lato"/>
              </a:rPr>
              <a:t>Attività autonoma e subordinata in due o più Stati membri</a:t>
            </a:r>
          </a:p>
          <a:p>
            <a:pPr>
              <a:lnSpc>
                <a:spcPts val="4719"/>
              </a:lnSpc>
            </a:pPr>
            <a:r>
              <a:rPr lang="it-IT" sz="3999" dirty="0">
                <a:solidFill>
                  <a:srgbClr val="B02039"/>
                </a:solidFill>
                <a:latin typeface="Lato"/>
              </a:rPr>
              <a:t>Articolo 13 par. 3 reg. 883/2004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5644774" y="9520381"/>
            <a:ext cx="3754820" cy="32393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2799"/>
              </a:lnSpc>
            </a:pPr>
            <a:r>
              <a:rPr lang="en-US" sz="1999" dirty="0">
                <a:solidFill>
                  <a:srgbClr val="003253"/>
                </a:solidFill>
                <a:latin typeface="Lato"/>
              </a:rPr>
              <a:t>Nel mondo, </a:t>
            </a:r>
            <a:r>
              <a:rPr lang="en-US" sz="1999" dirty="0" err="1">
                <a:solidFill>
                  <a:srgbClr val="003253"/>
                </a:solidFill>
                <a:latin typeface="Lato"/>
              </a:rPr>
              <a:t>alleati</a:t>
            </a:r>
            <a:r>
              <a:rPr lang="en-US" sz="1999" dirty="0">
                <a:solidFill>
                  <a:srgbClr val="003253"/>
                </a:solidFill>
                <a:latin typeface="Lato"/>
              </a:rPr>
              <a:t> al </a:t>
            </a:r>
            <a:r>
              <a:rPr lang="en-US" sz="1999" dirty="0" err="1">
                <a:solidFill>
                  <a:srgbClr val="003253"/>
                </a:solidFill>
                <a:latin typeface="Lato"/>
              </a:rPr>
              <a:t>tuo</a:t>
            </a:r>
            <a:r>
              <a:rPr lang="en-US" sz="1999" dirty="0">
                <a:solidFill>
                  <a:srgbClr val="003253"/>
                </a:solidFill>
                <a:latin typeface="Lato"/>
              </a:rPr>
              <a:t> </a:t>
            </a:r>
            <a:r>
              <a:rPr lang="en-US" sz="1999" dirty="0" err="1">
                <a:solidFill>
                  <a:srgbClr val="003253"/>
                </a:solidFill>
                <a:latin typeface="Lato"/>
              </a:rPr>
              <a:t>fianco</a:t>
            </a:r>
            <a:endParaRPr lang="en-US" sz="1999" dirty="0">
              <a:solidFill>
                <a:srgbClr val="003253"/>
              </a:solidFill>
              <a:latin typeface="Lato"/>
            </a:endParaRPr>
          </a:p>
        </p:txBody>
      </p:sp>
      <p:sp>
        <p:nvSpPr>
          <p:cNvPr id="9" name="TextBox 9"/>
          <p:cNvSpPr txBox="1"/>
          <p:nvPr/>
        </p:nvSpPr>
        <p:spPr>
          <a:xfrm>
            <a:off x="9574206" y="9520381"/>
            <a:ext cx="3754820" cy="33965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2799"/>
              </a:lnSpc>
            </a:pPr>
            <a:r>
              <a:rPr lang="en-US" sz="1999">
                <a:solidFill>
                  <a:srgbClr val="003253"/>
                </a:solidFill>
                <a:latin typeface="Lato"/>
              </a:rPr>
              <a:t>www.ecaitalia.com</a:t>
            </a:r>
          </a:p>
        </p:txBody>
      </p:sp>
      <p:graphicFrame>
        <p:nvGraphicFramePr>
          <p:cNvPr id="11" name="Diagramma 10">
            <a:extLst>
              <a:ext uri="{FF2B5EF4-FFF2-40B4-BE49-F238E27FC236}">
                <a16:creationId xmlns:a16="http://schemas.microsoft.com/office/drawing/2014/main" id="{960C8CA4-4770-2C31-D15A-B8A80A19956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716071848"/>
              </p:ext>
            </p:extLst>
          </p:nvPr>
        </p:nvGraphicFramePr>
        <p:xfrm>
          <a:off x="1981200" y="2587969"/>
          <a:ext cx="13868400" cy="6578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39983188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341472" y="370047"/>
            <a:ext cx="4210323" cy="6419139"/>
            <a:chOff x="0" y="0"/>
            <a:chExt cx="3585346" cy="5466287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3585346" cy="5466286"/>
            </a:xfrm>
            <a:custGeom>
              <a:avLst/>
              <a:gdLst/>
              <a:ahLst/>
              <a:cxnLst/>
              <a:rect l="l" t="t" r="r" b="b"/>
              <a:pathLst>
                <a:path w="3585346" h="5466286">
                  <a:moveTo>
                    <a:pt x="3421516" y="0"/>
                  </a:moveTo>
                  <a:lnTo>
                    <a:pt x="0" y="0"/>
                  </a:lnTo>
                  <a:lnTo>
                    <a:pt x="0" y="5466286"/>
                  </a:lnTo>
                  <a:lnTo>
                    <a:pt x="76200" y="5466286"/>
                  </a:lnTo>
                  <a:lnTo>
                    <a:pt x="76200" y="76200"/>
                  </a:lnTo>
                  <a:lnTo>
                    <a:pt x="3585346" y="76200"/>
                  </a:lnTo>
                  <a:lnTo>
                    <a:pt x="3585346" y="0"/>
                  </a:lnTo>
                  <a:close/>
                </a:path>
              </a:pathLst>
            </a:custGeom>
            <a:solidFill>
              <a:srgbClr val="003253"/>
            </a:solidFill>
          </p:spPr>
          <p:txBody>
            <a:bodyPr/>
            <a:lstStyle/>
            <a:p>
              <a:endParaRPr lang="it-IT"/>
            </a:p>
          </p:txBody>
        </p:sp>
      </p:grpSp>
      <p:grpSp>
        <p:nvGrpSpPr>
          <p:cNvPr id="4" name="Group 4"/>
          <p:cNvGrpSpPr/>
          <p:nvPr/>
        </p:nvGrpSpPr>
        <p:grpSpPr>
          <a:xfrm rot="-10800000">
            <a:off x="11865513" y="7751113"/>
            <a:ext cx="6070024" cy="2019359"/>
            <a:chOff x="0" y="0"/>
            <a:chExt cx="5168994" cy="1719607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5168994" cy="1719607"/>
            </a:xfrm>
            <a:custGeom>
              <a:avLst/>
              <a:gdLst/>
              <a:ahLst/>
              <a:cxnLst/>
              <a:rect l="l" t="t" r="r" b="b"/>
              <a:pathLst>
                <a:path w="5168994" h="1719607">
                  <a:moveTo>
                    <a:pt x="5005164" y="0"/>
                  </a:moveTo>
                  <a:lnTo>
                    <a:pt x="0" y="0"/>
                  </a:lnTo>
                  <a:lnTo>
                    <a:pt x="0" y="1719607"/>
                  </a:lnTo>
                  <a:lnTo>
                    <a:pt x="76200" y="1719607"/>
                  </a:lnTo>
                  <a:lnTo>
                    <a:pt x="76200" y="76200"/>
                  </a:lnTo>
                  <a:lnTo>
                    <a:pt x="5168994" y="76200"/>
                  </a:lnTo>
                  <a:lnTo>
                    <a:pt x="5168994" y="0"/>
                  </a:lnTo>
                  <a:close/>
                </a:path>
              </a:pathLst>
            </a:custGeom>
            <a:solidFill>
              <a:srgbClr val="B02039"/>
            </a:solidFill>
          </p:spPr>
          <p:txBody>
            <a:bodyPr/>
            <a:lstStyle/>
            <a:p>
              <a:endParaRPr lang="it-IT"/>
            </a:p>
          </p:txBody>
        </p:sp>
      </p:grpSp>
      <p:sp>
        <p:nvSpPr>
          <p:cNvPr id="6" name="Freeform 6"/>
          <p:cNvSpPr/>
          <p:nvPr/>
        </p:nvSpPr>
        <p:spPr>
          <a:xfrm>
            <a:off x="16784434" y="8760792"/>
            <a:ext cx="949733" cy="805000"/>
          </a:xfrm>
          <a:custGeom>
            <a:avLst/>
            <a:gdLst/>
            <a:ahLst/>
            <a:cxnLst/>
            <a:rect l="l" t="t" r="r" b="b"/>
            <a:pathLst>
              <a:path w="949733" h="805000">
                <a:moveTo>
                  <a:pt x="0" y="0"/>
                </a:moveTo>
                <a:lnTo>
                  <a:pt x="949732" y="0"/>
                </a:lnTo>
                <a:lnTo>
                  <a:pt x="949732" y="805000"/>
                </a:lnTo>
                <a:lnTo>
                  <a:pt x="0" y="805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it-IT"/>
          </a:p>
        </p:txBody>
      </p:sp>
      <p:sp>
        <p:nvSpPr>
          <p:cNvPr id="7" name="TextBox 7"/>
          <p:cNvSpPr txBox="1"/>
          <p:nvPr/>
        </p:nvSpPr>
        <p:spPr>
          <a:xfrm>
            <a:off x="1028700" y="1028700"/>
            <a:ext cx="16230600" cy="60272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4719"/>
              </a:lnSpc>
            </a:pPr>
            <a:r>
              <a:rPr lang="it-IT" sz="3999" dirty="0">
                <a:solidFill>
                  <a:srgbClr val="B02039"/>
                </a:solidFill>
                <a:latin typeface="Lato"/>
              </a:rPr>
              <a:t>Accordi ex art. 16 del regolamento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5644774" y="9520381"/>
            <a:ext cx="3754820" cy="32393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2799"/>
              </a:lnSpc>
            </a:pPr>
            <a:r>
              <a:rPr lang="en-US" sz="1999" dirty="0">
                <a:solidFill>
                  <a:srgbClr val="003253"/>
                </a:solidFill>
                <a:latin typeface="Lato"/>
              </a:rPr>
              <a:t>Nel mondo, </a:t>
            </a:r>
            <a:r>
              <a:rPr lang="en-US" sz="1999" dirty="0" err="1">
                <a:solidFill>
                  <a:srgbClr val="003253"/>
                </a:solidFill>
                <a:latin typeface="Lato"/>
              </a:rPr>
              <a:t>alleati</a:t>
            </a:r>
            <a:r>
              <a:rPr lang="en-US" sz="1999" dirty="0">
                <a:solidFill>
                  <a:srgbClr val="003253"/>
                </a:solidFill>
                <a:latin typeface="Lato"/>
              </a:rPr>
              <a:t> al </a:t>
            </a:r>
            <a:r>
              <a:rPr lang="en-US" sz="1999" dirty="0" err="1">
                <a:solidFill>
                  <a:srgbClr val="003253"/>
                </a:solidFill>
                <a:latin typeface="Lato"/>
              </a:rPr>
              <a:t>tuo</a:t>
            </a:r>
            <a:r>
              <a:rPr lang="en-US" sz="1999" dirty="0">
                <a:solidFill>
                  <a:srgbClr val="003253"/>
                </a:solidFill>
                <a:latin typeface="Lato"/>
              </a:rPr>
              <a:t> </a:t>
            </a:r>
            <a:r>
              <a:rPr lang="en-US" sz="1999" dirty="0" err="1">
                <a:solidFill>
                  <a:srgbClr val="003253"/>
                </a:solidFill>
                <a:latin typeface="Lato"/>
              </a:rPr>
              <a:t>fianco</a:t>
            </a:r>
            <a:endParaRPr lang="en-US" sz="1999" dirty="0">
              <a:solidFill>
                <a:srgbClr val="003253"/>
              </a:solidFill>
              <a:latin typeface="Lato"/>
            </a:endParaRPr>
          </a:p>
        </p:txBody>
      </p:sp>
      <p:sp>
        <p:nvSpPr>
          <p:cNvPr id="9" name="TextBox 9"/>
          <p:cNvSpPr txBox="1"/>
          <p:nvPr/>
        </p:nvSpPr>
        <p:spPr>
          <a:xfrm>
            <a:off x="9574206" y="9520381"/>
            <a:ext cx="3754820" cy="33965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2799"/>
              </a:lnSpc>
            </a:pPr>
            <a:r>
              <a:rPr lang="en-US" sz="1999">
                <a:solidFill>
                  <a:srgbClr val="003253"/>
                </a:solidFill>
                <a:latin typeface="Lato"/>
              </a:rPr>
              <a:t>www.ecaitalia.com</a:t>
            </a:r>
          </a:p>
        </p:txBody>
      </p:sp>
      <p:sp>
        <p:nvSpPr>
          <p:cNvPr id="16" name="CasellaDiTesto 15">
            <a:extLst>
              <a:ext uri="{FF2B5EF4-FFF2-40B4-BE49-F238E27FC236}">
                <a16:creationId xmlns:a16="http://schemas.microsoft.com/office/drawing/2014/main" id="{E9F9EE16-EBD9-CEFE-C728-85E249A11FEF}"/>
              </a:ext>
            </a:extLst>
          </p:cNvPr>
          <p:cNvSpPr txBox="1"/>
          <p:nvPr/>
        </p:nvSpPr>
        <p:spPr>
          <a:xfrm>
            <a:off x="1028700" y="4901994"/>
            <a:ext cx="16344900" cy="461665"/>
          </a:xfrm>
          <a:prstGeom prst="rect">
            <a:avLst/>
          </a:prstGeom>
          <a:noFill/>
          <a:ln>
            <a:solidFill>
              <a:srgbClr val="002F54"/>
            </a:solidFill>
          </a:ln>
          <a:effectLst>
            <a:outerShdw blurRad="50800" dist="50800" dir="5400000" algn="ctr" rotWithShape="0">
              <a:schemeClr val="bg1"/>
            </a:outerShdw>
          </a:effectLst>
        </p:spPr>
        <p:txBody>
          <a:bodyPr wrap="square">
            <a:spAutoFit/>
          </a:bodyPr>
          <a:lstStyle/>
          <a:p>
            <a:pPr algn="ctr" eaLnBrk="0" hangingPunct="0">
              <a:spcAft>
                <a:spcPct val="75000"/>
              </a:spcAft>
              <a:buSzPct val="130000"/>
              <a:defRPr/>
            </a:pPr>
            <a:r>
              <a:rPr lang="it-IT" sz="2400" b="1" dirty="0">
                <a:solidFill>
                  <a:srgbClr val="002F54"/>
                </a:solidFill>
                <a:latin typeface="Lato" panose="020F0502020204030203" pitchFamily="34" charset="0"/>
                <a:ea typeface="Arimo" panose="020B0604020202020204" pitchFamily="34" charset="0"/>
              </a:rPr>
              <a:t>Per alcune categorie di persone o per autorizzare distacchi superiori ai 24 mesi</a:t>
            </a:r>
          </a:p>
        </p:txBody>
      </p:sp>
      <p:sp>
        <p:nvSpPr>
          <p:cNvPr id="17" name="CasellaDiTesto 15">
            <a:extLst>
              <a:ext uri="{FF2B5EF4-FFF2-40B4-BE49-F238E27FC236}">
                <a16:creationId xmlns:a16="http://schemas.microsoft.com/office/drawing/2014/main" id="{BFB96F34-C982-8D4A-0784-960A09E4872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82915" y="8112527"/>
            <a:ext cx="5522168" cy="52322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>
            <a:outerShdw blurRad="50800" dist="50800" dir="5400000" algn="ctr" rotWithShape="0">
              <a:schemeClr val="bg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defRPr sz="2600">
                <a:solidFill>
                  <a:srgbClr val="003A4E"/>
                </a:solidFill>
                <a:latin typeface="Arimo" pitchFamily="34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Blip>
                <a:blip r:embed="rId3"/>
              </a:buBlip>
              <a:defRPr sz="2400">
                <a:solidFill>
                  <a:srgbClr val="003A4E"/>
                </a:solidFill>
                <a:latin typeface="Arimo" pitchFamily="34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Blip>
                <a:blip r:embed="rId3"/>
              </a:buBlip>
              <a:defRPr sz="2000">
                <a:solidFill>
                  <a:srgbClr val="003A4E"/>
                </a:solidFill>
                <a:latin typeface="Arimo" pitchFamily="34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Blip>
                <a:blip r:embed="rId3"/>
              </a:buBlip>
              <a:defRPr>
                <a:solidFill>
                  <a:srgbClr val="003A4E"/>
                </a:solidFill>
                <a:latin typeface="Arimo" pitchFamily="34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Blip>
                <a:blip r:embed="rId3"/>
              </a:buBlip>
              <a:defRPr sz="1600">
                <a:solidFill>
                  <a:srgbClr val="003A4E"/>
                </a:solidFill>
                <a:latin typeface="Arimo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Blip>
                <a:blip r:embed="rId3"/>
              </a:buBlip>
              <a:defRPr sz="1600">
                <a:solidFill>
                  <a:srgbClr val="003A4E"/>
                </a:solidFill>
                <a:latin typeface="Arimo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Blip>
                <a:blip r:embed="rId3"/>
              </a:buBlip>
              <a:defRPr sz="1600">
                <a:solidFill>
                  <a:srgbClr val="003A4E"/>
                </a:solidFill>
                <a:latin typeface="Arimo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Blip>
                <a:blip r:embed="rId3"/>
              </a:buBlip>
              <a:defRPr sz="1600">
                <a:solidFill>
                  <a:srgbClr val="003A4E"/>
                </a:solidFill>
                <a:latin typeface="Arimo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Blip>
                <a:blip r:embed="rId3"/>
              </a:buBlip>
              <a:defRPr sz="1600">
                <a:solidFill>
                  <a:srgbClr val="003A4E"/>
                </a:solidFill>
                <a:latin typeface="Arimo" pitchFamily="34" charset="0"/>
                <a:cs typeface="Arial" charset="0"/>
              </a:defRPr>
            </a:lvl9pPr>
          </a:lstStyle>
          <a:p>
            <a:pPr algn="just">
              <a:spcBef>
                <a:spcPct val="0"/>
              </a:spcBef>
              <a:spcAft>
                <a:spcPct val="75000"/>
              </a:spcAft>
              <a:buSzPct val="130000"/>
            </a:pPr>
            <a:r>
              <a:rPr lang="it-IT" altLang="it-IT" sz="2800" b="1" dirty="0">
                <a:solidFill>
                  <a:srgbClr val="C00000"/>
                </a:solidFill>
                <a:latin typeface="Lato" panose="020F0502020204030203" pitchFamily="34" charset="0"/>
                <a:ea typeface="Arimo" panose="020B0604020202020204" pitchFamily="34" charset="0"/>
              </a:rPr>
              <a:t>Articolo 16 par. 1 reg. 883/2004</a:t>
            </a:r>
          </a:p>
        </p:txBody>
      </p:sp>
      <p:sp>
        <p:nvSpPr>
          <p:cNvPr id="18" name="Rettangolo arrotondato 2">
            <a:extLst>
              <a:ext uri="{FF2B5EF4-FFF2-40B4-BE49-F238E27FC236}">
                <a16:creationId xmlns:a16="http://schemas.microsoft.com/office/drawing/2014/main" id="{1EBD29BD-0C7B-AEA8-9CD4-76F71A538AF5}"/>
              </a:ext>
            </a:extLst>
          </p:cNvPr>
          <p:cNvSpPr/>
          <p:nvPr/>
        </p:nvSpPr>
        <p:spPr>
          <a:xfrm>
            <a:off x="1028700" y="2209307"/>
            <a:ext cx="16421100" cy="1023005"/>
          </a:xfrm>
          <a:prstGeom prst="roundRect">
            <a:avLst/>
          </a:prstGeom>
          <a:solidFill>
            <a:schemeClr val="bg1"/>
          </a:solidFill>
          <a:ln>
            <a:solidFill>
              <a:srgbClr val="002F5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sz="2000" dirty="0">
              <a:latin typeface="Lato" panose="020F0502020204030203" pitchFamily="34" charset="0"/>
            </a:endParaRPr>
          </a:p>
        </p:txBody>
      </p:sp>
      <p:sp>
        <p:nvSpPr>
          <p:cNvPr id="19" name="CasellaDiTesto 18">
            <a:extLst>
              <a:ext uri="{FF2B5EF4-FFF2-40B4-BE49-F238E27FC236}">
                <a16:creationId xmlns:a16="http://schemas.microsoft.com/office/drawing/2014/main" id="{16A8CCCE-56D5-95E1-6F31-A39034A27843}"/>
              </a:ext>
            </a:extLst>
          </p:cNvPr>
          <p:cNvSpPr txBox="1"/>
          <p:nvPr/>
        </p:nvSpPr>
        <p:spPr>
          <a:xfrm>
            <a:off x="1239918" y="2316420"/>
            <a:ext cx="1582888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2400" dirty="0">
                <a:solidFill>
                  <a:srgbClr val="002F54"/>
                </a:solidFill>
                <a:latin typeface="Lato" panose="020F0502020204030203" pitchFamily="34" charset="0"/>
                <a:ea typeface="Arimo" panose="020B0604020202020204" pitchFamily="34" charset="0"/>
              </a:rPr>
              <a:t>Gli organismi competenti degli Stati membri possono stipulare accordi </a:t>
            </a:r>
            <a:r>
              <a:rPr lang="it-IT" sz="2400" b="1" dirty="0">
                <a:solidFill>
                  <a:srgbClr val="002F54"/>
                </a:solidFill>
                <a:latin typeface="Lato" panose="020F0502020204030203" pitchFamily="34" charset="0"/>
                <a:ea typeface="Arimo" panose="020B0604020202020204" pitchFamily="34" charset="0"/>
              </a:rPr>
              <a:t>in deroga </a:t>
            </a:r>
            <a:r>
              <a:rPr lang="it-IT" sz="2400" dirty="0">
                <a:solidFill>
                  <a:srgbClr val="002F54"/>
                </a:solidFill>
                <a:latin typeface="Lato" panose="020F0502020204030203" pitchFamily="34" charset="0"/>
                <a:ea typeface="Arimo" panose="020B0604020202020204" pitchFamily="34" charset="0"/>
              </a:rPr>
              <a:t>alle disposizioni degli artt. da 11 a 15 del reg. 883/2004</a:t>
            </a:r>
          </a:p>
        </p:txBody>
      </p:sp>
      <p:sp>
        <p:nvSpPr>
          <p:cNvPr id="20" name="Freccia in giù 19">
            <a:extLst>
              <a:ext uri="{FF2B5EF4-FFF2-40B4-BE49-F238E27FC236}">
                <a16:creationId xmlns:a16="http://schemas.microsoft.com/office/drawing/2014/main" id="{AB3E6726-E86D-62A7-0F0B-158B65F6F270}"/>
              </a:ext>
            </a:extLst>
          </p:cNvPr>
          <p:cNvSpPr/>
          <p:nvPr/>
        </p:nvSpPr>
        <p:spPr>
          <a:xfrm>
            <a:off x="8780889" y="3321871"/>
            <a:ext cx="916721" cy="1425905"/>
          </a:xfrm>
          <a:prstGeom prst="downArrow">
            <a:avLst/>
          </a:prstGeom>
          <a:solidFill>
            <a:schemeClr val="tx2"/>
          </a:solidFill>
          <a:ln>
            <a:solidFill>
              <a:srgbClr val="002F5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>
              <a:latin typeface="Lato" panose="020F0502020204030203" pitchFamily="34" charset="0"/>
            </a:endParaRPr>
          </a:p>
        </p:txBody>
      </p:sp>
      <p:sp>
        <p:nvSpPr>
          <p:cNvPr id="21" name="CasellaDiTesto 20">
            <a:extLst>
              <a:ext uri="{FF2B5EF4-FFF2-40B4-BE49-F238E27FC236}">
                <a16:creationId xmlns:a16="http://schemas.microsoft.com/office/drawing/2014/main" id="{CD37184F-24AF-273F-97C1-C21FC7A3A835}"/>
              </a:ext>
            </a:extLst>
          </p:cNvPr>
          <p:cNvSpPr txBox="1"/>
          <p:nvPr/>
        </p:nvSpPr>
        <p:spPr>
          <a:xfrm>
            <a:off x="914400" y="6672154"/>
            <a:ext cx="1645919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it-IT" sz="2400" b="1" dirty="0">
                <a:solidFill>
                  <a:srgbClr val="002F54"/>
                </a:solidFill>
                <a:latin typeface="Lato" panose="020F0502020204030203" pitchFamily="34" charset="0"/>
                <a:ea typeface="Arimo" panose="020B0604020202020204" pitchFamily="34" charset="0"/>
              </a:rPr>
              <a:t>N.B. Le richieste di accordo ai sensi dell’articolo 16 rientrano all’interno della nuova procedura di cui alla circolare INPS n. 86 dell’11 giugno 2019 </a:t>
            </a:r>
          </a:p>
        </p:txBody>
      </p:sp>
    </p:spTree>
    <p:extLst>
      <p:ext uri="{BB962C8B-B14F-4D97-AF65-F5344CB8AC3E}">
        <p14:creationId xmlns:p14="http://schemas.microsoft.com/office/powerpoint/2010/main" val="49819658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341472" y="370047"/>
            <a:ext cx="4210323" cy="6419139"/>
            <a:chOff x="0" y="0"/>
            <a:chExt cx="3585346" cy="5466287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3585346" cy="5466286"/>
            </a:xfrm>
            <a:custGeom>
              <a:avLst/>
              <a:gdLst/>
              <a:ahLst/>
              <a:cxnLst/>
              <a:rect l="l" t="t" r="r" b="b"/>
              <a:pathLst>
                <a:path w="3585346" h="5466286">
                  <a:moveTo>
                    <a:pt x="3421516" y="0"/>
                  </a:moveTo>
                  <a:lnTo>
                    <a:pt x="0" y="0"/>
                  </a:lnTo>
                  <a:lnTo>
                    <a:pt x="0" y="5466286"/>
                  </a:lnTo>
                  <a:lnTo>
                    <a:pt x="76200" y="5466286"/>
                  </a:lnTo>
                  <a:lnTo>
                    <a:pt x="76200" y="76200"/>
                  </a:lnTo>
                  <a:lnTo>
                    <a:pt x="3585346" y="76200"/>
                  </a:lnTo>
                  <a:lnTo>
                    <a:pt x="3585346" y="0"/>
                  </a:lnTo>
                  <a:close/>
                </a:path>
              </a:pathLst>
            </a:custGeom>
            <a:solidFill>
              <a:srgbClr val="003253"/>
            </a:solidFill>
          </p:spPr>
          <p:txBody>
            <a:bodyPr/>
            <a:lstStyle/>
            <a:p>
              <a:endParaRPr lang="it-IT"/>
            </a:p>
          </p:txBody>
        </p:sp>
      </p:grpSp>
      <p:grpSp>
        <p:nvGrpSpPr>
          <p:cNvPr id="4" name="Group 4"/>
          <p:cNvGrpSpPr/>
          <p:nvPr/>
        </p:nvGrpSpPr>
        <p:grpSpPr>
          <a:xfrm rot="-10800000">
            <a:off x="11865513" y="7751113"/>
            <a:ext cx="6070024" cy="2019359"/>
            <a:chOff x="0" y="0"/>
            <a:chExt cx="5168994" cy="1719607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5168994" cy="1719607"/>
            </a:xfrm>
            <a:custGeom>
              <a:avLst/>
              <a:gdLst/>
              <a:ahLst/>
              <a:cxnLst/>
              <a:rect l="l" t="t" r="r" b="b"/>
              <a:pathLst>
                <a:path w="5168994" h="1719607">
                  <a:moveTo>
                    <a:pt x="5005164" y="0"/>
                  </a:moveTo>
                  <a:lnTo>
                    <a:pt x="0" y="0"/>
                  </a:lnTo>
                  <a:lnTo>
                    <a:pt x="0" y="1719607"/>
                  </a:lnTo>
                  <a:lnTo>
                    <a:pt x="76200" y="1719607"/>
                  </a:lnTo>
                  <a:lnTo>
                    <a:pt x="76200" y="76200"/>
                  </a:lnTo>
                  <a:lnTo>
                    <a:pt x="5168994" y="76200"/>
                  </a:lnTo>
                  <a:lnTo>
                    <a:pt x="5168994" y="0"/>
                  </a:lnTo>
                  <a:close/>
                </a:path>
              </a:pathLst>
            </a:custGeom>
            <a:solidFill>
              <a:srgbClr val="B02039"/>
            </a:solidFill>
          </p:spPr>
          <p:txBody>
            <a:bodyPr/>
            <a:lstStyle/>
            <a:p>
              <a:endParaRPr lang="it-IT"/>
            </a:p>
          </p:txBody>
        </p:sp>
      </p:grpSp>
      <p:sp>
        <p:nvSpPr>
          <p:cNvPr id="6" name="Freeform 6"/>
          <p:cNvSpPr/>
          <p:nvPr/>
        </p:nvSpPr>
        <p:spPr>
          <a:xfrm>
            <a:off x="16784434" y="8760792"/>
            <a:ext cx="949733" cy="805000"/>
          </a:xfrm>
          <a:custGeom>
            <a:avLst/>
            <a:gdLst/>
            <a:ahLst/>
            <a:cxnLst/>
            <a:rect l="l" t="t" r="r" b="b"/>
            <a:pathLst>
              <a:path w="949733" h="805000">
                <a:moveTo>
                  <a:pt x="0" y="0"/>
                </a:moveTo>
                <a:lnTo>
                  <a:pt x="949732" y="0"/>
                </a:lnTo>
                <a:lnTo>
                  <a:pt x="949732" y="805000"/>
                </a:lnTo>
                <a:lnTo>
                  <a:pt x="0" y="805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it-IT"/>
          </a:p>
        </p:txBody>
      </p:sp>
      <p:sp>
        <p:nvSpPr>
          <p:cNvPr id="7" name="TextBox 7"/>
          <p:cNvSpPr txBox="1"/>
          <p:nvPr/>
        </p:nvSpPr>
        <p:spPr>
          <a:xfrm>
            <a:off x="1028700" y="1028700"/>
            <a:ext cx="16230600" cy="120545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4719"/>
              </a:lnSpc>
            </a:pPr>
            <a:r>
              <a:rPr lang="it-IT" sz="3999" dirty="0">
                <a:solidFill>
                  <a:srgbClr val="B02039"/>
                </a:solidFill>
                <a:latin typeface="Lato"/>
              </a:rPr>
              <a:t>Smart working internazionale: le novità del Framework Agreement dal 1° gennaio 2024 (1/3)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5644774" y="9520381"/>
            <a:ext cx="3754820" cy="32393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2799"/>
              </a:lnSpc>
            </a:pPr>
            <a:r>
              <a:rPr lang="en-US" sz="1999" dirty="0">
                <a:solidFill>
                  <a:srgbClr val="003253"/>
                </a:solidFill>
                <a:latin typeface="Lato"/>
              </a:rPr>
              <a:t>Nel mondo, </a:t>
            </a:r>
            <a:r>
              <a:rPr lang="en-US" sz="1999" dirty="0" err="1">
                <a:solidFill>
                  <a:srgbClr val="003253"/>
                </a:solidFill>
                <a:latin typeface="Lato"/>
              </a:rPr>
              <a:t>alleati</a:t>
            </a:r>
            <a:r>
              <a:rPr lang="en-US" sz="1999" dirty="0">
                <a:solidFill>
                  <a:srgbClr val="003253"/>
                </a:solidFill>
                <a:latin typeface="Lato"/>
              </a:rPr>
              <a:t> al </a:t>
            </a:r>
            <a:r>
              <a:rPr lang="en-US" sz="1999" dirty="0" err="1">
                <a:solidFill>
                  <a:srgbClr val="003253"/>
                </a:solidFill>
                <a:latin typeface="Lato"/>
              </a:rPr>
              <a:t>tuo</a:t>
            </a:r>
            <a:r>
              <a:rPr lang="en-US" sz="1999" dirty="0">
                <a:solidFill>
                  <a:srgbClr val="003253"/>
                </a:solidFill>
                <a:latin typeface="Lato"/>
              </a:rPr>
              <a:t> </a:t>
            </a:r>
            <a:r>
              <a:rPr lang="en-US" sz="1999" dirty="0" err="1">
                <a:solidFill>
                  <a:srgbClr val="003253"/>
                </a:solidFill>
                <a:latin typeface="Lato"/>
              </a:rPr>
              <a:t>fianco</a:t>
            </a:r>
            <a:endParaRPr lang="en-US" sz="1999" dirty="0">
              <a:solidFill>
                <a:srgbClr val="003253"/>
              </a:solidFill>
              <a:latin typeface="Lato"/>
            </a:endParaRPr>
          </a:p>
        </p:txBody>
      </p:sp>
      <p:sp>
        <p:nvSpPr>
          <p:cNvPr id="9" name="TextBox 9"/>
          <p:cNvSpPr txBox="1"/>
          <p:nvPr/>
        </p:nvSpPr>
        <p:spPr>
          <a:xfrm>
            <a:off x="9574206" y="9520381"/>
            <a:ext cx="3754820" cy="33965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2799"/>
              </a:lnSpc>
            </a:pPr>
            <a:r>
              <a:rPr lang="en-US" sz="1999">
                <a:solidFill>
                  <a:srgbClr val="003253"/>
                </a:solidFill>
                <a:latin typeface="Lato"/>
              </a:rPr>
              <a:t>www.ecaitalia.com</a:t>
            </a:r>
          </a:p>
        </p:txBody>
      </p:sp>
      <p:sp>
        <p:nvSpPr>
          <p:cNvPr id="11" name="Callout: freccia in giù 10">
            <a:extLst>
              <a:ext uri="{FF2B5EF4-FFF2-40B4-BE49-F238E27FC236}">
                <a16:creationId xmlns:a16="http://schemas.microsoft.com/office/drawing/2014/main" id="{44F7117A-576F-640A-3766-D4AD9707297D}"/>
              </a:ext>
            </a:extLst>
          </p:cNvPr>
          <p:cNvSpPr/>
          <p:nvPr/>
        </p:nvSpPr>
        <p:spPr>
          <a:xfrm>
            <a:off x="1023384" y="3009900"/>
            <a:ext cx="16230600" cy="2895600"/>
          </a:xfrm>
          <a:prstGeom prst="downArrowCallout">
            <a:avLst/>
          </a:prstGeom>
          <a:noFill/>
          <a:ln>
            <a:solidFill>
              <a:srgbClr val="00206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it-IT" sz="2400" dirty="0">
                <a:solidFill>
                  <a:srgbClr val="002060"/>
                </a:solidFill>
                <a:latin typeface="Lato" panose="020F0502020204030203" pitchFamily="34" charset="0"/>
                <a:ea typeface="Arimo" panose="020B0604020202020204" pitchFamily="34" charset="0"/>
              </a:rPr>
              <a:t>Il 28 dicembre 2023 il Ministero del Lavoro e delle Politiche sociali ha sottoscritto il </a:t>
            </a:r>
            <a:r>
              <a:rPr lang="en-US" sz="2400" b="1" dirty="0">
                <a:solidFill>
                  <a:srgbClr val="002060"/>
                </a:solidFill>
                <a:latin typeface="Lato" panose="020F0502020204030203" pitchFamily="34" charset="0"/>
                <a:ea typeface="Arimo" panose="020B0604020202020204" pitchFamily="34" charset="0"/>
              </a:rPr>
              <a:t>“</a:t>
            </a:r>
            <a:r>
              <a:rPr lang="en-US" sz="2400" b="1" i="1" dirty="0">
                <a:solidFill>
                  <a:srgbClr val="002060"/>
                </a:solidFill>
                <a:latin typeface="Lato" panose="020F0502020204030203" pitchFamily="34" charset="0"/>
                <a:ea typeface="Arimo" panose="020B0604020202020204" pitchFamily="34" charset="0"/>
              </a:rPr>
              <a:t>Framework Agreement on the application of Article 16 (1) of Regulation N. 883/2004 in cases of habitual cross-border telework</a:t>
            </a:r>
            <a:r>
              <a:rPr lang="en-US" sz="2400" i="1" dirty="0">
                <a:solidFill>
                  <a:srgbClr val="002060"/>
                </a:solidFill>
                <a:latin typeface="Lato" panose="020F0502020204030203" pitchFamily="34" charset="0"/>
                <a:ea typeface="Arimo" panose="020B0604020202020204" pitchFamily="34" charset="0"/>
              </a:rPr>
              <a:t>”</a:t>
            </a:r>
            <a:endParaRPr lang="it-IT" sz="2400" i="1" dirty="0">
              <a:solidFill>
                <a:srgbClr val="002060"/>
              </a:solidFill>
              <a:latin typeface="Lato" panose="020F0502020204030203" pitchFamily="34" charset="0"/>
              <a:ea typeface="Arimo" panose="020B0604020202020204" pitchFamily="34" charset="0"/>
            </a:endParaRPr>
          </a:p>
        </p:txBody>
      </p:sp>
      <p:sp>
        <p:nvSpPr>
          <p:cNvPr id="13" name="CasellaDiTesto 12">
            <a:extLst>
              <a:ext uri="{FF2B5EF4-FFF2-40B4-BE49-F238E27FC236}">
                <a16:creationId xmlns:a16="http://schemas.microsoft.com/office/drawing/2014/main" id="{E0E2F8F9-F283-E2DF-F8EA-A0F1CF316C8E}"/>
              </a:ext>
            </a:extLst>
          </p:cNvPr>
          <p:cNvSpPr txBox="1"/>
          <p:nvPr/>
        </p:nvSpPr>
        <p:spPr>
          <a:xfrm>
            <a:off x="3499884" y="6322726"/>
            <a:ext cx="11277600" cy="2677656"/>
          </a:xfrm>
          <a:prstGeom prst="rect">
            <a:avLst/>
          </a:prstGeom>
          <a:solidFill>
            <a:srgbClr val="003253"/>
          </a:solidFill>
        </p:spPr>
        <p:txBody>
          <a:bodyPr wrap="square">
            <a:spAutoFit/>
          </a:bodyPr>
          <a:lstStyle/>
          <a:p>
            <a:pPr algn="ctr"/>
            <a:r>
              <a:rPr lang="it-IT" sz="2800" b="1" u="sng" dirty="0">
                <a:solidFill>
                  <a:schemeClr val="bg1"/>
                </a:solidFill>
                <a:latin typeface="Lato" panose="020F0502020204030203" pitchFamily="34" charset="0"/>
              </a:rPr>
              <a:t>Eccezione alle previsioni dell’art. 13 par. 1 del Regolamento comunitario 883/2004.</a:t>
            </a:r>
          </a:p>
          <a:p>
            <a:pPr algn="ctr"/>
            <a:endParaRPr lang="it-IT" sz="2800" b="1" u="sng" dirty="0">
              <a:solidFill>
                <a:schemeClr val="bg1"/>
              </a:solidFill>
              <a:latin typeface="Lato" panose="020F0502020204030203" pitchFamily="34" charset="0"/>
            </a:endParaRPr>
          </a:p>
          <a:p>
            <a:pPr algn="ctr"/>
            <a:r>
              <a:rPr lang="it-IT" sz="2800" b="1" u="sng" dirty="0">
                <a:solidFill>
                  <a:schemeClr val="bg1"/>
                </a:solidFill>
                <a:latin typeface="Lato" panose="020F0502020204030203" pitchFamily="34" charset="0"/>
              </a:rPr>
              <a:t>Ambito</a:t>
            </a:r>
            <a:r>
              <a:rPr lang="it-IT" sz="2800" b="1" dirty="0">
                <a:solidFill>
                  <a:schemeClr val="bg1"/>
                </a:solidFill>
                <a:latin typeface="Lato" panose="020F0502020204030203" pitchFamily="34" charset="0"/>
              </a:rPr>
              <a:t>: lavoratori impiegati da un’azienda con sede in uno Stato membro ma che svolgono il loro lavoro in telelavoro nel proprio Paese di residenza per non più del 50% del tempo.</a:t>
            </a:r>
          </a:p>
        </p:txBody>
      </p:sp>
    </p:spTree>
    <p:extLst>
      <p:ext uri="{BB962C8B-B14F-4D97-AF65-F5344CB8AC3E}">
        <p14:creationId xmlns:p14="http://schemas.microsoft.com/office/powerpoint/2010/main" val="154154443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341472" y="370047"/>
            <a:ext cx="4210323" cy="6419139"/>
            <a:chOff x="0" y="0"/>
            <a:chExt cx="3585346" cy="5466287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3585346" cy="5466286"/>
            </a:xfrm>
            <a:custGeom>
              <a:avLst/>
              <a:gdLst/>
              <a:ahLst/>
              <a:cxnLst/>
              <a:rect l="l" t="t" r="r" b="b"/>
              <a:pathLst>
                <a:path w="3585346" h="5466286">
                  <a:moveTo>
                    <a:pt x="3421516" y="0"/>
                  </a:moveTo>
                  <a:lnTo>
                    <a:pt x="0" y="0"/>
                  </a:lnTo>
                  <a:lnTo>
                    <a:pt x="0" y="5466286"/>
                  </a:lnTo>
                  <a:lnTo>
                    <a:pt x="76200" y="5466286"/>
                  </a:lnTo>
                  <a:lnTo>
                    <a:pt x="76200" y="76200"/>
                  </a:lnTo>
                  <a:lnTo>
                    <a:pt x="3585346" y="76200"/>
                  </a:lnTo>
                  <a:lnTo>
                    <a:pt x="3585346" y="0"/>
                  </a:lnTo>
                  <a:close/>
                </a:path>
              </a:pathLst>
            </a:custGeom>
            <a:solidFill>
              <a:srgbClr val="003253"/>
            </a:solidFill>
          </p:spPr>
          <p:txBody>
            <a:bodyPr/>
            <a:lstStyle/>
            <a:p>
              <a:endParaRPr lang="it-IT"/>
            </a:p>
          </p:txBody>
        </p:sp>
      </p:grpSp>
      <p:grpSp>
        <p:nvGrpSpPr>
          <p:cNvPr id="4" name="Group 4"/>
          <p:cNvGrpSpPr/>
          <p:nvPr/>
        </p:nvGrpSpPr>
        <p:grpSpPr>
          <a:xfrm rot="-10800000">
            <a:off x="11865513" y="7751113"/>
            <a:ext cx="6070024" cy="2019359"/>
            <a:chOff x="0" y="0"/>
            <a:chExt cx="5168994" cy="1719607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5168994" cy="1719607"/>
            </a:xfrm>
            <a:custGeom>
              <a:avLst/>
              <a:gdLst/>
              <a:ahLst/>
              <a:cxnLst/>
              <a:rect l="l" t="t" r="r" b="b"/>
              <a:pathLst>
                <a:path w="5168994" h="1719607">
                  <a:moveTo>
                    <a:pt x="5005164" y="0"/>
                  </a:moveTo>
                  <a:lnTo>
                    <a:pt x="0" y="0"/>
                  </a:lnTo>
                  <a:lnTo>
                    <a:pt x="0" y="1719607"/>
                  </a:lnTo>
                  <a:lnTo>
                    <a:pt x="76200" y="1719607"/>
                  </a:lnTo>
                  <a:lnTo>
                    <a:pt x="76200" y="76200"/>
                  </a:lnTo>
                  <a:lnTo>
                    <a:pt x="5168994" y="76200"/>
                  </a:lnTo>
                  <a:lnTo>
                    <a:pt x="5168994" y="0"/>
                  </a:lnTo>
                  <a:close/>
                </a:path>
              </a:pathLst>
            </a:custGeom>
            <a:solidFill>
              <a:srgbClr val="B02039"/>
            </a:solidFill>
          </p:spPr>
          <p:txBody>
            <a:bodyPr/>
            <a:lstStyle/>
            <a:p>
              <a:endParaRPr lang="it-IT"/>
            </a:p>
          </p:txBody>
        </p:sp>
      </p:grpSp>
      <p:sp>
        <p:nvSpPr>
          <p:cNvPr id="6" name="Freeform 6"/>
          <p:cNvSpPr/>
          <p:nvPr/>
        </p:nvSpPr>
        <p:spPr>
          <a:xfrm>
            <a:off x="16784434" y="8760792"/>
            <a:ext cx="949733" cy="805000"/>
          </a:xfrm>
          <a:custGeom>
            <a:avLst/>
            <a:gdLst/>
            <a:ahLst/>
            <a:cxnLst/>
            <a:rect l="l" t="t" r="r" b="b"/>
            <a:pathLst>
              <a:path w="949733" h="805000">
                <a:moveTo>
                  <a:pt x="0" y="0"/>
                </a:moveTo>
                <a:lnTo>
                  <a:pt x="949732" y="0"/>
                </a:lnTo>
                <a:lnTo>
                  <a:pt x="949732" y="805000"/>
                </a:lnTo>
                <a:lnTo>
                  <a:pt x="0" y="805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it-IT"/>
          </a:p>
        </p:txBody>
      </p:sp>
      <p:sp>
        <p:nvSpPr>
          <p:cNvPr id="7" name="TextBox 7"/>
          <p:cNvSpPr txBox="1"/>
          <p:nvPr/>
        </p:nvSpPr>
        <p:spPr>
          <a:xfrm>
            <a:off x="1028700" y="1028700"/>
            <a:ext cx="16230600" cy="241091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4719"/>
              </a:lnSpc>
            </a:pPr>
            <a:r>
              <a:rPr lang="it-IT" sz="3999" dirty="0">
                <a:solidFill>
                  <a:srgbClr val="B02039"/>
                </a:solidFill>
                <a:latin typeface="Lato"/>
              </a:rPr>
              <a:t>Smart working internazionale: le novità del Framework Agreement dal 1° gennaio 2024 (2/3)</a:t>
            </a:r>
          </a:p>
          <a:p>
            <a:pPr>
              <a:lnSpc>
                <a:spcPts val="4719"/>
              </a:lnSpc>
            </a:pPr>
            <a:r>
              <a:rPr lang="it-IT" sz="3999" dirty="0">
                <a:solidFill>
                  <a:srgbClr val="B02039"/>
                </a:solidFill>
                <a:latin typeface="Lato"/>
              </a:rPr>
              <a:t>Condizioni cui è subordinata la sua applicabilità:</a:t>
            </a:r>
          </a:p>
          <a:p>
            <a:pPr>
              <a:lnSpc>
                <a:spcPts val="4719"/>
              </a:lnSpc>
            </a:pPr>
            <a:endParaRPr lang="it-IT" sz="3999" dirty="0">
              <a:solidFill>
                <a:srgbClr val="B02039"/>
              </a:solidFill>
              <a:latin typeface="Lato"/>
            </a:endParaRPr>
          </a:p>
        </p:txBody>
      </p:sp>
      <p:sp>
        <p:nvSpPr>
          <p:cNvPr id="8" name="TextBox 8"/>
          <p:cNvSpPr txBox="1"/>
          <p:nvPr/>
        </p:nvSpPr>
        <p:spPr>
          <a:xfrm>
            <a:off x="5644774" y="9520381"/>
            <a:ext cx="3754820" cy="32393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2799"/>
              </a:lnSpc>
            </a:pPr>
            <a:r>
              <a:rPr lang="en-US" sz="1999" dirty="0">
                <a:solidFill>
                  <a:srgbClr val="003253"/>
                </a:solidFill>
                <a:latin typeface="Lato"/>
              </a:rPr>
              <a:t>Nel mondo, </a:t>
            </a:r>
            <a:r>
              <a:rPr lang="en-US" sz="1999" dirty="0" err="1">
                <a:solidFill>
                  <a:srgbClr val="003253"/>
                </a:solidFill>
                <a:latin typeface="Lato"/>
              </a:rPr>
              <a:t>alleati</a:t>
            </a:r>
            <a:r>
              <a:rPr lang="en-US" sz="1999" dirty="0">
                <a:solidFill>
                  <a:srgbClr val="003253"/>
                </a:solidFill>
                <a:latin typeface="Lato"/>
              </a:rPr>
              <a:t> al </a:t>
            </a:r>
            <a:r>
              <a:rPr lang="en-US" sz="1999" dirty="0" err="1">
                <a:solidFill>
                  <a:srgbClr val="003253"/>
                </a:solidFill>
                <a:latin typeface="Lato"/>
              </a:rPr>
              <a:t>tuo</a:t>
            </a:r>
            <a:r>
              <a:rPr lang="en-US" sz="1999" dirty="0">
                <a:solidFill>
                  <a:srgbClr val="003253"/>
                </a:solidFill>
                <a:latin typeface="Lato"/>
              </a:rPr>
              <a:t> </a:t>
            </a:r>
            <a:r>
              <a:rPr lang="en-US" sz="1999" dirty="0" err="1">
                <a:solidFill>
                  <a:srgbClr val="003253"/>
                </a:solidFill>
                <a:latin typeface="Lato"/>
              </a:rPr>
              <a:t>fianco</a:t>
            </a:r>
            <a:endParaRPr lang="en-US" sz="1999" dirty="0">
              <a:solidFill>
                <a:srgbClr val="003253"/>
              </a:solidFill>
              <a:latin typeface="Lato"/>
            </a:endParaRPr>
          </a:p>
        </p:txBody>
      </p:sp>
      <p:sp>
        <p:nvSpPr>
          <p:cNvPr id="9" name="TextBox 9"/>
          <p:cNvSpPr txBox="1"/>
          <p:nvPr/>
        </p:nvSpPr>
        <p:spPr>
          <a:xfrm>
            <a:off x="9574206" y="9520381"/>
            <a:ext cx="3754820" cy="33965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2799"/>
              </a:lnSpc>
            </a:pPr>
            <a:r>
              <a:rPr lang="en-US" sz="1999">
                <a:solidFill>
                  <a:srgbClr val="003253"/>
                </a:solidFill>
                <a:latin typeface="Lato"/>
              </a:rPr>
              <a:t>www.ecaitalia.com</a:t>
            </a:r>
          </a:p>
        </p:txBody>
      </p:sp>
      <p:sp>
        <p:nvSpPr>
          <p:cNvPr id="12" name="CasellaDiTesto 11">
            <a:extLst>
              <a:ext uri="{FF2B5EF4-FFF2-40B4-BE49-F238E27FC236}">
                <a16:creationId xmlns:a16="http://schemas.microsoft.com/office/drawing/2014/main" id="{623C65DB-9289-1BF2-4485-E3E5CE954312}"/>
              </a:ext>
            </a:extLst>
          </p:cNvPr>
          <p:cNvSpPr txBox="1"/>
          <p:nvPr/>
        </p:nvSpPr>
        <p:spPr>
          <a:xfrm>
            <a:off x="914400" y="3191318"/>
            <a:ext cx="16459200" cy="582422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it-IT" sz="2800" dirty="0">
                <a:solidFill>
                  <a:srgbClr val="003253"/>
                </a:solidFill>
                <a:latin typeface="Lato" panose="020F0502020204030203" pitchFamily="34" charset="0"/>
              </a:rPr>
              <a:t>Stato di residenza del dipendente e Stato della sede legale del datore di lavoro firmatari dell’Accordo Quadro 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it-IT" sz="2800" dirty="0">
                <a:solidFill>
                  <a:srgbClr val="003253"/>
                </a:solidFill>
                <a:latin typeface="Lato" panose="020F0502020204030203" pitchFamily="34" charset="0"/>
              </a:rPr>
              <a:t>Solo telelavoro transfrontaliero svolto all’interno dello Stato membro di residenza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it-IT" sz="2800" dirty="0">
                <a:solidFill>
                  <a:srgbClr val="003253"/>
                </a:solidFill>
                <a:latin typeface="Lato" panose="020F0502020204030203" pitchFamily="34" charset="0"/>
              </a:rPr>
              <a:t>No ad altre tipologie di attività nello Stato di residenza, né lavorare abitualmente in uno Stato diverso da quello di residenza o da quello della sede legale del datore di lavoro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it-IT" sz="2800" dirty="0">
                <a:solidFill>
                  <a:srgbClr val="003253"/>
                </a:solidFill>
                <a:latin typeface="Lato" panose="020F0502020204030203" pitchFamily="34" charset="0"/>
              </a:rPr>
              <a:t>Attività da svolgersi per un periodo inferiore al 50% nel Paese di residenza e oltre il 50%, nello Stato dove il datore di lavoro ha fissato la propria sede.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it-IT" sz="2800" dirty="0">
                <a:solidFill>
                  <a:srgbClr val="003253"/>
                </a:solidFill>
                <a:latin typeface="Lato" panose="020F0502020204030203" pitchFamily="34" charset="0"/>
              </a:rPr>
              <a:t>No lavoratori autonomi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it-IT" sz="2800" dirty="0">
                <a:solidFill>
                  <a:srgbClr val="003253"/>
                </a:solidFill>
                <a:latin typeface="Lato" panose="020F0502020204030203" pitchFamily="34" charset="0"/>
              </a:rPr>
              <a:t>Applicazione non automatica ma soggetta a richiesta </a:t>
            </a:r>
          </a:p>
        </p:txBody>
      </p:sp>
    </p:spTree>
    <p:extLst>
      <p:ext uri="{BB962C8B-B14F-4D97-AF65-F5344CB8AC3E}">
        <p14:creationId xmlns:p14="http://schemas.microsoft.com/office/powerpoint/2010/main" val="425933764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341472" y="370047"/>
            <a:ext cx="4210323" cy="6419139"/>
            <a:chOff x="0" y="0"/>
            <a:chExt cx="3585346" cy="5466287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3585346" cy="5466286"/>
            </a:xfrm>
            <a:custGeom>
              <a:avLst/>
              <a:gdLst/>
              <a:ahLst/>
              <a:cxnLst/>
              <a:rect l="l" t="t" r="r" b="b"/>
              <a:pathLst>
                <a:path w="3585346" h="5466286">
                  <a:moveTo>
                    <a:pt x="3421516" y="0"/>
                  </a:moveTo>
                  <a:lnTo>
                    <a:pt x="0" y="0"/>
                  </a:lnTo>
                  <a:lnTo>
                    <a:pt x="0" y="5466286"/>
                  </a:lnTo>
                  <a:lnTo>
                    <a:pt x="76200" y="5466286"/>
                  </a:lnTo>
                  <a:lnTo>
                    <a:pt x="76200" y="76200"/>
                  </a:lnTo>
                  <a:lnTo>
                    <a:pt x="3585346" y="76200"/>
                  </a:lnTo>
                  <a:lnTo>
                    <a:pt x="3585346" y="0"/>
                  </a:lnTo>
                  <a:close/>
                </a:path>
              </a:pathLst>
            </a:custGeom>
            <a:solidFill>
              <a:srgbClr val="003253"/>
            </a:solidFill>
          </p:spPr>
          <p:txBody>
            <a:bodyPr/>
            <a:lstStyle/>
            <a:p>
              <a:endParaRPr lang="it-IT"/>
            </a:p>
          </p:txBody>
        </p:sp>
      </p:grpSp>
      <p:grpSp>
        <p:nvGrpSpPr>
          <p:cNvPr id="4" name="Group 4"/>
          <p:cNvGrpSpPr/>
          <p:nvPr/>
        </p:nvGrpSpPr>
        <p:grpSpPr>
          <a:xfrm rot="-10800000">
            <a:off x="11865513" y="7751113"/>
            <a:ext cx="6070024" cy="2019359"/>
            <a:chOff x="0" y="0"/>
            <a:chExt cx="5168994" cy="1719607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5168994" cy="1719607"/>
            </a:xfrm>
            <a:custGeom>
              <a:avLst/>
              <a:gdLst/>
              <a:ahLst/>
              <a:cxnLst/>
              <a:rect l="l" t="t" r="r" b="b"/>
              <a:pathLst>
                <a:path w="5168994" h="1719607">
                  <a:moveTo>
                    <a:pt x="5005164" y="0"/>
                  </a:moveTo>
                  <a:lnTo>
                    <a:pt x="0" y="0"/>
                  </a:lnTo>
                  <a:lnTo>
                    <a:pt x="0" y="1719607"/>
                  </a:lnTo>
                  <a:lnTo>
                    <a:pt x="76200" y="1719607"/>
                  </a:lnTo>
                  <a:lnTo>
                    <a:pt x="76200" y="76200"/>
                  </a:lnTo>
                  <a:lnTo>
                    <a:pt x="5168994" y="76200"/>
                  </a:lnTo>
                  <a:lnTo>
                    <a:pt x="5168994" y="0"/>
                  </a:lnTo>
                  <a:close/>
                </a:path>
              </a:pathLst>
            </a:custGeom>
            <a:solidFill>
              <a:srgbClr val="B02039"/>
            </a:solidFill>
          </p:spPr>
          <p:txBody>
            <a:bodyPr/>
            <a:lstStyle/>
            <a:p>
              <a:endParaRPr lang="it-IT"/>
            </a:p>
          </p:txBody>
        </p:sp>
      </p:grpSp>
      <p:sp>
        <p:nvSpPr>
          <p:cNvPr id="6" name="Freeform 6"/>
          <p:cNvSpPr/>
          <p:nvPr/>
        </p:nvSpPr>
        <p:spPr>
          <a:xfrm>
            <a:off x="16784434" y="8760792"/>
            <a:ext cx="949733" cy="805000"/>
          </a:xfrm>
          <a:custGeom>
            <a:avLst/>
            <a:gdLst/>
            <a:ahLst/>
            <a:cxnLst/>
            <a:rect l="l" t="t" r="r" b="b"/>
            <a:pathLst>
              <a:path w="949733" h="805000">
                <a:moveTo>
                  <a:pt x="0" y="0"/>
                </a:moveTo>
                <a:lnTo>
                  <a:pt x="949732" y="0"/>
                </a:lnTo>
                <a:lnTo>
                  <a:pt x="949732" y="805000"/>
                </a:lnTo>
                <a:lnTo>
                  <a:pt x="0" y="805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it-IT"/>
          </a:p>
        </p:txBody>
      </p:sp>
      <p:sp>
        <p:nvSpPr>
          <p:cNvPr id="7" name="TextBox 7"/>
          <p:cNvSpPr txBox="1"/>
          <p:nvPr/>
        </p:nvSpPr>
        <p:spPr>
          <a:xfrm>
            <a:off x="1028700" y="1028700"/>
            <a:ext cx="16230600" cy="24617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r>
              <a:rPr lang="it-IT" sz="3999" dirty="0">
                <a:solidFill>
                  <a:srgbClr val="B02039"/>
                </a:solidFill>
                <a:latin typeface="Lato"/>
              </a:rPr>
              <a:t>Smart working internazionale: le novità del Framework Agreement dal 1° gennaio 2024 (3/3)</a:t>
            </a:r>
          </a:p>
          <a:p>
            <a:endParaRPr lang="it-IT" sz="3999" dirty="0">
              <a:solidFill>
                <a:srgbClr val="B02039"/>
              </a:solidFill>
              <a:latin typeface="Lato"/>
            </a:endParaRPr>
          </a:p>
          <a:p>
            <a:r>
              <a:rPr lang="it-IT" sz="3999" dirty="0">
                <a:solidFill>
                  <a:srgbClr val="B02039"/>
                </a:solidFill>
                <a:latin typeface="Lato"/>
              </a:rPr>
              <a:t>Effetti operativi per aziende e lavoratori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5644774" y="9520381"/>
            <a:ext cx="3754820" cy="32393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2799"/>
              </a:lnSpc>
            </a:pPr>
            <a:r>
              <a:rPr lang="en-US" sz="1999" dirty="0">
                <a:solidFill>
                  <a:srgbClr val="003253"/>
                </a:solidFill>
                <a:latin typeface="Lato"/>
              </a:rPr>
              <a:t>Nel mondo, </a:t>
            </a:r>
            <a:r>
              <a:rPr lang="en-US" sz="1999" dirty="0" err="1">
                <a:solidFill>
                  <a:srgbClr val="003253"/>
                </a:solidFill>
                <a:latin typeface="Lato"/>
              </a:rPr>
              <a:t>alleati</a:t>
            </a:r>
            <a:r>
              <a:rPr lang="en-US" sz="1999" dirty="0">
                <a:solidFill>
                  <a:srgbClr val="003253"/>
                </a:solidFill>
                <a:latin typeface="Lato"/>
              </a:rPr>
              <a:t> al </a:t>
            </a:r>
            <a:r>
              <a:rPr lang="en-US" sz="1999" dirty="0" err="1">
                <a:solidFill>
                  <a:srgbClr val="003253"/>
                </a:solidFill>
                <a:latin typeface="Lato"/>
              </a:rPr>
              <a:t>tuo</a:t>
            </a:r>
            <a:r>
              <a:rPr lang="en-US" sz="1999" dirty="0">
                <a:solidFill>
                  <a:srgbClr val="003253"/>
                </a:solidFill>
                <a:latin typeface="Lato"/>
              </a:rPr>
              <a:t> </a:t>
            </a:r>
            <a:r>
              <a:rPr lang="en-US" sz="1999" dirty="0" err="1">
                <a:solidFill>
                  <a:srgbClr val="003253"/>
                </a:solidFill>
                <a:latin typeface="Lato"/>
              </a:rPr>
              <a:t>fianco</a:t>
            </a:r>
            <a:endParaRPr lang="en-US" sz="1999" dirty="0">
              <a:solidFill>
                <a:srgbClr val="003253"/>
              </a:solidFill>
              <a:latin typeface="Lato"/>
            </a:endParaRPr>
          </a:p>
        </p:txBody>
      </p:sp>
      <p:sp>
        <p:nvSpPr>
          <p:cNvPr id="9" name="TextBox 9"/>
          <p:cNvSpPr txBox="1"/>
          <p:nvPr/>
        </p:nvSpPr>
        <p:spPr>
          <a:xfrm>
            <a:off x="9574206" y="9520381"/>
            <a:ext cx="3754820" cy="33965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2799"/>
              </a:lnSpc>
            </a:pPr>
            <a:r>
              <a:rPr lang="en-US" sz="1999">
                <a:solidFill>
                  <a:srgbClr val="003253"/>
                </a:solidFill>
                <a:latin typeface="Lato"/>
              </a:rPr>
              <a:t>www.ecaitalia.com</a:t>
            </a:r>
          </a:p>
        </p:txBody>
      </p:sp>
      <p:sp>
        <p:nvSpPr>
          <p:cNvPr id="12" name="CasellaDiTesto 11">
            <a:extLst>
              <a:ext uri="{FF2B5EF4-FFF2-40B4-BE49-F238E27FC236}">
                <a16:creationId xmlns:a16="http://schemas.microsoft.com/office/drawing/2014/main" id="{623C65DB-9289-1BF2-4485-E3E5CE954312}"/>
              </a:ext>
            </a:extLst>
          </p:cNvPr>
          <p:cNvSpPr txBox="1"/>
          <p:nvPr/>
        </p:nvSpPr>
        <p:spPr>
          <a:xfrm>
            <a:off x="833770" y="3731641"/>
            <a:ext cx="16459200" cy="54148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it-IT" sz="2600" dirty="0">
                <a:solidFill>
                  <a:srgbClr val="003253"/>
                </a:solidFill>
                <a:latin typeface="Lato" panose="020F0502020204030203" pitchFamily="34" charset="0"/>
              </a:rPr>
              <a:t>Il telelavoro nello Stato di residenza del lavoratore rappresenta meno del 25% dell’orario di lavoro. In questo scenario, il lavoratore rimane assicurato nello Stato del datore di lavoro secondo le ordinarie previsioni di cui all’art. 13 par. 1 lett. b) del Reg. 883/2004 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it-IT" sz="2600" dirty="0">
                <a:solidFill>
                  <a:srgbClr val="003253"/>
                </a:solidFill>
                <a:latin typeface="Lato" panose="020F0502020204030203" pitchFamily="34" charset="0"/>
              </a:rPr>
              <a:t>Il telelavoro nello Stato di residenza del lavoratore compreso tra il 25% e il 49% e parte prevalente svolta nel Paese in cui ha sede il datore di lavoro. Se entrambi i Paesi sono firmatari dell’Accordo, Si applicazione del Framework Agreement (su richiesta)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it-IT" sz="2600" dirty="0">
                <a:solidFill>
                  <a:srgbClr val="003253"/>
                </a:solidFill>
                <a:latin typeface="Lato" panose="020F0502020204030203" pitchFamily="34" charset="0"/>
              </a:rPr>
              <a:t>Il telelavoro nello Stato di residenza del lavoratore rappresenta il 25% o più dell’orario di lavoro ma uno o entrambi gli Stati non sono firmatari dell’Accordo; oppure il telelavoro è pari o superiore al 50%: Applicazione regole ordinarie (art. 13)</a:t>
            </a:r>
          </a:p>
        </p:txBody>
      </p:sp>
    </p:spTree>
    <p:extLst>
      <p:ext uri="{BB962C8B-B14F-4D97-AF65-F5344CB8AC3E}">
        <p14:creationId xmlns:p14="http://schemas.microsoft.com/office/powerpoint/2010/main" val="290601843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341472" y="370047"/>
            <a:ext cx="4210323" cy="6419139"/>
            <a:chOff x="0" y="0"/>
            <a:chExt cx="3585346" cy="5466287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3585346" cy="5466286"/>
            </a:xfrm>
            <a:custGeom>
              <a:avLst/>
              <a:gdLst/>
              <a:ahLst/>
              <a:cxnLst/>
              <a:rect l="l" t="t" r="r" b="b"/>
              <a:pathLst>
                <a:path w="3585346" h="5466286">
                  <a:moveTo>
                    <a:pt x="3421516" y="0"/>
                  </a:moveTo>
                  <a:lnTo>
                    <a:pt x="0" y="0"/>
                  </a:lnTo>
                  <a:lnTo>
                    <a:pt x="0" y="5466286"/>
                  </a:lnTo>
                  <a:lnTo>
                    <a:pt x="76200" y="5466286"/>
                  </a:lnTo>
                  <a:lnTo>
                    <a:pt x="76200" y="76200"/>
                  </a:lnTo>
                  <a:lnTo>
                    <a:pt x="3585346" y="76200"/>
                  </a:lnTo>
                  <a:lnTo>
                    <a:pt x="3585346" y="0"/>
                  </a:lnTo>
                  <a:close/>
                </a:path>
              </a:pathLst>
            </a:custGeom>
            <a:solidFill>
              <a:srgbClr val="003253"/>
            </a:solidFill>
          </p:spPr>
          <p:txBody>
            <a:bodyPr/>
            <a:lstStyle/>
            <a:p>
              <a:endParaRPr lang="it-IT"/>
            </a:p>
          </p:txBody>
        </p:sp>
      </p:grpSp>
      <p:grpSp>
        <p:nvGrpSpPr>
          <p:cNvPr id="4" name="Group 4"/>
          <p:cNvGrpSpPr/>
          <p:nvPr/>
        </p:nvGrpSpPr>
        <p:grpSpPr>
          <a:xfrm rot="-10800000">
            <a:off x="11865513" y="7751113"/>
            <a:ext cx="6070024" cy="2019359"/>
            <a:chOff x="0" y="0"/>
            <a:chExt cx="5168994" cy="1719607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5168994" cy="1719607"/>
            </a:xfrm>
            <a:custGeom>
              <a:avLst/>
              <a:gdLst/>
              <a:ahLst/>
              <a:cxnLst/>
              <a:rect l="l" t="t" r="r" b="b"/>
              <a:pathLst>
                <a:path w="5168994" h="1719607">
                  <a:moveTo>
                    <a:pt x="5005164" y="0"/>
                  </a:moveTo>
                  <a:lnTo>
                    <a:pt x="0" y="0"/>
                  </a:lnTo>
                  <a:lnTo>
                    <a:pt x="0" y="1719607"/>
                  </a:lnTo>
                  <a:lnTo>
                    <a:pt x="76200" y="1719607"/>
                  </a:lnTo>
                  <a:lnTo>
                    <a:pt x="76200" y="76200"/>
                  </a:lnTo>
                  <a:lnTo>
                    <a:pt x="5168994" y="76200"/>
                  </a:lnTo>
                  <a:lnTo>
                    <a:pt x="5168994" y="0"/>
                  </a:lnTo>
                  <a:close/>
                </a:path>
              </a:pathLst>
            </a:custGeom>
            <a:solidFill>
              <a:srgbClr val="B02039"/>
            </a:solidFill>
          </p:spPr>
          <p:txBody>
            <a:bodyPr/>
            <a:lstStyle/>
            <a:p>
              <a:endParaRPr lang="it-IT"/>
            </a:p>
          </p:txBody>
        </p:sp>
      </p:grpSp>
      <p:sp>
        <p:nvSpPr>
          <p:cNvPr id="6" name="Freeform 6"/>
          <p:cNvSpPr/>
          <p:nvPr/>
        </p:nvSpPr>
        <p:spPr>
          <a:xfrm>
            <a:off x="16784434" y="8760792"/>
            <a:ext cx="949733" cy="805000"/>
          </a:xfrm>
          <a:custGeom>
            <a:avLst/>
            <a:gdLst/>
            <a:ahLst/>
            <a:cxnLst/>
            <a:rect l="l" t="t" r="r" b="b"/>
            <a:pathLst>
              <a:path w="949733" h="805000">
                <a:moveTo>
                  <a:pt x="0" y="0"/>
                </a:moveTo>
                <a:lnTo>
                  <a:pt x="949732" y="0"/>
                </a:lnTo>
                <a:lnTo>
                  <a:pt x="949732" y="805000"/>
                </a:lnTo>
                <a:lnTo>
                  <a:pt x="0" y="805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it-IT"/>
          </a:p>
        </p:txBody>
      </p:sp>
      <p:sp>
        <p:nvSpPr>
          <p:cNvPr id="7" name="TextBox 7"/>
          <p:cNvSpPr txBox="1"/>
          <p:nvPr/>
        </p:nvSpPr>
        <p:spPr>
          <a:xfrm>
            <a:off x="1028700" y="1028700"/>
            <a:ext cx="16230600" cy="307712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r>
              <a:rPr lang="it-IT" sz="3999" dirty="0">
                <a:solidFill>
                  <a:srgbClr val="B02039"/>
                </a:solidFill>
                <a:latin typeface="Lato"/>
              </a:rPr>
              <a:t>Messaggio INPS n. 1072 del 13.03.2024: modalità di presentazione delle richieste di rilascio del certificato di legislazione applicabile</a:t>
            </a:r>
          </a:p>
          <a:p>
            <a:endParaRPr lang="it-IT" sz="3999" dirty="0">
              <a:solidFill>
                <a:srgbClr val="B02039"/>
              </a:solidFill>
              <a:latin typeface="Lato"/>
            </a:endParaRPr>
          </a:p>
          <a:p>
            <a:r>
              <a:rPr lang="it-IT" sz="3999" dirty="0">
                <a:solidFill>
                  <a:srgbClr val="B02039"/>
                </a:solidFill>
                <a:latin typeface="Lato"/>
              </a:rPr>
              <a:t>Percorso sul sito e istruzioni operative</a:t>
            </a:r>
          </a:p>
          <a:p>
            <a:endParaRPr lang="it-IT" sz="3999" dirty="0">
              <a:solidFill>
                <a:srgbClr val="B02039"/>
              </a:solidFill>
              <a:latin typeface="Lato"/>
            </a:endParaRPr>
          </a:p>
        </p:txBody>
      </p:sp>
      <p:sp>
        <p:nvSpPr>
          <p:cNvPr id="8" name="TextBox 8"/>
          <p:cNvSpPr txBox="1"/>
          <p:nvPr/>
        </p:nvSpPr>
        <p:spPr>
          <a:xfrm>
            <a:off x="5644774" y="9520381"/>
            <a:ext cx="3754820" cy="32393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2799"/>
              </a:lnSpc>
            </a:pPr>
            <a:r>
              <a:rPr lang="en-US" sz="1999" dirty="0">
                <a:solidFill>
                  <a:srgbClr val="003253"/>
                </a:solidFill>
                <a:latin typeface="Lato"/>
              </a:rPr>
              <a:t>Nel mondo, </a:t>
            </a:r>
            <a:r>
              <a:rPr lang="en-US" sz="1999" dirty="0" err="1">
                <a:solidFill>
                  <a:srgbClr val="003253"/>
                </a:solidFill>
                <a:latin typeface="Lato"/>
              </a:rPr>
              <a:t>alleati</a:t>
            </a:r>
            <a:r>
              <a:rPr lang="en-US" sz="1999" dirty="0">
                <a:solidFill>
                  <a:srgbClr val="003253"/>
                </a:solidFill>
                <a:latin typeface="Lato"/>
              </a:rPr>
              <a:t> al </a:t>
            </a:r>
            <a:r>
              <a:rPr lang="en-US" sz="1999" dirty="0" err="1">
                <a:solidFill>
                  <a:srgbClr val="003253"/>
                </a:solidFill>
                <a:latin typeface="Lato"/>
              </a:rPr>
              <a:t>tuo</a:t>
            </a:r>
            <a:r>
              <a:rPr lang="en-US" sz="1999" dirty="0">
                <a:solidFill>
                  <a:srgbClr val="003253"/>
                </a:solidFill>
                <a:latin typeface="Lato"/>
              </a:rPr>
              <a:t> </a:t>
            </a:r>
            <a:r>
              <a:rPr lang="en-US" sz="1999" dirty="0" err="1">
                <a:solidFill>
                  <a:srgbClr val="003253"/>
                </a:solidFill>
                <a:latin typeface="Lato"/>
              </a:rPr>
              <a:t>fianco</a:t>
            </a:r>
            <a:endParaRPr lang="en-US" sz="1999" dirty="0">
              <a:solidFill>
                <a:srgbClr val="003253"/>
              </a:solidFill>
              <a:latin typeface="Lato"/>
            </a:endParaRPr>
          </a:p>
        </p:txBody>
      </p:sp>
      <p:sp>
        <p:nvSpPr>
          <p:cNvPr id="9" name="TextBox 9"/>
          <p:cNvSpPr txBox="1"/>
          <p:nvPr/>
        </p:nvSpPr>
        <p:spPr>
          <a:xfrm>
            <a:off x="9574206" y="9520381"/>
            <a:ext cx="3754820" cy="33965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2799"/>
              </a:lnSpc>
            </a:pPr>
            <a:r>
              <a:rPr lang="en-US" sz="1999">
                <a:solidFill>
                  <a:srgbClr val="003253"/>
                </a:solidFill>
                <a:latin typeface="Lato"/>
              </a:rPr>
              <a:t>www.ecaitalia.com</a:t>
            </a:r>
          </a:p>
        </p:txBody>
      </p:sp>
      <p:sp>
        <p:nvSpPr>
          <p:cNvPr id="12" name="CasellaDiTesto 11">
            <a:extLst>
              <a:ext uri="{FF2B5EF4-FFF2-40B4-BE49-F238E27FC236}">
                <a16:creationId xmlns:a16="http://schemas.microsoft.com/office/drawing/2014/main" id="{623C65DB-9289-1BF2-4485-E3E5CE954312}"/>
              </a:ext>
            </a:extLst>
          </p:cNvPr>
          <p:cNvSpPr txBox="1"/>
          <p:nvPr/>
        </p:nvSpPr>
        <p:spPr>
          <a:xfrm>
            <a:off x="833770" y="3731641"/>
            <a:ext cx="16459200" cy="55638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it-IT" sz="2400" dirty="0">
                <a:solidFill>
                  <a:srgbClr val="003253"/>
                </a:solidFill>
                <a:latin typeface="Lato" panose="020F0502020204030203" pitchFamily="34" charset="0"/>
              </a:rPr>
              <a:t>“Rilascio certificazione A1 per attività lavorative in Stati UE, SEE e Svizzera” (cfr. la circolare n. 136 del 23 dicembre 2022) 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it-IT" sz="2400" dirty="0">
                <a:solidFill>
                  <a:srgbClr val="003253"/>
                </a:solidFill>
                <a:latin typeface="Lato" panose="020F0502020204030203" pitchFamily="34" charset="0"/>
              </a:rPr>
              <a:t>“Nuova richiesta” (con indicazione matricola) 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it-IT" sz="2400" dirty="0">
                <a:solidFill>
                  <a:srgbClr val="003253"/>
                </a:solidFill>
                <a:latin typeface="Lato" panose="020F0502020204030203" pitchFamily="34" charset="0"/>
              </a:rPr>
              <a:t>Alla voce “Selezionare la tipologia per una nuova richiesta” scegliere “Eccezioni art 16 Reg. 883/2004” 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it-IT" sz="2400" dirty="0">
                <a:solidFill>
                  <a:srgbClr val="003253"/>
                </a:solidFill>
                <a:latin typeface="Lato" panose="020F0502020204030203" pitchFamily="34" charset="0"/>
              </a:rPr>
              <a:t>Alla voce “Tipologia di Accordo in Deroga”, cliccare su “Accordo Quadro Telelavoro”. 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it-IT" sz="2400" dirty="0">
                <a:solidFill>
                  <a:srgbClr val="003253"/>
                </a:solidFill>
                <a:latin typeface="Lato" panose="020F0502020204030203" pitchFamily="34" charset="0"/>
              </a:rPr>
              <a:t>Nella sezione “Indirizzo nel Paese estero di occupazione” indicare lo Stato del datore di lavoro. 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it-IT" sz="2400" dirty="0">
                <a:solidFill>
                  <a:srgbClr val="003253"/>
                </a:solidFill>
                <a:latin typeface="Lato" panose="020F0502020204030203" pitchFamily="34" charset="0"/>
              </a:rPr>
              <a:t>Selezionare “Lavoratore subordinato che esercita un'attività in più Stati (Art.13 par.1)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it-IT" sz="2400" dirty="0">
              <a:solidFill>
                <a:srgbClr val="003253"/>
              </a:solidFill>
              <a:latin typeface="Lato" panose="020F0502020204030203" pitchFamily="34" charset="0"/>
            </a:endParaRPr>
          </a:p>
          <a:p>
            <a:pPr>
              <a:lnSpc>
                <a:spcPct val="150000"/>
              </a:lnSpc>
            </a:pPr>
            <a:r>
              <a:rPr lang="it-IT" sz="2400" b="1" dirty="0">
                <a:solidFill>
                  <a:srgbClr val="0070C0"/>
                </a:solidFill>
                <a:latin typeface="Arimo" panose="020B0604020202020204" pitchFamily="34" charset="0"/>
                <a:ea typeface="Arimo" panose="020B0604020202020204" pitchFamily="34" charset="0"/>
                <a:cs typeface="Arial" charset="0"/>
              </a:rPr>
              <a:t>N.B La domanda deve essere corredata dalla copia dell’accordo di telelavoro intercorrente tra il datore di lavoro e il suo lavoratore.</a:t>
            </a:r>
          </a:p>
        </p:txBody>
      </p:sp>
    </p:spTree>
    <p:extLst>
      <p:ext uri="{BB962C8B-B14F-4D97-AF65-F5344CB8AC3E}">
        <p14:creationId xmlns:p14="http://schemas.microsoft.com/office/powerpoint/2010/main" val="166570149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341472" y="370047"/>
            <a:ext cx="4210323" cy="6419139"/>
            <a:chOff x="0" y="0"/>
            <a:chExt cx="3585346" cy="5466287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3585346" cy="5466286"/>
            </a:xfrm>
            <a:custGeom>
              <a:avLst/>
              <a:gdLst/>
              <a:ahLst/>
              <a:cxnLst/>
              <a:rect l="l" t="t" r="r" b="b"/>
              <a:pathLst>
                <a:path w="3585346" h="5466286">
                  <a:moveTo>
                    <a:pt x="3421516" y="0"/>
                  </a:moveTo>
                  <a:lnTo>
                    <a:pt x="0" y="0"/>
                  </a:lnTo>
                  <a:lnTo>
                    <a:pt x="0" y="5466286"/>
                  </a:lnTo>
                  <a:lnTo>
                    <a:pt x="76200" y="5466286"/>
                  </a:lnTo>
                  <a:lnTo>
                    <a:pt x="76200" y="76200"/>
                  </a:lnTo>
                  <a:lnTo>
                    <a:pt x="3585346" y="76200"/>
                  </a:lnTo>
                  <a:lnTo>
                    <a:pt x="3585346" y="0"/>
                  </a:lnTo>
                  <a:close/>
                </a:path>
              </a:pathLst>
            </a:custGeom>
            <a:solidFill>
              <a:srgbClr val="003253"/>
            </a:solidFill>
          </p:spPr>
          <p:txBody>
            <a:bodyPr/>
            <a:lstStyle/>
            <a:p>
              <a:endParaRPr lang="it-IT"/>
            </a:p>
          </p:txBody>
        </p:sp>
      </p:grpSp>
      <p:grpSp>
        <p:nvGrpSpPr>
          <p:cNvPr id="4" name="Group 4"/>
          <p:cNvGrpSpPr/>
          <p:nvPr/>
        </p:nvGrpSpPr>
        <p:grpSpPr>
          <a:xfrm rot="-10800000">
            <a:off x="11865513" y="7751113"/>
            <a:ext cx="6070024" cy="2019359"/>
            <a:chOff x="0" y="0"/>
            <a:chExt cx="5168994" cy="1719607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5168994" cy="1719607"/>
            </a:xfrm>
            <a:custGeom>
              <a:avLst/>
              <a:gdLst/>
              <a:ahLst/>
              <a:cxnLst/>
              <a:rect l="l" t="t" r="r" b="b"/>
              <a:pathLst>
                <a:path w="5168994" h="1719607">
                  <a:moveTo>
                    <a:pt x="5005164" y="0"/>
                  </a:moveTo>
                  <a:lnTo>
                    <a:pt x="0" y="0"/>
                  </a:lnTo>
                  <a:lnTo>
                    <a:pt x="0" y="1719607"/>
                  </a:lnTo>
                  <a:lnTo>
                    <a:pt x="76200" y="1719607"/>
                  </a:lnTo>
                  <a:lnTo>
                    <a:pt x="76200" y="76200"/>
                  </a:lnTo>
                  <a:lnTo>
                    <a:pt x="5168994" y="76200"/>
                  </a:lnTo>
                  <a:lnTo>
                    <a:pt x="5168994" y="0"/>
                  </a:lnTo>
                  <a:close/>
                </a:path>
              </a:pathLst>
            </a:custGeom>
            <a:solidFill>
              <a:srgbClr val="B02039"/>
            </a:solidFill>
          </p:spPr>
          <p:txBody>
            <a:bodyPr/>
            <a:lstStyle/>
            <a:p>
              <a:endParaRPr lang="it-IT"/>
            </a:p>
          </p:txBody>
        </p:sp>
      </p:grpSp>
      <p:sp>
        <p:nvSpPr>
          <p:cNvPr id="6" name="Freeform 6"/>
          <p:cNvSpPr/>
          <p:nvPr/>
        </p:nvSpPr>
        <p:spPr>
          <a:xfrm>
            <a:off x="16784434" y="8760792"/>
            <a:ext cx="949733" cy="805000"/>
          </a:xfrm>
          <a:custGeom>
            <a:avLst/>
            <a:gdLst/>
            <a:ahLst/>
            <a:cxnLst/>
            <a:rect l="l" t="t" r="r" b="b"/>
            <a:pathLst>
              <a:path w="949733" h="805000">
                <a:moveTo>
                  <a:pt x="0" y="0"/>
                </a:moveTo>
                <a:lnTo>
                  <a:pt x="949732" y="0"/>
                </a:lnTo>
                <a:lnTo>
                  <a:pt x="949732" y="805000"/>
                </a:lnTo>
                <a:lnTo>
                  <a:pt x="0" y="805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it-IT"/>
          </a:p>
        </p:txBody>
      </p:sp>
      <p:sp>
        <p:nvSpPr>
          <p:cNvPr id="7" name="TextBox 7"/>
          <p:cNvSpPr txBox="1"/>
          <p:nvPr/>
        </p:nvSpPr>
        <p:spPr>
          <a:xfrm>
            <a:off x="1028700" y="1028700"/>
            <a:ext cx="16230600" cy="6154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r>
              <a:rPr lang="it-IT" sz="3999" dirty="0">
                <a:solidFill>
                  <a:srgbClr val="B02039"/>
                </a:solidFill>
                <a:latin typeface="Lato"/>
              </a:rPr>
              <a:t>Brexit: il Protocollo per il coordinamento dei temi di sicurezza sociale 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5644774" y="9520381"/>
            <a:ext cx="3754820" cy="32393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2799"/>
              </a:lnSpc>
            </a:pPr>
            <a:r>
              <a:rPr lang="en-US" sz="1999" dirty="0">
                <a:solidFill>
                  <a:srgbClr val="003253"/>
                </a:solidFill>
                <a:latin typeface="Lato"/>
              </a:rPr>
              <a:t>Nel mondo, </a:t>
            </a:r>
            <a:r>
              <a:rPr lang="en-US" sz="1999" dirty="0" err="1">
                <a:solidFill>
                  <a:srgbClr val="003253"/>
                </a:solidFill>
                <a:latin typeface="Lato"/>
              </a:rPr>
              <a:t>alleati</a:t>
            </a:r>
            <a:r>
              <a:rPr lang="en-US" sz="1999" dirty="0">
                <a:solidFill>
                  <a:srgbClr val="003253"/>
                </a:solidFill>
                <a:latin typeface="Lato"/>
              </a:rPr>
              <a:t> al </a:t>
            </a:r>
            <a:r>
              <a:rPr lang="en-US" sz="1999" dirty="0" err="1">
                <a:solidFill>
                  <a:srgbClr val="003253"/>
                </a:solidFill>
                <a:latin typeface="Lato"/>
              </a:rPr>
              <a:t>tuo</a:t>
            </a:r>
            <a:r>
              <a:rPr lang="en-US" sz="1999" dirty="0">
                <a:solidFill>
                  <a:srgbClr val="003253"/>
                </a:solidFill>
                <a:latin typeface="Lato"/>
              </a:rPr>
              <a:t> </a:t>
            </a:r>
            <a:r>
              <a:rPr lang="en-US" sz="1999" dirty="0" err="1">
                <a:solidFill>
                  <a:srgbClr val="003253"/>
                </a:solidFill>
                <a:latin typeface="Lato"/>
              </a:rPr>
              <a:t>fianco</a:t>
            </a:r>
            <a:endParaRPr lang="en-US" sz="1999" dirty="0">
              <a:solidFill>
                <a:srgbClr val="003253"/>
              </a:solidFill>
              <a:latin typeface="Lato"/>
            </a:endParaRPr>
          </a:p>
        </p:txBody>
      </p:sp>
      <p:sp>
        <p:nvSpPr>
          <p:cNvPr id="9" name="TextBox 9"/>
          <p:cNvSpPr txBox="1"/>
          <p:nvPr/>
        </p:nvSpPr>
        <p:spPr>
          <a:xfrm>
            <a:off x="9574206" y="9520381"/>
            <a:ext cx="3754820" cy="33965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2799"/>
              </a:lnSpc>
            </a:pPr>
            <a:r>
              <a:rPr lang="en-US" sz="1999">
                <a:solidFill>
                  <a:srgbClr val="003253"/>
                </a:solidFill>
                <a:latin typeface="Lato"/>
              </a:rPr>
              <a:t>www.ecaitalia.com</a:t>
            </a:r>
          </a:p>
        </p:txBody>
      </p:sp>
      <p:sp>
        <p:nvSpPr>
          <p:cNvPr id="11" name="Rettangolo 10">
            <a:extLst>
              <a:ext uri="{FF2B5EF4-FFF2-40B4-BE49-F238E27FC236}">
                <a16:creationId xmlns:a16="http://schemas.microsoft.com/office/drawing/2014/main" id="{4723E7F3-891D-15A6-FD6A-F51963902068}"/>
              </a:ext>
            </a:extLst>
          </p:cNvPr>
          <p:cNvSpPr/>
          <p:nvPr/>
        </p:nvSpPr>
        <p:spPr>
          <a:xfrm>
            <a:off x="3950776" y="4895931"/>
            <a:ext cx="12342382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it-IT" sz="2800" i="1" dirty="0">
                <a:solidFill>
                  <a:srgbClr val="002F54"/>
                </a:solidFill>
                <a:latin typeface="Lato" panose="020F0502020204030203" pitchFamily="34" charset="0"/>
                <a:ea typeface="Arimo" panose="020B0604020202020204" pitchFamily="34" charset="0"/>
              </a:rPr>
              <a:t>Ai sensi </a:t>
            </a:r>
            <a:r>
              <a:rPr lang="it-IT" sz="2800" b="1" i="1" dirty="0">
                <a:solidFill>
                  <a:srgbClr val="002F54"/>
                </a:solidFill>
                <a:latin typeface="Lato" panose="020F0502020204030203" pitchFamily="34" charset="0"/>
                <a:ea typeface="Arimo" panose="020B0604020202020204" pitchFamily="34" charset="0"/>
              </a:rPr>
              <a:t>dell’articolo 11 </a:t>
            </a:r>
            <a:r>
              <a:rPr lang="it-IT" sz="2800" i="1" dirty="0">
                <a:solidFill>
                  <a:srgbClr val="002F54"/>
                </a:solidFill>
                <a:latin typeface="Lato" panose="020F0502020204030203" pitchFamily="34" charset="0"/>
                <a:ea typeface="Arimo" panose="020B0604020202020204" pitchFamily="34" charset="0"/>
              </a:rPr>
              <a:t>del protocollo, è ammessa la possibilità derogare al principio di territorialità </a:t>
            </a:r>
            <a:r>
              <a:rPr lang="it-IT" sz="2800" b="1" i="1" dirty="0">
                <a:solidFill>
                  <a:srgbClr val="002F54"/>
                </a:solidFill>
                <a:latin typeface="Lato" panose="020F0502020204030203" pitchFamily="34" charset="0"/>
                <a:ea typeface="Arimo" panose="020B0604020202020204" pitchFamily="34" charset="0"/>
              </a:rPr>
              <a:t>in caso di distacco per un periodo massimo di 24 mesi </a:t>
            </a:r>
            <a:r>
              <a:rPr lang="it-IT" sz="2800" i="1" dirty="0">
                <a:solidFill>
                  <a:srgbClr val="002F54"/>
                </a:solidFill>
                <a:latin typeface="Lato" panose="020F0502020204030203" pitchFamily="34" charset="0"/>
                <a:ea typeface="Arimo" panose="020B0604020202020204" pitchFamily="34" charset="0"/>
              </a:rPr>
              <a:t>(confermato principio dell’art. 12 Reg. </a:t>
            </a:r>
            <a:r>
              <a:rPr lang="it-IT" sz="2800" i="1" dirty="0" err="1">
                <a:solidFill>
                  <a:srgbClr val="002F54"/>
                </a:solidFill>
                <a:latin typeface="Lato" panose="020F0502020204030203" pitchFamily="34" charset="0"/>
                <a:ea typeface="Arimo" panose="020B0604020202020204" pitchFamily="34" charset="0"/>
              </a:rPr>
              <a:t>com</a:t>
            </a:r>
            <a:r>
              <a:rPr lang="it-IT" sz="2800" i="1" dirty="0">
                <a:solidFill>
                  <a:srgbClr val="002F54"/>
                </a:solidFill>
                <a:latin typeface="Lato" panose="020F0502020204030203" pitchFamily="34" charset="0"/>
                <a:ea typeface="Arimo" panose="020B0604020202020204" pitchFamily="34" charset="0"/>
              </a:rPr>
              <a:t>. 883/2004)</a:t>
            </a:r>
          </a:p>
        </p:txBody>
      </p:sp>
      <p:pic>
        <p:nvPicPr>
          <p:cNvPr id="14" name="Immagine 13">
            <a:extLst>
              <a:ext uri="{FF2B5EF4-FFF2-40B4-BE49-F238E27FC236}">
                <a16:creationId xmlns:a16="http://schemas.microsoft.com/office/drawing/2014/main" id="{3174072B-855F-9F18-4EC1-E4B2AC182FC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4142" y="4447971"/>
            <a:ext cx="2353011" cy="2541650"/>
          </a:xfrm>
          <a:prstGeom prst="rect">
            <a:avLst/>
          </a:prstGeom>
        </p:spPr>
      </p:pic>
      <p:pic>
        <p:nvPicPr>
          <p:cNvPr id="15" name="Immagine 14">
            <a:extLst>
              <a:ext uri="{FF2B5EF4-FFF2-40B4-BE49-F238E27FC236}">
                <a16:creationId xmlns:a16="http://schemas.microsoft.com/office/drawing/2014/main" id="{DEED9D3E-13B6-5E86-2485-8599140A79EA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5138" y="6989621"/>
            <a:ext cx="2353013" cy="2343085"/>
          </a:xfrm>
          <a:prstGeom prst="rect">
            <a:avLst/>
          </a:prstGeom>
        </p:spPr>
      </p:pic>
      <p:sp>
        <p:nvSpPr>
          <p:cNvPr id="16" name="Rettangolo 15">
            <a:extLst>
              <a:ext uri="{FF2B5EF4-FFF2-40B4-BE49-F238E27FC236}">
                <a16:creationId xmlns:a16="http://schemas.microsoft.com/office/drawing/2014/main" id="{F303A190-76E8-0383-0AD1-075C8FCF0D4A}"/>
              </a:ext>
            </a:extLst>
          </p:cNvPr>
          <p:cNvSpPr/>
          <p:nvPr/>
        </p:nvSpPr>
        <p:spPr>
          <a:xfrm>
            <a:off x="3962400" y="7311048"/>
            <a:ext cx="12342382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it-IT" sz="2800" b="1" i="1" dirty="0">
                <a:solidFill>
                  <a:srgbClr val="002F54"/>
                </a:solidFill>
                <a:latin typeface="Lato" panose="020F0502020204030203" pitchFamily="34" charset="0"/>
                <a:ea typeface="Arimo" panose="020B0604020202020204" pitchFamily="34" charset="0"/>
              </a:rPr>
              <a:t>Non prevista la possibilità di derogare ulteriormente il termine di 24 mesi </a:t>
            </a:r>
            <a:r>
              <a:rPr lang="it-IT" sz="2800" i="1" dirty="0">
                <a:solidFill>
                  <a:srgbClr val="002F54"/>
                </a:solidFill>
                <a:latin typeface="Lato" panose="020F0502020204030203" pitchFamily="34" charset="0"/>
                <a:ea typeface="Arimo" panose="020B0604020202020204" pitchFamily="34" charset="0"/>
              </a:rPr>
              <a:t>«di comune accordo» tra le autorità competenti degli Stati membri (come invece previsto ai sensi dell’art. 16 del Reg. 883/2004) </a:t>
            </a:r>
          </a:p>
        </p:txBody>
      </p:sp>
      <p:sp>
        <p:nvSpPr>
          <p:cNvPr id="10" name="CasellaDiTesto 9">
            <a:extLst>
              <a:ext uri="{FF2B5EF4-FFF2-40B4-BE49-F238E27FC236}">
                <a16:creationId xmlns:a16="http://schemas.microsoft.com/office/drawing/2014/main" id="{9718B715-7D38-6696-EC9B-5E95611C5D1E}"/>
              </a:ext>
            </a:extLst>
          </p:cNvPr>
          <p:cNvSpPr txBox="1"/>
          <p:nvPr/>
        </p:nvSpPr>
        <p:spPr>
          <a:xfrm>
            <a:off x="1004161" y="2468463"/>
            <a:ext cx="16459200" cy="129990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it-IT" sz="2800" b="1" dirty="0">
                <a:solidFill>
                  <a:srgbClr val="003253"/>
                </a:solidFill>
                <a:latin typeface="Lato" panose="020F0502020204030203" pitchFamily="34" charset="0"/>
              </a:rPr>
              <a:t>A partire dal 1 gennaio 2021 entra in vigore il «PROTOCOL ON SOCIAL SECURITY COORDINATION»: replica gran parte dei contenuti del regolamento 883/2004</a:t>
            </a:r>
          </a:p>
        </p:txBody>
      </p:sp>
    </p:spTree>
    <p:extLst>
      <p:ext uri="{BB962C8B-B14F-4D97-AF65-F5344CB8AC3E}">
        <p14:creationId xmlns:p14="http://schemas.microsoft.com/office/powerpoint/2010/main" val="59575323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341472" y="370047"/>
            <a:ext cx="4210323" cy="6419139"/>
            <a:chOff x="0" y="0"/>
            <a:chExt cx="3585346" cy="5466287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3585346" cy="5466286"/>
            </a:xfrm>
            <a:custGeom>
              <a:avLst/>
              <a:gdLst/>
              <a:ahLst/>
              <a:cxnLst/>
              <a:rect l="l" t="t" r="r" b="b"/>
              <a:pathLst>
                <a:path w="3585346" h="5466286">
                  <a:moveTo>
                    <a:pt x="3421516" y="0"/>
                  </a:moveTo>
                  <a:lnTo>
                    <a:pt x="0" y="0"/>
                  </a:lnTo>
                  <a:lnTo>
                    <a:pt x="0" y="5466286"/>
                  </a:lnTo>
                  <a:lnTo>
                    <a:pt x="76200" y="5466286"/>
                  </a:lnTo>
                  <a:lnTo>
                    <a:pt x="76200" y="76200"/>
                  </a:lnTo>
                  <a:lnTo>
                    <a:pt x="3585346" y="76200"/>
                  </a:lnTo>
                  <a:lnTo>
                    <a:pt x="3585346" y="0"/>
                  </a:lnTo>
                  <a:close/>
                </a:path>
              </a:pathLst>
            </a:custGeom>
            <a:solidFill>
              <a:srgbClr val="003253"/>
            </a:solidFill>
          </p:spPr>
          <p:txBody>
            <a:bodyPr/>
            <a:lstStyle/>
            <a:p>
              <a:endParaRPr lang="it-IT"/>
            </a:p>
          </p:txBody>
        </p:sp>
      </p:grpSp>
      <p:grpSp>
        <p:nvGrpSpPr>
          <p:cNvPr id="4" name="Group 4"/>
          <p:cNvGrpSpPr/>
          <p:nvPr/>
        </p:nvGrpSpPr>
        <p:grpSpPr>
          <a:xfrm rot="-10800000">
            <a:off x="11865513" y="7751113"/>
            <a:ext cx="6070024" cy="2019359"/>
            <a:chOff x="0" y="0"/>
            <a:chExt cx="5168994" cy="1719607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5168994" cy="1719607"/>
            </a:xfrm>
            <a:custGeom>
              <a:avLst/>
              <a:gdLst/>
              <a:ahLst/>
              <a:cxnLst/>
              <a:rect l="l" t="t" r="r" b="b"/>
              <a:pathLst>
                <a:path w="5168994" h="1719607">
                  <a:moveTo>
                    <a:pt x="5005164" y="0"/>
                  </a:moveTo>
                  <a:lnTo>
                    <a:pt x="0" y="0"/>
                  </a:lnTo>
                  <a:lnTo>
                    <a:pt x="0" y="1719607"/>
                  </a:lnTo>
                  <a:lnTo>
                    <a:pt x="76200" y="1719607"/>
                  </a:lnTo>
                  <a:lnTo>
                    <a:pt x="76200" y="76200"/>
                  </a:lnTo>
                  <a:lnTo>
                    <a:pt x="5168994" y="76200"/>
                  </a:lnTo>
                  <a:lnTo>
                    <a:pt x="5168994" y="0"/>
                  </a:lnTo>
                  <a:close/>
                </a:path>
              </a:pathLst>
            </a:custGeom>
            <a:solidFill>
              <a:srgbClr val="B02039"/>
            </a:solidFill>
          </p:spPr>
          <p:txBody>
            <a:bodyPr/>
            <a:lstStyle/>
            <a:p>
              <a:endParaRPr lang="it-IT"/>
            </a:p>
          </p:txBody>
        </p:sp>
      </p:grpSp>
      <p:sp>
        <p:nvSpPr>
          <p:cNvPr id="6" name="Freeform 6"/>
          <p:cNvSpPr/>
          <p:nvPr/>
        </p:nvSpPr>
        <p:spPr>
          <a:xfrm>
            <a:off x="16784434" y="8760792"/>
            <a:ext cx="949733" cy="805000"/>
          </a:xfrm>
          <a:custGeom>
            <a:avLst/>
            <a:gdLst/>
            <a:ahLst/>
            <a:cxnLst/>
            <a:rect l="l" t="t" r="r" b="b"/>
            <a:pathLst>
              <a:path w="949733" h="805000">
                <a:moveTo>
                  <a:pt x="0" y="0"/>
                </a:moveTo>
                <a:lnTo>
                  <a:pt x="949732" y="0"/>
                </a:lnTo>
                <a:lnTo>
                  <a:pt x="949732" y="805000"/>
                </a:lnTo>
                <a:lnTo>
                  <a:pt x="0" y="805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it-IT"/>
          </a:p>
        </p:txBody>
      </p:sp>
      <p:sp>
        <p:nvSpPr>
          <p:cNvPr id="7" name="TextBox 7"/>
          <p:cNvSpPr txBox="1"/>
          <p:nvPr/>
        </p:nvSpPr>
        <p:spPr>
          <a:xfrm>
            <a:off x="1028700" y="1028700"/>
            <a:ext cx="16230600" cy="6154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r>
              <a:rPr lang="it-IT" sz="3999" dirty="0">
                <a:solidFill>
                  <a:srgbClr val="B02039"/>
                </a:solidFill>
                <a:latin typeface="Lato"/>
              </a:rPr>
              <a:t>Principi fondamentali del Reg. 883/2004: la Totalizzazione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5644774" y="9520381"/>
            <a:ext cx="3754820" cy="32393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2799"/>
              </a:lnSpc>
            </a:pPr>
            <a:r>
              <a:rPr lang="en-US" sz="1999" dirty="0">
                <a:solidFill>
                  <a:srgbClr val="003253"/>
                </a:solidFill>
                <a:latin typeface="Lato"/>
              </a:rPr>
              <a:t>Nel mondo, </a:t>
            </a:r>
            <a:r>
              <a:rPr lang="en-US" sz="1999" dirty="0" err="1">
                <a:solidFill>
                  <a:srgbClr val="003253"/>
                </a:solidFill>
                <a:latin typeface="Lato"/>
              </a:rPr>
              <a:t>alleati</a:t>
            </a:r>
            <a:r>
              <a:rPr lang="en-US" sz="1999" dirty="0">
                <a:solidFill>
                  <a:srgbClr val="003253"/>
                </a:solidFill>
                <a:latin typeface="Lato"/>
              </a:rPr>
              <a:t> al </a:t>
            </a:r>
            <a:r>
              <a:rPr lang="en-US" sz="1999" dirty="0" err="1">
                <a:solidFill>
                  <a:srgbClr val="003253"/>
                </a:solidFill>
                <a:latin typeface="Lato"/>
              </a:rPr>
              <a:t>tuo</a:t>
            </a:r>
            <a:r>
              <a:rPr lang="en-US" sz="1999" dirty="0">
                <a:solidFill>
                  <a:srgbClr val="003253"/>
                </a:solidFill>
                <a:latin typeface="Lato"/>
              </a:rPr>
              <a:t> </a:t>
            </a:r>
            <a:r>
              <a:rPr lang="en-US" sz="1999" dirty="0" err="1">
                <a:solidFill>
                  <a:srgbClr val="003253"/>
                </a:solidFill>
                <a:latin typeface="Lato"/>
              </a:rPr>
              <a:t>fianco</a:t>
            </a:r>
            <a:endParaRPr lang="en-US" sz="1999" dirty="0">
              <a:solidFill>
                <a:srgbClr val="003253"/>
              </a:solidFill>
              <a:latin typeface="Lato"/>
            </a:endParaRPr>
          </a:p>
        </p:txBody>
      </p:sp>
      <p:sp>
        <p:nvSpPr>
          <p:cNvPr id="9" name="TextBox 9"/>
          <p:cNvSpPr txBox="1"/>
          <p:nvPr/>
        </p:nvSpPr>
        <p:spPr>
          <a:xfrm>
            <a:off x="9574206" y="9520381"/>
            <a:ext cx="3754820" cy="33965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2799"/>
              </a:lnSpc>
            </a:pPr>
            <a:r>
              <a:rPr lang="en-US" sz="1999">
                <a:solidFill>
                  <a:srgbClr val="003253"/>
                </a:solidFill>
                <a:latin typeface="Lato"/>
              </a:rPr>
              <a:t>www.ecaitalia.com</a:t>
            </a:r>
          </a:p>
        </p:txBody>
      </p:sp>
      <p:sp>
        <p:nvSpPr>
          <p:cNvPr id="12" name="CasellaDiTesto 11">
            <a:extLst>
              <a:ext uri="{FF2B5EF4-FFF2-40B4-BE49-F238E27FC236}">
                <a16:creationId xmlns:a16="http://schemas.microsoft.com/office/drawing/2014/main" id="{5DCE5E69-C3A7-E18B-D434-AD6FA828861C}"/>
              </a:ext>
            </a:extLst>
          </p:cNvPr>
          <p:cNvSpPr txBox="1"/>
          <p:nvPr/>
        </p:nvSpPr>
        <p:spPr>
          <a:xfrm>
            <a:off x="762000" y="2427990"/>
            <a:ext cx="16366165" cy="13849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just" eaLnBrk="0" hangingPunct="0">
              <a:spcAft>
                <a:spcPct val="75000"/>
              </a:spcAft>
              <a:buSzPct val="130000"/>
              <a:defRPr/>
            </a:pPr>
            <a:r>
              <a:rPr lang="it-IT" sz="2800" dirty="0">
                <a:solidFill>
                  <a:srgbClr val="002F54"/>
                </a:solidFill>
                <a:latin typeface="Lato" panose="020F0502020204030203" pitchFamily="34" charset="0"/>
                <a:cs typeface="Arial"/>
              </a:rPr>
              <a:t>L’istituto della “</a:t>
            </a:r>
            <a:r>
              <a:rPr lang="it-IT" sz="2800" b="1" dirty="0">
                <a:solidFill>
                  <a:srgbClr val="002F54"/>
                </a:solidFill>
                <a:latin typeface="Lato" panose="020F0502020204030203" pitchFamily="34" charset="0"/>
                <a:cs typeface="Arial"/>
              </a:rPr>
              <a:t>totalizzazione</a:t>
            </a:r>
            <a:r>
              <a:rPr lang="it-IT" sz="2800" dirty="0">
                <a:solidFill>
                  <a:srgbClr val="002F54"/>
                </a:solidFill>
                <a:latin typeface="Lato" panose="020F0502020204030203" pitchFamily="34" charset="0"/>
                <a:cs typeface="Arial"/>
              </a:rPr>
              <a:t>” assicura al lavoratore che durante la sua carriera è stato assoggettato alla legislazione previdenziale di due o più Paesi membri, la possibilità di acquisire il diritto alle varie prestazioni previdenziali utilizzando i periodi compiuti nei vari Paesi membri. </a:t>
            </a:r>
          </a:p>
        </p:txBody>
      </p:sp>
      <p:sp>
        <p:nvSpPr>
          <p:cNvPr id="10" name="Freccia in giù 9">
            <a:extLst>
              <a:ext uri="{FF2B5EF4-FFF2-40B4-BE49-F238E27FC236}">
                <a16:creationId xmlns:a16="http://schemas.microsoft.com/office/drawing/2014/main" id="{1DBAE0AA-B87B-CA13-A9DA-B5D233732B82}"/>
              </a:ext>
            </a:extLst>
          </p:cNvPr>
          <p:cNvSpPr/>
          <p:nvPr/>
        </p:nvSpPr>
        <p:spPr>
          <a:xfrm>
            <a:off x="7772400" y="4381500"/>
            <a:ext cx="762000" cy="1338639"/>
          </a:xfrm>
          <a:prstGeom prst="down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3" name="CasellaDiTesto 12">
            <a:extLst>
              <a:ext uri="{FF2B5EF4-FFF2-40B4-BE49-F238E27FC236}">
                <a16:creationId xmlns:a16="http://schemas.microsoft.com/office/drawing/2014/main" id="{6B95191F-4F43-F36E-2008-14A71F705BCD}"/>
              </a:ext>
            </a:extLst>
          </p:cNvPr>
          <p:cNvSpPr txBox="1"/>
          <p:nvPr/>
        </p:nvSpPr>
        <p:spPr>
          <a:xfrm>
            <a:off x="1600200" y="6027044"/>
            <a:ext cx="142494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it-IT" sz="2800" b="1" u="sng" dirty="0">
                <a:solidFill>
                  <a:srgbClr val="C00000"/>
                </a:solidFill>
                <a:latin typeface="Lato" panose="020F0502020204030203" pitchFamily="34" charset="0"/>
                <a:ea typeface="Arimo" panose="020B0604020202020204" pitchFamily="34" charset="0"/>
              </a:rPr>
              <a:t>Somma fittizia di periodi assicurati</a:t>
            </a:r>
            <a:r>
              <a:rPr lang="it-IT" sz="2800" b="1" dirty="0">
                <a:solidFill>
                  <a:srgbClr val="C00000"/>
                </a:solidFill>
                <a:latin typeface="Lato" panose="020F0502020204030203" pitchFamily="34" charset="0"/>
                <a:ea typeface="Arimo" panose="020B0604020202020204" pitchFamily="34" charset="0"/>
              </a:rPr>
              <a:t>: NO ricongiunzione o trasferimento dei contributi </a:t>
            </a:r>
          </a:p>
        </p:txBody>
      </p:sp>
      <p:sp>
        <p:nvSpPr>
          <p:cNvPr id="15" name="CasellaDiTesto 14">
            <a:extLst>
              <a:ext uri="{FF2B5EF4-FFF2-40B4-BE49-F238E27FC236}">
                <a16:creationId xmlns:a16="http://schemas.microsoft.com/office/drawing/2014/main" id="{9BA99DD6-4A0A-F37C-CFA9-1F8D56BEA8F8}"/>
              </a:ext>
            </a:extLst>
          </p:cNvPr>
          <p:cNvSpPr txBox="1"/>
          <p:nvPr/>
        </p:nvSpPr>
        <p:spPr>
          <a:xfrm>
            <a:off x="914400" y="7073914"/>
            <a:ext cx="16002000" cy="13849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it-IT" sz="2800" dirty="0">
                <a:solidFill>
                  <a:srgbClr val="002F54"/>
                </a:solidFill>
                <a:latin typeface="Lato" panose="020F0502020204030203" pitchFamily="34" charset="0"/>
              </a:rPr>
              <a:t>il Reg. 883/2004 </a:t>
            </a:r>
            <a:r>
              <a:rPr lang="it-IT" sz="2800" u="sng" dirty="0">
                <a:solidFill>
                  <a:srgbClr val="002F54"/>
                </a:solidFill>
                <a:latin typeface="Lato" panose="020F0502020204030203" pitchFamily="34" charset="0"/>
              </a:rPr>
              <a:t>non prevede </a:t>
            </a:r>
            <a:r>
              <a:rPr lang="it-IT" sz="2800" dirty="0">
                <a:solidFill>
                  <a:srgbClr val="002F54"/>
                </a:solidFill>
                <a:latin typeface="Lato" panose="020F0502020204030203" pitchFamily="34" charset="0"/>
              </a:rPr>
              <a:t>la possibilità di cumulare a tali periodi quelli coperti da contribuzione </a:t>
            </a:r>
            <a:r>
              <a:rPr lang="it-IT" sz="2800" b="1" dirty="0">
                <a:solidFill>
                  <a:srgbClr val="002F54"/>
                </a:solidFill>
                <a:latin typeface="Lato" panose="020F0502020204030203" pitchFamily="34" charset="0"/>
              </a:rPr>
              <a:t>in uno Stato terzo</a:t>
            </a:r>
            <a:r>
              <a:rPr lang="it-IT" sz="2800" dirty="0">
                <a:solidFill>
                  <a:srgbClr val="002F54"/>
                </a:solidFill>
                <a:latin typeface="Lato" panose="020F0502020204030203" pitchFamily="34" charset="0"/>
              </a:rPr>
              <a:t>, pur se legato ad uno Stato membro da un accordo bilaterale in materia di sicurezza sociale. </a:t>
            </a:r>
          </a:p>
        </p:txBody>
      </p:sp>
    </p:spTree>
    <p:extLst>
      <p:ext uri="{BB962C8B-B14F-4D97-AF65-F5344CB8AC3E}">
        <p14:creationId xmlns:p14="http://schemas.microsoft.com/office/powerpoint/2010/main" val="387797884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341472" y="370047"/>
            <a:ext cx="4210323" cy="6419139"/>
            <a:chOff x="0" y="0"/>
            <a:chExt cx="3585346" cy="5466287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3585346" cy="5466286"/>
            </a:xfrm>
            <a:custGeom>
              <a:avLst/>
              <a:gdLst/>
              <a:ahLst/>
              <a:cxnLst/>
              <a:rect l="l" t="t" r="r" b="b"/>
              <a:pathLst>
                <a:path w="3585346" h="5466286">
                  <a:moveTo>
                    <a:pt x="3421516" y="0"/>
                  </a:moveTo>
                  <a:lnTo>
                    <a:pt x="0" y="0"/>
                  </a:lnTo>
                  <a:lnTo>
                    <a:pt x="0" y="5466286"/>
                  </a:lnTo>
                  <a:lnTo>
                    <a:pt x="76200" y="5466286"/>
                  </a:lnTo>
                  <a:lnTo>
                    <a:pt x="76200" y="76200"/>
                  </a:lnTo>
                  <a:lnTo>
                    <a:pt x="3585346" y="76200"/>
                  </a:lnTo>
                  <a:lnTo>
                    <a:pt x="3585346" y="0"/>
                  </a:lnTo>
                  <a:close/>
                </a:path>
              </a:pathLst>
            </a:custGeom>
            <a:solidFill>
              <a:srgbClr val="003253"/>
            </a:solidFill>
          </p:spPr>
          <p:txBody>
            <a:bodyPr/>
            <a:lstStyle/>
            <a:p>
              <a:endParaRPr lang="it-IT"/>
            </a:p>
          </p:txBody>
        </p:sp>
      </p:grpSp>
      <p:grpSp>
        <p:nvGrpSpPr>
          <p:cNvPr id="4" name="Group 4"/>
          <p:cNvGrpSpPr/>
          <p:nvPr/>
        </p:nvGrpSpPr>
        <p:grpSpPr>
          <a:xfrm rot="-10800000">
            <a:off x="11865513" y="7751113"/>
            <a:ext cx="6070024" cy="2019359"/>
            <a:chOff x="0" y="0"/>
            <a:chExt cx="5168994" cy="1719607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5168994" cy="1719607"/>
            </a:xfrm>
            <a:custGeom>
              <a:avLst/>
              <a:gdLst/>
              <a:ahLst/>
              <a:cxnLst/>
              <a:rect l="l" t="t" r="r" b="b"/>
              <a:pathLst>
                <a:path w="5168994" h="1719607">
                  <a:moveTo>
                    <a:pt x="5005164" y="0"/>
                  </a:moveTo>
                  <a:lnTo>
                    <a:pt x="0" y="0"/>
                  </a:lnTo>
                  <a:lnTo>
                    <a:pt x="0" y="1719607"/>
                  </a:lnTo>
                  <a:lnTo>
                    <a:pt x="76200" y="1719607"/>
                  </a:lnTo>
                  <a:lnTo>
                    <a:pt x="76200" y="76200"/>
                  </a:lnTo>
                  <a:lnTo>
                    <a:pt x="5168994" y="76200"/>
                  </a:lnTo>
                  <a:lnTo>
                    <a:pt x="5168994" y="0"/>
                  </a:lnTo>
                  <a:close/>
                </a:path>
              </a:pathLst>
            </a:custGeom>
            <a:solidFill>
              <a:srgbClr val="B02039"/>
            </a:solidFill>
          </p:spPr>
          <p:txBody>
            <a:bodyPr/>
            <a:lstStyle/>
            <a:p>
              <a:endParaRPr lang="it-IT"/>
            </a:p>
          </p:txBody>
        </p:sp>
      </p:grpSp>
      <p:sp>
        <p:nvSpPr>
          <p:cNvPr id="6" name="Freeform 6"/>
          <p:cNvSpPr/>
          <p:nvPr/>
        </p:nvSpPr>
        <p:spPr>
          <a:xfrm>
            <a:off x="16784434" y="8760792"/>
            <a:ext cx="949733" cy="805000"/>
          </a:xfrm>
          <a:custGeom>
            <a:avLst/>
            <a:gdLst/>
            <a:ahLst/>
            <a:cxnLst/>
            <a:rect l="l" t="t" r="r" b="b"/>
            <a:pathLst>
              <a:path w="949733" h="805000">
                <a:moveTo>
                  <a:pt x="0" y="0"/>
                </a:moveTo>
                <a:lnTo>
                  <a:pt x="949732" y="0"/>
                </a:lnTo>
                <a:lnTo>
                  <a:pt x="949732" y="805000"/>
                </a:lnTo>
                <a:lnTo>
                  <a:pt x="0" y="805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it-IT"/>
          </a:p>
        </p:txBody>
      </p:sp>
      <p:sp>
        <p:nvSpPr>
          <p:cNvPr id="7" name="TextBox 7"/>
          <p:cNvSpPr txBox="1"/>
          <p:nvPr/>
        </p:nvSpPr>
        <p:spPr>
          <a:xfrm>
            <a:off x="1028700" y="1028700"/>
            <a:ext cx="16230600" cy="6154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r>
              <a:rPr lang="it-IT" sz="3999" dirty="0">
                <a:solidFill>
                  <a:srgbClr val="B02039"/>
                </a:solidFill>
                <a:latin typeface="Lato"/>
              </a:rPr>
              <a:t>Assegnazioni in Paesi extra UE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5644774" y="9520381"/>
            <a:ext cx="3754820" cy="32393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2799"/>
              </a:lnSpc>
            </a:pPr>
            <a:r>
              <a:rPr lang="en-US" sz="1999" dirty="0">
                <a:solidFill>
                  <a:srgbClr val="003253"/>
                </a:solidFill>
                <a:latin typeface="Lato"/>
              </a:rPr>
              <a:t>Nel mondo, </a:t>
            </a:r>
            <a:r>
              <a:rPr lang="en-US" sz="1999" dirty="0" err="1">
                <a:solidFill>
                  <a:srgbClr val="003253"/>
                </a:solidFill>
                <a:latin typeface="Lato"/>
              </a:rPr>
              <a:t>alleati</a:t>
            </a:r>
            <a:r>
              <a:rPr lang="en-US" sz="1999" dirty="0">
                <a:solidFill>
                  <a:srgbClr val="003253"/>
                </a:solidFill>
                <a:latin typeface="Lato"/>
              </a:rPr>
              <a:t> al </a:t>
            </a:r>
            <a:r>
              <a:rPr lang="en-US" sz="1999" dirty="0" err="1">
                <a:solidFill>
                  <a:srgbClr val="003253"/>
                </a:solidFill>
                <a:latin typeface="Lato"/>
              </a:rPr>
              <a:t>tuo</a:t>
            </a:r>
            <a:r>
              <a:rPr lang="en-US" sz="1999" dirty="0">
                <a:solidFill>
                  <a:srgbClr val="003253"/>
                </a:solidFill>
                <a:latin typeface="Lato"/>
              </a:rPr>
              <a:t> </a:t>
            </a:r>
            <a:r>
              <a:rPr lang="en-US" sz="1999" dirty="0" err="1">
                <a:solidFill>
                  <a:srgbClr val="003253"/>
                </a:solidFill>
                <a:latin typeface="Lato"/>
              </a:rPr>
              <a:t>fianco</a:t>
            </a:r>
            <a:endParaRPr lang="en-US" sz="1999" dirty="0">
              <a:solidFill>
                <a:srgbClr val="003253"/>
              </a:solidFill>
              <a:latin typeface="Lato"/>
            </a:endParaRPr>
          </a:p>
        </p:txBody>
      </p:sp>
      <p:sp>
        <p:nvSpPr>
          <p:cNvPr id="9" name="TextBox 9"/>
          <p:cNvSpPr txBox="1"/>
          <p:nvPr/>
        </p:nvSpPr>
        <p:spPr>
          <a:xfrm>
            <a:off x="9574206" y="9520381"/>
            <a:ext cx="3754820" cy="33965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2799"/>
              </a:lnSpc>
            </a:pPr>
            <a:r>
              <a:rPr lang="en-US" sz="1999">
                <a:solidFill>
                  <a:srgbClr val="003253"/>
                </a:solidFill>
                <a:latin typeface="Lato"/>
              </a:rPr>
              <a:t>www.ecaitalia.com</a:t>
            </a:r>
          </a:p>
        </p:txBody>
      </p:sp>
      <p:graphicFrame>
        <p:nvGraphicFramePr>
          <p:cNvPr id="11" name="Diagramma 10">
            <a:extLst>
              <a:ext uri="{FF2B5EF4-FFF2-40B4-BE49-F238E27FC236}">
                <a16:creationId xmlns:a16="http://schemas.microsoft.com/office/drawing/2014/main" id="{7A5F5248-DE67-B9A6-3CD0-900C3375A2A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806484431"/>
              </p:ext>
            </p:extLst>
          </p:nvPr>
        </p:nvGraphicFramePr>
        <p:xfrm>
          <a:off x="3048000" y="2302778"/>
          <a:ext cx="12192000" cy="625567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47060854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341472" y="370047"/>
            <a:ext cx="4210323" cy="6419139"/>
            <a:chOff x="0" y="0"/>
            <a:chExt cx="3585346" cy="5466287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3585346" cy="5466286"/>
            </a:xfrm>
            <a:custGeom>
              <a:avLst/>
              <a:gdLst/>
              <a:ahLst/>
              <a:cxnLst/>
              <a:rect l="l" t="t" r="r" b="b"/>
              <a:pathLst>
                <a:path w="3585346" h="5466286">
                  <a:moveTo>
                    <a:pt x="3421516" y="0"/>
                  </a:moveTo>
                  <a:lnTo>
                    <a:pt x="0" y="0"/>
                  </a:lnTo>
                  <a:lnTo>
                    <a:pt x="0" y="5466286"/>
                  </a:lnTo>
                  <a:lnTo>
                    <a:pt x="76200" y="5466286"/>
                  </a:lnTo>
                  <a:lnTo>
                    <a:pt x="76200" y="76200"/>
                  </a:lnTo>
                  <a:lnTo>
                    <a:pt x="3585346" y="76200"/>
                  </a:lnTo>
                  <a:lnTo>
                    <a:pt x="3585346" y="0"/>
                  </a:lnTo>
                  <a:close/>
                </a:path>
              </a:pathLst>
            </a:custGeom>
            <a:solidFill>
              <a:srgbClr val="003253"/>
            </a:solidFill>
          </p:spPr>
          <p:txBody>
            <a:bodyPr/>
            <a:lstStyle/>
            <a:p>
              <a:endParaRPr lang="it-IT"/>
            </a:p>
          </p:txBody>
        </p:sp>
      </p:grpSp>
      <p:grpSp>
        <p:nvGrpSpPr>
          <p:cNvPr id="4" name="Group 4"/>
          <p:cNvGrpSpPr/>
          <p:nvPr/>
        </p:nvGrpSpPr>
        <p:grpSpPr>
          <a:xfrm rot="-10800000">
            <a:off x="11865513" y="7751113"/>
            <a:ext cx="6070024" cy="2019359"/>
            <a:chOff x="0" y="0"/>
            <a:chExt cx="5168994" cy="1719607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5168994" cy="1719607"/>
            </a:xfrm>
            <a:custGeom>
              <a:avLst/>
              <a:gdLst/>
              <a:ahLst/>
              <a:cxnLst/>
              <a:rect l="l" t="t" r="r" b="b"/>
              <a:pathLst>
                <a:path w="5168994" h="1719607">
                  <a:moveTo>
                    <a:pt x="5005164" y="0"/>
                  </a:moveTo>
                  <a:lnTo>
                    <a:pt x="0" y="0"/>
                  </a:lnTo>
                  <a:lnTo>
                    <a:pt x="0" y="1719607"/>
                  </a:lnTo>
                  <a:lnTo>
                    <a:pt x="76200" y="1719607"/>
                  </a:lnTo>
                  <a:lnTo>
                    <a:pt x="76200" y="76200"/>
                  </a:lnTo>
                  <a:lnTo>
                    <a:pt x="5168994" y="76200"/>
                  </a:lnTo>
                  <a:lnTo>
                    <a:pt x="5168994" y="0"/>
                  </a:lnTo>
                  <a:close/>
                </a:path>
              </a:pathLst>
            </a:custGeom>
            <a:solidFill>
              <a:srgbClr val="B02039"/>
            </a:solidFill>
          </p:spPr>
          <p:txBody>
            <a:bodyPr/>
            <a:lstStyle/>
            <a:p>
              <a:endParaRPr lang="it-IT"/>
            </a:p>
          </p:txBody>
        </p:sp>
      </p:grpSp>
      <p:sp>
        <p:nvSpPr>
          <p:cNvPr id="6" name="Freeform 6"/>
          <p:cNvSpPr/>
          <p:nvPr/>
        </p:nvSpPr>
        <p:spPr>
          <a:xfrm>
            <a:off x="16784434" y="8760792"/>
            <a:ext cx="949733" cy="805000"/>
          </a:xfrm>
          <a:custGeom>
            <a:avLst/>
            <a:gdLst/>
            <a:ahLst/>
            <a:cxnLst/>
            <a:rect l="l" t="t" r="r" b="b"/>
            <a:pathLst>
              <a:path w="949733" h="805000">
                <a:moveTo>
                  <a:pt x="0" y="0"/>
                </a:moveTo>
                <a:lnTo>
                  <a:pt x="949732" y="0"/>
                </a:lnTo>
                <a:lnTo>
                  <a:pt x="949732" y="805000"/>
                </a:lnTo>
                <a:lnTo>
                  <a:pt x="0" y="805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it-IT"/>
          </a:p>
        </p:txBody>
      </p:sp>
      <p:sp>
        <p:nvSpPr>
          <p:cNvPr id="7" name="TextBox 7"/>
          <p:cNvSpPr txBox="1"/>
          <p:nvPr/>
        </p:nvSpPr>
        <p:spPr>
          <a:xfrm>
            <a:off x="1028700" y="1028700"/>
            <a:ext cx="16230600" cy="307712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r>
              <a:rPr lang="it-IT" sz="3999" dirty="0">
                <a:solidFill>
                  <a:srgbClr val="B02039"/>
                </a:solidFill>
                <a:latin typeface="Lato"/>
              </a:rPr>
              <a:t>Assegnazioni in Paesi extra UE: obbligo di contribuzione</a:t>
            </a:r>
          </a:p>
          <a:p>
            <a:endParaRPr lang="it-IT" sz="3999" dirty="0">
              <a:solidFill>
                <a:srgbClr val="B02039"/>
              </a:solidFill>
              <a:latin typeface="Lato"/>
            </a:endParaRPr>
          </a:p>
          <a:p>
            <a:r>
              <a:rPr lang="it-IT" sz="3999" dirty="0">
                <a:solidFill>
                  <a:srgbClr val="B02039"/>
                </a:solidFill>
                <a:latin typeface="Lato"/>
              </a:rPr>
              <a:t>In caso di assegnazione all’estero gli obblighi di contribuzione dipendono da:</a:t>
            </a:r>
          </a:p>
          <a:p>
            <a:endParaRPr lang="it-IT" sz="3999" dirty="0">
              <a:solidFill>
                <a:srgbClr val="B02039"/>
              </a:solidFill>
              <a:latin typeface="Lato"/>
            </a:endParaRPr>
          </a:p>
        </p:txBody>
      </p:sp>
      <p:sp>
        <p:nvSpPr>
          <p:cNvPr id="8" name="TextBox 8"/>
          <p:cNvSpPr txBox="1"/>
          <p:nvPr/>
        </p:nvSpPr>
        <p:spPr>
          <a:xfrm>
            <a:off x="5644774" y="9520381"/>
            <a:ext cx="3754820" cy="32393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2799"/>
              </a:lnSpc>
            </a:pPr>
            <a:r>
              <a:rPr lang="en-US" sz="1999" dirty="0">
                <a:solidFill>
                  <a:srgbClr val="003253"/>
                </a:solidFill>
                <a:latin typeface="Lato"/>
              </a:rPr>
              <a:t>Nel mondo, </a:t>
            </a:r>
            <a:r>
              <a:rPr lang="en-US" sz="1999" dirty="0" err="1">
                <a:solidFill>
                  <a:srgbClr val="003253"/>
                </a:solidFill>
                <a:latin typeface="Lato"/>
              </a:rPr>
              <a:t>alleati</a:t>
            </a:r>
            <a:r>
              <a:rPr lang="en-US" sz="1999" dirty="0">
                <a:solidFill>
                  <a:srgbClr val="003253"/>
                </a:solidFill>
                <a:latin typeface="Lato"/>
              </a:rPr>
              <a:t> al </a:t>
            </a:r>
            <a:r>
              <a:rPr lang="en-US" sz="1999" dirty="0" err="1">
                <a:solidFill>
                  <a:srgbClr val="003253"/>
                </a:solidFill>
                <a:latin typeface="Lato"/>
              </a:rPr>
              <a:t>tuo</a:t>
            </a:r>
            <a:r>
              <a:rPr lang="en-US" sz="1999" dirty="0">
                <a:solidFill>
                  <a:srgbClr val="003253"/>
                </a:solidFill>
                <a:latin typeface="Lato"/>
              </a:rPr>
              <a:t> </a:t>
            </a:r>
            <a:r>
              <a:rPr lang="en-US" sz="1999" dirty="0" err="1">
                <a:solidFill>
                  <a:srgbClr val="003253"/>
                </a:solidFill>
                <a:latin typeface="Lato"/>
              </a:rPr>
              <a:t>fianco</a:t>
            </a:r>
            <a:endParaRPr lang="en-US" sz="1999" dirty="0">
              <a:solidFill>
                <a:srgbClr val="003253"/>
              </a:solidFill>
              <a:latin typeface="Lato"/>
            </a:endParaRPr>
          </a:p>
        </p:txBody>
      </p:sp>
      <p:sp>
        <p:nvSpPr>
          <p:cNvPr id="9" name="TextBox 9"/>
          <p:cNvSpPr txBox="1"/>
          <p:nvPr/>
        </p:nvSpPr>
        <p:spPr>
          <a:xfrm>
            <a:off x="9574206" y="9520381"/>
            <a:ext cx="3754820" cy="33965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2799"/>
              </a:lnSpc>
            </a:pPr>
            <a:r>
              <a:rPr lang="en-US" sz="1999">
                <a:solidFill>
                  <a:srgbClr val="003253"/>
                </a:solidFill>
                <a:latin typeface="Lato"/>
              </a:rPr>
              <a:t>www.ecaitalia.com</a:t>
            </a:r>
          </a:p>
        </p:txBody>
      </p:sp>
      <p:grpSp>
        <p:nvGrpSpPr>
          <p:cNvPr id="23" name="Gruppo 22">
            <a:extLst>
              <a:ext uri="{FF2B5EF4-FFF2-40B4-BE49-F238E27FC236}">
                <a16:creationId xmlns:a16="http://schemas.microsoft.com/office/drawing/2014/main" id="{C7B116CF-7A00-001A-C7B1-7DA97ABCF96D}"/>
              </a:ext>
            </a:extLst>
          </p:cNvPr>
          <p:cNvGrpSpPr/>
          <p:nvPr/>
        </p:nvGrpSpPr>
        <p:grpSpPr>
          <a:xfrm>
            <a:off x="2478531" y="3864848"/>
            <a:ext cx="12601056" cy="4895944"/>
            <a:chOff x="429144" y="2076356"/>
            <a:chExt cx="7990248" cy="2589901"/>
          </a:xfrm>
        </p:grpSpPr>
        <p:sp>
          <p:nvSpPr>
            <p:cNvPr id="10" name="Rectangle 14">
              <a:extLst>
                <a:ext uri="{FF2B5EF4-FFF2-40B4-BE49-F238E27FC236}">
                  <a16:creationId xmlns:a16="http://schemas.microsoft.com/office/drawing/2014/main" id="{E3C9A3A9-9090-93DF-F1A2-04290C351C0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29144" y="2311494"/>
              <a:ext cx="2624138" cy="585787"/>
            </a:xfrm>
            <a:prstGeom prst="rect">
              <a:avLst/>
            </a:prstGeom>
            <a:noFill/>
            <a:ln w="38100" algn="ctr">
              <a:noFill/>
              <a:miter lim="800000"/>
              <a:headEnd/>
              <a:tailEnd/>
            </a:ln>
          </p:spPr>
          <p:txBody>
            <a:bodyPr lIns="0" tIns="0" rIns="0" bIns="0" anchor="ctr"/>
            <a:lstStyle/>
            <a:p>
              <a:pPr marL="188913" indent="-188913" algn="ctr">
                <a:defRPr/>
              </a:pPr>
              <a:r>
                <a:rPr lang="it-IT" sz="3200" b="1" dirty="0">
                  <a:solidFill>
                    <a:srgbClr val="AB1200"/>
                  </a:solidFill>
                  <a:latin typeface="Lato" panose="020F0502020204030203" pitchFamily="34" charset="0"/>
                  <a:ea typeface="Arimo" panose="020B0604020202020204" pitchFamily="34" charset="0"/>
                  <a:cs typeface="Arial" pitchFamily="34" charset="0"/>
                </a:rPr>
                <a:t>Paese di </a:t>
              </a:r>
            </a:p>
            <a:p>
              <a:pPr marL="188913" indent="-188913" algn="ctr">
                <a:defRPr/>
              </a:pPr>
              <a:r>
                <a:rPr lang="it-IT" sz="3200" b="1" dirty="0">
                  <a:solidFill>
                    <a:srgbClr val="AB1200"/>
                  </a:solidFill>
                  <a:latin typeface="Lato" panose="020F0502020204030203" pitchFamily="34" charset="0"/>
                  <a:ea typeface="Arimo" panose="020B0604020202020204" pitchFamily="34" charset="0"/>
                  <a:cs typeface="Arial" pitchFamily="34" charset="0"/>
                </a:rPr>
                <a:t>assegnazione</a:t>
              </a:r>
            </a:p>
          </p:txBody>
        </p:sp>
        <p:sp>
          <p:nvSpPr>
            <p:cNvPr id="12" name="Ovale 18">
              <a:extLst>
                <a:ext uri="{FF2B5EF4-FFF2-40B4-BE49-F238E27FC236}">
                  <a16:creationId xmlns:a16="http://schemas.microsoft.com/office/drawing/2014/main" id="{A5E6CDF2-4740-269A-0C14-C36ADFF79F7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44226" y="2076356"/>
              <a:ext cx="2593975" cy="1171575"/>
            </a:xfrm>
            <a:prstGeom prst="ellipse">
              <a:avLst/>
            </a:prstGeom>
            <a:noFill/>
            <a:ln w="38100" algn="ctr">
              <a:solidFill>
                <a:srgbClr val="AB12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0" tIns="0" rIns="0" bIns="0"/>
            <a:lstStyle>
              <a:lvl1pPr marL="188913" indent="-188913" eaLnBrk="0" hangingPunct="0">
                <a:spcBef>
                  <a:spcPct val="20000"/>
                </a:spcBef>
                <a:defRPr sz="2600">
                  <a:solidFill>
                    <a:srgbClr val="003A4E"/>
                  </a:solidFill>
                  <a:latin typeface="Arimo" pitchFamily="34" charset="0"/>
                  <a:cs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Blip>
                  <a:blip r:embed="rId3"/>
                </a:buBlip>
                <a:defRPr sz="2400">
                  <a:solidFill>
                    <a:srgbClr val="003A4E"/>
                  </a:solidFill>
                  <a:latin typeface="Arimo" pitchFamily="34" charset="0"/>
                  <a:cs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Blip>
                  <a:blip r:embed="rId3"/>
                </a:buBlip>
                <a:defRPr sz="2000">
                  <a:solidFill>
                    <a:srgbClr val="003A4E"/>
                  </a:solidFill>
                  <a:latin typeface="Arimo" pitchFamily="34" charset="0"/>
                  <a:cs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Blip>
                  <a:blip r:embed="rId3"/>
                </a:buBlip>
                <a:defRPr>
                  <a:solidFill>
                    <a:srgbClr val="003A4E"/>
                  </a:solidFill>
                  <a:latin typeface="Arimo" pitchFamily="34" charset="0"/>
                  <a:cs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Blip>
                  <a:blip r:embed="rId3"/>
                </a:buBlip>
                <a:defRPr sz="1600">
                  <a:solidFill>
                    <a:srgbClr val="003A4E"/>
                  </a:solidFill>
                  <a:latin typeface="Arimo" pitchFamily="34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Blip>
                  <a:blip r:embed="rId3"/>
                </a:buBlip>
                <a:defRPr sz="1600">
                  <a:solidFill>
                    <a:srgbClr val="003A4E"/>
                  </a:solidFill>
                  <a:latin typeface="Arimo" pitchFamily="34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Blip>
                  <a:blip r:embed="rId3"/>
                </a:buBlip>
                <a:defRPr sz="1600">
                  <a:solidFill>
                    <a:srgbClr val="003A4E"/>
                  </a:solidFill>
                  <a:latin typeface="Arimo" pitchFamily="34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Blip>
                  <a:blip r:embed="rId3"/>
                </a:buBlip>
                <a:defRPr sz="1600">
                  <a:solidFill>
                    <a:srgbClr val="003A4E"/>
                  </a:solidFill>
                  <a:latin typeface="Arimo" pitchFamily="34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Blip>
                  <a:blip r:embed="rId3"/>
                </a:buBlip>
                <a:defRPr sz="1600">
                  <a:solidFill>
                    <a:srgbClr val="003A4E"/>
                  </a:solidFill>
                  <a:latin typeface="Arimo" pitchFamily="34" charset="0"/>
                  <a:cs typeface="Arial" charset="0"/>
                </a:defRPr>
              </a:lvl9pPr>
            </a:lstStyle>
            <a:p>
              <a:pPr eaLnBrk="1" hangingPunct="1">
                <a:spcBef>
                  <a:spcPct val="0"/>
                </a:spcBef>
              </a:pPr>
              <a:endParaRPr lang="it-IT" altLang="it-IT" sz="3200">
                <a:solidFill>
                  <a:schemeClr val="tx1"/>
                </a:solidFill>
                <a:latin typeface="Lato" panose="020F0502020204030203" pitchFamily="34" charset="0"/>
              </a:endParaRPr>
            </a:p>
          </p:txBody>
        </p:sp>
        <p:sp>
          <p:nvSpPr>
            <p:cNvPr id="13" name="Rectangle 14">
              <a:extLst>
                <a:ext uri="{FF2B5EF4-FFF2-40B4-BE49-F238E27FC236}">
                  <a16:creationId xmlns:a16="http://schemas.microsoft.com/office/drawing/2014/main" id="{3DC4822B-F680-3B32-DE68-60B59344975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98857" y="3764503"/>
              <a:ext cx="2624138" cy="585788"/>
            </a:xfrm>
            <a:prstGeom prst="rect">
              <a:avLst/>
            </a:prstGeom>
            <a:noFill/>
            <a:ln w="38100" algn="ctr">
              <a:noFill/>
              <a:miter lim="800000"/>
              <a:headEnd/>
              <a:tailEnd/>
            </a:ln>
          </p:spPr>
          <p:txBody>
            <a:bodyPr lIns="0" tIns="0" rIns="0" bIns="0" anchor="ctr"/>
            <a:lstStyle/>
            <a:p>
              <a:pPr marL="188913" indent="-188913" algn="ctr">
                <a:defRPr/>
              </a:pPr>
              <a:r>
                <a:rPr lang="it-IT" sz="3200" b="1" dirty="0">
                  <a:solidFill>
                    <a:srgbClr val="AB1200"/>
                  </a:solidFill>
                  <a:latin typeface="Lato" panose="020F0502020204030203" pitchFamily="34" charset="0"/>
                  <a:ea typeface="Arimo" panose="020B0604020202020204" pitchFamily="34" charset="0"/>
                  <a:cs typeface="Arial" pitchFamily="34" charset="0"/>
                </a:rPr>
                <a:t>Nazionalità del lavoratore</a:t>
              </a:r>
            </a:p>
          </p:txBody>
        </p:sp>
        <p:sp>
          <p:nvSpPr>
            <p:cNvPr id="14" name="Ovale 28">
              <a:extLst>
                <a:ext uri="{FF2B5EF4-FFF2-40B4-BE49-F238E27FC236}">
                  <a16:creationId xmlns:a16="http://schemas.microsoft.com/office/drawing/2014/main" id="{8CAF729C-20BC-9D1B-5A39-895CFA9BF16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94569" y="3494682"/>
              <a:ext cx="2593975" cy="1171575"/>
            </a:xfrm>
            <a:prstGeom prst="ellipse">
              <a:avLst/>
            </a:prstGeom>
            <a:noFill/>
            <a:ln w="38100" algn="ctr">
              <a:solidFill>
                <a:srgbClr val="0075AA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0" tIns="0" rIns="0" bIns="0"/>
            <a:lstStyle>
              <a:lvl1pPr marL="188913" indent="-188913" eaLnBrk="0" hangingPunct="0">
                <a:spcBef>
                  <a:spcPct val="20000"/>
                </a:spcBef>
                <a:defRPr sz="2600">
                  <a:solidFill>
                    <a:srgbClr val="003A4E"/>
                  </a:solidFill>
                  <a:latin typeface="Arimo" pitchFamily="34" charset="0"/>
                  <a:cs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Blip>
                  <a:blip r:embed="rId3"/>
                </a:buBlip>
                <a:defRPr sz="2400">
                  <a:solidFill>
                    <a:srgbClr val="003A4E"/>
                  </a:solidFill>
                  <a:latin typeface="Arimo" pitchFamily="34" charset="0"/>
                  <a:cs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Blip>
                  <a:blip r:embed="rId3"/>
                </a:buBlip>
                <a:defRPr sz="2000">
                  <a:solidFill>
                    <a:srgbClr val="003A4E"/>
                  </a:solidFill>
                  <a:latin typeface="Arimo" pitchFamily="34" charset="0"/>
                  <a:cs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Blip>
                  <a:blip r:embed="rId3"/>
                </a:buBlip>
                <a:defRPr>
                  <a:solidFill>
                    <a:srgbClr val="003A4E"/>
                  </a:solidFill>
                  <a:latin typeface="Arimo" pitchFamily="34" charset="0"/>
                  <a:cs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Blip>
                  <a:blip r:embed="rId3"/>
                </a:buBlip>
                <a:defRPr sz="1600">
                  <a:solidFill>
                    <a:srgbClr val="003A4E"/>
                  </a:solidFill>
                  <a:latin typeface="Arimo" pitchFamily="34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Blip>
                  <a:blip r:embed="rId3"/>
                </a:buBlip>
                <a:defRPr sz="1600">
                  <a:solidFill>
                    <a:srgbClr val="003A4E"/>
                  </a:solidFill>
                  <a:latin typeface="Arimo" pitchFamily="34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Blip>
                  <a:blip r:embed="rId3"/>
                </a:buBlip>
                <a:defRPr sz="1600">
                  <a:solidFill>
                    <a:srgbClr val="003A4E"/>
                  </a:solidFill>
                  <a:latin typeface="Arimo" pitchFamily="34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Blip>
                  <a:blip r:embed="rId3"/>
                </a:buBlip>
                <a:defRPr sz="1600">
                  <a:solidFill>
                    <a:srgbClr val="003A4E"/>
                  </a:solidFill>
                  <a:latin typeface="Arimo" pitchFamily="34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Blip>
                  <a:blip r:embed="rId3"/>
                </a:buBlip>
                <a:defRPr sz="1600">
                  <a:solidFill>
                    <a:srgbClr val="003A4E"/>
                  </a:solidFill>
                  <a:latin typeface="Arimo" pitchFamily="34" charset="0"/>
                  <a:cs typeface="Arial" charset="0"/>
                </a:defRPr>
              </a:lvl9pPr>
            </a:lstStyle>
            <a:p>
              <a:pPr eaLnBrk="1" hangingPunct="1">
                <a:spcBef>
                  <a:spcPct val="0"/>
                </a:spcBef>
              </a:pPr>
              <a:endParaRPr lang="it-IT" altLang="it-IT" sz="3200">
                <a:solidFill>
                  <a:schemeClr val="tx1"/>
                </a:solidFill>
                <a:latin typeface="Lato" panose="020F0502020204030203" pitchFamily="34" charset="0"/>
              </a:endParaRPr>
            </a:p>
          </p:txBody>
        </p:sp>
        <p:sp>
          <p:nvSpPr>
            <p:cNvPr id="15" name="CasellaDiTesto 29">
              <a:extLst>
                <a:ext uri="{FF2B5EF4-FFF2-40B4-BE49-F238E27FC236}">
                  <a16:creationId xmlns:a16="http://schemas.microsoft.com/office/drawing/2014/main" id="{D01A765F-4EBF-9865-5102-91B3B4E8B8A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314223" y="2128866"/>
              <a:ext cx="4035425" cy="309340"/>
            </a:xfrm>
            <a:prstGeom prst="rect">
              <a:avLst/>
            </a:prstGeom>
            <a:noFill/>
            <a:ln w="25400">
              <a:solidFill>
                <a:srgbClr val="AB1200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it-IT" sz="3200" dirty="0">
                  <a:solidFill>
                    <a:srgbClr val="002F54"/>
                  </a:solidFill>
                  <a:latin typeface="Lato" panose="020F0502020204030203" pitchFamily="34" charset="0"/>
                  <a:ea typeface="Arimo" panose="020B0604020202020204" pitchFamily="34" charset="0"/>
                  <a:cs typeface="Arial" pitchFamily="34" charset="0"/>
                </a:rPr>
                <a:t>Paese convenzionato con l’Italia</a:t>
              </a:r>
            </a:p>
          </p:txBody>
        </p:sp>
        <p:sp>
          <p:nvSpPr>
            <p:cNvPr id="16" name="CasellaDiTesto 30">
              <a:extLst>
                <a:ext uri="{FF2B5EF4-FFF2-40B4-BE49-F238E27FC236}">
                  <a16:creationId xmlns:a16="http://schemas.microsoft.com/office/drawing/2014/main" id="{235AABEB-EFBD-4F56-01DC-3978303A3CA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333167" y="2731363"/>
              <a:ext cx="4062412" cy="569837"/>
            </a:xfrm>
            <a:prstGeom prst="rect">
              <a:avLst/>
            </a:prstGeom>
            <a:noFill/>
            <a:ln w="25400">
              <a:solidFill>
                <a:srgbClr val="AB1200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it-IT" sz="3200" dirty="0">
                  <a:solidFill>
                    <a:srgbClr val="002F54"/>
                  </a:solidFill>
                  <a:latin typeface="Lato" panose="020F0502020204030203" pitchFamily="34" charset="0"/>
                  <a:ea typeface="Arimo" panose="020B0604020202020204" pitchFamily="34" charset="0"/>
                  <a:cs typeface="Arial" pitchFamily="34" charset="0"/>
                </a:rPr>
                <a:t>Paese non convenzionato con l’Italia</a:t>
              </a:r>
            </a:p>
          </p:txBody>
        </p:sp>
        <p:cxnSp>
          <p:nvCxnSpPr>
            <p:cNvPr id="17" name="Connettore 4 32">
              <a:extLst>
                <a:ext uri="{FF2B5EF4-FFF2-40B4-BE49-F238E27FC236}">
                  <a16:creationId xmlns:a16="http://schemas.microsoft.com/office/drawing/2014/main" id="{6C26E65A-6A55-A248-FDF8-633DE509A4B9}"/>
                </a:ext>
              </a:extLst>
            </p:cNvPr>
            <p:cNvCxnSpPr>
              <a:cxnSpLocks noChangeShapeType="1"/>
              <a:stCxn id="12" idx="6"/>
              <a:endCxn id="15" idx="1"/>
            </p:cNvCxnSpPr>
            <p:nvPr/>
          </p:nvCxnSpPr>
          <p:spPr bwMode="auto">
            <a:xfrm flipV="1">
              <a:off x="3038201" y="2283536"/>
              <a:ext cx="1276022" cy="378608"/>
            </a:xfrm>
            <a:prstGeom prst="bentConnector3">
              <a:avLst>
                <a:gd name="adj1" fmla="val 50000"/>
              </a:avLst>
            </a:prstGeom>
            <a:noFill/>
            <a:ln w="38100" algn="ctr">
              <a:solidFill>
                <a:srgbClr val="AB1200"/>
              </a:solidFill>
              <a:round/>
              <a:headEnd/>
              <a:tailEnd type="arrow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8" name="Connettore 4 37">
              <a:extLst>
                <a:ext uri="{FF2B5EF4-FFF2-40B4-BE49-F238E27FC236}">
                  <a16:creationId xmlns:a16="http://schemas.microsoft.com/office/drawing/2014/main" id="{2675A319-7A7F-5353-FFB5-6FE785950272}"/>
                </a:ext>
              </a:extLst>
            </p:cNvPr>
            <p:cNvCxnSpPr>
              <a:cxnSpLocks noChangeShapeType="1"/>
              <a:stCxn id="12" idx="6"/>
              <a:endCxn id="16" idx="1"/>
            </p:cNvCxnSpPr>
            <p:nvPr/>
          </p:nvCxnSpPr>
          <p:spPr bwMode="auto">
            <a:xfrm>
              <a:off x="3038201" y="2662144"/>
              <a:ext cx="1294966" cy="354138"/>
            </a:xfrm>
            <a:prstGeom prst="bentConnector3">
              <a:avLst>
                <a:gd name="adj1" fmla="val 50000"/>
              </a:avLst>
            </a:prstGeom>
            <a:noFill/>
            <a:ln w="38100" algn="ctr">
              <a:solidFill>
                <a:srgbClr val="AB1200"/>
              </a:solidFill>
              <a:round/>
              <a:headEnd/>
              <a:tailEnd type="arrow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19" name="CasellaDiTesto 43">
              <a:extLst>
                <a:ext uri="{FF2B5EF4-FFF2-40B4-BE49-F238E27FC236}">
                  <a16:creationId xmlns:a16="http://schemas.microsoft.com/office/drawing/2014/main" id="{34C4A048-FDFF-60D4-3FB3-8A7EF5F250E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314223" y="3700051"/>
              <a:ext cx="4086225" cy="309340"/>
            </a:xfrm>
            <a:prstGeom prst="rect">
              <a:avLst/>
            </a:prstGeom>
            <a:noFill/>
            <a:ln w="25400">
              <a:solidFill>
                <a:srgbClr val="F9B200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it-IT" sz="3200" dirty="0">
                  <a:solidFill>
                    <a:srgbClr val="002F54"/>
                  </a:solidFill>
                  <a:latin typeface="Lato" panose="020F0502020204030203" pitchFamily="34" charset="0"/>
                  <a:ea typeface="Arimo" panose="020B0604020202020204" pitchFamily="34" charset="0"/>
                  <a:cs typeface="Arial" pitchFamily="34" charset="0"/>
                </a:rPr>
                <a:t>italiana</a:t>
              </a:r>
            </a:p>
          </p:txBody>
        </p:sp>
        <p:sp>
          <p:nvSpPr>
            <p:cNvPr id="20" name="CasellaDiTesto 49">
              <a:extLst>
                <a:ext uri="{FF2B5EF4-FFF2-40B4-BE49-F238E27FC236}">
                  <a16:creationId xmlns:a16="http://schemas.microsoft.com/office/drawing/2014/main" id="{ACA50049-A40A-9587-8CBD-16D804638C6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333167" y="4196402"/>
              <a:ext cx="4086225" cy="309340"/>
            </a:xfrm>
            <a:prstGeom prst="rect">
              <a:avLst/>
            </a:prstGeom>
            <a:noFill/>
            <a:ln w="25400">
              <a:solidFill>
                <a:srgbClr val="002F54"/>
              </a:solidFill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>
                <a:defRPr/>
              </a:pPr>
              <a:r>
                <a:rPr lang="it-IT" sz="3200" dirty="0">
                  <a:solidFill>
                    <a:srgbClr val="002F54"/>
                  </a:solidFill>
                  <a:latin typeface="Lato" panose="020F0502020204030203" pitchFamily="34" charset="0"/>
                  <a:ea typeface="Arimo" panose="020B0604020202020204" pitchFamily="34" charset="0"/>
                  <a:cs typeface="Arial" pitchFamily="34" charset="0"/>
                </a:rPr>
                <a:t>straniera</a:t>
              </a:r>
            </a:p>
          </p:txBody>
        </p:sp>
        <p:cxnSp>
          <p:nvCxnSpPr>
            <p:cNvPr id="21" name="Connettore 4 32">
              <a:extLst>
                <a:ext uri="{FF2B5EF4-FFF2-40B4-BE49-F238E27FC236}">
                  <a16:creationId xmlns:a16="http://schemas.microsoft.com/office/drawing/2014/main" id="{8D39F8F2-5686-7CDB-C1EE-ADBAA4DB7B16}"/>
                </a:ext>
              </a:extLst>
            </p:cNvPr>
            <p:cNvCxnSpPr>
              <a:cxnSpLocks noChangeShapeType="1"/>
              <a:stCxn id="14" idx="6"/>
              <a:endCxn id="19" idx="1"/>
            </p:cNvCxnSpPr>
            <p:nvPr/>
          </p:nvCxnSpPr>
          <p:spPr bwMode="auto">
            <a:xfrm flipV="1">
              <a:off x="3088544" y="3854721"/>
              <a:ext cx="1225679" cy="225749"/>
            </a:xfrm>
            <a:prstGeom prst="bentConnector3">
              <a:avLst>
                <a:gd name="adj1" fmla="val 50000"/>
              </a:avLst>
            </a:prstGeom>
            <a:noFill/>
            <a:ln w="38100" algn="ctr">
              <a:solidFill>
                <a:srgbClr val="AB1200"/>
              </a:solidFill>
              <a:round/>
              <a:headEnd/>
              <a:tailEnd type="arrow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2" name="Connettore 4 37">
              <a:extLst>
                <a:ext uri="{FF2B5EF4-FFF2-40B4-BE49-F238E27FC236}">
                  <a16:creationId xmlns:a16="http://schemas.microsoft.com/office/drawing/2014/main" id="{56E8DBF1-52CD-0711-02C8-C97B36F14104}"/>
                </a:ext>
              </a:extLst>
            </p:cNvPr>
            <p:cNvCxnSpPr>
              <a:cxnSpLocks noChangeShapeType="1"/>
              <a:stCxn id="14" idx="6"/>
              <a:endCxn id="20" idx="1"/>
            </p:cNvCxnSpPr>
            <p:nvPr/>
          </p:nvCxnSpPr>
          <p:spPr bwMode="auto">
            <a:xfrm>
              <a:off x="3088544" y="4080470"/>
              <a:ext cx="1244623" cy="270602"/>
            </a:xfrm>
            <a:prstGeom prst="bentConnector3">
              <a:avLst>
                <a:gd name="adj1" fmla="val 50000"/>
              </a:avLst>
            </a:prstGeom>
            <a:noFill/>
            <a:ln w="38100" algn="ctr">
              <a:solidFill>
                <a:srgbClr val="AB1200"/>
              </a:solidFill>
              <a:round/>
              <a:headEnd/>
              <a:tailEnd type="arrow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</p:spTree>
    <p:extLst>
      <p:ext uri="{BB962C8B-B14F-4D97-AF65-F5344CB8AC3E}">
        <p14:creationId xmlns:p14="http://schemas.microsoft.com/office/powerpoint/2010/main" val="284661493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341472" y="370047"/>
            <a:ext cx="4210323" cy="6419139"/>
            <a:chOff x="0" y="0"/>
            <a:chExt cx="3585346" cy="5466287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3585346" cy="5466286"/>
            </a:xfrm>
            <a:custGeom>
              <a:avLst/>
              <a:gdLst/>
              <a:ahLst/>
              <a:cxnLst/>
              <a:rect l="l" t="t" r="r" b="b"/>
              <a:pathLst>
                <a:path w="3585346" h="5466286">
                  <a:moveTo>
                    <a:pt x="3421516" y="0"/>
                  </a:moveTo>
                  <a:lnTo>
                    <a:pt x="0" y="0"/>
                  </a:lnTo>
                  <a:lnTo>
                    <a:pt x="0" y="5466286"/>
                  </a:lnTo>
                  <a:lnTo>
                    <a:pt x="76200" y="5466286"/>
                  </a:lnTo>
                  <a:lnTo>
                    <a:pt x="76200" y="76200"/>
                  </a:lnTo>
                  <a:lnTo>
                    <a:pt x="3585346" y="76200"/>
                  </a:lnTo>
                  <a:lnTo>
                    <a:pt x="3585346" y="0"/>
                  </a:lnTo>
                  <a:close/>
                </a:path>
              </a:pathLst>
            </a:custGeom>
            <a:solidFill>
              <a:srgbClr val="003253"/>
            </a:solidFill>
          </p:spPr>
          <p:txBody>
            <a:bodyPr/>
            <a:lstStyle/>
            <a:p>
              <a:endParaRPr lang="it-IT"/>
            </a:p>
          </p:txBody>
        </p:sp>
      </p:grpSp>
      <p:grpSp>
        <p:nvGrpSpPr>
          <p:cNvPr id="4" name="Group 4"/>
          <p:cNvGrpSpPr/>
          <p:nvPr/>
        </p:nvGrpSpPr>
        <p:grpSpPr>
          <a:xfrm rot="-10800000">
            <a:off x="11865513" y="7751113"/>
            <a:ext cx="6070024" cy="2019359"/>
            <a:chOff x="0" y="0"/>
            <a:chExt cx="5168994" cy="1719607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5168994" cy="1719607"/>
            </a:xfrm>
            <a:custGeom>
              <a:avLst/>
              <a:gdLst/>
              <a:ahLst/>
              <a:cxnLst/>
              <a:rect l="l" t="t" r="r" b="b"/>
              <a:pathLst>
                <a:path w="5168994" h="1719607">
                  <a:moveTo>
                    <a:pt x="5005164" y="0"/>
                  </a:moveTo>
                  <a:lnTo>
                    <a:pt x="0" y="0"/>
                  </a:lnTo>
                  <a:lnTo>
                    <a:pt x="0" y="1719607"/>
                  </a:lnTo>
                  <a:lnTo>
                    <a:pt x="76200" y="1719607"/>
                  </a:lnTo>
                  <a:lnTo>
                    <a:pt x="76200" y="76200"/>
                  </a:lnTo>
                  <a:lnTo>
                    <a:pt x="5168994" y="76200"/>
                  </a:lnTo>
                  <a:lnTo>
                    <a:pt x="5168994" y="0"/>
                  </a:lnTo>
                  <a:close/>
                </a:path>
              </a:pathLst>
            </a:custGeom>
            <a:solidFill>
              <a:srgbClr val="B02039"/>
            </a:solidFill>
          </p:spPr>
          <p:txBody>
            <a:bodyPr/>
            <a:lstStyle/>
            <a:p>
              <a:endParaRPr lang="it-IT"/>
            </a:p>
          </p:txBody>
        </p:sp>
      </p:grpSp>
      <p:sp>
        <p:nvSpPr>
          <p:cNvPr id="6" name="Freeform 6"/>
          <p:cNvSpPr/>
          <p:nvPr/>
        </p:nvSpPr>
        <p:spPr>
          <a:xfrm>
            <a:off x="16784434" y="8760792"/>
            <a:ext cx="949733" cy="805000"/>
          </a:xfrm>
          <a:custGeom>
            <a:avLst/>
            <a:gdLst/>
            <a:ahLst/>
            <a:cxnLst/>
            <a:rect l="l" t="t" r="r" b="b"/>
            <a:pathLst>
              <a:path w="949733" h="805000">
                <a:moveTo>
                  <a:pt x="0" y="0"/>
                </a:moveTo>
                <a:lnTo>
                  <a:pt x="949732" y="0"/>
                </a:lnTo>
                <a:lnTo>
                  <a:pt x="949732" y="805000"/>
                </a:lnTo>
                <a:lnTo>
                  <a:pt x="0" y="805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it-IT"/>
          </a:p>
        </p:txBody>
      </p:sp>
      <p:sp>
        <p:nvSpPr>
          <p:cNvPr id="7" name="TextBox 7"/>
          <p:cNvSpPr txBox="1"/>
          <p:nvPr/>
        </p:nvSpPr>
        <p:spPr>
          <a:xfrm>
            <a:off x="1028700" y="1028700"/>
            <a:ext cx="16230600" cy="6154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r>
              <a:rPr lang="it-IT" sz="3999" dirty="0">
                <a:solidFill>
                  <a:srgbClr val="B02039"/>
                </a:solidFill>
                <a:latin typeface="Lato"/>
              </a:rPr>
              <a:t>Assegnazioni in Paesi convenzionati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5644774" y="9520381"/>
            <a:ext cx="3754820" cy="32393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2799"/>
              </a:lnSpc>
            </a:pPr>
            <a:r>
              <a:rPr lang="en-US" sz="1999" dirty="0">
                <a:solidFill>
                  <a:srgbClr val="003253"/>
                </a:solidFill>
                <a:latin typeface="Lato"/>
              </a:rPr>
              <a:t>Nel mondo, </a:t>
            </a:r>
            <a:r>
              <a:rPr lang="en-US" sz="1999" dirty="0" err="1">
                <a:solidFill>
                  <a:srgbClr val="003253"/>
                </a:solidFill>
                <a:latin typeface="Lato"/>
              </a:rPr>
              <a:t>alleati</a:t>
            </a:r>
            <a:r>
              <a:rPr lang="en-US" sz="1999" dirty="0">
                <a:solidFill>
                  <a:srgbClr val="003253"/>
                </a:solidFill>
                <a:latin typeface="Lato"/>
              </a:rPr>
              <a:t> al </a:t>
            </a:r>
            <a:r>
              <a:rPr lang="en-US" sz="1999" dirty="0" err="1">
                <a:solidFill>
                  <a:srgbClr val="003253"/>
                </a:solidFill>
                <a:latin typeface="Lato"/>
              </a:rPr>
              <a:t>tuo</a:t>
            </a:r>
            <a:r>
              <a:rPr lang="en-US" sz="1999" dirty="0">
                <a:solidFill>
                  <a:srgbClr val="003253"/>
                </a:solidFill>
                <a:latin typeface="Lato"/>
              </a:rPr>
              <a:t> </a:t>
            </a:r>
            <a:r>
              <a:rPr lang="en-US" sz="1999" dirty="0" err="1">
                <a:solidFill>
                  <a:srgbClr val="003253"/>
                </a:solidFill>
                <a:latin typeface="Lato"/>
              </a:rPr>
              <a:t>fianco</a:t>
            </a:r>
            <a:endParaRPr lang="en-US" sz="1999" dirty="0">
              <a:solidFill>
                <a:srgbClr val="003253"/>
              </a:solidFill>
              <a:latin typeface="Lato"/>
            </a:endParaRPr>
          </a:p>
        </p:txBody>
      </p:sp>
      <p:sp>
        <p:nvSpPr>
          <p:cNvPr id="9" name="TextBox 9"/>
          <p:cNvSpPr txBox="1"/>
          <p:nvPr/>
        </p:nvSpPr>
        <p:spPr>
          <a:xfrm>
            <a:off x="9574206" y="9520381"/>
            <a:ext cx="3754820" cy="33965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2799"/>
              </a:lnSpc>
            </a:pPr>
            <a:r>
              <a:rPr lang="en-US" sz="1999">
                <a:solidFill>
                  <a:srgbClr val="003253"/>
                </a:solidFill>
                <a:latin typeface="Lato"/>
              </a:rPr>
              <a:t>www.ecaitalia.com</a:t>
            </a:r>
          </a:p>
        </p:txBody>
      </p:sp>
      <p:grpSp>
        <p:nvGrpSpPr>
          <p:cNvPr id="11" name="Gruppo 10">
            <a:extLst>
              <a:ext uri="{FF2B5EF4-FFF2-40B4-BE49-F238E27FC236}">
                <a16:creationId xmlns:a16="http://schemas.microsoft.com/office/drawing/2014/main" id="{98F63728-53C1-C652-9987-81003EFA9A04}"/>
              </a:ext>
            </a:extLst>
          </p:cNvPr>
          <p:cNvGrpSpPr/>
          <p:nvPr/>
        </p:nvGrpSpPr>
        <p:grpSpPr>
          <a:xfrm>
            <a:off x="1219200" y="2257792"/>
            <a:ext cx="15363864" cy="6695708"/>
            <a:chOff x="797860" y="1155165"/>
            <a:chExt cx="7548281" cy="3917726"/>
          </a:xfrm>
        </p:grpSpPr>
        <p:sp>
          <p:nvSpPr>
            <p:cNvPr id="24" name="Text Box 10">
              <a:extLst>
                <a:ext uri="{FF2B5EF4-FFF2-40B4-BE49-F238E27FC236}">
                  <a16:creationId xmlns:a16="http://schemas.microsoft.com/office/drawing/2014/main" id="{ECEE6D94-6D81-06B7-8D93-9B0E20A0249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937401" y="1155165"/>
              <a:ext cx="7408740" cy="858837"/>
            </a:xfrm>
            <a:prstGeom prst="rect">
              <a:avLst/>
            </a:prstGeom>
            <a:noFill/>
            <a:ln w="38100">
              <a:solidFill>
                <a:srgbClr val="002060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>
                <a:defRPr/>
              </a:pPr>
              <a:r>
                <a:rPr lang="it-IT" sz="3600" dirty="0">
                  <a:solidFill>
                    <a:srgbClr val="003366"/>
                  </a:solidFill>
                  <a:latin typeface="Lato" panose="020F0502020204030203" pitchFamily="34" charset="0"/>
                  <a:ea typeface="Arimo" panose="020B0604020202020204" pitchFamily="34" charset="0"/>
                  <a:cs typeface="Arial" pitchFamily="34" charset="0"/>
                </a:rPr>
                <a:t>Deroga al principio di territorialità:</a:t>
              </a:r>
            </a:p>
            <a:p>
              <a:pPr algn="ctr">
                <a:defRPr/>
              </a:pPr>
              <a:r>
                <a:rPr lang="it-IT" sz="3600" b="1" dirty="0">
                  <a:solidFill>
                    <a:srgbClr val="AB1200"/>
                  </a:solidFill>
                  <a:latin typeface="Lato" panose="020F0502020204030203" pitchFamily="34" charset="0"/>
                  <a:ea typeface="Arimo" panose="020B0604020202020204" pitchFamily="34" charset="0"/>
                </a:rPr>
                <a:t>IL DISTACCO PREVIDENZIALE</a:t>
              </a:r>
            </a:p>
          </p:txBody>
        </p:sp>
        <p:sp>
          <p:nvSpPr>
            <p:cNvPr id="25" name="Text Box 11">
              <a:extLst>
                <a:ext uri="{FF2B5EF4-FFF2-40B4-BE49-F238E27FC236}">
                  <a16:creationId xmlns:a16="http://schemas.microsoft.com/office/drawing/2014/main" id="{C0687AE4-642B-BD53-3972-60756C855FF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807304" y="2378868"/>
              <a:ext cx="2514600" cy="369888"/>
            </a:xfrm>
            <a:prstGeom prst="rect">
              <a:avLst/>
            </a:prstGeom>
            <a:noFill/>
            <a:ln w="38100">
              <a:solidFill>
                <a:srgbClr val="F9B200"/>
              </a:solidFill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r>
                <a:rPr lang="it-IT" sz="2800" dirty="0">
                  <a:solidFill>
                    <a:srgbClr val="003366"/>
                  </a:solidFill>
                  <a:latin typeface="Lato" panose="020F0502020204030203" pitchFamily="34" charset="0"/>
                  <a:cs typeface="Arial" pitchFamily="34" charset="0"/>
                </a:rPr>
                <a:t>Convenzione </a:t>
              </a:r>
              <a:r>
                <a:rPr lang="it-IT" sz="2800" b="1" dirty="0">
                  <a:solidFill>
                    <a:srgbClr val="AB1200"/>
                  </a:solidFill>
                  <a:latin typeface="Lato" panose="020F0502020204030203" pitchFamily="34" charset="0"/>
                  <a:cs typeface="Arial" pitchFamily="34" charset="0"/>
                </a:rPr>
                <a:t>completa</a:t>
              </a:r>
            </a:p>
          </p:txBody>
        </p:sp>
        <p:sp>
          <p:nvSpPr>
            <p:cNvPr id="26" name="Text Box 12">
              <a:extLst>
                <a:ext uri="{FF2B5EF4-FFF2-40B4-BE49-F238E27FC236}">
                  <a16:creationId xmlns:a16="http://schemas.microsoft.com/office/drawing/2014/main" id="{C26471EF-8288-F8BB-1A2D-2B845FF96E7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97860" y="3635104"/>
              <a:ext cx="2516188" cy="388937"/>
            </a:xfrm>
            <a:prstGeom prst="rect">
              <a:avLst/>
            </a:prstGeom>
            <a:noFill/>
            <a:ln w="38100" algn="ctr">
              <a:solidFill>
                <a:srgbClr val="0075AA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>
                <a:defRPr/>
              </a:pPr>
              <a:r>
                <a:rPr lang="it-IT" sz="2800" dirty="0">
                  <a:solidFill>
                    <a:srgbClr val="003366"/>
                  </a:solidFill>
                  <a:latin typeface="Lato" panose="020F0502020204030203" pitchFamily="34" charset="0"/>
                  <a:cs typeface="Arial" pitchFamily="34" charset="0"/>
                </a:rPr>
                <a:t>Convenzione </a:t>
              </a:r>
              <a:r>
                <a:rPr lang="it-IT" sz="2800" b="1" dirty="0">
                  <a:solidFill>
                    <a:srgbClr val="AB1200"/>
                  </a:solidFill>
                  <a:latin typeface="Lato" panose="020F0502020204030203" pitchFamily="34" charset="0"/>
                  <a:cs typeface="Arial" pitchFamily="34" charset="0"/>
                </a:rPr>
                <a:t>parziale</a:t>
              </a:r>
            </a:p>
          </p:txBody>
        </p:sp>
        <p:sp>
          <p:nvSpPr>
            <p:cNvPr id="27" name="Text Box 19">
              <a:extLst>
                <a:ext uri="{FF2B5EF4-FFF2-40B4-BE49-F238E27FC236}">
                  <a16:creationId xmlns:a16="http://schemas.microsoft.com/office/drawing/2014/main" id="{5858D393-F539-B8F2-F06E-742B29F4F27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599716" y="2199915"/>
              <a:ext cx="4746424" cy="725488"/>
            </a:xfrm>
            <a:prstGeom prst="rect">
              <a:avLst/>
            </a:prstGeom>
            <a:noFill/>
            <a:ln w="38100">
              <a:solidFill>
                <a:srgbClr val="F9B200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>
                <a:defRPr/>
              </a:pPr>
              <a:r>
                <a:rPr lang="it-IT" sz="2800" dirty="0">
                  <a:solidFill>
                    <a:srgbClr val="003366"/>
                  </a:solidFill>
                  <a:latin typeface="Lato" panose="020F0502020204030203" pitchFamily="34" charset="0"/>
                  <a:cs typeface="Arial" pitchFamily="34" charset="0"/>
                </a:rPr>
                <a:t>Contributi previdenziali e assistenziali temporaneamente nel paese di origine e non nel paese di destinazione</a:t>
              </a:r>
            </a:p>
          </p:txBody>
        </p:sp>
        <p:sp>
          <p:nvSpPr>
            <p:cNvPr id="28" name="Text Box 21">
              <a:extLst>
                <a:ext uri="{FF2B5EF4-FFF2-40B4-BE49-F238E27FC236}">
                  <a16:creationId xmlns:a16="http://schemas.microsoft.com/office/drawing/2014/main" id="{3C33050A-6E96-1FEE-71FB-BA80E217385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628021" y="3012803"/>
              <a:ext cx="4718119" cy="1011238"/>
            </a:xfrm>
            <a:prstGeom prst="rect">
              <a:avLst/>
            </a:prstGeom>
            <a:noFill/>
            <a:ln w="38100" algn="ctr">
              <a:solidFill>
                <a:srgbClr val="0075AA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>
                <a:defRPr/>
              </a:pPr>
              <a:r>
                <a:rPr lang="it-IT" sz="2800" dirty="0">
                  <a:solidFill>
                    <a:srgbClr val="1C3753"/>
                  </a:solidFill>
                  <a:latin typeface="Lato" panose="020F0502020204030203" pitchFamily="34" charset="0"/>
                  <a:cs typeface="Arial" pitchFamily="34" charset="0"/>
                </a:rPr>
                <a:t>I contributi per gli istituti coperti dall’accordo temporaneamente nel paese di origine e non in quello di destinazione.</a:t>
              </a:r>
            </a:p>
          </p:txBody>
        </p:sp>
        <p:sp>
          <p:nvSpPr>
            <p:cNvPr id="29" name="Text Box 22">
              <a:extLst>
                <a:ext uri="{FF2B5EF4-FFF2-40B4-BE49-F238E27FC236}">
                  <a16:creationId xmlns:a16="http://schemas.microsoft.com/office/drawing/2014/main" id="{FF6FD143-6246-F2CB-D810-1894B0DEA62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620303" y="4158491"/>
              <a:ext cx="4725837" cy="914400"/>
            </a:xfrm>
            <a:prstGeom prst="rect">
              <a:avLst/>
            </a:prstGeom>
            <a:noFill/>
            <a:ln w="38100" algn="ctr">
              <a:solidFill>
                <a:srgbClr val="0075AA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>
                <a:defRPr/>
              </a:pPr>
              <a:r>
                <a:rPr lang="it-IT" sz="2800" dirty="0">
                  <a:solidFill>
                    <a:srgbClr val="1C3753"/>
                  </a:solidFill>
                  <a:latin typeface="Lato" panose="020F0502020204030203" pitchFamily="34" charset="0"/>
                  <a:cs typeface="Arial" pitchFamily="34" charset="0"/>
                </a:rPr>
                <a:t>Per gli istituti non previsti dall’accordo vige il principio della territorialità</a:t>
              </a:r>
            </a:p>
            <a:p>
              <a:pPr algn="ctr">
                <a:defRPr/>
              </a:pPr>
              <a:r>
                <a:rPr lang="it-IT" sz="2800" dirty="0">
                  <a:solidFill>
                    <a:srgbClr val="1C3753"/>
                  </a:solidFill>
                  <a:latin typeface="Lato" panose="020F0502020204030203" pitchFamily="34" charset="0"/>
                  <a:cs typeface="Arial" pitchFamily="34" charset="0"/>
                </a:rPr>
                <a:t>(+ la legge 398/87 per gli “italiani”)</a:t>
              </a:r>
            </a:p>
          </p:txBody>
        </p:sp>
        <p:cxnSp>
          <p:nvCxnSpPr>
            <p:cNvPr id="30" name="Connettore 4 44">
              <a:extLst>
                <a:ext uri="{FF2B5EF4-FFF2-40B4-BE49-F238E27FC236}">
                  <a16:creationId xmlns:a16="http://schemas.microsoft.com/office/drawing/2014/main" id="{D90DE3D3-411F-A544-F385-545A9FE4CD4B}"/>
                </a:ext>
              </a:extLst>
            </p:cNvPr>
            <p:cNvCxnSpPr>
              <a:cxnSpLocks noChangeShapeType="1"/>
              <a:stCxn id="24" idx="1"/>
              <a:endCxn id="26" idx="1"/>
            </p:cNvCxnSpPr>
            <p:nvPr/>
          </p:nvCxnSpPr>
          <p:spPr bwMode="auto">
            <a:xfrm rot="10800000" flipV="1">
              <a:off x="797861" y="1584583"/>
              <a:ext cx="139541" cy="2244989"/>
            </a:xfrm>
            <a:prstGeom prst="bentConnector3">
              <a:avLst>
                <a:gd name="adj1" fmla="val 263823"/>
              </a:avLst>
            </a:prstGeom>
            <a:noFill/>
            <a:ln w="38100" algn="ctr">
              <a:solidFill>
                <a:srgbClr val="002060"/>
              </a:solidFill>
              <a:round/>
              <a:headEnd/>
              <a:tailEnd type="arrow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1" name="Forma 55">
              <a:extLst>
                <a:ext uri="{FF2B5EF4-FFF2-40B4-BE49-F238E27FC236}">
                  <a16:creationId xmlns:a16="http://schemas.microsoft.com/office/drawing/2014/main" id="{05DF0A64-DC99-264D-DA02-4E400FEA5822}"/>
                </a:ext>
              </a:extLst>
            </p:cNvPr>
            <p:cNvCxnSpPr>
              <a:cxnSpLocks noChangeShapeType="1"/>
              <a:stCxn id="24" idx="1"/>
              <a:endCxn id="25" idx="1"/>
            </p:cNvCxnSpPr>
            <p:nvPr/>
          </p:nvCxnSpPr>
          <p:spPr bwMode="auto">
            <a:xfrm rot="10800000" flipV="1">
              <a:off x="807305" y="1584584"/>
              <a:ext cx="130097" cy="979228"/>
            </a:xfrm>
            <a:prstGeom prst="bentConnector3">
              <a:avLst>
                <a:gd name="adj1" fmla="val 275715"/>
              </a:avLst>
            </a:prstGeom>
            <a:noFill/>
            <a:ln w="38100" algn="ctr">
              <a:solidFill>
                <a:srgbClr val="002060"/>
              </a:solidFill>
              <a:round/>
              <a:headEnd/>
              <a:tailEnd type="arrow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32" name="Parentesi graffa aperta 61">
              <a:extLst>
                <a:ext uri="{FF2B5EF4-FFF2-40B4-BE49-F238E27FC236}">
                  <a16:creationId xmlns:a16="http://schemas.microsoft.com/office/drawing/2014/main" id="{0748C42D-0D3B-D92B-515C-90941DB2B994}"/>
                </a:ext>
              </a:extLst>
            </p:cNvPr>
            <p:cNvSpPr>
              <a:spLocks/>
            </p:cNvSpPr>
            <p:nvPr/>
          </p:nvSpPr>
          <p:spPr bwMode="auto">
            <a:xfrm>
              <a:off x="3342491" y="3299307"/>
              <a:ext cx="277812" cy="1222375"/>
            </a:xfrm>
            <a:prstGeom prst="leftBrace">
              <a:avLst>
                <a:gd name="adj1" fmla="val 8352"/>
                <a:gd name="adj2" fmla="val 50000"/>
              </a:avLst>
            </a:prstGeom>
            <a:noFill/>
            <a:ln w="38100" algn="ctr">
              <a:solidFill>
                <a:srgbClr val="0075AA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0" tIns="0" rIns="0" bIns="0"/>
            <a:lstStyle>
              <a:lvl1pPr marL="188913" indent="-188913" eaLnBrk="0" hangingPunct="0">
                <a:spcBef>
                  <a:spcPct val="20000"/>
                </a:spcBef>
                <a:defRPr sz="2600">
                  <a:solidFill>
                    <a:srgbClr val="003A4E"/>
                  </a:solidFill>
                  <a:latin typeface="Arimo" pitchFamily="34" charset="0"/>
                  <a:cs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Blip>
                  <a:blip r:embed="rId3"/>
                </a:buBlip>
                <a:defRPr sz="2400">
                  <a:solidFill>
                    <a:srgbClr val="003A4E"/>
                  </a:solidFill>
                  <a:latin typeface="Arimo" pitchFamily="34" charset="0"/>
                  <a:cs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Blip>
                  <a:blip r:embed="rId3"/>
                </a:buBlip>
                <a:defRPr sz="2000">
                  <a:solidFill>
                    <a:srgbClr val="003A4E"/>
                  </a:solidFill>
                  <a:latin typeface="Arimo" pitchFamily="34" charset="0"/>
                  <a:cs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Blip>
                  <a:blip r:embed="rId3"/>
                </a:buBlip>
                <a:defRPr>
                  <a:solidFill>
                    <a:srgbClr val="003A4E"/>
                  </a:solidFill>
                  <a:latin typeface="Arimo" pitchFamily="34" charset="0"/>
                  <a:cs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Blip>
                  <a:blip r:embed="rId3"/>
                </a:buBlip>
                <a:defRPr sz="1600">
                  <a:solidFill>
                    <a:srgbClr val="003A4E"/>
                  </a:solidFill>
                  <a:latin typeface="Arimo" pitchFamily="34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Blip>
                  <a:blip r:embed="rId3"/>
                </a:buBlip>
                <a:defRPr sz="1600">
                  <a:solidFill>
                    <a:srgbClr val="003A4E"/>
                  </a:solidFill>
                  <a:latin typeface="Arimo" pitchFamily="34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Blip>
                  <a:blip r:embed="rId3"/>
                </a:buBlip>
                <a:defRPr sz="1600">
                  <a:solidFill>
                    <a:srgbClr val="003A4E"/>
                  </a:solidFill>
                  <a:latin typeface="Arimo" pitchFamily="34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Blip>
                  <a:blip r:embed="rId3"/>
                </a:buBlip>
                <a:defRPr sz="1600">
                  <a:solidFill>
                    <a:srgbClr val="003A4E"/>
                  </a:solidFill>
                  <a:latin typeface="Arimo" pitchFamily="34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Blip>
                  <a:blip r:embed="rId3"/>
                </a:buBlip>
                <a:defRPr sz="1600">
                  <a:solidFill>
                    <a:srgbClr val="003A4E"/>
                  </a:solidFill>
                  <a:latin typeface="Arimo" pitchFamily="34" charset="0"/>
                  <a:cs typeface="Arial" charset="0"/>
                </a:defRPr>
              </a:lvl9pPr>
            </a:lstStyle>
            <a:p>
              <a:pPr eaLnBrk="1" hangingPunct="1">
                <a:spcBef>
                  <a:spcPct val="0"/>
                </a:spcBef>
              </a:pPr>
              <a:endParaRPr lang="it-IT" altLang="it-IT" sz="2800">
                <a:solidFill>
                  <a:schemeClr val="tx1"/>
                </a:solidFill>
                <a:latin typeface="Lato" panose="020F0502020204030203" pitchFamily="34" charset="0"/>
              </a:endParaRPr>
            </a:p>
          </p:txBody>
        </p:sp>
        <p:cxnSp>
          <p:nvCxnSpPr>
            <p:cNvPr id="33" name="Connettore 1 63">
              <a:extLst>
                <a:ext uri="{FF2B5EF4-FFF2-40B4-BE49-F238E27FC236}">
                  <a16:creationId xmlns:a16="http://schemas.microsoft.com/office/drawing/2014/main" id="{DCB3F991-B1A0-D520-01C4-1FA435A4554B}"/>
                </a:ext>
              </a:extLst>
            </p:cNvPr>
            <p:cNvCxnSpPr>
              <a:cxnSpLocks noChangeShapeType="1"/>
              <a:stCxn id="25" idx="3"/>
              <a:endCxn id="27" idx="1"/>
            </p:cNvCxnSpPr>
            <p:nvPr/>
          </p:nvCxnSpPr>
          <p:spPr bwMode="auto">
            <a:xfrm flipV="1">
              <a:off x="3321904" y="2562659"/>
              <a:ext cx="277812" cy="1153"/>
            </a:xfrm>
            <a:prstGeom prst="line">
              <a:avLst/>
            </a:prstGeom>
            <a:noFill/>
            <a:ln w="38100">
              <a:solidFill>
                <a:srgbClr val="F9B200"/>
              </a:solidFill>
              <a:miter lim="800000"/>
              <a:headEnd/>
              <a:tailEnd/>
            </a:ln>
          </p:spPr>
        </p:cxnSp>
      </p:grpSp>
    </p:spTree>
    <p:extLst>
      <p:ext uri="{BB962C8B-B14F-4D97-AF65-F5344CB8AC3E}">
        <p14:creationId xmlns:p14="http://schemas.microsoft.com/office/powerpoint/2010/main" val="358508064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341472" y="370047"/>
            <a:ext cx="4210323" cy="6419139"/>
            <a:chOff x="0" y="0"/>
            <a:chExt cx="3585346" cy="5466287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3585346" cy="5466286"/>
            </a:xfrm>
            <a:custGeom>
              <a:avLst/>
              <a:gdLst/>
              <a:ahLst/>
              <a:cxnLst/>
              <a:rect l="l" t="t" r="r" b="b"/>
              <a:pathLst>
                <a:path w="3585346" h="5466286">
                  <a:moveTo>
                    <a:pt x="3421516" y="0"/>
                  </a:moveTo>
                  <a:lnTo>
                    <a:pt x="0" y="0"/>
                  </a:lnTo>
                  <a:lnTo>
                    <a:pt x="0" y="5466286"/>
                  </a:lnTo>
                  <a:lnTo>
                    <a:pt x="76200" y="5466286"/>
                  </a:lnTo>
                  <a:lnTo>
                    <a:pt x="76200" y="76200"/>
                  </a:lnTo>
                  <a:lnTo>
                    <a:pt x="3585346" y="76200"/>
                  </a:lnTo>
                  <a:lnTo>
                    <a:pt x="3585346" y="0"/>
                  </a:lnTo>
                  <a:close/>
                </a:path>
              </a:pathLst>
            </a:custGeom>
            <a:solidFill>
              <a:srgbClr val="003253"/>
            </a:solidFill>
          </p:spPr>
          <p:txBody>
            <a:bodyPr/>
            <a:lstStyle/>
            <a:p>
              <a:endParaRPr lang="it-IT"/>
            </a:p>
          </p:txBody>
        </p:sp>
      </p:grpSp>
      <p:grpSp>
        <p:nvGrpSpPr>
          <p:cNvPr id="4" name="Group 4"/>
          <p:cNvGrpSpPr/>
          <p:nvPr/>
        </p:nvGrpSpPr>
        <p:grpSpPr>
          <a:xfrm rot="-10800000">
            <a:off x="11865513" y="7751113"/>
            <a:ext cx="6070024" cy="2019359"/>
            <a:chOff x="0" y="0"/>
            <a:chExt cx="5168994" cy="1719607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5168994" cy="1719607"/>
            </a:xfrm>
            <a:custGeom>
              <a:avLst/>
              <a:gdLst/>
              <a:ahLst/>
              <a:cxnLst/>
              <a:rect l="l" t="t" r="r" b="b"/>
              <a:pathLst>
                <a:path w="5168994" h="1719607">
                  <a:moveTo>
                    <a:pt x="5005164" y="0"/>
                  </a:moveTo>
                  <a:lnTo>
                    <a:pt x="0" y="0"/>
                  </a:lnTo>
                  <a:lnTo>
                    <a:pt x="0" y="1719607"/>
                  </a:lnTo>
                  <a:lnTo>
                    <a:pt x="76200" y="1719607"/>
                  </a:lnTo>
                  <a:lnTo>
                    <a:pt x="76200" y="76200"/>
                  </a:lnTo>
                  <a:lnTo>
                    <a:pt x="5168994" y="76200"/>
                  </a:lnTo>
                  <a:lnTo>
                    <a:pt x="5168994" y="0"/>
                  </a:lnTo>
                  <a:close/>
                </a:path>
              </a:pathLst>
            </a:custGeom>
            <a:solidFill>
              <a:srgbClr val="B02039"/>
            </a:solidFill>
          </p:spPr>
          <p:txBody>
            <a:bodyPr/>
            <a:lstStyle/>
            <a:p>
              <a:endParaRPr lang="it-IT"/>
            </a:p>
          </p:txBody>
        </p:sp>
      </p:grpSp>
      <p:sp>
        <p:nvSpPr>
          <p:cNvPr id="6" name="Freeform 6"/>
          <p:cNvSpPr/>
          <p:nvPr/>
        </p:nvSpPr>
        <p:spPr>
          <a:xfrm>
            <a:off x="16784434" y="8760792"/>
            <a:ext cx="949733" cy="805000"/>
          </a:xfrm>
          <a:custGeom>
            <a:avLst/>
            <a:gdLst/>
            <a:ahLst/>
            <a:cxnLst/>
            <a:rect l="l" t="t" r="r" b="b"/>
            <a:pathLst>
              <a:path w="949733" h="805000">
                <a:moveTo>
                  <a:pt x="0" y="0"/>
                </a:moveTo>
                <a:lnTo>
                  <a:pt x="949732" y="0"/>
                </a:lnTo>
                <a:lnTo>
                  <a:pt x="949732" y="805000"/>
                </a:lnTo>
                <a:lnTo>
                  <a:pt x="0" y="805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it-IT"/>
          </a:p>
        </p:txBody>
      </p:sp>
      <p:sp>
        <p:nvSpPr>
          <p:cNvPr id="7" name="TextBox 7"/>
          <p:cNvSpPr txBox="1"/>
          <p:nvPr/>
        </p:nvSpPr>
        <p:spPr>
          <a:xfrm>
            <a:off x="1028700" y="1028700"/>
            <a:ext cx="16230600" cy="6154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r>
              <a:rPr lang="it-IT" sz="3999" dirty="0">
                <a:solidFill>
                  <a:srgbClr val="B02039"/>
                </a:solidFill>
                <a:latin typeface="Lato"/>
              </a:rPr>
              <a:t>Assegnazioni in Paesi convenzionati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5644774" y="9520381"/>
            <a:ext cx="3754820" cy="32393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2799"/>
              </a:lnSpc>
            </a:pPr>
            <a:r>
              <a:rPr lang="en-US" sz="1999" dirty="0">
                <a:solidFill>
                  <a:srgbClr val="003253"/>
                </a:solidFill>
                <a:latin typeface="Lato"/>
              </a:rPr>
              <a:t>Nel mondo, </a:t>
            </a:r>
            <a:r>
              <a:rPr lang="en-US" sz="1999" dirty="0" err="1">
                <a:solidFill>
                  <a:srgbClr val="003253"/>
                </a:solidFill>
                <a:latin typeface="Lato"/>
              </a:rPr>
              <a:t>alleati</a:t>
            </a:r>
            <a:r>
              <a:rPr lang="en-US" sz="1999" dirty="0">
                <a:solidFill>
                  <a:srgbClr val="003253"/>
                </a:solidFill>
                <a:latin typeface="Lato"/>
              </a:rPr>
              <a:t> al </a:t>
            </a:r>
            <a:r>
              <a:rPr lang="en-US" sz="1999" dirty="0" err="1">
                <a:solidFill>
                  <a:srgbClr val="003253"/>
                </a:solidFill>
                <a:latin typeface="Lato"/>
              </a:rPr>
              <a:t>tuo</a:t>
            </a:r>
            <a:r>
              <a:rPr lang="en-US" sz="1999" dirty="0">
                <a:solidFill>
                  <a:srgbClr val="003253"/>
                </a:solidFill>
                <a:latin typeface="Lato"/>
              </a:rPr>
              <a:t> </a:t>
            </a:r>
            <a:r>
              <a:rPr lang="en-US" sz="1999" dirty="0" err="1">
                <a:solidFill>
                  <a:srgbClr val="003253"/>
                </a:solidFill>
                <a:latin typeface="Lato"/>
              </a:rPr>
              <a:t>fianco</a:t>
            </a:r>
            <a:endParaRPr lang="en-US" sz="1999" dirty="0">
              <a:solidFill>
                <a:srgbClr val="003253"/>
              </a:solidFill>
              <a:latin typeface="Lato"/>
            </a:endParaRPr>
          </a:p>
        </p:txBody>
      </p:sp>
      <p:sp>
        <p:nvSpPr>
          <p:cNvPr id="9" name="TextBox 9"/>
          <p:cNvSpPr txBox="1"/>
          <p:nvPr/>
        </p:nvSpPr>
        <p:spPr>
          <a:xfrm>
            <a:off x="9574206" y="9520381"/>
            <a:ext cx="3754820" cy="33965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2799"/>
              </a:lnSpc>
            </a:pPr>
            <a:r>
              <a:rPr lang="en-US" sz="1999">
                <a:solidFill>
                  <a:srgbClr val="003253"/>
                </a:solidFill>
                <a:latin typeface="Lato"/>
              </a:rPr>
              <a:t>www.ecaitalia.com</a:t>
            </a:r>
          </a:p>
        </p:txBody>
      </p:sp>
      <p:grpSp>
        <p:nvGrpSpPr>
          <p:cNvPr id="10" name="Gruppo 9">
            <a:extLst>
              <a:ext uri="{FF2B5EF4-FFF2-40B4-BE49-F238E27FC236}">
                <a16:creationId xmlns:a16="http://schemas.microsoft.com/office/drawing/2014/main" id="{F392CD4F-449F-5799-E736-A2BE4AA61F94}"/>
              </a:ext>
            </a:extLst>
          </p:cNvPr>
          <p:cNvGrpSpPr/>
          <p:nvPr/>
        </p:nvGrpSpPr>
        <p:grpSpPr>
          <a:xfrm>
            <a:off x="4315964" y="1949302"/>
            <a:ext cx="10009010" cy="7315200"/>
            <a:chOff x="542696" y="1186972"/>
            <a:chExt cx="7950603" cy="5031580"/>
          </a:xfrm>
        </p:grpSpPr>
        <p:sp>
          <p:nvSpPr>
            <p:cNvPr id="12" name="Rectangle 6">
              <a:extLst>
                <a:ext uri="{FF2B5EF4-FFF2-40B4-BE49-F238E27FC236}">
                  <a16:creationId xmlns:a16="http://schemas.microsoft.com/office/drawing/2014/main" id="{22A90A11-0EB1-5EDD-9FE6-4E182C6115F6}"/>
                </a:ext>
              </a:extLst>
            </p:cNvPr>
            <p:cNvSpPr txBox="1">
              <a:spLocks noChangeArrowheads="1"/>
            </p:cNvSpPr>
            <p:nvPr/>
          </p:nvSpPr>
          <p:spPr>
            <a:xfrm>
              <a:off x="3751140" y="1954527"/>
              <a:ext cx="4668252" cy="3251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L="457200" marR="0" lvl="0" indent="-342900" algn="l" rtl="0">
                <a:lnSpc>
                  <a:spcPct val="115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2"/>
                </a:buClr>
                <a:buSzPts val="1800"/>
                <a:buFont typeface="Arial"/>
                <a:buChar char="●"/>
                <a:defRPr sz="1800" b="0" i="0" u="none" strike="noStrike" cap="none">
                  <a:solidFill>
                    <a:schemeClr val="dk2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L="914400" marR="0" lvl="1" indent="-317500" algn="l" rtl="0">
                <a:lnSpc>
                  <a:spcPct val="115000"/>
                </a:lnSpc>
                <a:spcBef>
                  <a:spcPts val="1600"/>
                </a:spcBef>
                <a:spcAft>
                  <a:spcPts val="0"/>
                </a:spcAft>
                <a:buClr>
                  <a:schemeClr val="dk2"/>
                </a:buClr>
                <a:buSzPts val="1400"/>
                <a:buFont typeface="Arial"/>
                <a:buChar char="○"/>
                <a:defRPr sz="1400" b="0" i="0" u="none" strike="noStrike" cap="none">
                  <a:solidFill>
                    <a:schemeClr val="dk2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L="1371600" marR="0" lvl="2" indent="-317500" algn="l" rtl="0">
                <a:lnSpc>
                  <a:spcPct val="115000"/>
                </a:lnSpc>
                <a:spcBef>
                  <a:spcPts val="1600"/>
                </a:spcBef>
                <a:spcAft>
                  <a:spcPts val="0"/>
                </a:spcAft>
                <a:buClr>
                  <a:schemeClr val="dk2"/>
                </a:buClr>
                <a:buSzPts val="1400"/>
                <a:buFont typeface="Arial"/>
                <a:buChar char="■"/>
                <a:defRPr sz="1400" b="0" i="0" u="none" strike="noStrike" cap="none">
                  <a:solidFill>
                    <a:schemeClr val="dk2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L="1828800" marR="0" lvl="3" indent="-317500" algn="l" rtl="0">
                <a:lnSpc>
                  <a:spcPct val="115000"/>
                </a:lnSpc>
                <a:spcBef>
                  <a:spcPts val="1600"/>
                </a:spcBef>
                <a:spcAft>
                  <a:spcPts val="0"/>
                </a:spcAft>
                <a:buClr>
                  <a:schemeClr val="dk2"/>
                </a:buClr>
                <a:buSzPts val="1400"/>
                <a:buFont typeface="Arial"/>
                <a:buChar char="●"/>
                <a:defRPr sz="1400" b="0" i="0" u="none" strike="noStrike" cap="none">
                  <a:solidFill>
                    <a:schemeClr val="dk2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L="2286000" marR="0" lvl="4" indent="-317500" algn="l" rtl="0">
                <a:lnSpc>
                  <a:spcPct val="115000"/>
                </a:lnSpc>
                <a:spcBef>
                  <a:spcPts val="1600"/>
                </a:spcBef>
                <a:spcAft>
                  <a:spcPts val="0"/>
                </a:spcAft>
                <a:buClr>
                  <a:schemeClr val="dk2"/>
                </a:buClr>
                <a:buSzPts val="1400"/>
                <a:buFont typeface="Arial"/>
                <a:buChar char="○"/>
                <a:defRPr sz="1400" b="0" i="0" u="none" strike="noStrike" cap="none">
                  <a:solidFill>
                    <a:schemeClr val="dk2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L="2743200" marR="0" lvl="5" indent="-317500" algn="l" rtl="0">
                <a:lnSpc>
                  <a:spcPct val="115000"/>
                </a:lnSpc>
                <a:spcBef>
                  <a:spcPts val="1600"/>
                </a:spcBef>
                <a:spcAft>
                  <a:spcPts val="0"/>
                </a:spcAft>
                <a:buClr>
                  <a:schemeClr val="dk2"/>
                </a:buClr>
                <a:buSzPts val="1400"/>
                <a:buFont typeface="Arial"/>
                <a:buChar char="■"/>
                <a:defRPr sz="1400" b="0" i="0" u="none" strike="noStrike" cap="none">
                  <a:solidFill>
                    <a:schemeClr val="dk2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L="3200400" marR="0" lvl="6" indent="-317500" algn="l" rtl="0">
                <a:lnSpc>
                  <a:spcPct val="115000"/>
                </a:lnSpc>
                <a:spcBef>
                  <a:spcPts val="1600"/>
                </a:spcBef>
                <a:spcAft>
                  <a:spcPts val="0"/>
                </a:spcAft>
                <a:buClr>
                  <a:schemeClr val="dk2"/>
                </a:buClr>
                <a:buSzPts val="1400"/>
                <a:buFont typeface="Arial"/>
                <a:buChar char="●"/>
                <a:defRPr sz="1400" b="0" i="0" u="none" strike="noStrike" cap="none">
                  <a:solidFill>
                    <a:schemeClr val="dk2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L="3657600" marR="0" lvl="7" indent="-317500" algn="l" rtl="0">
                <a:lnSpc>
                  <a:spcPct val="115000"/>
                </a:lnSpc>
                <a:spcBef>
                  <a:spcPts val="1600"/>
                </a:spcBef>
                <a:spcAft>
                  <a:spcPts val="0"/>
                </a:spcAft>
                <a:buClr>
                  <a:schemeClr val="dk2"/>
                </a:buClr>
                <a:buSzPts val="1400"/>
                <a:buFont typeface="Arial"/>
                <a:buChar char="○"/>
                <a:defRPr sz="1400" b="0" i="0" u="none" strike="noStrike" cap="none">
                  <a:solidFill>
                    <a:schemeClr val="dk2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L="4114800" marR="0" lvl="8" indent="-317500" algn="l" rtl="0">
                <a:lnSpc>
                  <a:spcPct val="115000"/>
                </a:lnSpc>
                <a:spcBef>
                  <a:spcPts val="1600"/>
                </a:spcBef>
                <a:spcAft>
                  <a:spcPts val="1600"/>
                </a:spcAft>
                <a:buClr>
                  <a:schemeClr val="dk2"/>
                </a:buClr>
                <a:buSzPts val="1400"/>
                <a:buFont typeface="Arial"/>
                <a:buChar char="■"/>
                <a:defRPr sz="1400" b="0" i="0" u="none" strike="noStrike" cap="none">
                  <a:solidFill>
                    <a:schemeClr val="dk2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285750" indent="-285750">
                <a:buFont typeface="Wingdings" panose="05000000000000000000" pitchFamily="2" charset="2"/>
                <a:buChar char="§"/>
              </a:pPr>
              <a:r>
                <a:rPr lang="it-IT" altLang="it-IT" sz="3200" dirty="0">
                  <a:solidFill>
                    <a:srgbClr val="002F54"/>
                  </a:solidFill>
                  <a:latin typeface="Lato" panose="020F0502020204030203" pitchFamily="34" charset="0"/>
                </a:rPr>
                <a:t> Principato di Monaco</a:t>
              </a:r>
            </a:p>
            <a:p>
              <a:pPr marL="285750" indent="-285750">
                <a:buFont typeface="Wingdings" panose="05000000000000000000" pitchFamily="2" charset="2"/>
                <a:buChar char="§"/>
              </a:pPr>
              <a:r>
                <a:rPr lang="it-IT" altLang="it-IT" sz="3200" dirty="0">
                  <a:solidFill>
                    <a:srgbClr val="002F54"/>
                  </a:solidFill>
                  <a:latin typeface="Lato" panose="020F0502020204030203" pitchFamily="34" charset="0"/>
                </a:rPr>
                <a:t> San Marino</a:t>
              </a:r>
            </a:p>
            <a:p>
              <a:pPr marL="285750" indent="-285750">
                <a:buFont typeface="Wingdings" panose="05000000000000000000" pitchFamily="2" charset="2"/>
                <a:buChar char="§"/>
              </a:pPr>
              <a:r>
                <a:rPr lang="it-IT" altLang="it-IT" sz="3200" dirty="0">
                  <a:solidFill>
                    <a:srgbClr val="002F54"/>
                  </a:solidFill>
                  <a:latin typeface="Lato" panose="020F0502020204030203" pitchFamily="34" charset="0"/>
                </a:rPr>
                <a:t> Stati della ex Jugoslavia</a:t>
              </a:r>
            </a:p>
            <a:p>
              <a:pPr marL="285750" indent="-285750">
                <a:buFont typeface="Wingdings" panose="05000000000000000000" pitchFamily="2" charset="2"/>
                <a:buChar char="§"/>
              </a:pPr>
              <a:r>
                <a:rPr lang="it-IT" altLang="it-IT" sz="3200" dirty="0">
                  <a:solidFill>
                    <a:srgbClr val="002F54"/>
                  </a:solidFill>
                  <a:latin typeface="Lato" panose="020F0502020204030203" pitchFamily="34" charset="0"/>
                </a:rPr>
                <a:t> Stati Uniti d’America</a:t>
              </a:r>
            </a:p>
            <a:p>
              <a:pPr marL="285750" indent="-285750">
                <a:buFont typeface="Wingdings" panose="05000000000000000000" pitchFamily="2" charset="2"/>
                <a:buChar char="§"/>
              </a:pPr>
              <a:r>
                <a:rPr lang="it-IT" altLang="it-IT" sz="3200" dirty="0">
                  <a:solidFill>
                    <a:srgbClr val="002F54"/>
                  </a:solidFill>
                  <a:latin typeface="Lato" panose="020F0502020204030203" pitchFamily="34" charset="0"/>
                </a:rPr>
                <a:t> Tunisia</a:t>
              </a:r>
            </a:p>
            <a:p>
              <a:pPr marL="285750" indent="-285750">
                <a:buFont typeface="Wingdings" panose="05000000000000000000" pitchFamily="2" charset="2"/>
                <a:buChar char="§"/>
              </a:pPr>
              <a:r>
                <a:rPr lang="it-IT" altLang="it-IT" sz="3200" dirty="0">
                  <a:solidFill>
                    <a:srgbClr val="002F54"/>
                  </a:solidFill>
                  <a:latin typeface="Lato" panose="020F0502020204030203" pitchFamily="34" charset="0"/>
                </a:rPr>
                <a:t> Turchia</a:t>
              </a:r>
            </a:p>
            <a:p>
              <a:pPr marL="285750" indent="-285750">
                <a:buFont typeface="Wingdings" panose="05000000000000000000" pitchFamily="2" charset="2"/>
                <a:buChar char="§"/>
              </a:pPr>
              <a:r>
                <a:rPr lang="it-IT" altLang="it-IT" sz="3200" dirty="0">
                  <a:solidFill>
                    <a:srgbClr val="002F54"/>
                  </a:solidFill>
                  <a:latin typeface="Lato" panose="020F0502020204030203" pitchFamily="34" charset="0"/>
                </a:rPr>
                <a:t> Uruguay</a:t>
              </a:r>
            </a:p>
            <a:p>
              <a:pPr marL="285750" indent="-285750">
                <a:buFont typeface="Wingdings" panose="05000000000000000000" pitchFamily="2" charset="2"/>
                <a:buChar char="§"/>
              </a:pPr>
              <a:r>
                <a:rPr lang="it-IT" altLang="it-IT" sz="3200" dirty="0">
                  <a:solidFill>
                    <a:srgbClr val="002F54"/>
                  </a:solidFill>
                  <a:latin typeface="Lato" panose="020F0502020204030203" pitchFamily="34" charset="0"/>
                </a:rPr>
                <a:t> Vaticano</a:t>
              </a:r>
            </a:p>
            <a:p>
              <a:pPr marL="285750" indent="-285750">
                <a:buFont typeface="Wingdings" panose="05000000000000000000" pitchFamily="2" charset="2"/>
                <a:buChar char="§"/>
              </a:pPr>
              <a:r>
                <a:rPr lang="it-IT" altLang="it-IT" sz="3200" dirty="0">
                  <a:solidFill>
                    <a:srgbClr val="002F54"/>
                  </a:solidFill>
                  <a:latin typeface="Lato" panose="020F0502020204030203" pitchFamily="34" charset="0"/>
                </a:rPr>
                <a:t> Venezuela</a:t>
              </a:r>
            </a:p>
            <a:p>
              <a:pPr marL="285750" indent="-285750">
                <a:buFont typeface="Wingdings" panose="05000000000000000000" pitchFamily="2" charset="2"/>
                <a:buChar char="§"/>
              </a:pPr>
              <a:endParaRPr lang="it-IT" altLang="it-IT" sz="3200" dirty="0">
                <a:solidFill>
                  <a:srgbClr val="002F54"/>
                </a:solidFill>
                <a:latin typeface="Lato" panose="020F0502020204030203" pitchFamily="34" charset="0"/>
              </a:endParaRPr>
            </a:p>
          </p:txBody>
        </p:sp>
        <p:sp>
          <p:nvSpPr>
            <p:cNvPr id="13" name="Rectangle 7">
              <a:extLst>
                <a:ext uri="{FF2B5EF4-FFF2-40B4-BE49-F238E27FC236}">
                  <a16:creationId xmlns:a16="http://schemas.microsoft.com/office/drawing/2014/main" id="{F69A391D-BD82-72DE-3A18-3E8C3DE16EDF}"/>
                </a:ext>
              </a:extLst>
            </p:cNvPr>
            <p:cNvSpPr txBox="1">
              <a:spLocks noChangeArrowheads="1"/>
            </p:cNvSpPr>
            <p:nvPr/>
          </p:nvSpPr>
          <p:spPr>
            <a:xfrm>
              <a:off x="542696" y="1954527"/>
              <a:ext cx="3305175" cy="426402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L="457200" marR="0" lvl="0" indent="-342900" algn="l" rtl="0">
                <a:lnSpc>
                  <a:spcPct val="115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2"/>
                </a:buClr>
                <a:buSzPts val="1800"/>
                <a:buFont typeface="Arial"/>
                <a:buChar char="●"/>
                <a:defRPr sz="1800" b="0" i="0" u="none" strike="noStrike" cap="none">
                  <a:solidFill>
                    <a:schemeClr val="dk2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L="914400" marR="0" lvl="1" indent="-317500" algn="l" rtl="0">
                <a:lnSpc>
                  <a:spcPct val="115000"/>
                </a:lnSpc>
                <a:spcBef>
                  <a:spcPts val="1600"/>
                </a:spcBef>
                <a:spcAft>
                  <a:spcPts val="0"/>
                </a:spcAft>
                <a:buClr>
                  <a:schemeClr val="dk2"/>
                </a:buClr>
                <a:buSzPts val="1400"/>
                <a:buFont typeface="Arial"/>
                <a:buChar char="○"/>
                <a:defRPr sz="1400" b="0" i="0" u="none" strike="noStrike" cap="none">
                  <a:solidFill>
                    <a:schemeClr val="dk2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L="1371600" marR="0" lvl="2" indent="-317500" algn="l" rtl="0">
                <a:lnSpc>
                  <a:spcPct val="115000"/>
                </a:lnSpc>
                <a:spcBef>
                  <a:spcPts val="1600"/>
                </a:spcBef>
                <a:spcAft>
                  <a:spcPts val="0"/>
                </a:spcAft>
                <a:buClr>
                  <a:schemeClr val="dk2"/>
                </a:buClr>
                <a:buSzPts val="1400"/>
                <a:buFont typeface="Arial"/>
                <a:buChar char="■"/>
                <a:defRPr sz="1400" b="0" i="0" u="none" strike="noStrike" cap="none">
                  <a:solidFill>
                    <a:schemeClr val="dk2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L="1828800" marR="0" lvl="3" indent="-317500" algn="l" rtl="0">
                <a:lnSpc>
                  <a:spcPct val="115000"/>
                </a:lnSpc>
                <a:spcBef>
                  <a:spcPts val="1600"/>
                </a:spcBef>
                <a:spcAft>
                  <a:spcPts val="0"/>
                </a:spcAft>
                <a:buClr>
                  <a:schemeClr val="dk2"/>
                </a:buClr>
                <a:buSzPts val="1400"/>
                <a:buFont typeface="Arial"/>
                <a:buChar char="●"/>
                <a:defRPr sz="1400" b="0" i="0" u="none" strike="noStrike" cap="none">
                  <a:solidFill>
                    <a:schemeClr val="dk2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L="2286000" marR="0" lvl="4" indent="-317500" algn="l" rtl="0">
                <a:lnSpc>
                  <a:spcPct val="115000"/>
                </a:lnSpc>
                <a:spcBef>
                  <a:spcPts val="1600"/>
                </a:spcBef>
                <a:spcAft>
                  <a:spcPts val="0"/>
                </a:spcAft>
                <a:buClr>
                  <a:schemeClr val="dk2"/>
                </a:buClr>
                <a:buSzPts val="1400"/>
                <a:buFont typeface="Arial"/>
                <a:buChar char="○"/>
                <a:defRPr sz="1400" b="0" i="0" u="none" strike="noStrike" cap="none">
                  <a:solidFill>
                    <a:schemeClr val="dk2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L="2743200" marR="0" lvl="5" indent="-317500" algn="l" rtl="0">
                <a:lnSpc>
                  <a:spcPct val="115000"/>
                </a:lnSpc>
                <a:spcBef>
                  <a:spcPts val="1600"/>
                </a:spcBef>
                <a:spcAft>
                  <a:spcPts val="0"/>
                </a:spcAft>
                <a:buClr>
                  <a:schemeClr val="dk2"/>
                </a:buClr>
                <a:buSzPts val="1400"/>
                <a:buFont typeface="Arial"/>
                <a:buChar char="■"/>
                <a:defRPr sz="1400" b="0" i="0" u="none" strike="noStrike" cap="none">
                  <a:solidFill>
                    <a:schemeClr val="dk2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L="3200400" marR="0" lvl="6" indent="-317500" algn="l" rtl="0">
                <a:lnSpc>
                  <a:spcPct val="115000"/>
                </a:lnSpc>
                <a:spcBef>
                  <a:spcPts val="1600"/>
                </a:spcBef>
                <a:spcAft>
                  <a:spcPts val="0"/>
                </a:spcAft>
                <a:buClr>
                  <a:schemeClr val="dk2"/>
                </a:buClr>
                <a:buSzPts val="1400"/>
                <a:buFont typeface="Arial"/>
                <a:buChar char="●"/>
                <a:defRPr sz="1400" b="0" i="0" u="none" strike="noStrike" cap="none">
                  <a:solidFill>
                    <a:schemeClr val="dk2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L="3657600" marR="0" lvl="7" indent="-317500" algn="l" rtl="0">
                <a:lnSpc>
                  <a:spcPct val="115000"/>
                </a:lnSpc>
                <a:spcBef>
                  <a:spcPts val="1600"/>
                </a:spcBef>
                <a:spcAft>
                  <a:spcPts val="0"/>
                </a:spcAft>
                <a:buClr>
                  <a:schemeClr val="dk2"/>
                </a:buClr>
                <a:buSzPts val="1400"/>
                <a:buFont typeface="Arial"/>
                <a:buChar char="○"/>
                <a:defRPr sz="1400" b="0" i="0" u="none" strike="noStrike" cap="none">
                  <a:solidFill>
                    <a:schemeClr val="dk2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L="4114800" marR="0" lvl="8" indent="-317500" algn="l" rtl="0">
                <a:lnSpc>
                  <a:spcPct val="115000"/>
                </a:lnSpc>
                <a:spcBef>
                  <a:spcPts val="1600"/>
                </a:spcBef>
                <a:spcAft>
                  <a:spcPts val="1600"/>
                </a:spcAft>
                <a:buClr>
                  <a:schemeClr val="dk2"/>
                </a:buClr>
                <a:buSzPts val="1400"/>
                <a:buFont typeface="Arial"/>
                <a:buChar char="■"/>
                <a:defRPr sz="1400" b="0" i="0" u="none" strike="noStrike" cap="none">
                  <a:solidFill>
                    <a:schemeClr val="dk2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285750" indent="-285750">
                <a:buFont typeface="Wingdings" panose="05000000000000000000" pitchFamily="2" charset="2"/>
                <a:buChar char="§"/>
              </a:pPr>
              <a:r>
                <a:rPr lang="it-IT" altLang="it-IT" sz="3200" dirty="0">
                  <a:solidFill>
                    <a:srgbClr val="002F54"/>
                  </a:solidFill>
                  <a:latin typeface="Lato" panose="020F0502020204030203" pitchFamily="34" charset="0"/>
                </a:rPr>
                <a:t>Argentina </a:t>
              </a:r>
            </a:p>
            <a:p>
              <a:pPr marL="285750" indent="-285750">
                <a:buFont typeface="Wingdings" panose="05000000000000000000" pitchFamily="2" charset="2"/>
                <a:buChar char="§"/>
              </a:pPr>
              <a:r>
                <a:rPr lang="it-IT" altLang="it-IT" sz="3200" dirty="0">
                  <a:solidFill>
                    <a:srgbClr val="002F54"/>
                  </a:solidFill>
                  <a:latin typeface="Lato" panose="020F0502020204030203" pitchFamily="34" charset="0"/>
                </a:rPr>
                <a:t>Australia</a:t>
              </a:r>
            </a:p>
            <a:p>
              <a:pPr marL="285750" indent="-285750">
                <a:buFont typeface="Wingdings" panose="05000000000000000000" pitchFamily="2" charset="2"/>
                <a:buChar char="§"/>
              </a:pPr>
              <a:r>
                <a:rPr lang="it-IT" altLang="it-IT" sz="3200" dirty="0">
                  <a:solidFill>
                    <a:srgbClr val="002F54"/>
                  </a:solidFill>
                  <a:latin typeface="Lato" panose="020F0502020204030203" pitchFamily="34" charset="0"/>
                </a:rPr>
                <a:t>Brasile</a:t>
              </a:r>
            </a:p>
            <a:p>
              <a:pPr marL="285750" indent="-285750">
                <a:buFont typeface="Wingdings" panose="05000000000000000000" pitchFamily="2" charset="2"/>
                <a:buChar char="§"/>
              </a:pPr>
              <a:r>
                <a:rPr lang="it-IT" altLang="it-IT" sz="3200" dirty="0">
                  <a:solidFill>
                    <a:srgbClr val="002F54"/>
                  </a:solidFill>
                  <a:latin typeface="Lato" panose="020F0502020204030203" pitchFamily="34" charset="0"/>
                </a:rPr>
                <a:t>Canada e Québec</a:t>
              </a:r>
            </a:p>
            <a:p>
              <a:pPr marL="285750" indent="-285750">
                <a:buFont typeface="Wingdings" panose="05000000000000000000" pitchFamily="2" charset="2"/>
                <a:buChar char="§"/>
              </a:pPr>
              <a:r>
                <a:rPr lang="it-IT" altLang="it-IT" sz="3200" dirty="0">
                  <a:solidFill>
                    <a:srgbClr val="002F54"/>
                  </a:solidFill>
                  <a:latin typeface="Lato" panose="020F0502020204030203" pitchFamily="34" charset="0"/>
                </a:rPr>
                <a:t>Capo Verde</a:t>
              </a:r>
            </a:p>
            <a:p>
              <a:pPr marL="285750" indent="-285750">
                <a:buFont typeface="Wingdings" panose="05000000000000000000" pitchFamily="2" charset="2"/>
                <a:buChar char="§"/>
              </a:pPr>
              <a:r>
                <a:rPr lang="it-IT" altLang="it-IT" sz="3200" dirty="0">
                  <a:solidFill>
                    <a:srgbClr val="002F54"/>
                  </a:solidFill>
                  <a:latin typeface="Lato" panose="020F0502020204030203" pitchFamily="34" charset="0"/>
                </a:rPr>
                <a:t>Corea del Sud </a:t>
              </a:r>
            </a:p>
            <a:p>
              <a:pPr marL="285750" indent="-285750">
                <a:buFont typeface="Wingdings" panose="05000000000000000000" pitchFamily="2" charset="2"/>
                <a:buChar char="§"/>
              </a:pPr>
              <a:r>
                <a:rPr lang="it-IT" altLang="it-IT" sz="3200" dirty="0">
                  <a:solidFill>
                    <a:srgbClr val="002F54"/>
                  </a:solidFill>
                  <a:latin typeface="Lato" panose="020F0502020204030203" pitchFamily="34" charset="0"/>
                </a:rPr>
                <a:t>Giappone (dal 01/04/2024)</a:t>
              </a:r>
            </a:p>
            <a:p>
              <a:pPr marL="285750" indent="-285750">
                <a:buFont typeface="Wingdings" panose="05000000000000000000" pitchFamily="2" charset="2"/>
                <a:buChar char="§"/>
              </a:pPr>
              <a:r>
                <a:rPr lang="it-IT" altLang="it-IT" sz="3200" dirty="0">
                  <a:solidFill>
                    <a:srgbClr val="002F54"/>
                  </a:solidFill>
                  <a:latin typeface="Lato" panose="020F0502020204030203" pitchFamily="34" charset="0"/>
                </a:rPr>
                <a:t>Israele </a:t>
              </a:r>
            </a:p>
            <a:p>
              <a:pPr marL="285750" indent="-285750">
                <a:buFont typeface="Wingdings" panose="05000000000000000000" pitchFamily="2" charset="2"/>
                <a:buChar char="§"/>
              </a:pPr>
              <a:r>
                <a:rPr lang="it-IT" altLang="it-IT" sz="3200" dirty="0">
                  <a:solidFill>
                    <a:srgbClr val="002F54"/>
                  </a:solidFill>
                  <a:latin typeface="Lato" panose="020F0502020204030203" pitchFamily="34" charset="0"/>
                </a:rPr>
                <a:t>Jersey e Isole del Canale</a:t>
              </a:r>
            </a:p>
          </p:txBody>
        </p:sp>
        <p:sp>
          <p:nvSpPr>
            <p:cNvPr id="14" name="Rettangolo con angoli arrotondati sullo stesso lato 2">
              <a:extLst>
                <a:ext uri="{FF2B5EF4-FFF2-40B4-BE49-F238E27FC236}">
                  <a16:creationId xmlns:a16="http://schemas.microsoft.com/office/drawing/2014/main" id="{FAF699D1-FB39-7B09-159C-4537C4CB0583}"/>
                </a:ext>
              </a:extLst>
            </p:cNvPr>
            <p:cNvSpPr/>
            <p:nvPr/>
          </p:nvSpPr>
          <p:spPr>
            <a:xfrm>
              <a:off x="542696" y="1186972"/>
              <a:ext cx="7950603" cy="767555"/>
            </a:xfrm>
            <a:prstGeom prst="round2SameRect">
              <a:avLst/>
            </a:prstGeom>
            <a:noFill/>
            <a:ln>
              <a:solidFill>
                <a:srgbClr val="002F5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it-IT" sz="3200" b="1" dirty="0">
                  <a:solidFill>
                    <a:srgbClr val="C00000"/>
                  </a:solidFill>
                  <a:latin typeface="Lato" panose="020F0502020204030203" pitchFamily="34" charset="0"/>
                </a:rPr>
                <a:t>Paesi legati all’Italia da convenzioni bilaterali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64839378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341472" y="370047"/>
            <a:ext cx="4210323" cy="6419139"/>
            <a:chOff x="0" y="0"/>
            <a:chExt cx="3585346" cy="5466287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3585346" cy="5466286"/>
            </a:xfrm>
            <a:custGeom>
              <a:avLst/>
              <a:gdLst/>
              <a:ahLst/>
              <a:cxnLst/>
              <a:rect l="l" t="t" r="r" b="b"/>
              <a:pathLst>
                <a:path w="3585346" h="5466286">
                  <a:moveTo>
                    <a:pt x="3421516" y="0"/>
                  </a:moveTo>
                  <a:lnTo>
                    <a:pt x="0" y="0"/>
                  </a:lnTo>
                  <a:lnTo>
                    <a:pt x="0" y="5466286"/>
                  </a:lnTo>
                  <a:lnTo>
                    <a:pt x="76200" y="5466286"/>
                  </a:lnTo>
                  <a:lnTo>
                    <a:pt x="76200" y="76200"/>
                  </a:lnTo>
                  <a:lnTo>
                    <a:pt x="3585346" y="76200"/>
                  </a:lnTo>
                  <a:lnTo>
                    <a:pt x="3585346" y="0"/>
                  </a:lnTo>
                  <a:close/>
                </a:path>
              </a:pathLst>
            </a:custGeom>
            <a:solidFill>
              <a:srgbClr val="003253"/>
            </a:solidFill>
          </p:spPr>
          <p:txBody>
            <a:bodyPr/>
            <a:lstStyle/>
            <a:p>
              <a:endParaRPr lang="it-IT"/>
            </a:p>
          </p:txBody>
        </p:sp>
      </p:grpSp>
      <p:grpSp>
        <p:nvGrpSpPr>
          <p:cNvPr id="4" name="Group 4"/>
          <p:cNvGrpSpPr/>
          <p:nvPr/>
        </p:nvGrpSpPr>
        <p:grpSpPr>
          <a:xfrm rot="-10800000">
            <a:off x="11865513" y="7751113"/>
            <a:ext cx="6070024" cy="2019359"/>
            <a:chOff x="0" y="0"/>
            <a:chExt cx="5168994" cy="1719607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5168994" cy="1719607"/>
            </a:xfrm>
            <a:custGeom>
              <a:avLst/>
              <a:gdLst/>
              <a:ahLst/>
              <a:cxnLst/>
              <a:rect l="l" t="t" r="r" b="b"/>
              <a:pathLst>
                <a:path w="5168994" h="1719607">
                  <a:moveTo>
                    <a:pt x="5005164" y="0"/>
                  </a:moveTo>
                  <a:lnTo>
                    <a:pt x="0" y="0"/>
                  </a:lnTo>
                  <a:lnTo>
                    <a:pt x="0" y="1719607"/>
                  </a:lnTo>
                  <a:lnTo>
                    <a:pt x="76200" y="1719607"/>
                  </a:lnTo>
                  <a:lnTo>
                    <a:pt x="76200" y="76200"/>
                  </a:lnTo>
                  <a:lnTo>
                    <a:pt x="5168994" y="76200"/>
                  </a:lnTo>
                  <a:lnTo>
                    <a:pt x="5168994" y="0"/>
                  </a:lnTo>
                  <a:close/>
                </a:path>
              </a:pathLst>
            </a:custGeom>
            <a:solidFill>
              <a:srgbClr val="B02039"/>
            </a:solidFill>
          </p:spPr>
          <p:txBody>
            <a:bodyPr/>
            <a:lstStyle/>
            <a:p>
              <a:endParaRPr lang="it-IT"/>
            </a:p>
          </p:txBody>
        </p:sp>
      </p:grpSp>
      <p:sp>
        <p:nvSpPr>
          <p:cNvPr id="6" name="Freeform 6"/>
          <p:cNvSpPr/>
          <p:nvPr/>
        </p:nvSpPr>
        <p:spPr>
          <a:xfrm>
            <a:off x="16784434" y="8760792"/>
            <a:ext cx="949733" cy="805000"/>
          </a:xfrm>
          <a:custGeom>
            <a:avLst/>
            <a:gdLst/>
            <a:ahLst/>
            <a:cxnLst/>
            <a:rect l="l" t="t" r="r" b="b"/>
            <a:pathLst>
              <a:path w="949733" h="805000">
                <a:moveTo>
                  <a:pt x="0" y="0"/>
                </a:moveTo>
                <a:lnTo>
                  <a:pt x="949732" y="0"/>
                </a:lnTo>
                <a:lnTo>
                  <a:pt x="949732" y="805000"/>
                </a:lnTo>
                <a:lnTo>
                  <a:pt x="0" y="805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it-IT"/>
          </a:p>
        </p:txBody>
      </p:sp>
      <p:grpSp>
        <p:nvGrpSpPr>
          <p:cNvPr id="7" name="Group 7"/>
          <p:cNvGrpSpPr/>
          <p:nvPr/>
        </p:nvGrpSpPr>
        <p:grpSpPr>
          <a:xfrm>
            <a:off x="1028700" y="2107708"/>
            <a:ext cx="16346667" cy="1066800"/>
            <a:chOff x="0" y="-21456"/>
            <a:chExt cx="1156552" cy="238370"/>
          </a:xfrm>
        </p:grpSpPr>
        <p:sp>
          <p:nvSpPr>
            <p:cNvPr id="8" name="Freeform 8"/>
            <p:cNvSpPr/>
            <p:nvPr/>
          </p:nvSpPr>
          <p:spPr>
            <a:xfrm>
              <a:off x="125" y="-21456"/>
              <a:ext cx="1156427" cy="238370"/>
            </a:xfrm>
            <a:custGeom>
              <a:avLst/>
              <a:gdLst/>
              <a:ahLst/>
              <a:cxnLst/>
              <a:rect l="l" t="t" r="r" b="b"/>
              <a:pathLst>
                <a:path w="1075558" h="301158">
                  <a:moveTo>
                    <a:pt x="0" y="0"/>
                  </a:moveTo>
                  <a:lnTo>
                    <a:pt x="1075558" y="0"/>
                  </a:lnTo>
                  <a:lnTo>
                    <a:pt x="1075558" y="301158"/>
                  </a:lnTo>
                  <a:lnTo>
                    <a:pt x="0" y="301158"/>
                  </a:lnTo>
                  <a:close/>
                </a:path>
              </a:pathLst>
            </a:custGeom>
            <a:solidFill>
              <a:srgbClr val="F4CC57"/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9" name="TextBox 9"/>
            <p:cNvSpPr txBox="1"/>
            <p:nvPr/>
          </p:nvSpPr>
          <p:spPr>
            <a:xfrm>
              <a:off x="0" y="-12806"/>
              <a:ext cx="1156427" cy="229719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919"/>
                </a:lnSpc>
              </a:pPr>
              <a:r>
                <a:rPr lang="it-IT" sz="2799" dirty="0">
                  <a:solidFill>
                    <a:srgbClr val="003253"/>
                  </a:solidFill>
                  <a:latin typeface="Lato Bold"/>
                </a:rPr>
                <a:t>Caratteristica comune delle Convenzioni è la disomogeneità di contenuti in termini di:</a:t>
              </a:r>
            </a:p>
          </p:txBody>
        </p:sp>
      </p:grpSp>
      <p:sp>
        <p:nvSpPr>
          <p:cNvPr id="10" name="TextBox 10"/>
          <p:cNvSpPr txBox="1"/>
          <p:nvPr/>
        </p:nvSpPr>
        <p:spPr>
          <a:xfrm>
            <a:off x="1028700" y="1028700"/>
            <a:ext cx="16230600" cy="60272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4719"/>
              </a:lnSpc>
            </a:pPr>
            <a:r>
              <a:rPr lang="it-IT" sz="3999" dirty="0">
                <a:solidFill>
                  <a:srgbClr val="B02039"/>
                </a:solidFill>
                <a:latin typeface="Lato"/>
              </a:rPr>
              <a:t>Assegnazioni in Paesi convenzionati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5644774" y="9520381"/>
            <a:ext cx="3754820" cy="32393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2799"/>
              </a:lnSpc>
            </a:pPr>
            <a:r>
              <a:rPr lang="en-US" sz="1999" dirty="0">
                <a:solidFill>
                  <a:srgbClr val="003253"/>
                </a:solidFill>
                <a:latin typeface="Lato"/>
              </a:rPr>
              <a:t>Nel mondo, </a:t>
            </a:r>
            <a:r>
              <a:rPr lang="en-US" sz="1999" dirty="0" err="1">
                <a:solidFill>
                  <a:srgbClr val="003253"/>
                </a:solidFill>
                <a:latin typeface="Lato"/>
              </a:rPr>
              <a:t>alleati</a:t>
            </a:r>
            <a:r>
              <a:rPr lang="en-US" sz="1999" dirty="0">
                <a:solidFill>
                  <a:srgbClr val="003253"/>
                </a:solidFill>
                <a:latin typeface="Lato"/>
              </a:rPr>
              <a:t> al </a:t>
            </a:r>
            <a:r>
              <a:rPr lang="en-US" sz="1999" dirty="0" err="1">
                <a:solidFill>
                  <a:srgbClr val="003253"/>
                </a:solidFill>
                <a:latin typeface="Lato"/>
              </a:rPr>
              <a:t>tuo</a:t>
            </a:r>
            <a:r>
              <a:rPr lang="en-US" sz="1999" dirty="0">
                <a:solidFill>
                  <a:srgbClr val="003253"/>
                </a:solidFill>
                <a:latin typeface="Lato"/>
              </a:rPr>
              <a:t> </a:t>
            </a:r>
            <a:r>
              <a:rPr lang="en-US" sz="1999" dirty="0" err="1">
                <a:solidFill>
                  <a:srgbClr val="003253"/>
                </a:solidFill>
                <a:latin typeface="Lato"/>
              </a:rPr>
              <a:t>fianco</a:t>
            </a:r>
            <a:endParaRPr lang="en-US" sz="1999" dirty="0">
              <a:solidFill>
                <a:srgbClr val="003253"/>
              </a:solidFill>
              <a:latin typeface="Lato"/>
            </a:endParaRPr>
          </a:p>
        </p:txBody>
      </p:sp>
      <p:sp>
        <p:nvSpPr>
          <p:cNvPr id="12" name="TextBox 12"/>
          <p:cNvSpPr txBox="1"/>
          <p:nvPr/>
        </p:nvSpPr>
        <p:spPr>
          <a:xfrm>
            <a:off x="9574206" y="9520381"/>
            <a:ext cx="3754820" cy="33965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2799"/>
              </a:lnSpc>
            </a:pPr>
            <a:r>
              <a:rPr lang="en-US" sz="1999">
                <a:solidFill>
                  <a:srgbClr val="003253"/>
                </a:solidFill>
                <a:latin typeface="Lato"/>
              </a:rPr>
              <a:t>www.ecaitalia.com</a:t>
            </a:r>
          </a:p>
        </p:txBody>
      </p:sp>
      <p:cxnSp>
        <p:nvCxnSpPr>
          <p:cNvPr id="22" name="Connettore 2 21">
            <a:extLst>
              <a:ext uri="{FF2B5EF4-FFF2-40B4-BE49-F238E27FC236}">
                <a16:creationId xmlns:a16="http://schemas.microsoft.com/office/drawing/2014/main" id="{43308BB5-EADA-3A8B-E64C-9F17B87F758E}"/>
              </a:ext>
            </a:extLst>
          </p:cNvPr>
          <p:cNvCxnSpPr>
            <a:cxnSpLocks/>
          </p:cNvCxnSpPr>
          <p:nvPr/>
        </p:nvCxnSpPr>
        <p:spPr>
          <a:xfrm>
            <a:off x="3581400" y="3392037"/>
            <a:ext cx="0" cy="1228393"/>
          </a:xfrm>
          <a:prstGeom prst="straightConnector1">
            <a:avLst/>
          </a:prstGeom>
          <a:ln w="50800" cmpd="sng">
            <a:solidFill>
              <a:srgbClr val="0075AA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CasellaDiTesto 23">
            <a:extLst>
              <a:ext uri="{FF2B5EF4-FFF2-40B4-BE49-F238E27FC236}">
                <a16:creationId xmlns:a16="http://schemas.microsoft.com/office/drawing/2014/main" id="{CE6B0E40-AE2E-58C2-BBB5-6B6D46FCC053}"/>
              </a:ext>
            </a:extLst>
          </p:cNvPr>
          <p:cNvSpPr txBox="1"/>
          <p:nvPr/>
        </p:nvSpPr>
        <p:spPr>
          <a:xfrm>
            <a:off x="1028700" y="4620430"/>
            <a:ext cx="5372100" cy="584775"/>
          </a:xfrm>
          <a:prstGeom prst="rect">
            <a:avLst/>
          </a:prstGeom>
          <a:solidFill>
            <a:srgbClr val="003253"/>
          </a:solidFill>
          <a:ln>
            <a:solidFill>
              <a:srgbClr val="0075AA"/>
            </a:solidFill>
          </a:ln>
          <a:effectLst>
            <a:outerShdw blurRad="50800" dist="50800" dir="5400000" algn="ctr" rotWithShape="0">
              <a:schemeClr val="bg1">
                <a:lumMod val="50000"/>
              </a:schemeClr>
            </a:outerShdw>
          </a:effectLst>
        </p:spPr>
        <p:txBody>
          <a:bodyPr wrap="square">
            <a:spAutoFit/>
          </a:bodyPr>
          <a:lstStyle/>
          <a:p>
            <a:pPr algn="ctr" eaLnBrk="0" hangingPunct="0">
              <a:spcAft>
                <a:spcPct val="75000"/>
              </a:spcAft>
              <a:buSzPct val="130000"/>
              <a:defRPr/>
            </a:pPr>
            <a:r>
              <a:rPr lang="it-IT" sz="3200" i="1" dirty="0">
                <a:solidFill>
                  <a:schemeClr val="bg1"/>
                </a:solidFill>
                <a:latin typeface="Lato" panose="020F0502020204030203" pitchFamily="34" charset="0"/>
                <a:ea typeface="Arimo" panose="020B0604020202020204" pitchFamily="34" charset="0"/>
              </a:rPr>
              <a:t>Ambito soggettivo</a:t>
            </a:r>
            <a:endParaRPr lang="it-IT" sz="3200" dirty="0">
              <a:solidFill>
                <a:schemeClr val="bg1"/>
              </a:solidFill>
              <a:latin typeface="Lato" panose="020F0502020204030203" pitchFamily="34" charset="0"/>
              <a:ea typeface="Arimo" panose="020B0604020202020204" pitchFamily="34" charset="0"/>
            </a:endParaRPr>
          </a:p>
        </p:txBody>
      </p:sp>
      <p:sp>
        <p:nvSpPr>
          <p:cNvPr id="13" name="CasellaDiTesto 12">
            <a:extLst>
              <a:ext uri="{FF2B5EF4-FFF2-40B4-BE49-F238E27FC236}">
                <a16:creationId xmlns:a16="http://schemas.microsoft.com/office/drawing/2014/main" id="{7473DDB0-0D58-5579-9104-B0A20CAEC249}"/>
              </a:ext>
            </a:extLst>
          </p:cNvPr>
          <p:cNvSpPr txBox="1"/>
          <p:nvPr/>
        </p:nvSpPr>
        <p:spPr>
          <a:xfrm>
            <a:off x="1295400" y="5388018"/>
            <a:ext cx="5372100" cy="584775"/>
          </a:xfrm>
          <a:prstGeom prst="rect">
            <a:avLst/>
          </a:prstGeom>
          <a:solidFill>
            <a:srgbClr val="003253"/>
          </a:solidFill>
          <a:ln>
            <a:solidFill>
              <a:srgbClr val="0075AA"/>
            </a:solidFill>
          </a:ln>
          <a:effectLst>
            <a:outerShdw blurRad="50800" dist="50800" dir="5400000" algn="ctr" rotWithShape="0">
              <a:schemeClr val="bg1">
                <a:lumMod val="50000"/>
              </a:schemeClr>
            </a:outerShdw>
          </a:effectLst>
        </p:spPr>
        <p:txBody>
          <a:bodyPr wrap="square">
            <a:spAutoFit/>
          </a:bodyPr>
          <a:lstStyle/>
          <a:p>
            <a:pPr algn="ctr" eaLnBrk="0" hangingPunct="0">
              <a:spcAft>
                <a:spcPct val="75000"/>
              </a:spcAft>
              <a:buSzPct val="130000"/>
              <a:defRPr/>
            </a:pPr>
            <a:r>
              <a:rPr lang="it-IT" sz="3200" i="1" dirty="0">
                <a:solidFill>
                  <a:schemeClr val="bg1"/>
                </a:solidFill>
                <a:latin typeface="Lato" panose="020F0502020204030203" pitchFamily="34" charset="0"/>
                <a:ea typeface="Arimo" panose="020B0604020202020204" pitchFamily="34" charset="0"/>
              </a:rPr>
              <a:t>Ambito oggettivo</a:t>
            </a:r>
            <a:endParaRPr lang="it-IT" sz="3200" dirty="0">
              <a:solidFill>
                <a:schemeClr val="bg1"/>
              </a:solidFill>
              <a:latin typeface="Lato" panose="020F0502020204030203" pitchFamily="34" charset="0"/>
              <a:ea typeface="Arimo" panose="020B0604020202020204" pitchFamily="34" charset="0"/>
            </a:endParaRPr>
          </a:p>
        </p:txBody>
      </p:sp>
      <p:sp>
        <p:nvSpPr>
          <p:cNvPr id="14" name="CasellaDiTesto 13">
            <a:extLst>
              <a:ext uri="{FF2B5EF4-FFF2-40B4-BE49-F238E27FC236}">
                <a16:creationId xmlns:a16="http://schemas.microsoft.com/office/drawing/2014/main" id="{2522E61E-DDF8-B187-FDF9-C46F769CAD0B}"/>
              </a:ext>
            </a:extLst>
          </p:cNvPr>
          <p:cNvSpPr txBox="1"/>
          <p:nvPr/>
        </p:nvSpPr>
        <p:spPr>
          <a:xfrm>
            <a:off x="1524000" y="6155606"/>
            <a:ext cx="5372100" cy="584775"/>
          </a:xfrm>
          <a:prstGeom prst="rect">
            <a:avLst/>
          </a:prstGeom>
          <a:solidFill>
            <a:srgbClr val="003253"/>
          </a:solidFill>
          <a:ln>
            <a:solidFill>
              <a:srgbClr val="0075AA"/>
            </a:solidFill>
          </a:ln>
          <a:effectLst>
            <a:outerShdw blurRad="50800" dist="50800" dir="5400000" algn="ctr" rotWithShape="0">
              <a:schemeClr val="bg1">
                <a:lumMod val="50000"/>
              </a:schemeClr>
            </a:outerShdw>
          </a:effectLst>
        </p:spPr>
        <p:txBody>
          <a:bodyPr wrap="square">
            <a:spAutoFit/>
          </a:bodyPr>
          <a:lstStyle/>
          <a:p>
            <a:pPr algn="ctr" eaLnBrk="0" hangingPunct="0">
              <a:spcAft>
                <a:spcPct val="75000"/>
              </a:spcAft>
              <a:buSzPct val="130000"/>
              <a:defRPr/>
            </a:pPr>
            <a:r>
              <a:rPr lang="it-IT" sz="3200" i="1" dirty="0">
                <a:solidFill>
                  <a:schemeClr val="bg1"/>
                </a:solidFill>
                <a:latin typeface="Lato" panose="020F0502020204030203" pitchFamily="34" charset="0"/>
                <a:ea typeface="Arimo" panose="020B0604020202020204" pitchFamily="34" charset="0"/>
              </a:rPr>
              <a:t>Durata del distacco</a:t>
            </a:r>
            <a:endParaRPr lang="it-IT" sz="3200" dirty="0">
              <a:solidFill>
                <a:schemeClr val="bg1"/>
              </a:solidFill>
              <a:latin typeface="Lato" panose="020F0502020204030203" pitchFamily="34" charset="0"/>
              <a:ea typeface="Arimo" panose="020B0604020202020204" pitchFamily="34" charset="0"/>
            </a:endParaRPr>
          </a:p>
        </p:txBody>
      </p:sp>
      <p:sp>
        <p:nvSpPr>
          <p:cNvPr id="15" name="CasellaDiTesto 14">
            <a:extLst>
              <a:ext uri="{FF2B5EF4-FFF2-40B4-BE49-F238E27FC236}">
                <a16:creationId xmlns:a16="http://schemas.microsoft.com/office/drawing/2014/main" id="{AA8A7602-479C-843C-054A-7B84CA67F6C1}"/>
              </a:ext>
            </a:extLst>
          </p:cNvPr>
          <p:cNvSpPr txBox="1"/>
          <p:nvPr/>
        </p:nvSpPr>
        <p:spPr>
          <a:xfrm>
            <a:off x="1752600" y="6927370"/>
            <a:ext cx="5372100" cy="584775"/>
          </a:xfrm>
          <a:prstGeom prst="rect">
            <a:avLst/>
          </a:prstGeom>
          <a:solidFill>
            <a:srgbClr val="003253"/>
          </a:solidFill>
          <a:ln>
            <a:solidFill>
              <a:srgbClr val="0075AA"/>
            </a:solidFill>
          </a:ln>
          <a:effectLst>
            <a:outerShdw blurRad="50800" dist="50800" dir="5400000" algn="ctr" rotWithShape="0">
              <a:schemeClr val="bg1">
                <a:lumMod val="50000"/>
              </a:schemeClr>
            </a:outerShdw>
          </a:effectLst>
        </p:spPr>
        <p:txBody>
          <a:bodyPr wrap="square">
            <a:spAutoFit/>
          </a:bodyPr>
          <a:lstStyle/>
          <a:p>
            <a:pPr algn="ctr" eaLnBrk="0" hangingPunct="0">
              <a:spcAft>
                <a:spcPct val="75000"/>
              </a:spcAft>
              <a:buSzPct val="130000"/>
              <a:defRPr/>
            </a:pPr>
            <a:r>
              <a:rPr lang="it-IT" sz="3200" i="1" dirty="0">
                <a:solidFill>
                  <a:schemeClr val="bg1"/>
                </a:solidFill>
                <a:latin typeface="Lato" panose="020F0502020204030203" pitchFamily="34" charset="0"/>
                <a:ea typeface="Arimo" panose="020B0604020202020204" pitchFamily="34" charset="0"/>
              </a:rPr>
              <a:t>Proroghe</a:t>
            </a:r>
            <a:endParaRPr lang="it-IT" sz="3200" dirty="0">
              <a:solidFill>
                <a:schemeClr val="bg1"/>
              </a:solidFill>
              <a:latin typeface="Lato" panose="020F0502020204030203" pitchFamily="34" charset="0"/>
              <a:ea typeface="Arimo" panose="020B0604020202020204" pitchFamily="34" charset="0"/>
            </a:endParaRPr>
          </a:p>
        </p:txBody>
      </p:sp>
      <p:sp>
        <p:nvSpPr>
          <p:cNvPr id="16" name="CasellaDiTesto 15">
            <a:extLst>
              <a:ext uri="{FF2B5EF4-FFF2-40B4-BE49-F238E27FC236}">
                <a16:creationId xmlns:a16="http://schemas.microsoft.com/office/drawing/2014/main" id="{CE5B1607-8A0F-18A6-C811-CA789D341E8A}"/>
              </a:ext>
            </a:extLst>
          </p:cNvPr>
          <p:cNvSpPr txBox="1"/>
          <p:nvPr/>
        </p:nvSpPr>
        <p:spPr>
          <a:xfrm>
            <a:off x="1981200" y="7680112"/>
            <a:ext cx="5372100" cy="584775"/>
          </a:xfrm>
          <a:prstGeom prst="rect">
            <a:avLst/>
          </a:prstGeom>
          <a:solidFill>
            <a:srgbClr val="003253"/>
          </a:solidFill>
          <a:ln>
            <a:solidFill>
              <a:srgbClr val="0075AA"/>
            </a:solidFill>
          </a:ln>
          <a:effectLst>
            <a:outerShdw blurRad="50800" dist="50800" dir="5400000" algn="ctr" rotWithShape="0">
              <a:schemeClr val="bg1">
                <a:lumMod val="50000"/>
              </a:schemeClr>
            </a:outerShdw>
          </a:effectLst>
        </p:spPr>
        <p:txBody>
          <a:bodyPr wrap="square">
            <a:spAutoFit/>
          </a:bodyPr>
          <a:lstStyle/>
          <a:p>
            <a:pPr algn="ctr" eaLnBrk="0" hangingPunct="0">
              <a:spcAft>
                <a:spcPct val="75000"/>
              </a:spcAft>
              <a:buSzPct val="130000"/>
              <a:defRPr/>
            </a:pPr>
            <a:r>
              <a:rPr lang="it-IT" sz="3200" i="1" dirty="0">
                <a:solidFill>
                  <a:schemeClr val="bg1"/>
                </a:solidFill>
                <a:latin typeface="Lato" panose="020F0502020204030203" pitchFamily="34" charset="0"/>
                <a:ea typeface="Arimo" panose="020B0604020202020204" pitchFamily="34" charset="0"/>
              </a:rPr>
              <a:t>Proroghe eccezionali</a:t>
            </a:r>
            <a:endParaRPr lang="it-IT" sz="3200" dirty="0">
              <a:solidFill>
                <a:schemeClr val="bg1"/>
              </a:solidFill>
              <a:latin typeface="Lato" panose="020F0502020204030203" pitchFamily="34" charset="0"/>
              <a:ea typeface="Arimo" panose="020B0604020202020204" pitchFamily="34" charset="0"/>
            </a:endParaRPr>
          </a:p>
        </p:txBody>
      </p:sp>
      <p:sp>
        <p:nvSpPr>
          <p:cNvPr id="17" name="CasellaDiTesto 16">
            <a:extLst>
              <a:ext uri="{FF2B5EF4-FFF2-40B4-BE49-F238E27FC236}">
                <a16:creationId xmlns:a16="http://schemas.microsoft.com/office/drawing/2014/main" id="{56B304DF-D17B-4EC9-1227-08A060B22143}"/>
              </a:ext>
            </a:extLst>
          </p:cNvPr>
          <p:cNvSpPr txBox="1"/>
          <p:nvPr/>
        </p:nvSpPr>
        <p:spPr>
          <a:xfrm>
            <a:off x="2150084" y="8417920"/>
            <a:ext cx="5372100" cy="584775"/>
          </a:xfrm>
          <a:prstGeom prst="rect">
            <a:avLst/>
          </a:prstGeom>
          <a:solidFill>
            <a:srgbClr val="003253"/>
          </a:solidFill>
          <a:ln>
            <a:solidFill>
              <a:srgbClr val="0075AA"/>
            </a:solidFill>
          </a:ln>
          <a:effectLst>
            <a:outerShdw blurRad="50800" dist="50800" dir="5400000" algn="ctr" rotWithShape="0">
              <a:schemeClr val="bg1">
                <a:lumMod val="50000"/>
              </a:schemeClr>
            </a:outerShdw>
          </a:effectLst>
        </p:spPr>
        <p:txBody>
          <a:bodyPr wrap="square">
            <a:spAutoFit/>
          </a:bodyPr>
          <a:lstStyle/>
          <a:p>
            <a:pPr algn="ctr" eaLnBrk="0" hangingPunct="0">
              <a:spcAft>
                <a:spcPct val="75000"/>
              </a:spcAft>
              <a:buSzPct val="130000"/>
              <a:defRPr/>
            </a:pPr>
            <a:r>
              <a:rPr lang="it-IT" sz="3200" i="1" dirty="0">
                <a:solidFill>
                  <a:schemeClr val="bg1"/>
                </a:solidFill>
                <a:latin typeface="Lato" panose="020F0502020204030203" pitchFamily="34" charset="0"/>
                <a:ea typeface="Arimo" panose="020B0604020202020204" pitchFamily="34" charset="0"/>
              </a:rPr>
              <a:t>Totalizzazione</a:t>
            </a:r>
            <a:endParaRPr lang="it-IT" sz="3200" dirty="0">
              <a:solidFill>
                <a:schemeClr val="bg1"/>
              </a:solidFill>
              <a:latin typeface="Lato" panose="020F0502020204030203" pitchFamily="34" charset="0"/>
              <a:ea typeface="Arimo" panose="020B0604020202020204" pitchFamily="34" charset="0"/>
            </a:endParaRPr>
          </a:p>
        </p:txBody>
      </p:sp>
      <p:sp>
        <p:nvSpPr>
          <p:cNvPr id="18" name="Freccia destra con strisce 17">
            <a:extLst>
              <a:ext uri="{FF2B5EF4-FFF2-40B4-BE49-F238E27FC236}">
                <a16:creationId xmlns:a16="http://schemas.microsoft.com/office/drawing/2014/main" id="{D4D78DC4-7359-D836-C887-3DF248FCD48C}"/>
              </a:ext>
            </a:extLst>
          </p:cNvPr>
          <p:cNvSpPr/>
          <p:nvPr/>
        </p:nvSpPr>
        <p:spPr>
          <a:xfrm>
            <a:off x="8376446" y="5839141"/>
            <a:ext cx="1535108" cy="1303120"/>
          </a:xfrm>
          <a:prstGeom prst="stripedRightArrow">
            <a:avLst/>
          </a:prstGeom>
          <a:solidFill>
            <a:srgbClr val="0070C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9" name="Ovale 18">
            <a:extLst>
              <a:ext uri="{FF2B5EF4-FFF2-40B4-BE49-F238E27FC236}">
                <a16:creationId xmlns:a16="http://schemas.microsoft.com/office/drawing/2014/main" id="{374C0394-5BFF-5DF3-A8DF-E24A61B826DC}"/>
              </a:ext>
            </a:extLst>
          </p:cNvPr>
          <p:cNvSpPr/>
          <p:nvPr/>
        </p:nvSpPr>
        <p:spPr>
          <a:xfrm>
            <a:off x="10528676" y="5099642"/>
            <a:ext cx="5600700" cy="2580470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sz="3200" b="1" dirty="0">
                <a:solidFill>
                  <a:schemeClr val="bg1"/>
                </a:solidFill>
              </a:rPr>
              <a:t>Leggere bene i contenuti della Convenzione!</a:t>
            </a:r>
          </a:p>
        </p:txBody>
      </p:sp>
    </p:spTree>
    <p:extLst>
      <p:ext uri="{BB962C8B-B14F-4D97-AF65-F5344CB8AC3E}">
        <p14:creationId xmlns:p14="http://schemas.microsoft.com/office/powerpoint/2010/main" val="162637135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341472" y="370047"/>
            <a:ext cx="4210323" cy="6419139"/>
            <a:chOff x="0" y="0"/>
            <a:chExt cx="3585346" cy="5466287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3585346" cy="5466286"/>
            </a:xfrm>
            <a:custGeom>
              <a:avLst/>
              <a:gdLst/>
              <a:ahLst/>
              <a:cxnLst/>
              <a:rect l="l" t="t" r="r" b="b"/>
              <a:pathLst>
                <a:path w="3585346" h="5466286">
                  <a:moveTo>
                    <a:pt x="3421516" y="0"/>
                  </a:moveTo>
                  <a:lnTo>
                    <a:pt x="0" y="0"/>
                  </a:lnTo>
                  <a:lnTo>
                    <a:pt x="0" y="5466286"/>
                  </a:lnTo>
                  <a:lnTo>
                    <a:pt x="76200" y="5466286"/>
                  </a:lnTo>
                  <a:lnTo>
                    <a:pt x="76200" y="76200"/>
                  </a:lnTo>
                  <a:lnTo>
                    <a:pt x="3585346" y="76200"/>
                  </a:lnTo>
                  <a:lnTo>
                    <a:pt x="3585346" y="0"/>
                  </a:lnTo>
                  <a:close/>
                </a:path>
              </a:pathLst>
            </a:custGeom>
            <a:solidFill>
              <a:srgbClr val="003253"/>
            </a:solidFill>
          </p:spPr>
          <p:txBody>
            <a:bodyPr/>
            <a:lstStyle/>
            <a:p>
              <a:endParaRPr lang="it-IT"/>
            </a:p>
          </p:txBody>
        </p:sp>
      </p:grpSp>
      <p:grpSp>
        <p:nvGrpSpPr>
          <p:cNvPr id="4" name="Group 4"/>
          <p:cNvGrpSpPr/>
          <p:nvPr/>
        </p:nvGrpSpPr>
        <p:grpSpPr>
          <a:xfrm rot="-10800000">
            <a:off x="11865513" y="7751113"/>
            <a:ext cx="6070024" cy="2019359"/>
            <a:chOff x="0" y="0"/>
            <a:chExt cx="5168994" cy="1719607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5168994" cy="1719607"/>
            </a:xfrm>
            <a:custGeom>
              <a:avLst/>
              <a:gdLst/>
              <a:ahLst/>
              <a:cxnLst/>
              <a:rect l="l" t="t" r="r" b="b"/>
              <a:pathLst>
                <a:path w="5168994" h="1719607">
                  <a:moveTo>
                    <a:pt x="5005164" y="0"/>
                  </a:moveTo>
                  <a:lnTo>
                    <a:pt x="0" y="0"/>
                  </a:lnTo>
                  <a:lnTo>
                    <a:pt x="0" y="1719607"/>
                  </a:lnTo>
                  <a:lnTo>
                    <a:pt x="76200" y="1719607"/>
                  </a:lnTo>
                  <a:lnTo>
                    <a:pt x="76200" y="76200"/>
                  </a:lnTo>
                  <a:lnTo>
                    <a:pt x="5168994" y="76200"/>
                  </a:lnTo>
                  <a:lnTo>
                    <a:pt x="5168994" y="0"/>
                  </a:lnTo>
                  <a:close/>
                </a:path>
              </a:pathLst>
            </a:custGeom>
            <a:solidFill>
              <a:srgbClr val="B02039"/>
            </a:solidFill>
          </p:spPr>
          <p:txBody>
            <a:bodyPr/>
            <a:lstStyle/>
            <a:p>
              <a:endParaRPr lang="it-IT"/>
            </a:p>
          </p:txBody>
        </p:sp>
      </p:grpSp>
      <p:sp>
        <p:nvSpPr>
          <p:cNvPr id="6" name="Freeform 6"/>
          <p:cNvSpPr/>
          <p:nvPr/>
        </p:nvSpPr>
        <p:spPr>
          <a:xfrm>
            <a:off x="16784434" y="8760792"/>
            <a:ext cx="949733" cy="805000"/>
          </a:xfrm>
          <a:custGeom>
            <a:avLst/>
            <a:gdLst/>
            <a:ahLst/>
            <a:cxnLst/>
            <a:rect l="l" t="t" r="r" b="b"/>
            <a:pathLst>
              <a:path w="949733" h="805000">
                <a:moveTo>
                  <a:pt x="0" y="0"/>
                </a:moveTo>
                <a:lnTo>
                  <a:pt x="949732" y="0"/>
                </a:lnTo>
                <a:lnTo>
                  <a:pt x="949732" y="805000"/>
                </a:lnTo>
                <a:lnTo>
                  <a:pt x="0" y="805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it-IT"/>
          </a:p>
        </p:txBody>
      </p:sp>
      <p:sp>
        <p:nvSpPr>
          <p:cNvPr id="7" name="TextBox 7"/>
          <p:cNvSpPr txBox="1"/>
          <p:nvPr/>
        </p:nvSpPr>
        <p:spPr>
          <a:xfrm>
            <a:off x="1028700" y="1028700"/>
            <a:ext cx="16230600" cy="6154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r>
              <a:rPr lang="it-IT" sz="3999" dirty="0">
                <a:solidFill>
                  <a:srgbClr val="B02039"/>
                </a:solidFill>
                <a:latin typeface="Lato"/>
              </a:rPr>
              <a:t>Assegnazioni in Paesi convenzionati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5644774" y="9520381"/>
            <a:ext cx="3754820" cy="32393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2799"/>
              </a:lnSpc>
            </a:pPr>
            <a:r>
              <a:rPr lang="en-US" sz="1999" dirty="0">
                <a:solidFill>
                  <a:srgbClr val="003253"/>
                </a:solidFill>
                <a:latin typeface="Lato"/>
              </a:rPr>
              <a:t>Nel mondo, </a:t>
            </a:r>
            <a:r>
              <a:rPr lang="en-US" sz="1999" dirty="0" err="1">
                <a:solidFill>
                  <a:srgbClr val="003253"/>
                </a:solidFill>
                <a:latin typeface="Lato"/>
              </a:rPr>
              <a:t>alleati</a:t>
            </a:r>
            <a:r>
              <a:rPr lang="en-US" sz="1999" dirty="0">
                <a:solidFill>
                  <a:srgbClr val="003253"/>
                </a:solidFill>
                <a:latin typeface="Lato"/>
              </a:rPr>
              <a:t> al </a:t>
            </a:r>
            <a:r>
              <a:rPr lang="en-US" sz="1999" dirty="0" err="1">
                <a:solidFill>
                  <a:srgbClr val="003253"/>
                </a:solidFill>
                <a:latin typeface="Lato"/>
              </a:rPr>
              <a:t>tuo</a:t>
            </a:r>
            <a:r>
              <a:rPr lang="en-US" sz="1999" dirty="0">
                <a:solidFill>
                  <a:srgbClr val="003253"/>
                </a:solidFill>
                <a:latin typeface="Lato"/>
              </a:rPr>
              <a:t> </a:t>
            </a:r>
            <a:r>
              <a:rPr lang="en-US" sz="1999" dirty="0" err="1">
                <a:solidFill>
                  <a:srgbClr val="003253"/>
                </a:solidFill>
                <a:latin typeface="Lato"/>
              </a:rPr>
              <a:t>fianco</a:t>
            </a:r>
            <a:endParaRPr lang="en-US" sz="1999" dirty="0">
              <a:solidFill>
                <a:srgbClr val="003253"/>
              </a:solidFill>
              <a:latin typeface="Lato"/>
            </a:endParaRPr>
          </a:p>
        </p:txBody>
      </p:sp>
      <p:sp>
        <p:nvSpPr>
          <p:cNvPr id="9" name="TextBox 9"/>
          <p:cNvSpPr txBox="1"/>
          <p:nvPr/>
        </p:nvSpPr>
        <p:spPr>
          <a:xfrm>
            <a:off x="9574206" y="9520381"/>
            <a:ext cx="3754820" cy="33965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2799"/>
              </a:lnSpc>
            </a:pPr>
            <a:r>
              <a:rPr lang="en-US" sz="1999">
                <a:solidFill>
                  <a:srgbClr val="003253"/>
                </a:solidFill>
                <a:latin typeface="Lato"/>
              </a:rPr>
              <a:t>www.ecaitalia.com</a:t>
            </a:r>
          </a:p>
        </p:txBody>
      </p:sp>
      <p:grpSp>
        <p:nvGrpSpPr>
          <p:cNvPr id="11" name="Gruppo 10">
            <a:extLst>
              <a:ext uri="{FF2B5EF4-FFF2-40B4-BE49-F238E27FC236}">
                <a16:creationId xmlns:a16="http://schemas.microsoft.com/office/drawing/2014/main" id="{DD72CA79-6C2A-E9EA-4C26-49738E499786}"/>
              </a:ext>
            </a:extLst>
          </p:cNvPr>
          <p:cNvGrpSpPr/>
          <p:nvPr/>
        </p:nvGrpSpPr>
        <p:grpSpPr>
          <a:xfrm>
            <a:off x="1752600" y="1933930"/>
            <a:ext cx="13944600" cy="7496891"/>
            <a:chOff x="848444" y="993900"/>
            <a:chExt cx="7252859" cy="4007593"/>
          </a:xfrm>
        </p:grpSpPr>
        <p:sp>
          <p:nvSpPr>
            <p:cNvPr id="15" name="Text Box 12">
              <a:extLst>
                <a:ext uri="{FF2B5EF4-FFF2-40B4-BE49-F238E27FC236}">
                  <a16:creationId xmlns:a16="http://schemas.microsoft.com/office/drawing/2014/main" id="{592B5522-73EC-10BE-EEEA-65AB4915616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980454" y="1946398"/>
              <a:ext cx="2524125" cy="344203"/>
            </a:xfrm>
            <a:prstGeom prst="rect">
              <a:avLst/>
            </a:prstGeom>
            <a:noFill/>
            <a:ln w="38100">
              <a:solidFill>
                <a:srgbClr val="C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 eaLnBrk="0" hangingPunct="0">
                <a:spcBef>
                  <a:spcPct val="20000"/>
                </a:spcBef>
                <a:defRPr sz="2600">
                  <a:solidFill>
                    <a:srgbClr val="003A4E"/>
                  </a:solidFill>
                  <a:latin typeface="Arimo" pitchFamily="34" charset="0"/>
                  <a:cs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Blip>
                  <a:blip r:embed="rId3"/>
                </a:buBlip>
                <a:defRPr sz="2400">
                  <a:solidFill>
                    <a:srgbClr val="003A4E"/>
                  </a:solidFill>
                  <a:latin typeface="Arimo" pitchFamily="34" charset="0"/>
                  <a:cs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Blip>
                  <a:blip r:embed="rId3"/>
                </a:buBlip>
                <a:defRPr sz="2000">
                  <a:solidFill>
                    <a:srgbClr val="003A4E"/>
                  </a:solidFill>
                  <a:latin typeface="Arimo" pitchFamily="34" charset="0"/>
                  <a:cs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Blip>
                  <a:blip r:embed="rId3"/>
                </a:buBlip>
                <a:defRPr>
                  <a:solidFill>
                    <a:srgbClr val="003A4E"/>
                  </a:solidFill>
                  <a:latin typeface="Arimo" pitchFamily="34" charset="0"/>
                  <a:cs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Blip>
                  <a:blip r:embed="rId3"/>
                </a:buBlip>
                <a:defRPr sz="1600">
                  <a:solidFill>
                    <a:srgbClr val="003A4E"/>
                  </a:solidFill>
                  <a:latin typeface="Arimo" pitchFamily="34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Blip>
                  <a:blip r:embed="rId3"/>
                </a:buBlip>
                <a:defRPr sz="1600">
                  <a:solidFill>
                    <a:srgbClr val="003A4E"/>
                  </a:solidFill>
                  <a:latin typeface="Arimo" pitchFamily="34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Blip>
                  <a:blip r:embed="rId3"/>
                </a:buBlip>
                <a:defRPr sz="1600">
                  <a:solidFill>
                    <a:srgbClr val="003A4E"/>
                  </a:solidFill>
                  <a:latin typeface="Arimo" pitchFamily="34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Blip>
                  <a:blip r:embed="rId3"/>
                </a:buBlip>
                <a:defRPr sz="1600">
                  <a:solidFill>
                    <a:srgbClr val="003A4E"/>
                  </a:solidFill>
                  <a:latin typeface="Arimo" pitchFamily="34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Blip>
                  <a:blip r:embed="rId3"/>
                </a:buBlip>
                <a:defRPr sz="1600">
                  <a:solidFill>
                    <a:srgbClr val="003A4E"/>
                  </a:solidFill>
                  <a:latin typeface="Arimo" pitchFamily="34" charset="0"/>
                  <a:cs typeface="Arial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</a:pPr>
              <a:r>
                <a:rPr lang="it-IT" altLang="it-IT" sz="3000" b="1" dirty="0">
                  <a:solidFill>
                    <a:srgbClr val="002F54"/>
                  </a:solidFill>
                  <a:latin typeface="Lato" panose="020F0502020204030203" pitchFamily="34" charset="0"/>
                  <a:ea typeface="Arimo" panose="020B0604020202020204" pitchFamily="34" charset="0"/>
                </a:rPr>
                <a:t>CITTADINANZA</a:t>
              </a:r>
            </a:p>
          </p:txBody>
        </p:sp>
        <p:sp>
          <p:nvSpPr>
            <p:cNvPr id="16" name="AutoShape 13">
              <a:extLst>
                <a:ext uri="{FF2B5EF4-FFF2-40B4-BE49-F238E27FC236}">
                  <a16:creationId xmlns:a16="http://schemas.microsoft.com/office/drawing/2014/main" id="{5A4CFD98-94B8-6C4A-7AC6-6C8CC567B50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105197" y="2385496"/>
              <a:ext cx="274637" cy="228583"/>
            </a:xfrm>
            <a:prstGeom prst="downArrow">
              <a:avLst>
                <a:gd name="adj1" fmla="val 50000"/>
                <a:gd name="adj2" fmla="val 25000"/>
              </a:avLst>
            </a:prstGeom>
            <a:solidFill>
              <a:srgbClr val="FF0000"/>
            </a:solidFill>
            <a:ln w="38100">
              <a:solidFill>
                <a:srgbClr val="C00000"/>
              </a:solidFill>
              <a:miter lim="800000"/>
              <a:headEnd/>
              <a:tailEnd/>
            </a:ln>
          </p:spPr>
          <p:txBody>
            <a:bodyPr/>
            <a:lstStyle>
              <a:lvl1pPr eaLnBrk="0" hangingPunct="0">
                <a:spcBef>
                  <a:spcPct val="20000"/>
                </a:spcBef>
                <a:defRPr sz="2600">
                  <a:solidFill>
                    <a:srgbClr val="003A4E"/>
                  </a:solidFill>
                  <a:latin typeface="Arimo" pitchFamily="34" charset="0"/>
                  <a:cs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Blip>
                  <a:blip r:embed="rId3"/>
                </a:buBlip>
                <a:defRPr sz="2400">
                  <a:solidFill>
                    <a:srgbClr val="003A4E"/>
                  </a:solidFill>
                  <a:latin typeface="Arimo" pitchFamily="34" charset="0"/>
                  <a:cs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Blip>
                  <a:blip r:embed="rId3"/>
                </a:buBlip>
                <a:defRPr sz="2000">
                  <a:solidFill>
                    <a:srgbClr val="003A4E"/>
                  </a:solidFill>
                  <a:latin typeface="Arimo" pitchFamily="34" charset="0"/>
                  <a:cs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Blip>
                  <a:blip r:embed="rId3"/>
                </a:buBlip>
                <a:defRPr>
                  <a:solidFill>
                    <a:srgbClr val="003A4E"/>
                  </a:solidFill>
                  <a:latin typeface="Arimo" pitchFamily="34" charset="0"/>
                  <a:cs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Blip>
                  <a:blip r:embed="rId3"/>
                </a:buBlip>
                <a:defRPr sz="1600">
                  <a:solidFill>
                    <a:srgbClr val="003A4E"/>
                  </a:solidFill>
                  <a:latin typeface="Arimo" pitchFamily="34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Blip>
                  <a:blip r:embed="rId3"/>
                </a:buBlip>
                <a:defRPr sz="1600">
                  <a:solidFill>
                    <a:srgbClr val="003A4E"/>
                  </a:solidFill>
                  <a:latin typeface="Arimo" pitchFamily="34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Blip>
                  <a:blip r:embed="rId3"/>
                </a:buBlip>
                <a:defRPr sz="1600">
                  <a:solidFill>
                    <a:srgbClr val="003A4E"/>
                  </a:solidFill>
                  <a:latin typeface="Arimo" pitchFamily="34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Blip>
                  <a:blip r:embed="rId3"/>
                </a:buBlip>
                <a:defRPr sz="1600">
                  <a:solidFill>
                    <a:srgbClr val="003A4E"/>
                  </a:solidFill>
                  <a:latin typeface="Arimo" pitchFamily="34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Blip>
                  <a:blip r:embed="rId3"/>
                </a:buBlip>
                <a:defRPr sz="1600">
                  <a:solidFill>
                    <a:srgbClr val="003A4E"/>
                  </a:solidFill>
                  <a:latin typeface="Arimo" pitchFamily="34" charset="0"/>
                  <a:cs typeface="Arial" charset="0"/>
                </a:defRPr>
              </a:lvl9pPr>
            </a:lstStyle>
            <a:p>
              <a:pPr eaLnBrk="1" hangingPunct="1">
                <a:spcBef>
                  <a:spcPct val="0"/>
                </a:spcBef>
              </a:pPr>
              <a:endParaRPr lang="it-IT" altLang="it-IT" sz="3000">
                <a:solidFill>
                  <a:schemeClr val="tx1"/>
                </a:solidFill>
                <a:latin typeface="Lato" panose="020F0502020204030203" pitchFamily="34" charset="0"/>
                <a:ea typeface="Arimo" panose="020B0604020202020204" pitchFamily="34" charset="0"/>
              </a:endParaRPr>
            </a:p>
          </p:txBody>
        </p:sp>
        <p:sp>
          <p:nvSpPr>
            <p:cNvPr id="17" name="Text Box 14">
              <a:extLst>
                <a:ext uri="{FF2B5EF4-FFF2-40B4-BE49-F238E27FC236}">
                  <a16:creationId xmlns:a16="http://schemas.microsoft.com/office/drawing/2014/main" id="{764917C9-6F09-F266-2F72-48819D10528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029903" y="2755302"/>
              <a:ext cx="2474676" cy="2045282"/>
            </a:xfrm>
            <a:prstGeom prst="rect">
              <a:avLst/>
            </a:prstGeom>
            <a:noFill/>
            <a:ln w="38100">
              <a:solidFill>
                <a:srgbClr val="0075AA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 eaLnBrk="0" hangingPunct="0">
                <a:spcBef>
                  <a:spcPct val="20000"/>
                </a:spcBef>
                <a:defRPr sz="2600">
                  <a:solidFill>
                    <a:srgbClr val="003A4E"/>
                  </a:solidFill>
                  <a:latin typeface="Arimo" pitchFamily="34" charset="0"/>
                  <a:cs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Blip>
                  <a:blip r:embed="rId3"/>
                </a:buBlip>
                <a:defRPr sz="2400">
                  <a:solidFill>
                    <a:srgbClr val="003A4E"/>
                  </a:solidFill>
                  <a:latin typeface="Arimo" pitchFamily="34" charset="0"/>
                  <a:cs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Blip>
                  <a:blip r:embed="rId3"/>
                </a:buBlip>
                <a:defRPr sz="2000">
                  <a:solidFill>
                    <a:srgbClr val="003A4E"/>
                  </a:solidFill>
                  <a:latin typeface="Arimo" pitchFamily="34" charset="0"/>
                  <a:cs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Blip>
                  <a:blip r:embed="rId3"/>
                </a:buBlip>
                <a:defRPr>
                  <a:solidFill>
                    <a:srgbClr val="003A4E"/>
                  </a:solidFill>
                  <a:latin typeface="Arimo" pitchFamily="34" charset="0"/>
                  <a:cs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Blip>
                  <a:blip r:embed="rId3"/>
                </a:buBlip>
                <a:defRPr sz="1600">
                  <a:solidFill>
                    <a:srgbClr val="003A4E"/>
                  </a:solidFill>
                  <a:latin typeface="Arimo" pitchFamily="34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Blip>
                  <a:blip r:embed="rId3"/>
                </a:buBlip>
                <a:defRPr sz="1600">
                  <a:solidFill>
                    <a:srgbClr val="003A4E"/>
                  </a:solidFill>
                  <a:latin typeface="Arimo" pitchFamily="34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Blip>
                  <a:blip r:embed="rId3"/>
                </a:buBlip>
                <a:defRPr sz="1600">
                  <a:solidFill>
                    <a:srgbClr val="003A4E"/>
                  </a:solidFill>
                  <a:latin typeface="Arimo" pitchFamily="34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Blip>
                  <a:blip r:embed="rId3"/>
                </a:buBlip>
                <a:defRPr sz="1600">
                  <a:solidFill>
                    <a:srgbClr val="003A4E"/>
                  </a:solidFill>
                  <a:latin typeface="Arimo" pitchFamily="34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Blip>
                  <a:blip r:embed="rId3"/>
                </a:buBlip>
                <a:defRPr sz="1600">
                  <a:solidFill>
                    <a:srgbClr val="003A4E"/>
                  </a:solidFill>
                  <a:latin typeface="Arimo" pitchFamily="34" charset="0"/>
                  <a:cs typeface="Arial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</a:pPr>
              <a:r>
                <a:rPr lang="it-IT" altLang="it-IT" sz="3000" dirty="0">
                  <a:solidFill>
                    <a:srgbClr val="002F54"/>
                  </a:solidFill>
                  <a:latin typeface="Lato" panose="020F0502020204030203" pitchFamily="34" charset="0"/>
                  <a:ea typeface="Arimo" panose="020B0604020202020204" pitchFamily="34" charset="0"/>
                </a:rPr>
                <a:t>Brasile</a:t>
              </a:r>
            </a:p>
            <a:p>
              <a:pPr algn="ctr" eaLnBrk="1" hangingPunct="1">
                <a:spcBef>
                  <a:spcPct val="0"/>
                </a:spcBef>
              </a:pPr>
              <a:r>
                <a:rPr lang="it-IT" altLang="it-IT" sz="3000" dirty="0">
                  <a:solidFill>
                    <a:srgbClr val="002F54"/>
                  </a:solidFill>
                  <a:latin typeface="Lato" panose="020F0502020204030203" pitchFamily="34" charset="0"/>
                  <a:ea typeface="Arimo" panose="020B0604020202020204" pitchFamily="34" charset="0"/>
                </a:rPr>
                <a:t>Capo Verde</a:t>
              </a:r>
            </a:p>
            <a:p>
              <a:pPr algn="ctr" eaLnBrk="1" hangingPunct="1">
                <a:spcBef>
                  <a:spcPct val="0"/>
                </a:spcBef>
              </a:pPr>
              <a:r>
                <a:rPr lang="it-IT" altLang="it-IT" sz="3000" dirty="0">
                  <a:solidFill>
                    <a:srgbClr val="002F54"/>
                  </a:solidFill>
                  <a:latin typeface="Lato" panose="020F0502020204030203" pitchFamily="34" charset="0"/>
                  <a:ea typeface="Arimo" panose="020B0604020202020204" pitchFamily="34" charset="0"/>
                </a:rPr>
                <a:t>Jersey</a:t>
              </a:r>
            </a:p>
            <a:p>
              <a:pPr algn="ctr" eaLnBrk="1" hangingPunct="1">
                <a:spcBef>
                  <a:spcPct val="0"/>
                </a:spcBef>
              </a:pPr>
              <a:r>
                <a:rPr lang="it-IT" altLang="it-IT" sz="3000" dirty="0">
                  <a:solidFill>
                    <a:srgbClr val="002F54"/>
                  </a:solidFill>
                  <a:latin typeface="Lato" panose="020F0502020204030203" pitchFamily="34" charset="0"/>
                  <a:ea typeface="Arimo" panose="020B0604020202020204" pitchFamily="34" charset="0"/>
                </a:rPr>
                <a:t>Paesi ex Jugoslavia</a:t>
              </a:r>
            </a:p>
            <a:p>
              <a:pPr algn="ctr" eaLnBrk="1" hangingPunct="1">
                <a:spcBef>
                  <a:spcPct val="0"/>
                </a:spcBef>
              </a:pPr>
              <a:r>
                <a:rPr lang="it-IT" altLang="it-IT" sz="3000" dirty="0">
                  <a:solidFill>
                    <a:srgbClr val="002F54"/>
                  </a:solidFill>
                  <a:latin typeface="Lato" panose="020F0502020204030203" pitchFamily="34" charset="0"/>
                  <a:ea typeface="Arimo" panose="020B0604020202020204" pitchFamily="34" charset="0"/>
                </a:rPr>
                <a:t>Principato di Monaco</a:t>
              </a:r>
            </a:p>
            <a:p>
              <a:pPr algn="ctr" eaLnBrk="1" hangingPunct="1">
                <a:spcBef>
                  <a:spcPct val="0"/>
                </a:spcBef>
              </a:pPr>
              <a:r>
                <a:rPr lang="it-IT" altLang="it-IT" sz="3000" dirty="0">
                  <a:solidFill>
                    <a:srgbClr val="002F54"/>
                  </a:solidFill>
                  <a:latin typeface="Lato" panose="020F0502020204030203" pitchFamily="34" charset="0"/>
                  <a:ea typeface="Arimo" panose="020B0604020202020204" pitchFamily="34" charset="0"/>
                </a:rPr>
                <a:t>Tunisia</a:t>
              </a:r>
            </a:p>
            <a:p>
              <a:pPr algn="ctr" eaLnBrk="1" hangingPunct="1">
                <a:spcBef>
                  <a:spcPct val="0"/>
                </a:spcBef>
              </a:pPr>
              <a:r>
                <a:rPr lang="it-IT" altLang="it-IT" sz="3000" dirty="0">
                  <a:solidFill>
                    <a:srgbClr val="002F54"/>
                  </a:solidFill>
                  <a:latin typeface="Lato" panose="020F0502020204030203" pitchFamily="34" charset="0"/>
                  <a:ea typeface="Arimo" panose="020B0604020202020204" pitchFamily="34" charset="0"/>
                </a:rPr>
                <a:t>USA</a:t>
              </a:r>
            </a:p>
          </p:txBody>
        </p:sp>
        <p:sp>
          <p:nvSpPr>
            <p:cNvPr id="18" name="Text Box 16">
              <a:extLst>
                <a:ext uri="{FF2B5EF4-FFF2-40B4-BE49-F238E27FC236}">
                  <a16:creationId xmlns:a16="http://schemas.microsoft.com/office/drawing/2014/main" id="{3E93D74F-22BE-33D5-D2CA-16357AEACC8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122986" y="1946399"/>
              <a:ext cx="2898775" cy="344203"/>
            </a:xfrm>
            <a:prstGeom prst="rect">
              <a:avLst/>
            </a:prstGeom>
            <a:noFill/>
            <a:ln w="38100">
              <a:solidFill>
                <a:srgbClr val="C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 eaLnBrk="0" hangingPunct="0">
                <a:spcBef>
                  <a:spcPct val="20000"/>
                </a:spcBef>
                <a:defRPr sz="2600">
                  <a:solidFill>
                    <a:srgbClr val="003A4E"/>
                  </a:solidFill>
                  <a:latin typeface="Arimo" pitchFamily="34" charset="0"/>
                  <a:cs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Blip>
                  <a:blip r:embed="rId3"/>
                </a:buBlip>
                <a:defRPr sz="2400">
                  <a:solidFill>
                    <a:srgbClr val="003A4E"/>
                  </a:solidFill>
                  <a:latin typeface="Arimo" pitchFamily="34" charset="0"/>
                  <a:cs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Blip>
                  <a:blip r:embed="rId3"/>
                </a:buBlip>
                <a:defRPr sz="2000">
                  <a:solidFill>
                    <a:srgbClr val="003A4E"/>
                  </a:solidFill>
                  <a:latin typeface="Arimo" pitchFamily="34" charset="0"/>
                  <a:cs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Blip>
                  <a:blip r:embed="rId3"/>
                </a:buBlip>
                <a:defRPr>
                  <a:solidFill>
                    <a:srgbClr val="003A4E"/>
                  </a:solidFill>
                  <a:latin typeface="Arimo" pitchFamily="34" charset="0"/>
                  <a:cs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Blip>
                  <a:blip r:embed="rId3"/>
                </a:buBlip>
                <a:defRPr sz="1600">
                  <a:solidFill>
                    <a:srgbClr val="003A4E"/>
                  </a:solidFill>
                  <a:latin typeface="Arimo" pitchFamily="34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Blip>
                  <a:blip r:embed="rId3"/>
                </a:buBlip>
                <a:defRPr sz="1600">
                  <a:solidFill>
                    <a:srgbClr val="003A4E"/>
                  </a:solidFill>
                  <a:latin typeface="Arimo" pitchFamily="34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Blip>
                  <a:blip r:embed="rId3"/>
                </a:buBlip>
                <a:defRPr sz="1600">
                  <a:solidFill>
                    <a:srgbClr val="003A4E"/>
                  </a:solidFill>
                  <a:latin typeface="Arimo" pitchFamily="34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Blip>
                  <a:blip r:embed="rId3"/>
                </a:buBlip>
                <a:defRPr sz="1600">
                  <a:solidFill>
                    <a:srgbClr val="003A4E"/>
                  </a:solidFill>
                  <a:latin typeface="Arimo" pitchFamily="34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Blip>
                  <a:blip r:embed="rId3"/>
                </a:buBlip>
                <a:defRPr sz="1600">
                  <a:solidFill>
                    <a:srgbClr val="003A4E"/>
                  </a:solidFill>
                  <a:latin typeface="Arimo" pitchFamily="34" charset="0"/>
                  <a:cs typeface="Arial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</a:pPr>
              <a:r>
                <a:rPr lang="it-IT" altLang="it-IT" sz="3000" b="1" dirty="0">
                  <a:solidFill>
                    <a:srgbClr val="002F54"/>
                  </a:solidFill>
                  <a:latin typeface="Lato" panose="020F0502020204030203" pitchFamily="34" charset="0"/>
                  <a:ea typeface="Arimo" panose="020B0604020202020204" pitchFamily="34" charset="0"/>
                </a:rPr>
                <a:t>RAPPORTO DI LAVORO</a:t>
              </a:r>
            </a:p>
          </p:txBody>
        </p:sp>
        <p:sp>
          <p:nvSpPr>
            <p:cNvPr id="19" name="AutoShape 17">
              <a:extLst>
                <a:ext uri="{FF2B5EF4-FFF2-40B4-BE49-F238E27FC236}">
                  <a16:creationId xmlns:a16="http://schemas.microsoft.com/office/drawing/2014/main" id="{C54A5B30-85CE-FBBF-3B29-FAFC320E47D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435054" y="2399350"/>
              <a:ext cx="274638" cy="228583"/>
            </a:xfrm>
            <a:prstGeom prst="downArrow">
              <a:avLst>
                <a:gd name="adj1" fmla="val 50000"/>
                <a:gd name="adj2" fmla="val 25000"/>
              </a:avLst>
            </a:prstGeom>
            <a:solidFill>
              <a:srgbClr val="FF0000"/>
            </a:solidFill>
            <a:ln w="38100">
              <a:solidFill>
                <a:srgbClr val="C00000"/>
              </a:solidFill>
              <a:miter lim="800000"/>
              <a:headEnd/>
              <a:tailEnd/>
            </a:ln>
          </p:spPr>
          <p:txBody>
            <a:bodyPr/>
            <a:lstStyle>
              <a:lvl1pPr eaLnBrk="0" hangingPunct="0">
                <a:spcBef>
                  <a:spcPct val="20000"/>
                </a:spcBef>
                <a:defRPr sz="2600">
                  <a:solidFill>
                    <a:srgbClr val="003A4E"/>
                  </a:solidFill>
                  <a:latin typeface="Arimo" pitchFamily="34" charset="0"/>
                  <a:cs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Blip>
                  <a:blip r:embed="rId3"/>
                </a:buBlip>
                <a:defRPr sz="2400">
                  <a:solidFill>
                    <a:srgbClr val="003A4E"/>
                  </a:solidFill>
                  <a:latin typeface="Arimo" pitchFamily="34" charset="0"/>
                  <a:cs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Blip>
                  <a:blip r:embed="rId3"/>
                </a:buBlip>
                <a:defRPr sz="2000">
                  <a:solidFill>
                    <a:srgbClr val="003A4E"/>
                  </a:solidFill>
                  <a:latin typeface="Arimo" pitchFamily="34" charset="0"/>
                  <a:cs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Blip>
                  <a:blip r:embed="rId3"/>
                </a:buBlip>
                <a:defRPr>
                  <a:solidFill>
                    <a:srgbClr val="003A4E"/>
                  </a:solidFill>
                  <a:latin typeface="Arimo" pitchFamily="34" charset="0"/>
                  <a:cs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Blip>
                  <a:blip r:embed="rId3"/>
                </a:buBlip>
                <a:defRPr sz="1600">
                  <a:solidFill>
                    <a:srgbClr val="003A4E"/>
                  </a:solidFill>
                  <a:latin typeface="Arimo" pitchFamily="34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Blip>
                  <a:blip r:embed="rId3"/>
                </a:buBlip>
                <a:defRPr sz="1600">
                  <a:solidFill>
                    <a:srgbClr val="003A4E"/>
                  </a:solidFill>
                  <a:latin typeface="Arimo" pitchFamily="34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Blip>
                  <a:blip r:embed="rId3"/>
                </a:buBlip>
                <a:defRPr sz="1600">
                  <a:solidFill>
                    <a:srgbClr val="003A4E"/>
                  </a:solidFill>
                  <a:latin typeface="Arimo" pitchFamily="34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Blip>
                  <a:blip r:embed="rId3"/>
                </a:buBlip>
                <a:defRPr sz="1600">
                  <a:solidFill>
                    <a:srgbClr val="003A4E"/>
                  </a:solidFill>
                  <a:latin typeface="Arimo" pitchFamily="34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Blip>
                  <a:blip r:embed="rId3"/>
                </a:buBlip>
                <a:defRPr sz="1600">
                  <a:solidFill>
                    <a:srgbClr val="003A4E"/>
                  </a:solidFill>
                  <a:latin typeface="Arimo" pitchFamily="34" charset="0"/>
                  <a:cs typeface="Arial" charset="0"/>
                </a:defRPr>
              </a:lvl9pPr>
            </a:lstStyle>
            <a:p>
              <a:pPr eaLnBrk="1" hangingPunct="1">
                <a:spcBef>
                  <a:spcPct val="0"/>
                </a:spcBef>
              </a:pPr>
              <a:endParaRPr lang="it-IT" altLang="it-IT" sz="3000">
                <a:solidFill>
                  <a:schemeClr val="tx1"/>
                </a:solidFill>
                <a:latin typeface="Lato" panose="020F0502020204030203" pitchFamily="34" charset="0"/>
                <a:ea typeface="Arimo" panose="020B0604020202020204" pitchFamily="34" charset="0"/>
              </a:endParaRPr>
            </a:p>
          </p:txBody>
        </p:sp>
        <p:sp>
          <p:nvSpPr>
            <p:cNvPr id="20" name="Text Box 18">
              <a:extLst>
                <a:ext uri="{FF2B5EF4-FFF2-40B4-BE49-F238E27FC236}">
                  <a16:creationId xmlns:a16="http://schemas.microsoft.com/office/drawing/2014/main" id="{D8E3828D-BE6B-903E-A06F-A2E5D599F0E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122986" y="2738572"/>
              <a:ext cx="2978317" cy="2262921"/>
            </a:xfrm>
            <a:prstGeom prst="rect">
              <a:avLst/>
            </a:prstGeom>
            <a:noFill/>
            <a:ln w="38100">
              <a:solidFill>
                <a:srgbClr val="0075AA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 eaLnBrk="0" hangingPunct="0">
                <a:spcBef>
                  <a:spcPct val="20000"/>
                </a:spcBef>
                <a:defRPr sz="2600">
                  <a:solidFill>
                    <a:srgbClr val="003A4E"/>
                  </a:solidFill>
                  <a:latin typeface="Arimo" pitchFamily="34" charset="0"/>
                  <a:cs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Blip>
                  <a:blip r:embed="rId3"/>
                </a:buBlip>
                <a:defRPr sz="2400">
                  <a:solidFill>
                    <a:srgbClr val="003A4E"/>
                  </a:solidFill>
                  <a:latin typeface="Arimo" pitchFamily="34" charset="0"/>
                  <a:cs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Blip>
                  <a:blip r:embed="rId3"/>
                </a:buBlip>
                <a:defRPr sz="2000">
                  <a:solidFill>
                    <a:srgbClr val="003A4E"/>
                  </a:solidFill>
                  <a:latin typeface="Arimo" pitchFamily="34" charset="0"/>
                  <a:cs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Blip>
                  <a:blip r:embed="rId3"/>
                </a:buBlip>
                <a:defRPr>
                  <a:solidFill>
                    <a:srgbClr val="003A4E"/>
                  </a:solidFill>
                  <a:latin typeface="Arimo" pitchFamily="34" charset="0"/>
                  <a:cs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Blip>
                  <a:blip r:embed="rId3"/>
                </a:buBlip>
                <a:defRPr sz="1600">
                  <a:solidFill>
                    <a:srgbClr val="003A4E"/>
                  </a:solidFill>
                  <a:latin typeface="Arimo" pitchFamily="34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Blip>
                  <a:blip r:embed="rId3"/>
                </a:buBlip>
                <a:defRPr sz="1600">
                  <a:solidFill>
                    <a:srgbClr val="003A4E"/>
                  </a:solidFill>
                  <a:latin typeface="Arimo" pitchFamily="34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Blip>
                  <a:blip r:embed="rId3"/>
                </a:buBlip>
                <a:defRPr sz="1600">
                  <a:solidFill>
                    <a:srgbClr val="003A4E"/>
                  </a:solidFill>
                  <a:latin typeface="Arimo" pitchFamily="34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Blip>
                  <a:blip r:embed="rId3"/>
                </a:buBlip>
                <a:defRPr sz="1600">
                  <a:solidFill>
                    <a:srgbClr val="003A4E"/>
                  </a:solidFill>
                  <a:latin typeface="Arimo" pitchFamily="34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Blip>
                  <a:blip r:embed="rId3"/>
                </a:buBlip>
                <a:defRPr sz="1600">
                  <a:solidFill>
                    <a:srgbClr val="003A4E"/>
                  </a:solidFill>
                  <a:latin typeface="Arimo" pitchFamily="34" charset="0"/>
                  <a:cs typeface="Arial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</a:pPr>
              <a:r>
                <a:rPr lang="it-IT" altLang="it-IT" sz="3000" dirty="0">
                  <a:latin typeface="Lato" panose="020F0502020204030203" pitchFamily="34" charset="0"/>
                  <a:ea typeface="Arimo" panose="020B0604020202020204" pitchFamily="34" charset="0"/>
                </a:rPr>
                <a:t>Regolamento CEE</a:t>
              </a:r>
            </a:p>
            <a:p>
              <a:pPr algn="ctr" eaLnBrk="1" hangingPunct="1">
                <a:spcBef>
                  <a:spcPct val="0"/>
                </a:spcBef>
              </a:pPr>
              <a:r>
                <a:rPr lang="it-IT" altLang="it-IT" sz="3000" dirty="0">
                  <a:latin typeface="Lato" panose="020F0502020204030203" pitchFamily="34" charset="0"/>
                  <a:ea typeface="Arimo" panose="020B0604020202020204" pitchFamily="34" charset="0"/>
                </a:rPr>
                <a:t>Argentina</a:t>
              </a:r>
            </a:p>
            <a:p>
              <a:pPr algn="ctr" eaLnBrk="1" hangingPunct="1">
                <a:spcBef>
                  <a:spcPct val="0"/>
                </a:spcBef>
              </a:pPr>
              <a:r>
                <a:rPr lang="it-IT" altLang="it-IT" sz="3000" dirty="0">
                  <a:latin typeface="Lato" panose="020F0502020204030203" pitchFamily="34" charset="0"/>
                  <a:ea typeface="Arimo" panose="020B0604020202020204" pitchFamily="34" charset="0"/>
                </a:rPr>
                <a:t>Canada e </a:t>
              </a:r>
              <a:r>
                <a:rPr lang="it-IT" altLang="it-IT" sz="3000" dirty="0" err="1">
                  <a:latin typeface="Lato" panose="020F0502020204030203" pitchFamily="34" charset="0"/>
                  <a:ea typeface="Arimo" panose="020B0604020202020204" pitchFamily="34" charset="0"/>
                </a:rPr>
                <a:t>Quebec</a:t>
              </a:r>
              <a:endParaRPr lang="it-IT" altLang="it-IT" sz="3000" dirty="0">
                <a:latin typeface="Lato" panose="020F0502020204030203" pitchFamily="34" charset="0"/>
                <a:ea typeface="Arimo" panose="020B0604020202020204" pitchFamily="34" charset="0"/>
              </a:endParaRPr>
            </a:p>
            <a:p>
              <a:pPr algn="ctr" eaLnBrk="1" hangingPunct="1">
                <a:spcBef>
                  <a:spcPct val="0"/>
                </a:spcBef>
              </a:pPr>
              <a:r>
                <a:rPr lang="it-IT" altLang="it-IT" sz="3000" dirty="0">
                  <a:latin typeface="Lato" panose="020F0502020204030203" pitchFamily="34" charset="0"/>
                  <a:ea typeface="Arimo" panose="020B0604020202020204" pitchFamily="34" charset="0"/>
                </a:rPr>
                <a:t>Corea del Sud</a:t>
              </a:r>
            </a:p>
            <a:p>
              <a:pPr algn="ctr" eaLnBrk="1" hangingPunct="1">
                <a:spcBef>
                  <a:spcPct val="0"/>
                </a:spcBef>
              </a:pPr>
              <a:r>
                <a:rPr lang="it-IT" altLang="it-IT" sz="3000" dirty="0">
                  <a:latin typeface="Lato" panose="020F0502020204030203" pitchFamily="34" charset="0"/>
                  <a:ea typeface="Arimo" panose="020B0604020202020204" pitchFamily="34" charset="0"/>
                </a:rPr>
                <a:t>Giappone</a:t>
              </a:r>
            </a:p>
            <a:p>
              <a:pPr algn="ctr" eaLnBrk="1" hangingPunct="1">
                <a:spcBef>
                  <a:spcPct val="0"/>
                </a:spcBef>
              </a:pPr>
              <a:r>
                <a:rPr lang="it-IT" altLang="it-IT" sz="3000" dirty="0">
                  <a:latin typeface="Lato" panose="020F0502020204030203" pitchFamily="34" charset="0"/>
                  <a:ea typeface="Arimo" panose="020B0604020202020204" pitchFamily="34" charset="0"/>
                </a:rPr>
                <a:t>San Marino</a:t>
              </a:r>
            </a:p>
            <a:p>
              <a:pPr algn="ctr" eaLnBrk="1" hangingPunct="1">
                <a:spcBef>
                  <a:spcPct val="0"/>
                </a:spcBef>
              </a:pPr>
              <a:r>
                <a:rPr lang="it-IT" altLang="it-IT" sz="3000" dirty="0">
                  <a:latin typeface="Lato" panose="020F0502020204030203" pitchFamily="34" charset="0"/>
                  <a:ea typeface="Arimo" panose="020B0604020202020204" pitchFamily="34" charset="0"/>
                </a:rPr>
                <a:t>Uruguay</a:t>
              </a:r>
            </a:p>
            <a:p>
              <a:pPr algn="ctr" eaLnBrk="1" hangingPunct="1">
                <a:spcBef>
                  <a:spcPct val="0"/>
                </a:spcBef>
              </a:pPr>
              <a:r>
                <a:rPr lang="it-IT" altLang="it-IT" sz="3000" dirty="0">
                  <a:latin typeface="Lato" panose="020F0502020204030203" pitchFamily="34" charset="0"/>
                  <a:ea typeface="Arimo" panose="020B0604020202020204" pitchFamily="34" charset="0"/>
                </a:rPr>
                <a:t>Venezuela</a:t>
              </a:r>
            </a:p>
            <a:p>
              <a:pPr algn="ctr" eaLnBrk="1" hangingPunct="1">
                <a:spcBef>
                  <a:spcPct val="0"/>
                </a:spcBef>
              </a:pPr>
              <a:r>
                <a:rPr lang="it-IT" altLang="it-IT" sz="3000" dirty="0">
                  <a:latin typeface="Lato" panose="020F0502020204030203" pitchFamily="34" charset="0"/>
                  <a:ea typeface="Arimo" panose="020B0604020202020204" pitchFamily="34" charset="0"/>
                </a:rPr>
                <a:t>Turchia</a:t>
              </a:r>
            </a:p>
          </p:txBody>
        </p:sp>
        <p:sp>
          <p:nvSpPr>
            <p:cNvPr id="21" name="Rettangolo con angoli arrotondati sullo stesso lato 9">
              <a:extLst>
                <a:ext uri="{FF2B5EF4-FFF2-40B4-BE49-F238E27FC236}">
                  <a16:creationId xmlns:a16="http://schemas.microsoft.com/office/drawing/2014/main" id="{9A80290B-3093-7295-FF07-193FAB36CCBC}"/>
                </a:ext>
              </a:extLst>
            </p:cNvPr>
            <p:cNvSpPr/>
            <p:nvPr/>
          </p:nvSpPr>
          <p:spPr>
            <a:xfrm>
              <a:off x="848444" y="993900"/>
              <a:ext cx="7252859" cy="767555"/>
            </a:xfrm>
            <a:prstGeom prst="round2SameRect">
              <a:avLst/>
            </a:prstGeom>
            <a:solidFill>
              <a:schemeClr val="bg1"/>
            </a:solidFill>
            <a:ln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it-IT" altLang="it-IT" sz="3000" b="1" dirty="0">
                  <a:solidFill>
                    <a:srgbClr val="002F54"/>
                  </a:solidFill>
                  <a:latin typeface="Lato" panose="020F0502020204030203" pitchFamily="34" charset="0"/>
                  <a:ea typeface="Arimo" panose="020B0604020202020204" pitchFamily="34" charset="0"/>
                </a:rPr>
                <a:t>Ambito </a:t>
              </a:r>
              <a:r>
                <a:rPr lang="it-IT" altLang="it-IT" sz="3000" b="1" dirty="0">
                  <a:solidFill>
                    <a:srgbClr val="C00000"/>
                  </a:solidFill>
                  <a:latin typeface="Lato" panose="020F0502020204030203" pitchFamily="34" charset="0"/>
                  <a:ea typeface="Arimo" panose="020B0604020202020204" pitchFamily="34" charset="0"/>
                </a:rPr>
                <a:t>soggettivo</a:t>
              </a:r>
              <a:r>
                <a:rPr lang="it-IT" altLang="it-IT" sz="3000" b="1" dirty="0">
                  <a:solidFill>
                    <a:srgbClr val="002F54"/>
                  </a:solidFill>
                  <a:latin typeface="Lato" panose="020F0502020204030203" pitchFamily="34" charset="0"/>
                  <a:ea typeface="Arimo" panose="020B0604020202020204" pitchFamily="34" charset="0"/>
                </a:rPr>
                <a:t> di applicazione delle convenzioni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13314981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341472" y="370047"/>
            <a:ext cx="4210323" cy="6419139"/>
            <a:chOff x="0" y="0"/>
            <a:chExt cx="3585346" cy="5466287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3585346" cy="5466286"/>
            </a:xfrm>
            <a:custGeom>
              <a:avLst/>
              <a:gdLst/>
              <a:ahLst/>
              <a:cxnLst/>
              <a:rect l="l" t="t" r="r" b="b"/>
              <a:pathLst>
                <a:path w="3585346" h="5466286">
                  <a:moveTo>
                    <a:pt x="3421516" y="0"/>
                  </a:moveTo>
                  <a:lnTo>
                    <a:pt x="0" y="0"/>
                  </a:lnTo>
                  <a:lnTo>
                    <a:pt x="0" y="5466286"/>
                  </a:lnTo>
                  <a:lnTo>
                    <a:pt x="76200" y="5466286"/>
                  </a:lnTo>
                  <a:lnTo>
                    <a:pt x="76200" y="76200"/>
                  </a:lnTo>
                  <a:lnTo>
                    <a:pt x="3585346" y="76200"/>
                  </a:lnTo>
                  <a:lnTo>
                    <a:pt x="3585346" y="0"/>
                  </a:lnTo>
                  <a:close/>
                </a:path>
              </a:pathLst>
            </a:custGeom>
            <a:solidFill>
              <a:srgbClr val="003253"/>
            </a:solidFill>
          </p:spPr>
          <p:txBody>
            <a:bodyPr/>
            <a:lstStyle/>
            <a:p>
              <a:endParaRPr lang="it-IT"/>
            </a:p>
          </p:txBody>
        </p:sp>
      </p:grpSp>
      <p:grpSp>
        <p:nvGrpSpPr>
          <p:cNvPr id="4" name="Group 4"/>
          <p:cNvGrpSpPr/>
          <p:nvPr/>
        </p:nvGrpSpPr>
        <p:grpSpPr>
          <a:xfrm rot="-10800000">
            <a:off x="11865513" y="7751113"/>
            <a:ext cx="6070024" cy="2019359"/>
            <a:chOff x="0" y="0"/>
            <a:chExt cx="5168994" cy="1719607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5168994" cy="1719607"/>
            </a:xfrm>
            <a:custGeom>
              <a:avLst/>
              <a:gdLst/>
              <a:ahLst/>
              <a:cxnLst/>
              <a:rect l="l" t="t" r="r" b="b"/>
              <a:pathLst>
                <a:path w="5168994" h="1719607">
                  <a:moveTo>
                    <a:pt x="5005164" y="0"/>
                  </a:moveTo>
                  <a:lnTo>
                    <a:pt x="0" y="0"/>
                  </a:lnTo>
                  <a:lnTo>
                    <a:pt x="0" y="1719607"/>
                  </a:lnTo>
                  <a:lnTo>
                    <a:pt x="76200" y="1719607"/>
                  </a:lnTo>
                  <a:lnTo>
                    <a:pt x="76200" y="76200"/>
                  </a:lnTo>
                  <a:lnTo>
                    <a:pt x="5168994" y="76200"/>
                  </a:lnTo>
                  <a:lnTo>
                    <a:pt x="5168994" y="0"/>
                  </a:lnTo>
                  <a:close/>
                </a:path>
              </a:pathLst>
            </a:custGeom>
            <a:solidFill>
              <a:srgbClr val="B02039"/>
            </a:solidFill>
          </p:spPr>
          <p:txBody>
            <a:bodyPr/>
            <a:lstStyle/>
            <a:p>
              <a:endParaRPr lang="it-IT"/>
            </a:p>
          </p:txBody>
        </p:sp>
      </p:grpSp>
      <p:sp>
        <p:nvSpPr>
          <p:cNvPr id="6" name="Freeform 6"/>
          <p:cNvSpPr/>
          <p:nvPr/>
        </p:nvSpPr>
        <p:spPr>
          <a:xfrm>
            <a:off x="16784434" y="8760792"/>
            <a:ext cx="949733" cy="805000"/>
          </a:xfrm>
          <a:custGeom>
            <a:avLst/>
            <a:gdLst/>
            <a:ahLst/>
            <a:cxnLst/>
            <a:rect l="l" t="t" r="r" b="b"/>
            <a:pathLst>
              <a:path w="949733" h="805000">
                <a:moveTo>
                  <a:pt x="0" y="0"/>
                </a:moveTo>
                <a:lnTo>
                  <a:pt x="949732" y="0"/>
                </a:lnTo>
                <a:lnTo>
                  <a:pt x="949732" y="805000"/>
                </a:lnTo>
                <a:lnTo>
                  <a:pt x="0" y="805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it-IT"/>
          </a:p>
        </p:txBody>
      </p:sp>
      <p:sp>
        <p:nvSpPr>
          <p:cNvPr id="7" name="TextBox 7"/>
          <p:cNvSpPr txBox="1"/>
          <p:nvPr/>
        </p:nvSpPr>
        <p:spPr>
          <a:xfrm>
            <a:off x="1028700" y="1028700"/>
            <a:ext cx="16230600" cy="6154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r>
              <a:rPr lang="it-IT" sz="3999" dirty="0">
                <a:solidFill>
                  <a:srgbClr val="B02039"/>
                </a:solidFill>
                <a:latin typeface="Lato"/>
              </a:rPr>
              <a:t>Assegnazioni in Paesi convenzionati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5644774" y="9520381"/>
            <a:ext cx="3754820" cy="32393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2799"/>
              </a:lnSpc>
            </a:pPr>
            <a:r>
              <a:rPr lang="en-US" sz="1999" dirty="0">
                <a:solidFill>
                  <a:srgbClr val="003253"/>
                </a:solidFill>
                <a:latin typeface="Lato"/>
              </a:rPr>
              <a:t>Nel mondo, </a:t>
            </a:r>
            <a:r>
              <a:rPr lang="en-US" sz="1999" dirty="0" err="1">
                <a:solidFill>
                  <a:srgbClr val="003253"/>
                </a:solidFill>
                <a:latin typeface="Lato"/>
              </a:rPr>
              <a:t>alleati</a:t>
            </a:r>
            <a:r>
              <a:rPr lang="en-US" sz="1999" dirty="0">
                <a:solidFill>
                  <a:srgbClr val="003253"/>
                </a:solidFill>
                <a:latin typeface="Lato"/>
              </a:rPr>
              <a:t> al </a:t>
            </a:r>
            <a:r>
              <a:rPr lang="en-US" sz="1999" dirty="0" err="1">
                <a:solidFill>
                  <a:srgbClr val="003253"/>
                </a:solidFill>
                <a:latin typeface="Lato"/>
              </a:rPr>
              <a:t>tuo</a:t>
            </a:r>
            <a:r>
              <a:rPr lang="en-US" sz="1999" dirty="0">
                <a:solidFill>
                  <a:srgbClr val="003253"/>
                </a:solidFill>
                <a:latin typeface="Lato"/>
              </a:rPr>
              <a:t> </a:t>
            </a:r>
            <a:r>
              <a:rPr lang="en-US" sz="1999" dirty="0" err="1">
                <a:solidFill>
                  <a:srgbClr val="003253"/>
                </a:solidFill>
                <a:latin typeface="Lato"/>
              </a:rPr>
              <a:t>fianco</a:t>
            </a:r>
            <a:endParaRPr lang="en-US" sz="1999" dirty="0">
              <a:solidFill>
                <a:srgbClr val="003253"/>
              </a:solidFill>
              <a:latin typeface="Lato"/>
            </a:endParaRPr>
          </a:p>
        </p:txBody>
      </p:sp>
      <p:sp>
        <p:nvSpPr>
          <p:cNvPr id="9" name="TextBox 9"/>
          <p:cNvSpPr txBox="1"/>
          <p:nvPr/>
        </p:nvSpPr>
        <p:spPr>
          <a:xfrm>
            <a:off x="9574206" y="9520381"/>
            <a:ext cx="3754820" cy="33965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2799"/>
              </a:lnSpc>
            </a:pPr>
            <a:r>
              <a:rPr lang="en-US" sz="1999">
                <a:solidFill>
                  <a:srgbClr val="003253"/>
                </a:solidFill>
                <a:latin typeface="Lato"/>
              </a:rPr>
              <a:t>www.ecaitalia.com</a:t>
            </a:r>
          </a:p>
        </p:txBody>
      </p:sp>
      <p:grpSp>
        <p:nvGrpSpPr>
          <p:cNvPr id="10" name="Gruppo 9">
            <a:extLst>
              <a:ext uri="{FF2B5EF4-FFF2-40B4-BE49-F238E27FC236}">
                <a16:creationId xmlns:a16="http://schemas.microsoft.com/office/drawing/2014/main" id="{32116AD5-968E-6C5D-BB9A-6095FD503510}"/>
              </a:ext>
            </a:extLst>
          </p:cNvPr>
          <p:cNvGrpSpPr/>
          <p:nvPr/>
        </p:nvGrpSpPr>
        <p:grpSpPr>
          <a:xfrm>
            <a:off x="1028700" y="1949269"/>
            <a:ext cx="14986590" cy="7309031"/>
            <a:chOff x="542696" y="993900"/>
            <a:chExt cx="8005031" cy="3959741"/>
          </a:xfrm>
        </p:grpSpPr>
        <p:sp>
          <p:nvSpPr>
            <p:cNvPr id="12" name="Rectangle 3">
              <a:extLst>
                <a:ext uri="{FF2B5EF4-FFF2-40B4-BE49-F238E27FC236}">
                  <a16:creationId xmlns:a16="http://schemas.microsoft.com/office/drawing/2014/main" id="{D11376DF-DF73-958E-0E43-3D3AB2B8A8E3}"/>
                </a:ext>
              </a:extLst>
            </p:cNvPr>
            <p:cNvSpPr txBox="1">
              <a:spLocks noChangeArrowheads="1"/>
            </p:cNvSpPr>
            <p:nvPr/>
          </p:nvSpPr>
          <p:spPr>
            <a:xfrm>
              <a:off x="542696" y="4158297"/>
              <a:ext cx="7803444" cy="795344"/>
            </a:xfrm>
            <a:prstGeom prst="rect">
              <a:avLst/>
            </a:prstGeom>
            <a:noFill/>
            <a:ln w="31750">
              <a:solidFill>
                <a:srgbClr val="C00000"/>
              </a:solidFill>
              <a:miter lim="800000"/>
              <a:headEnd/>
              <a:tailEnd/>
            </a:ln>
          </p:spPr>
          <p:txBody>
            <a:bodyPr spcFirstLastPara="1" wrap="square" lIns="91425" tIns="91425" rIns="91425" bIns="91425" anchor="t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L="457200" marR="0" lvl="0" indent="-342900" algn="l" rtl="0">
                <a:lnSpc>
                  <a:spcPct val="115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2"/>
                </a:buClr>
                <a:buSzPts val="1800"/>
                <a:buFont typeface="Arial"/>
                <a:buChar char="●"/>
                <a:defRPr sz="1800" b="0" i="0" u="none" strike="noStrike" cap="none">
                  <a:solidFill>
                    <a:schemeClr val="dk2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L="914400" marR="0" lvl="1" indent="-317500" algn="l" rtl="0">
                <a:lnSpc>
                  <a:spcPct val="115000"/>
                </a:lnSpc>
                <a:spcBef>
                  <a:spcPts val="1600"/>
                </a:spcBef>
                <a:spcAft>
                  <a:spcPts val="0"/>
                </a:spcAft>
                <a:buClr>
                  <a:schemeClr val="dk2"/>
                </a:buClr>
                <a:buSzPts val="1400"/>
                <a:buFont typeface="Arial"/>
                <a:buChar char="○"/>
                <a:defRPr sz="1400" b="0" i="0" u="none" strike="noStrike" cap="none">
                  <a:solidFill>
                    <a:schemeClr val="dk2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L="1371600" marR="0" lvl="2" indent="-317500" algn="l" rtl="0">
                <a:lnSpc>
                  <a:spcPct val="115000"/>
                </a:lnSpc>
                <a:spcBef>
                  <a:spcPts val="1600"/>
                </a:spcBef>
                <a:spcAft>
                  <a:spcPts val="0"/>
                </a:spcAft>
                <a:buClr>
                  <a:schemeClr val="dk2"/>
                </a:buClr>
                <a:buSzPts val="1400"/>
                <a:buFont typeface="Arial"/>
                <a:buChar char="■"/>
                <a:defRPr sz="1400" b="0" i="0" u="none" strike="noStrike" cap="none">
                  <a:solidFill>
                    <a:schemeClr val="dk2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L="1828800" marR="0" lvl="3" indent="-317500" algn="l" rtl="0">
                <a:lnSpc>
                  <a:spcPct val="115000"/>
                </a:lnSpc>
                <a:spcBef>
                  <a:spcPts val="1600"/>
                </a:spcBef>
                <a:spcAft>
                  <a:spcPts val="0"/>
                </a:spcAft>
                <a:buClr>
                  <a:schemeClr val="dk2"/>
                </a:buClr>
                <a:buSzPts val="1400"/>
                <a:buFont typeface="Arial"/>
                <a:buChar char="●"/>
                <a:defRPr sz="1400" b="0" i="0" u="none" strike="noStrike" cap="none">
                  <a:solidFill>
                    <a:schemeClr val="dk2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L="2286000" marR="0" lvl="4" indent="-317500" algn="l" rtl="0">
                <a:lnSpc>
                  <a:spcPct val="115000"/>
                </a:lnSpc>
                <a:spcBef>
                  <a:spcPts val="1600"/>
                </a:spcBef>
                <a:spcAft>
                  <a:spcPts val="0"/>
                </a:spcAft>
                <a:buClr>
                  <a:schemeClr val="dk2"/>
                </a:buClr>
                <a:buSzPts val="1400"/>
                <a:buFont typeface="Arial"/>
                <a:buChar char="○"/>
                <a:defRPr sz="1400" b="0" i="0" u="none" strike="noStrike" cap="none">
                  <a:solidFill>
                    <a:schemeClr val="dk2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L="2743200" marR="0" lvl="5" indent="-317500" algn="l" rtl="0">
                <a:lnSpc>
                  <a:spcPct val="115000"/>
                </a:lnSpc>
                <a:spcBef>
                  <a:spcPts val="1600"/>
                </a:spcBef>
                <a:spcAft>
                  <a:spcPts val="0"/>
                </a:spcAft>
                <a:buClr>
                  <a:schemeClr val="dk2"/>
                </a:buClr>
                <a:buSzPts val="1400"/>
                <a:buFont typeface="Arial"/>
                <a:buChar char="■"/>
                <a:defRPr sz="1400" b="0" i="0" u="none" strike="noStrike" cap="none">
                  <a:solidFill>
                    <a:schemeClr val="dk2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L="3200400" marR="0" lvl="6" indent="-317500" algn="l" rtl="0">
                <a:lnSpc>
                  <a:spcPct val="115000"/>
                </a:lnSpc>
                <a:spcBef>
                  <a:spcPts val="1600"/>
                </a:spcBef>
                <a:spcAft>
                  <a:spcPts val="0"/>
                </a:spcAft>
                <a:buClr>
                  <a:schemeClr val="dk2"/>
                </a:buClr>
                <a:buSzPts val="1400"/>
                <a:buFont typeface="Arial"/>
                <a:buChar char="●"/>
                <a:defRPr sz="1400" b="0" i="0" u="none" strike="noStrike" cap="none">
                  <a:solidFill>
                    <a:schemeClr val="dk2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L="3657600" marR="0" lvl="7" indent="-317500" algn="l" rtl="0">
                <a:lnSpc>
                  <a:spcPct val="115000"/>
                </a:lnSpc>
                <a:spcBef>
                  <a:spcPts val="1600"/>
                </a:spcBef>
                <a:spcAft>
                  <a:spcPts val="0"/>
                </a:spcAft>
                <a:buClr>
                  <a:schemeClr val="dk2"/>
                </a:buClr>
                <a:buSzPts val="1400"/>
                <a:buFont typeface="Arial"/>
                <a:buChar char="○"/>
                <a:defRPr sz="1400" b="0" i="0" u="none" strike="noStrike" cap="none">
                  <a:solidFill>
                    <a:schemeClr val="dk2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L="4114800" marR="0" lvl="8" indent="-317500" algn="l" rtl="0">
                <a:lnSpc>
                  <a:spcPct val="115000"/>
                </a:lnSpc>
                <a:spcBef>
                  <a:spcPts val="1600"/>
                </a:spcBef>
                <a:spcAft>
                  <a:spcPts val="1600"/>
                </a:spcAft>
                <a:buClr>
                  <a:schemeClr val="dk2"/>
                </a:buClr>
                <a:buSzPts val="1400"/>
                <a:buFont typeface="Arial"/>
                <a:buChar char="■"/>
                <a:defRPr sz="1400" b="0" i="0" u="none" strike="noStrike" cap="none">
                  <a:solidFill>
                    <a:schemeClr val="dk2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indent="0" algn="ctr">
                <a:buFont typeface="Arial"/>
                <a:buNone/>
              </a:pPr>
              <a:r>
                <a:rPr lang="it-IT" altLang="it-IT" sz="3400" b="1" dirty="0">
                  <a:solidFill>
                    <a:srgbClr val="002F54"/>
                  </a:solidFill>
                  <a:latin typeface="Lato" panose="020F0502020204030203" pitchFamily="34" charset="0"/>
                  <a:ea typeface="Arimo" panose="020B0604020202020204" pitchFamily="34" charset="0"/>
                </a:rPr>
                <a:t>Molte convenzioni bilaterali sono parziali</a:t>
              </a:r>
              <a:r>
                <a:rPr lang="it-IT" altLang="it-IT" sz="3400" dirty="0">
                  <a:solidFill>
                    <a:srgbClr val="002F54"/>
                  </a:solidFill>
                  <a:latin typeface="Lato" panose="020F0502020204030203" pitchFamily="34" charset="0"/>
                  <a:ea typeface="Arimo" panose="020B0604020202020204" pitchFamily="34" charset="0"/>
                </a:rPr>
                <a:t>: </a:t>
              </a:r>
            </a:p>
            <a:p>
              <a:pPr marL="0" indent="0" algn="ctr">
                <a:buFont typeface="Arial"/>
                <a:buNone/>
              </a:pPr>
              <a:r>
                <a:rPr lang="it-IT" altLang="it-IT" sz="3400" b="1" dirty="0">
                  <a:solidFill>
                    <a:srgbClr val="C00000"/>
                  </a:solidFill>
                  <a:latin typeface="Lato" panose="020F0502020204030203" pitchFamily="34" charset="0"/>
                  <a:ea typeface="Arimo" panose="020B0604020202020204" pitchFamily="34" charset="0"/>
                </a:rPr>
                <a:t>verificare sempre l’ambito oggettivo della convenzione</a:t>
              </a:r>
            </a:p>
          </p:txBody>
        </p:sp>
        <p:sp>
          <p:nvSpPr>
            <p:cNvPr id="13" name="Rectangle 3">
              <a:extLst>
                <a:ext uri="{FF2B5EF4-FFF2-40B4-BE49-F238E27FC236}">
                  <a16:creationId xmlns:a16="http://schemas.microsoft.com/office/drawing/2014/main" id="{5FD7429E-2DB8-B701-A4FC-054C9EA4CFA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97123" y="1300518"/>
              <a:ext cx="7950604" cy="198769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/>
            <a:lstStyle/>
            <a:p>
              <a:pPr marL="342900" indent="-342900">
                <a:defRPr/>
              </a:pPr>
              <a:endParaRPr lang="it-IT" sz="3400" u="sng" kern="0" dirty="0">
                <a:solidFill>
                  <a:srgbClr val="002F54"/>
                </a:solidFill>
                <a:latin typeface="Lato" panose="020F0502020204030203" pitchFamily="34" charset="0"/>
                <a:ea typeface="Arimo" panose="020B0604020202020204" pitchFamily="34" charset="0"/>
                <a:cs typeface="Arial" pitchFamily="34" charset="0"/>
              </a:endParaRPr>
            </a:p>
            <a:p>
              <a:pPr marL="342900" indent="-342900">
                <a:defRPr/>
              </a:pPr>
              <a:r>
                <a:rPr lang="it-IT" sz="3400" b="1" u="sng" kern="0" dirty="0">
                  <a:solidFill>
                    <a:srgbClr val="002F54"/>
                  </a:solidFill>
                  <a:latin typeface="Lato" panose="020F0502020204030203" pitchFamily="34" charset="0"/>
                  <a:ea typeface="Arimo" panose="020B0604020202020204" pitchFamily="34" charset="0"/>
                  <a:cs typeface="Arial" pitchFamily="34" charset="0"/>
                </a:rPr>
                <a:t>ISTITUTI PREVISTI IN ITALIA</a:t>
              </a:r>
              <a:r>
                <a:rPr lang="it-IT" sz="3400" b="1" kern="0" dirty="0">
                  <a:solidFill>
                    <a:srgbClr val="002F54"/>
                  </a:solidFill>
                  <a:latin typeface="Lato" panose="020F0502020204030203" pitchFamily="34" charset="0"/>
                  <a:ea typeface="Arimo" panose="020B0604020202020204" pitchFamily="34" charset="0"/>
                  <a:cs typeface="Arial" pitchFamily="34" charset="0"/>
                </a:rPr>
                <a:t>:</a:t>
              </a:r>
            </a:p>
            <a:p>
              <a:pPr marL="742950" lvl="1" indent="-285750" algn="just">
                <a:spcBef>
                  <a:spcPct val="20000"/>
                </a:spcBef>
                <a:buFont typeface="Wingdings" panose="05000000000000000000" pitchFamily="2" charset="2"/>
                <a:buChar char="§"/>
                <a:defRPr/>
              </a:pPr>
              <a:r>
                <a:rPr lang="it-IT" sz="3400" b="1" dirty="0">
                  <a:solidFill>
                    <a:srgbClr val="002F54"/>
                  </a:solidFill>
                  <a:latin typeface="Lato" panose="020F0502020204030203" pitchFamily="34" charset="0"/>
                  <a:ea typeface="Arimo" panose="020B0604020202020204" pitchFamily="34" charset="0"/>
                </a:rPr>
                <a:t>assicurazione per l'invalidità, la vecchiaia ed i superstiti</a:t>
              </a:r>
            </a:p>
            <a:p>
              <a:pPr marL="742950" lvl="1" indent="-285750" algn="just">
                <a:spcBef>
                  <a:spcPct val="20000"/>
                </a:spcBef>
                <a:buFont typeface="Wingdings" panose="05000000000000000000" pitchFamily="2" charset="2"/>
                <a:buChar char="§"/>
                <a:defRPr/>
              </a:pPr>
              <a:r>
                <a:rPr lang="it-IT" sz="3400" b="1" dirty="0">
                  <a:solidFill>
                    <a:srgbClr val="002F54"/>
                  </a:solidFill>
                  <a:latin typeface="Lato" panose="020F0502020204030203" pitchFamily="34" charset="0"/>
                  <a:ea typeface="Arimo" panose="020B0604020202020204" pitchFamily="34" charset="0"/>
                </a:rPr>
                <a:t>assicurazione contro la disoccupazione involontaria</a:t>
              </a:r>
            </a:p>
            <a:p>
              <a:pPr marL="742950" lvl="1" indent="-285750" algn="just">
                <a:spcBef>
                  <a:spcPct val="20000"/>
                </a:spcBef>
                <a:buFont typeface="Wingdings" panose="05000000000000000000" pitchFamily="2" charset="2"/>
                <a:buChar char="§"/>
                <a:defRPr/>
              </a:pPr>
              <a:r>
                <a:rPr lang="it-IT" sz="3400" b="1" dirty="0">
                  <a:solidFill>
                    <a:srgbClr val="002F54"/>
                  </a:solidFill>
                  <a:latin typeface="Lato" panose="020F0502020204030203" pitchFamily="34" charset="0"/>
                  <a:ea typeface="Arimo" panose="020B0604020202020204" pitchFamily="34" charset="0"/>
                </a:rPr>
                <a:t>assicurazione contro gli infortuni sul lavoro e le malattie professionali</a:t>
              </a:r>
            </a:p>
            <a:p>
              <a:pPr marL="742950" lvl="1" indent="-285750" algn="just">
                <a:spcBef>
                  <a:spcPct val="20000"/>
                </a:spcBef>
                <a:buFont typeface="Wingdings" panose="05000000000000000000" pitchFamily="2" charset="2"/>
                <a:buChar char="§"/>
                <a:defRPr/>
              </a:pPr>
              <a:r>
                <a:rPr lang="it-IT" sz="3400" b="1" dirty="0">
                  <a:solidFill>
                    <a:srgbClr val="002F54"/>
                  </a:solidFill>
                  <a:latin typeface="Lato" panose="020F0502020204030203" pitchFamily="34" charset="0"/>
                  <a:ea typeface="Arimo" panose="020B0604020202020204" pitchFamily="34" charset="0"/>
                </a:rPr>
                <a:t>assicurazione contro le malattie</a:t>
              </a:r>
            </a:p>
            <a:p>
              <a:pPr marL="742950" lvl="1" indent="-285750" algn="just">
                <a:spcBef>
                  <a:spcPct val="20000"/>
                </a:spcBef>
                <a:buFont typeface="Wingdings" panose="05000000000000000000" pitchFamily="2" charset="2"/>
                <a:buChar char="§"/>
                <a:defRPr/>
              </a:pPr>
              <a:r>
                <a:rPr lang="it-IT" sz="3400" b="1" dirty="0">
                  <a:solidFill>
                    <a:srgbClr val="002F54"/>
                  </a:solidFill>
                  <a:latin typeface="Lato" panose="020F0502020204030203" pitchFamily="34" charset="0"/>
                  <a:ea typeface="Arimo" panose="020B0604020202020204" pitchFamily="34" charset="0"/>
                </a:rPr>
                <a:t>assicurazione di maternità</a:t>
              </a:r>
            </a:p>
            <a:p>
              <a:pPr marL="742950" lvl="1" indent="-285750" algn="just">
                <a:spcBef>
                  <a:spcPct val="20000"/>
                </a:spcBef>
                <a:buFont typeface="Wingdings" panose="05000000000000000000" pitchFamily="2" charset="2"/>
                <a:buChar char="§"/>
                <a:defRPr/>
              </a:pPr>
              <a:r>
                <a:rPr lang="it-IT" sz="3400" b="1" dirty="0">
                  <a:solidFill>
                    <a:srgbClr val="002F54"/>
                  </a:solidFill>
                  <a:latin typeface="Lato" panose="020F0502020204030203" pitchFamily="34" charset="0"/>
                  <a:ea typeface="Arimo" panose="020B0604020202020204" pitchFamily="34" charset="0"/>
                </a:rPr>
                <a:t>assegni familiari</a:t>
              </a:r>
            </a:p>
          </p:txBody>
        </p:sp>
        <p:sp>
          <p:nvSpPr>
            <p:cNvPr id="14" name="Rettangolo con angoli arrotondati sullo stesso lato 10">
              <a:extLst>
                <a:ext uri="{FF2B5EF4-FFF2-40B4-BE49-F238E27FC236}">
                  <a16:creationId xmlns:a16="http://schemas.microsoft.com/office/drawing/2014/main" id="{5120E2C9-D1B8-814B-00DE-CDA88CFC3C09}"/>
                </a:ext>
              </a:extLst>
            </p:cNvPr>
            <p:cNvSpPr/>
            <p:nvPr/>
          </p:nvSpPr>
          <p:spPr>
            <a:xfrm>
              <a:off x="542696" y="993900"/>
              <a:ext cx="7803444" cy="428253"/>
            </a:xfrm>
            <a:prstGeom prst="round2SameRect">
              <a:avLst/>
            </a:prstGeom>
            <a:solidFill>
              <a:schemeClr val="bg1"/>
            </a:solidFill>
            <a:ln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it-IT" altLang="it-IT" sz="3400" b="1" dirty="0">
                  <a:solidFill>
                    <a:srgbClr val="002F54"/>
                  </a:solidFill>
                  <a:latin typeface="Lato" panose="020F0502020204030203" pitchFamily="34" charset="0"/>
                  <a:ea typeface="Arimo" panose="020B0604020202020204" pitchFamily="34" charset="0"/>
                </a:rPr>
                <a:t>Ambito </a:t>
              </a:r>
              <a:r>
                <a:rPr lang="it-IT" altLang="it-IT" sz="3400" b="1" dirty="0">
                  <a:solidFill>
                    <a:srgbClr val="C00000"/>
                  </a:solidFill>
                  <a:latin typeface="Lato" panose="020F0502020204030203" pitchFamily="34" charset="0"/>
                  <a:ea typeface="Arimo" panose="020B0604020202020204" pitchFamily="34" charset="0"/>
                </a:rPr>
                <a:t>oggettivo</a:t>
              </a:r>
              <a:r>
                <a:rPr lang="it-IT" altLang="it-IT" sz="3400" b="1" dirty="0">
                  <a:solidFill>
                    <a:srgbClr val="002F54"/>
                  </a:solidFill>
                  <a:latin typeface="Lato" panose="020F0502020204030203" pitchFamily="34" charset="0"/>
                  <a:ea typeface="Arimo" panose="020B0604020202020204" pitchFamily="34" charset="0"/>
                </a:rPr>
                <a:t> di applicazione delle convenzioni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136481118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341472" y="370047"/>
            <a:ext cx="4210323" cy="6419139"/>
            <a:chOff x="0" y="0"/>
            <a:chExt cx="3585346" cy="5466287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3585346" cy="5466286"/>
            </a:xfrm>
            <a:custGeom>
              <a:avLst/>
              <a:gdLst/>
              <a:ahLst/>
              <a:cxnLst/>
              <a:rect l="l" t="t" r="r" b="b"/>
              <a:pathLst>
                <a:path w="3585346" h="5466286">
                  <a:moveTo>
                    <a:pt x="3421516" y="0"/>
                  </a:moveTo>
                  <a:lnTo>
                    <a:pt x="0" y="0"/>
                  </a:lnTo>
                  <a:lnTo>
                    <a:pt x="0" y="5466286"/>
                  </a:lnTo>
                  <a:lnTo>
                    <a:pt x="76200" y="5466286"/>
                  </a:lnTo>
                  <a:lnTo>
                    <a:pt x="76200" y="76200"/>
                  </a:lnTo>
                  <a:lnTo>
                    <a:pt x="3585346" y="76200"/>
                  </a:lnTo>
                  <a:lnTo>
                    <a:pt x="3585346" y="0"/>
                  </a:lnTo>
                  <a:close/>
                </a:path>
              </a:pathLst>
            </a:custGeom>
            <a:solidFill>
              <a:srgbClr val="003253"/>
            </a:solidFill>
          </p:spPr>
          <p:txBody>
            <a:bodyPr/>
            <a:lstStyle/>
            <a:p>
              <a:endParaRPr lang="it-IT"/>
            </a:p>
          </p:txBody>
        </p:sp>
      </p:grpSp>
      <p:grpSp>
        <p:nvGrpSpPr>
          <p:cNvPr id="4" name="Group 4"/>
          <p:cNvGrpSpPr/>
          <p:nvPr/>
        </p:nvGrpSpPr>
        <p:grpSpPr>
          <a:xfrm rot="-10800000">
            <a:off x="11865513" y="7751113"/>
            <a:ext cx="6070024" cy="2019359"/>
            <a:chOff x="0" y="0"/>
            <a:chExt cx="5168994" cy="1719607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5168994" cy="1719607"/>
            </a:xfrm>
            <a:custGeom>
              <a:avLst/>
              <a:gdLst/>
              <a:ahLst/>
              <a:cxnLst/>
              <a:rect l="l" t="t" r="r" b="b"/>
              <a:pathLst>
                <a:path w="5168994" h="1719607">
                  <a:moveTo>
                    <a:pt x="5005164" y="0"/>
                  </a:moveTo>
                  <a:lnTo>
                    <a:pt x="0" y="0"/>
                  </a:lnTo>
                  <a:lnTo>
                    <a:pt x="0" y="1719607"/>
                  </a:lnTo>
                  <a:lnTo>
                    <a:pt x="76200" y="1719607"/>
                  </a:lnTo>
                  <a:lnTo>
                    <a:pt x="76200" y="76200"/>
                  </a:lnTo>
                  <a:lnTo>
                    <a:pt x="5168994" y="76200"/>
                  </a:lnTo>
                  <a:lnTo>
                    <a:pt x="5168994" y="0"/>
                  </a:lnTo>
                  <a:close/>
                </a:path>
              </a:pathLst>
            </a:custGeom>
            <a:solidFill>
              <a:srgbClr val="B02039"/>
            </a:solidFill>
          </p:spPr>
          <p:txBody>
            <a:bodyPr/>
            <a:lstStyle/>
            <a:p>
              <a:endParaRPr lang="it-IT"/>
            </a:p>
          </p:txBody>
        </p:sp>
      </p:grpSp>
      <p:sp>
        <p:nvSpPr>
          <p:cNvPr id="6" name="Freeform 6"/>
          <p:cNvSpPr/>
          <p:nvPr/>
        </p:nvSpPr>
        <p:spPr>
          <a:xfrm>
            <a:off x="16784434" y="8760792"/>
            <a:ext cx="949733" cy="805000"/>
          </a:xfrm>
          <a:custGeom>
            <a:avLst/>
            <a:gdLst/>
            <a:ahLst/>
            <a:cxnLst/>
            <a:rect l="l" t="t" r="r" b="b"/>
            <a:pathLst>
              <a:path w="949733" h="805000">
                <a:moveTo>
                  <a:pt x="0" y="0"/>
                </a:moveTo>
                <a:lnTo>
                  <a:pt x="949732" y="0"/>
                </a:lnTo>
                <a:lnTo>
                  <a:pt x="949732" y="805000"/>
                </a:lnTo>
                <a:lnTo>
                  <a:pt x="0" y="805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it-IT"/>
          </a:p>
        </p:txBody>
      </p:sp>
      <p:sp>
        <p:nvSpPr>
          <p:cNvPr id="7" name="TextBox 7"/>
          <p:cNvSpPr txBox="1"/>
          <p:nvPr/>
        </p:nvSpPr>
        <p:spPr>
          <a:xfrm>
            <a:off x="1028700" y="1028700"/>
            <a:ext cx="16230600" cy="12308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r>
              <a:rPr lang="it-IT" sz="3999" dirty="0">
                <a:solidFill>
                  <a:srgbClr val="B02039"/>
                </a:solidFill>
                <a:latin typeface="Lato"/>
              </a:rPr>
              <a:t>Assegnazioni in Paesi convenzionati</a:t>
            </a:r>
          </a:p>
          <a:p>
            <a:r>
              <a:rPr lang="it-IT" sz="3999" b="1" dirty="0">
                <a:solidFill>
                  <a:srgbClr val="B02039"/>
                </a:solidFill>
                <a:latin typeface="Lato"/>
              </a:rPr>
              <a:t>Periodi di distacco previdenziale previsti dalle convenzioni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5644774" y="9520381"/>
            <a:ext cx="3754820" cy="32393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2799"/>
              </a:lnSpc>
            </a:pPr>
            <a:r>
              <a:rPr lang="en-US" sz="1999" dirty="0">
                <a:solidFill>
                  <a:srgbClr val="003253"/>
                </a:solidFill>
                <a:latin typeface="Lato"/>
              </a:rPr>
              <a:t>Nel mondo, </a:t>
            </a:r>
            <a:r>
              <a:rPr lang="en-US" sz="1999" dirty="0" err="1">
                <a:solidFill>
                  <a:srgbClr val="003253"/>
                </a:solidFill>
                <a:latin typeface="Lato"/>
              </a:rPr>
              <a:t>alleati</a:t>
            </a:r>
            <a:r>
              <a:rPr lang="en-US" sz="1999" dirty="0">
                <a:solidFill>
                  <a:srgbClr val="003253"/>
                </a:solidFill>
                <a:latin typeface="Lato"/>
              </a:rPr>
              <a:t> al </a:t>
            </a:r>
            <a:r>
              <a:rPr lang="en-US" sz="1999" dirty="0" err="1">
                <a:solidFill>
                  <a:srgbClr val="003253"/>
                </a:solidFill>
                <a:latin typeface="Lato"/>
              </a:rPr>
              <a:t>tuo</a:t>
            </a:r>
            <a:r>
              <a:rPr lang="en-US" sz="1999" dirty="0">
                <a:solidFill>
                  <a:srgbClr val="003253"/>
                </a:solidFill>
                <a:latin typeface="Lato"/>
              </a:rPr>
              <a:t> </a:t>
            </a:r>
            <a:r>
              <a:rPr lang="en-US" sz="1999" dirty="0" err="1">
                <a:solidFill>
                  <a:srgbClr val="003253"/>
                </a:solidFill>
                <a:latin typeface="Lato"/>
              </a:rPr>
              <a:t>fianco</a:t>
            </a:r>
            <a:endParaRPr lang="en-US" sz="1999" dirty="0">
              <a:solidFill>
                <a:srgbClr val="003253"/>
              </a:solidFill>
              <a:latin typeface="Lato"/>
            </a:endParaRPr>
          </a:p>
        </p:txBody>
      </p:sp>
      <p:sp>
        <p:nvSpPr>
          <p:cNvPr id="9" name="TextBox 9"/>
          <p:cNvSpPr txBox="1"/>
          <p:nvPr/>
        </p:nvSpPr>
        <p:spPr>
          <a:xfrm>
            <a:off x="9574206" y="9520381"/>
            <a:ext cx="3754820" cy="33965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2799"/>
              </a:lnSpc>
            </a:pPr>
            <a:r>
              <a:rPr lang="en-US" sz="1999">
                <a:solidFill>
                  <a:srgbClr val="003253"/>
                </a:solidFill>
                <a:latin typeface="Lato"/>
              </a:rPr>
              <a:t>www.ecaitalia.com</a:t>
            </a:r>
          </a:p>
        </p:txBody>
      </p:sp>
      <p:sp>
        <p:nvSpPr>
          <p:cNvPr id="15" name="CasellaDiTesto 14">
            <a:extLst>
              <a:ext uri="{FF2B5EF4-FFF2-40B4-BE49-F238E27FC236}">
                <a16:creationId xmlns:a16="http://schemas.microsoft.com/office/drawing/2014/main" id="{4C1A62D8-878E-7233-D7E7-7D2043D64D87}"/>
              </a:ext>
            </a:extLst>
          </p:cNvPr>
          <p:cNvSpPr txBox="1"/>
          <p:nvPr/>
        </p:nvSpPr>
        <p:spPr>
          <a:xfrm>
            <a:off x="1016295" y="3036256"/>
            <a:ext cx="15544800" cy="590437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it-IT" sz="3200" b="1" dirty="0">
                <a:solidFill>
                  <a:srgbClr val="003253"/>
                </a:solidFill>
                <a:latin typeface="Lato" panose="020F0502020204030203" pitchFamily="34" charset="0"/>
              </a:rPr>
              <a:t>6 mesi</a:t>
            </a:r>
            <a:r>
              <a:rPr lang="it-IT" sz="3200" dirty="0">
                <a:solidFill>
                  <a:srgbClr val="003253"/>
                </a:solidFill>
                <a:latin typeface="Lato" panose="020F0502020204030203" pitchFamily="34" charset="0"/>
              </a:rPr>
              <a:t>: Jersey e Isole Canarie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it-IT" sz="3200" b="1" dirty="0">
                <a:solidFill>
                  <a:srgbClr val="003253"/>
                </a:solidFill>
                <a:latin typeface="Lato" panose="020F0502020204030203" pitchFamily="34" charset="0"/>
              </a:rPr>
              <a:t>12 mesi</a:t>
            </a:r>
            <a:r>
              <a:rPr lang="it-IT" sz="3200" dirty="0">
                <a:solidFill>
                  <a:srgbClr val="003253"/>
                </a:solidFill>
                <a:latin typeface="Lato" panose="020F0502020204030203" pitchFamily="34" charset="0"/>
              </a:rPr>
              <a:t>: Brasile, ex Jugoslavia e Monaco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it-IT" sz="3200" b="1" dirty="0">
                <a:solidFill>
                  <a:srgbClr val="003253"/>
                </a:solidFill>
                <a:latin typeface="Lato" panose="020F0502020204030203" pitchFamily="34" charset="0"/>
              </a:rPr>
              <a:t>24 mesi</a:t>
            </a:r>
            <a:r>
              <a:rPr lang="it-IT" sz="3200" dirty="0">
                <a:solidFill>
                  <a:srgbClr val="003253"/>
                </a:solidFill>
                <a:latin typeface="Lato" panose="020F0502020204030203" pitchFamily="34" charset="0"/>
              </a:rPr>
              <a:t>: Argentina, Canada e </a:t>
            </a:r>
            <a:r>
              <a:rPr lang="it-IT" sz="3200" dirty="0" err="1">
                <a:solidFill>
                  <a:srgbClr val="003253"/>
                </a:solidFill>
                <a:latin typeface="Lato" panose="020F0502020204030203" pitchFamily="34" charset="0"/>
              </a:rPr>
              <a:t>Quebec</a:t>
            </a:r>
            <a:r>
              <a:rPr lang="it-IT" sz="3200" dirty="0">
                <a:solidFill>
                  <a:srgbClr val="003253"/>
                </a:solidFill>
                <a:latin typeface="Lato" panose="020F0502020204030203" pitchFamily="34" charset="0"/>
              </a:rPr>
              <a:t>, Capo Verde, Israele, Uruguay, Turchia, Venezuela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it-IT" sz="3200" b="1" dirty="0">
                <a:solidFill>
                  <a:srgbClr val="003253"/>
                </a:solidFill>
                <a:latin typeface="Lato" panose="020F0502020204030203" pitchFamily="34" charset="0"/>
              </a:rPr>
              <a:t>36 mesi</a:t>
            </a:r>
            <a:r>
              <a:rPr lang="it-IT" sz="3200" dirty="0">
                <a:solidFill>
                  <a:srgbClr val="003253"/>
                </a:solidFill>
                <a:latin typeface="Lato" panose="020F0502020204030203" pitchFamily="34" charset="0"/>
              </a:rPr>
              <a:t>: Corea del Sud, Tunisia, San Marino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it-IT" sz="3200" b="1" dirty="0">
                <a:solidFill>
                  <a:srgbClr val="003253"/>
                </a:solidFill>
                <a:latin typeface="Lato" panose="020F0502020204030203" pitchFamily="34" charset="0"/>
              </a:rPr>
              <a:t>5 anni</a:t>
            </a:r>
            <a:r>
              <a:rPr lang="it-IT" sz="3200" dirty="0">
                <a:solidFill>
                  <a:srgbClr val="003253"/>
                </a:solidFill>
                <a:latin typeface="Lato" panose="020F0502020204030203" pitchFamily="34" charset="0"/>
              </a:rPr>
              <a:t>: Città del Vaticano, Giappone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it-IT" sz="3200" b="1" dirty="0">
                <a:solidFill>
                  <a:srgbClr val="003253"/>
                </a:solidFill>
                <a:latin typeface="Lato" panose="020F0502020204030203" pitchFamily="34" charset="0"/>
              </a:rPr>
              <a:t>a tempo indeterminato: </a:t>
            </a:r>
            <a:r>
              <a:rPr lang="it-IT" sz="3200" u="sng" dirty="0">
                <a:solidFill>
                  <a:srgbClr val="003253"/>
                </a:solidFill>
                <a:latin typeface="Lato" panose="020F0502020204030203" pitchFamily="34" charset="0"/>
              </a:rPr>
              <a:t>USA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it-IT" sz="3200" b="1" dirty="0">
                <a:solidFill>
                  <a:srgbClr val="003253"/>
                </a:solidFill>
                <a:latin typeface="Lato" panose="020F0502020204030203" pitchFamily="34" charset="0"/>
              </a:rPr>
              <a:t>non è previsto distacco</a:t>
            </a:r>
            <a:r>
              <a:rPr lang="it-IT" sz="3200" dirty="0">
                <a:solidFill>
                  <a:srgbClr val="003253"/>
                </a:solidFill>
                <a:latin typeface="Lato" panose="020F0502020204030203" pitchFamily="34" charset="0"/>
              </a:rPr>
              <a:t>: Australia</a:t>
            </a:r>
          </a:p>
        </p:txBody>
      </p:sp>
    </p:spTree>
    <p:extLst>
      <p:ext uri="{BB962C8B-B14F-4D97-AF65-F5344CB8AC3E}">
        <p14:creationId xmlns:p14="http://schemas.microsoft.com/office/powerpoint/2010/main" val="187773810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341472" y="370047"/>
            <a:ext cx="4210323" cy="6419139"/>
            <a:chOff x="0" y="0"/>
            <a:chExt cx="3585346" cy="5466287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3585346" cy="5466286"/>
            </a:xfrm>
            <a:custGeom>
              <a:avLst/>
              <a:gdLst/>
              <a:ahLst/>
              <a:cxnLst/>
              <a:rect l="l" t="t" r="r" b="b"/>
              <a:pathLst>
                <a:path w="3585346" h="5466286">
                  <a:moveTo>
                    <a:pt x="3421516" y="0"/>
                  </a:moveTo>
                  <a:lnTo>
                    <a:pt x="0" y="0"/>
                  </a:lnTo>
                  <a:lnTo>
                    <a:pt x="0" y="5466286"/>
                  </a:lnTo>
                  <a:lnTo>
                    <a:pt x="76200" y="5466286"/>
                  </a:lnTo>
                  <a:lnTo>
                    <a:pt x="76200" y="76200"/>
                  </a:lnTo>
                  <a:lnTo>
                    <a:pt x="3585346" y="76200"/>
                  </a:lnTo>
                  <a:lnTo>
                    <a:pt x="3585346" y="0"/>
                  </a:lnTo>
                  <a:close/>
                </a:path>
              </a:pathLst>
            </a:custGeom>
            <a:solidFill>
              <a:srgbClr val="003253"/>
            </a:solidFill>
          </p:spPr>
          <p:txBody>
            <a:bodyPr/>
            <a:lstStyle/>
            <a:p>
              <a:endParaRPr lang="it-IT"/>
            </a:p>
          </p:txBody>
        </p:sp>
      </p:grpSp>
      <p:grpSp>
        <p:nvGrpSpPr>
          <p:cNvPr id="4" name="Group 4"/>
          <p:cNvGrpSpPr/>
          <p:nvPr/>
        </p:nvGrpSpPr>
        <p:grpSpPr>
          <a:xfrm rot="-10800000">
            <a:off x="11865513" y="7751113"/>
            <a:ext cx="6070024" cy="2019359"/>
            <a:chOff x="0" y="0"/>
            <a:chExt cx="5168994" cy="1719607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5168994" cy="1719607"/>
            </a:xfrm>
            <a:custGeom>
              <a:avLst/>
              <a:gdLst/>
              <a:ahLst/>
              <a:cxnLst/>
              <a:rect l="l" t="t" r="r" b="b"/>
              <a:pathLst>
                <a:path w="5168994" h="1719607">
                  <a:moveTo>
                    <a:pt x="5005164" y="0"/>
                  </a:moveTo>
                  <a:lnTo>
                    <a:pt x="0" y="0"/>
                  </a:lnTo>
                  <a:lnTo>
                    <a:pt x="0" y="1719607"/>
                  </a:lnTo>
                  <a:lnTo>
                    <a:pt x="76200" y="1719607"/>
                  </a:lnTo>
                  <a:lnTo>
                    <a:pt x="76200" y="76200"/>
                  </a:lnTo>
                  <a:lnTo>
                    <a:pt x="5168994" y="76200"/>
                  </a:lnTo>
                  <a:lnTo>
                    <a:pt x="5168994" y="0"/>
                  </a:lnTo>
                  <a:close/>
                </a:path>
              </a:pathLst>
            </a:custGeom>
            <a:solidFill>
              <a:srgbClr val="B02039"/>
            </a:solidFill>
          </p:spPr>
          <p:txBody>
            <a:bodyPr/>
            <a:lstStyle/>
            <a:p>
              <a:endParaRPr lang="it-IT"/>
            </a:p>
          </p:txBody>
        </p:sp>
      </p:grpSp>
      <p:sp>
        <p:nvSpPr>
          <p:cNvPr id="6" name="Freeform 6"/>
          <p:cNvSpPr/>
          <p:nvPr/>
        </p:nvSpPr>
        <p:spPr>
          <a:xfrm>
            <a:off x="16784434" y="8760792"/>
            <a:ext cx="949733" cy="805000"/>
          </a:xfrm>
          <a:custGeom>
            <a:avLst/>
            <a:gdLst/>
            <a:ahLst/>
            <a:cxnLst/>
            <a:rect l="l" t="t" r="r" b="b"/>
            <a:pathLst>
              <a:path w="949733" h="805000">
                <a:moveTo>
                  <a:pt x="0" y="0"/>
                </a:moveTo>
                <a:lnTo>
                  <a:pt x="949732" y="0"/>
                </a:lnTo>
                <a:lnTo>
                  <a:pt x="949732" y="805000"/>
                </a:lnTo>
                <a:lnTo>
                  <a:pt x="0" y="805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it-IT"/>
          </a:p>
        </p:txBody>
      </p:sp>
      <p:sp>
        <p:nvSpPr>
          <p:cNvPr id="7" name="TextBox 7"/>
          <p:cNvSpPr txBox="1"/>
          <p:nvPr/>
        </p:nvSpPr>
        <p:spPr>
          <a:xfrm>
            <a:off x="1028700" y="1028700"/>
            <a:ext cx="16230600" cy="6154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r>
              <a:rPr lang="it-IT" sz="3999" dirty="0">
                <a:solidFill>
                  <a:srgbClr val="B02039"/>
                </a:solidFill>
                <a:latin typeface="Lato"/>
              </a:rPr>
              <a:t>Assegnazioni in Paesi convenzionati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5644774" y="9520381"/>
            <a:ext cx="3754820" cy="32393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2799"/>
              </a:lnSpc>
            </a:pPr>
            <a:r>
              <a:rPr lang="en-US" sz="1999" dirty="0">
                <a:solidFill>
                  <a:srgbClr val="003253"/>
                </a:solidFill>
                <a:latin typeface="Lato"/>
              </a:rPr>
              <a:t>Nel mondo, </a:t>
            </a:r>
            <a:r>
              <a:rPr lang="en-US" sz="1999" dirty="0" err="1">
                <a:solidFill>
                  <a:srgbClr val="003253"/>
                </a:solidFill>
                <a:latin typeface="Lato"/>
              </a:rPr>
              <a:t>alleati</a:t>
            </a:r>
            <a:r>
              <a:rPr lang="en-US" sz="1999" dirty="0">
                <a:solidFill>
                  <a:srgbClr val="003253"/>
                </a:solidFill>
                <a:latin typeface="Lato"/>
              </a:rPr>
              <a:t> al </a:t>
            </a:r>
            <a:r>
              <a:rPr lang="en-US" sz="1999" dirty="0" err="1">
                <a:solidFill>
                  <a:srgbClr val="003253"/>
                </a:solidFill>
                <a:latin typeface="Lato"/>
              </a:rPr>
              <a:t>tuo</a:t>
            </a:r>
            <a:r>
              <a:rPr lang="en-US" sz="1999" dirty="0">
                <a:solidFill>
                  <a:srgbClr val="003253"/>
                </a:solidFill>
                <a:latin typeface="Lato"/>
              </a:rPr>
              <a:t> </a:t>
            </a:r>
            <a:r>
              <a:rPr lang="en-US" sz="1999" dirty="0" err="1">
                <a:solidFill>
                  <a:srgbClr val="003253"/>
                </a:solidFill>
                <a:latin typeface="Lato"/>
              </a:rPr>
              <a:t>fianco</a:t>
            </a:r>
            <a:endParaRPr lang="en-US" sz="1999" dirty="0">
              <a:solidFill>
                <a:srgbClr val="003253"/>
              </a:solidFill>
              <a:latin typeface="Lato"/>
            </a:endParaRPr>
          </a:p>
        </p:txBody>
      </p:sp>
      <p:sp>
        <p:nvSpPr>
          <p:cNvPr id="9" name="TextBox 9"/>
          <p:cNvSpPr txBox="1"/>
          <p:nvPr/>
        </p:nvSpPr>
        <p:spPr>
          <a:xfrm>
            <a:off x="9574206" y="9520381"/>
            <a:ext cx="3754820" cy="33965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2799"/>
              </a:lnSpc>
            </a:pPr>
            <a:r>
              <a:rPr lang="en-US" sz="1999">
                <a:solidFill>
                  <a:srgbClr val="003253"/>
                </a:solidFill>
                <a:latin typeface="Lato"/>
              </a:rPr>
              <a:t>www.ecaitalia.com</a:t>
            </a:r>
          </a:p>
        </p:txBody>
      </p:sp>
      <p:grpSp>
        <p:nvGrpSpPr>
          <p:cNvPr id="10" name="Gruppo 9">
            <a:extLst>
              <a:ext uri="{FF2B5EF4-FFF2-40B4-BE49-F238E27FC236}">
                <a16:creationId xmlns:a16="http://schemas.microsoft.com/office/drawing/2014/main" id="{E5BA0EBC-F91F-D4AB-055A-87AB9C299F29}"/>
              </a:ext>
            </a:extLst>
          </p:cNvPr>
          <p:cNvGrpSpPr/>
          <p:nvPr/>
        </p:nvGrpSpPr>
        <p:grpSpPr>
          <a:xfrm>
            <a:off x="1054531" y="1921889"/>
            <a:ext cx="14961926" cy="6744534"/>
            <a:chOff x="499291" y="983018"/>
            <a:chExt cx="7994009" cy="3858627"/>
          </a:xfrm>
        </p:grpSpPr>
        <p:sp>
          <p:nvSpPr>
            <p:cNvPr id="11" name="Rettangolo con angoli arrotondati sullo stesso lato 27">
              <a:extLst>
                <a:ext uri="{FF2B5EF4-FFF2-40B4-BE49-F238E27FC236}">
                  <a16:creationId xmlns:a16="http://schemas.microsoft.com/office/drawing/2014/main" id="{BAA3801E-FB23-F661-79B3-3FB47645D7A8}"/>
                </a:ext>
              </a:extLst>
            </p:cNvPr>
            <p:cNvSpPr/>
            <p:nvPr/>
          </p:nvSpPr>
          <p:spPr>
            <a:xfrm>
              <a:off x="542696" y="983018"/>
              <a:ext cx="7950604" cy="501474"/>
            </a:xfrm>
            <a:prstGeom prst="round2SameRect">
              <a:avLst/>
            </a:prstGeom>
            <a:solidFill>
              <a:schemeClr val="bg1"/>
            </a:solidFill>
            <a:ln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it-IT" altLang="it-IT" sz="2800" b="1" dirty="0">
                  <a:solidFill>
                    <a:srgbClr val="002F54"/>
                  </a:solidFill>
                  <a:latin typeface="Lato" panose="020F0502020204030203" pitchFamily="34" charset="0"/>
                  <a:ea typeface="Arimo" panose="020B0604020202020204" pitchFamily="34" charset="0"/>
                </a:rPr>
                <a:t>Formulari di distacco previdenziale previsti dalle convenzioni</a:t>
              </a:r>
            </a:p>
          </p:txBody>
        </p:sp>
        <p:sp>
          <p:nvSpPr>
            <p:cNvPr id="12" name="Text Box 12">
              <a:extLst>
                <a:ext uri="{FF2B5EF4-FFF2-40B4-BE49-F238E27FC236}">
                  <a16:creationId xmlns:a16="http://schemas.microsoft.com/office/drawing/2014/main" id="{656AF848-0884-C42C-78D8-574BB182DD3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99291" y="1636942"/>
              <a:ext cx="4187952" cy="320470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 eaLnBrk="0" hangingPunct="0">
                <a:spcBef>
                  <a:spcPct val="20000"/>
                </a:spcBef>
                <a:defRPr sz="2600">
                  <a:solidFill>
                    <a:srgbClr val="003A4E"/>
                  </a:solidFill>
                  <a:latin typeface="Arimo" pitchFamily="34" charset="0"/>
                  <a:cs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Blip>
                  <a:blip r:embed="rId3"/>
                </a:buBlip>
                <a:defRPr sz="2400">
                  <a:solidFill>
                    <a:srgbClr val="003A4E"/>
                  </a:solidFill>
                  <a:latin typeface="Arimo" pitchFamily="34" charset="0"/>
                  <a:cs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Blip>
                  <a:blip r:embed="rId3"/>
                </a:buBlip>
                <a:defRPr sz="2000">
                  <a:solidFill>
                    <a:srgbClr val="003A4E"/>
                  </a:solidFill>
                  <a:latin typeface="Arimo" pitchFamily="34" charset="0"/>
                  <a:cs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Blip>
                  <a:blip r:embed="rId3"/>
                </a:buBlip>
                <a:defRPr>
                  <a:solidFill>
                    <a:srgbClr val="003A4E"/>
                  </a:solidFill>
                  <a:latin typeface="Arimo" pitchFamily="34" charset="0"/>
                  <a:cs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Blip>
                  <a:blip r:embed="rId3"/>
                </a:buBlip>
                <a:defRPr sz="1600">
                  <a:solidFill>
                    <a:srgbClr val="003A4E"/>
                  </a:solidFill>
                  <a:latin typeface="Arimo" pitchFamily="34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Blip>
                  <a:blip r:embed="rId3"/>
                </a:buBlip>
                <a:defRPr sz="1600">
                  <a:solidFill>
                    <a:srgbClr val="003A4E"/>
                  </a:solidFill>
                  <a:latin typeface="Arimo" pitchFamily="34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Blip>
                  <a:blip r:embed="rId3"/>
                </a:buBlip>
                <a:defRPr sz="1600">
                  <a:solidFill>
                    <a:srgbClr val="003A4E"/>
                  </a:solidFill>
                  <a:latin typeface="Arimo" pitchFamily="34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Blip>
                  <a:blip r:embed="rId3"/>
                </a:buBlip>
                <a:defRPr sz="1600">
                  <a:solidFill>
                    <a:srgbClr val="003A4E"/>
                  </a:solidFill>
                  <a:latin typeface="Arimo" pitchFamily="34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Blip>
                  <a:blip r:embed="rId3"/>
                </a:buBlip>
                <a:defRPr sz="1600">
                  <a:solidFill>
                    <a:srgbClr val="003A4E"/>
                  </a:solidFill>
                  <a:latin typeface="Arimo" pitchFamily="34" charset="0"/>
                  <a:cs typeface="Arial" charset="0"/>
                </a:defRPr>
              </a:lvl9pPr>
            </a:lstStyle>
            <a:p>
              <a:pPr algn="just" eaLnBrk="1" hangingPunct="1">
                <a:spcBef>
                  <a:spcPct val="50000"/>
                </a:spcBef>
              </a:pPr>
              <a:r>
                <a:rPr lang="it-IT" altLang="it-IT" sz="2800" b="1" dirty="0">
                  <a:solidFill>
                    <a:srgbClr val="002F54"/>
                  </a:solidFill>
                  <a:latin typeface="Lato" panose="020F0502020204030203" pitchFamily="34" charset="0"/>
                  <a:ea typeface="Arimo" panose="020B0604020202020204" pitchFamily="34" charset="0"/>
                  <a:cs typeface="+mn-cs"/>
                </a:rPr>
                <a:t>Argentina: </a:t>
              </a:r>
              <a:r>
                <a:rPr lang="it-IT" altLang="it-IT" sz="2800" b="1" dirty="0">
                  <a:solidFill>
                    <a:srgbClr val="C00000"/>
                  </a:solidFill>
                  <a:latin typeface="Lato" panose="020F0502020204030203" pitchFamily="34" charset="0"/>
                  <a:ea typeface="Arimo" panose="020B0604020202020204" pitchFamily="34" charset="0"/>
                </a:rPr>
                <a:t>IT/ARG. 1 e IT/ARG. 2</a:t>
              </a:r>
            </a:p>
            <a:p>
              <a:pPr algn="just" eaLnBrk="1" hangingPunct="1">
                <a:spcBef>
                  <a:spcPct val="50000"/>
                </a:spcBef>
              </a:pPr>
              <a:r>
                <a:rPr lang="it-IT" altLang="it-IT" sz="2800" b="1" dirty="0">
                  <a:solidFill>
                    <a:srgbClr val="002F54"/>
                  </a:solidFill>
                  <a:latin typeface="Lato" panose="020F0502020204030203" pitchFamily="34" charset="0"/>
                  <a:ea typeface="Arimo" panose="020B0604020202020204" pitchFamily="34" charset="0"/>
                  <a:cs typeface="+mn-cs"/>
                </a:rPr>
                <a:t>Australia: </a:t>
              </a:r>
              <a:r>
                <a:rPr lang="it-IT" altLang="it-IT" sz="2800" b="1" dirty="0">
                  <a:solidFill>
                    <a:srgbClr val="C00000"/>
                  </a:solidFill>
                  <a:latin typeface="Lato" panose="020F0502020204030203" pitchFamily="34" charset="0"/>
                  <a:ea typeface="Arimo" panose="020B0604020202020204" pitchFamily="34" charset="0"/>
                </a:rPr>
                <a:t>non è previsto il distacco</a:t>
              </a:r>
            </a:p>
            <a:p>
              <a:pPr algn="just" eaLnBrk="1" hangingPunct="1">
                <a:spcBef>
                  <a:spcPct val="50000"/>
                </a:spcBef>
              </a:pPr>
              <a:r>
                <a:rPr lang="it-IT" altLang="it-IT" sz="2800" b="1" dirty="0">
                  <a:solidFill>
                    <a:srgbClr val="002F54"/>
                  </a:solidFill>
                  <a:latin typeface="Lato" panose="020F0502020204030203" pitchFamily="34" charset="0"/>
                  <a:ea typeface="Arimo" panose="020B0604020202020204" pitchFamily="34" charset="0"/>
                  <a:cs typeface="+mn-cs"/>
                </a:rPr>
                <a:t>Brasile: </a:t>
              </a:r>
              <a:r>
                <a:rPr lang="it-IT" altLang="it-IT" sz="2800" b="1" dirty="0">
                  <a:solidFill>
                    <a:srgbClr val="C00000"/>
                  </a:solidFill>
                  <a:latin typeface="Lato" panose="020F0502020204030203" pitchFamily="34" charset="0"/>
                  <a:ea typeface="Arimo" panose="020B0604020202020204" pitchFamily="34" charset="0"/>
                </a:rPr>
                <a:t>I/B 1</a:t>
              </a:r>
            </a:p>
            <a:p>
              <a:pPr algn="just" eaLnBrk="1" hangingPunct="1">
                <a:spcBef>
                  <a:spcPct val="50000"/>
                </a:spcBef>
              </a:pPr>
              <a:r>
                <a:rPr lang="it-IT" altLang="it-IT" sz="2800" b="1" dirty="0">
                  <a:solidFill>
                    <a:srgbClr val="002F54"/>
                  </a:solidFill>
                  <a:latin typeface="Lato" panose="020F0502020204030203" pitchFamily="34" charset="0"/>
                  <a:ea typeface="Arimo" panose="020B0604020202020204" pitchFamily="34" charset="0"/>
                  <a:cs typeface="+mn-cs"/>
                </a:rPr>
                <a:t>Canada: </a:t>
              </a:r>
              <a:r>
                <a:rPr lang="it-IT" altLang="it-IT" sz="2800" b="1" dirty="0">
                  <a:solidFill>
                    <a:srgbClr val="C00000"/>
                  </a:solidFill>
                  <a:latin typeface="Lato" panose="020F0502020204030203" pitchFamily="34" charset="0"/>
                  <a:ea typeface="Arimo" panose="020B0604020202020204" pitchFamily="34" charset="0"/>
                </a:rPr>
                <a:t>IT/CAN/4  </a:t>
              </a:r>
              <a:r>
                <a:rPr lang="it-IT" altLang="it-IT" sz="2800" dirty="0">
                  <a:solidFill>
                    <a:srgbClr val="002F54"/>
                  </a:solidFill>
                  <a:latin typeface="Lato" panose="020F0502020204030203" pitchFamily="34" charset="0"/>
                  <a:ea typeface="Arimo" panose="020B0604020202020204" pitchFamily="34" charset="0"/>
                  <a:cs typeface="+mn-cs"/>
                </a:rPr>
                <a:t>(</a:t>
              </a:r>
              <a:r>
                <a:rPr lang="it-IT" sz="2800" dirty="0">
                  <a:solidFill>
                    <a:srgbClr val="002F54"/>
                  </a:solidFill>
                  <a:latin typeface="Lato" panose="020F0502020204030203" pitchFamily="34" charset="0"/>
                  <a:ea typeface="Arimo" panose="020B0604020202020204" pitchFamily="34" charset="0"/>
                  <a:cs typeface="+mn-cs"/>
                </a:rPr>
                <a:t>IT/CAN/QUE 3 per Québec)</a:t>
              </a:r>
              <a:endParaRPr lang="it-IT" altLang="it-IT" sz="2800" dirty="0">
                <a:solidFill>
                  <a:srgbClr val="002F54"/>
                </a:solidFill>
                <a:latin typeface="Lato" panose="020F0502020204030203" pitchFamily="34" charset="0"/>
                <a:ea typeface="Arimo" panose="020B0604020202020204" pitchFamily="34" charset="0"/>
                <a:cs typeface="+mn-cs"/>
              </a:endParaRPr>
            </a:p>
            <a:p>
              <a:pPr algn="just" eaLnBrk="1" hangingPunct="1">
                <a:spcBef>
                  <a:spcPct val="50000"/>
                </a:spcBef>
              </a:pPr>
              <a:r>
                <a:rPr lang="it-IT" altLang="it-IT" sz="2800" b="1" dirty="0">
                  <a:solidFill>
                    <a:srgbClr val="002F54"/>
                  </a:solidFill>
                  <a:latin typeface="Lato" panose="020F0502020204030203" pitchFamily="34" charset="0"/>
                  <a:ea typeface="Arimo" panose="020B0604020202020204" pitchFamily="34" charset="0"/>
                  <a:cs typeface="+mn-cs"/>
                </a:rPr>
                <a:t>Corea: </a:t>
              </a:r>
              <a:r>
                <a:rPr lang="it-IT" sz="2800" b="1" dirty="0">
                  <a:solidFill>
                    <a:srgbClr val="C00000"/>
                  </a:solidFill>
                  <a:latin typeface="Lato" panose="020F0502020204030203" pitchFamily="34" charset="0"/>
                  <a:ea typeface="Arimo" panose="020B0604020202020204" pitchFamily="34" charset="0"/>
                  <a:hlinkClick r:id="rId4" tooltip="Visualizza la sezione &quot;Modulistica&quot;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MOD. CI 110 ITALIA – COREA</a:t>
              </a:r>
              <a:endParaRPr lang="it-IT" sz="2800" b="1" dirty="0">
                <a:solidFill>
                  <a:srgbClr val="C00000"/>
                </a:solidFill>
                <a:latin typeface="Lato" panose="020F0502020204030203" pitchFamily="34" charset="0"/>
                <a:ea typeface="Arimo" panose="020B0604020202020204" pitchFamily="34" charset="0"/>
              </a:endParaRPr>
            </a:p>
            <a:p>
              <a:pPr algn="just" eaLnBrk="1" hangingPunct="1">
                <a:spcBef>
                  <a:spcPct val="50000"/>
                </a:spcBef>
              </a:pPr>
              <a:r>
                <a:rPr lang="it-IT" sz="2800" b="1" dirty="0">
                  <a:solidFill>
                    <a:srgbClr val="002F54"/>
                  </a:solidFill>
                  <a:latin typeface="Lato" panose="020F0502020204030203" pitchFamily="34" charset="0"/>
                  <a:ea typeface="Arimo" panose="020B0604020202020204" pitchFamily="34" charset="0"/>
                  <a:cs typeface="+mn-cs"/>
                </a:rPr>
                <a:t>Giappone: </a:t>
              </a:r>
              <a:r>
                <a:rPr lang="it-IT" sz="2800" b="1" dirty="0">
                  <a:solidFill>
                    <a:srgbClr val="C00000"/>
                  </a:solidFill>
                  <a:latin typeface="Lato" panose="020F0502020204030203" pitchFamily="34" charset="0"/>
                  <a:ea typeface="Arimo" panose="020B0604020202020204" pitchFamily="34" charset="0"/>
                </a:rPr>
                <a:t>IT/JPN 101</a:t>
              </a:r>
            </a:p>
            <a:p>
              <a:pPr algn="just" eaLnBrk="1" hangingPunct="1">
                <a:spcBef>
                  <a:spcPct val="50000"/>
                </a:spcBef>
              </a:pPr>
              <a:r>
                <a:rPr lang="it-IT" altLang="it-IT" sz="2800" b="1" dirty="0">
                  <a:solidFill>
                    <a:srgbClr val="002F54"/>
                  </a:solidFill>
                  <a:latin typeface="Lato" panose="020F0502020204030203" pitchFamily="34" charset="0"/>
                  <a:ea typeface="Arimo" panose="020B0604020202020204" pitchFamily="34" charset="0"/>
                  <a:cs typeface="+mn-cs"/>
                </a:rPr>
                <a:t>Israele: </a:t>
              </a:r>
              <a:r>
                <a:rPr lang="it-IT" sz="2800" b="1" dirty="0">
                  <a:solidFill>
                    <a:srgbClr val="C00000"/>
                  </a:solidFill>
                  <a:latin typeface="Lato" panose="020F0502020204030203" pitchFamily="34" charset="0"/>
                  <a:ea typeface="Arimo" panose="020B0604020202020204" pitchFamily="34" charset="0"/>
                  <a:hlinkClick r:id="rId5" tooltip="Scarica il file in formato DOC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IT/IL-A1 (formulario provvisorio</a:t>
              </a:r>
              <a:r>
                <a:rPr lang="it-IT" sz="2800" b="1" dirty="0">
                  <a:solidFill>
                    <a:srgbClr val="C00000"/>
                  </a:solidFill>
                  <a:latin typeface="Lato" panose="020F0502020204030203" pitchFamily="34" charset="0"/>
                  <a:ea typeface="Arimo" panose="020B0604020202020204" pitchFamily="34" charset="0"/>
                </a:rPr>
                <a:t>)</a:t>
              </a:r>
            </a:p>
            <a:p>
              <a:pPr algn="just" eaLnBrk="1" hangingPunct="1">
                <a:spcBef>
                  <a:spcPct val="50000"/>
                </a:spcBef>
              </a:pPr>
              <a:r>
                <a:rPr lang="it-IT" altLang="it-IT" sz="2800" b="1" dirty="0">
                  <a:solidFill>
                    <a:srgbClr val="002F54"/>
                  </a:solidFill>
                  <a:latin typeface="Lato" panose="020F0502020204030203" pitchFamily="34" charset="0"/>
                  <a:ea typeface="Arimo" panose="020B0604020202020204" pitchFamily="34" charset="0"/>
                  <a:cs typeface="+mn-cs"/>
                </a:rPr>
                <a:t>Paesi ex Jugoslavia: </a:t>
              </a:r>
              <a:r>
                <a:rPr lang="it-IT" altLang="it-IT" sz="2800" b="1" dirty="0">
                  <a:solidFill>
                    <a:srgbClr val="C00000"/>
                  </a:solidFill>
                  <a:latin typeface="Lato" panose="020F0502020204030203" pitchFamily="34" charset="0"/>
                  <a:ea typeface="Arimo" panose="020B0604020202020204" pitchFamily="34" charset="0"/>
                </a:rPr>
                <a:t>Mod.1-Obr1 e </a:t>
              </a:r>
              <a:r>
                <a:rPr lang="it-IT" altLang="it-IT" sz="2800" b="1" dirty="0" err="1">
                  <a:solidFill>
                    <a:srgbClr val="C00000"/>
                  </a:solidFill>
                  <a:latin typeface="Lato" panose="020F0502020204030203" pitchFamily="34" charset="0"/>
                  <a:ea typeface="Arimo" panose="020B0604020202020204" pitchFamily="34" charset="0"/>
                </a:rPr>
                <a:t>Mod</a:t>
              </a:r>
              <a:r>
                <a:rPr lang="it-IT" altLang="it-IT" sz="2800" b="1" dirty="0">
                  <a:solidFill>
                    <a:srgbClr val="C00000"/>
                  </a:solidFill>
                  <a:latin typeface="Lato" panose="020F0502020204030203" pitchFamily="34" charset="0"/>
                  <a:ea typeface="Arimo" panose="020B0604020202020204" pitchFamily="34" charset="0"/>
                </a:rPr>
                <a:t>. 2- Obr2</a:t>
              </a:r>
            </a:p>
            <a:p>
              <a:pPr algn="just" eaLnBrk="1" hangingPunct="1">
                <a:spcBef>
                  <a:spcPct val="50000"/>
                </a:spcBef>
              </a:pPr>
              <a:r>
                <a:rPr lang="it-IT" altLang="it-IT" sz="2800" b="1" dirty="0">
                  <a:solidFill>
                    <a:srgbClr val="002F54"/>
                  </a:solidFill>
                  <a:latin typeface="Lato" panose="020F0502020204030203" pitchFamily="34" charset="0"/>
                  <a:ea typeface="Arimo" panose="020B0604020202020204" pitchFamily="34" charset="0"/>
                  <a:cs typeface="+mn-cs"/>
                </a:rPr>
                <a:t>Principato di Monaco: </a:t>
              </a:r>
              <a:r>
                <a:rPr lang="it-IT" altLang="it-IT" sz="2800" b="1" dirty="0">
                  <a:solidFill>
                    <a:srgbClr val="C00000"/>
                  </a:solidFill>
                  <a:latin typeface="Lato" panose="020F0502020204030203" pitchFamily="34" charset="0"/>
                  <a:ea typeface="Arimo" panose="020B0604020202020204" pitchFamily="34" charset="0"/>
                </a:rPr>
                <a:t>M/I/C/1 e M/I C3</a:t>
              </a:r>
            </a:p>
          </p:txBody>
        </p:sp>
      </p:grpSp>
      <p:sp>
        <p:nvSpPr>
          <p:cNvPr id="13" name="Text Box 12">
            <a:extLst>
              <a:ext uri="{FF2B5EF4-FFF2-40B4-BE49-F238E27FC236}">
                <a16:creationId xmlns:a16="http://schemas.microsoft.com/office/drawing/2014/main" id="{7615E65C-4202-12A7-0DF7-3297F8541B8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044734" y="3076185"/>
            <a:ext cx="8702348" cy="39241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spcBef>
                <a:spcPct val="20000"/>
              </a:spcBef>
              <a:defRPr sz="2600">
                <a:solidFill>
                  <a:srgbClr val="003A4E"/>
                </a:solidFill>
                <a:latin typeface="Arimo" pitchFamily="34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Blip>
                <a:blip r:embed="rId3"/>
              </a:buBlip>
              <a:defRPr sz="2400">
                <a:solidFill>
                  <a:srgbClr val="003A4E"/>
                </a:solidFill>
                <a:latin typeface="Arimo" pitchFamily="34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Blip>
                <a:blip r:embed="rId3"/>
              </a:buBlip>
              <a:defRPr sz="2000">
                <a:solidFill>
                  <a:srgbClr val="003A4E"/>
                </a:solidFill>
                <a:latin typeface="Arimo" pitchFamily="34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Blip>
                <a:blip r:embed="rId3"/>
              </a:buBlip>
              <a:defRPr>
                <a:solidFill>
                  <a:srgbClr val="003A4E"/>
                </a:solidFill>
                <a:latin typeface="Arimo" pitchFamily="34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Blip>
                <a:blip r:embed="rId3"/>
              </a:buBlip>
              <a:defRPr sz="1600">
                <a:solidFill>
                  <a:srgbClr val="003A4E"/>
                </a:solidFill>
                <a:latin typeface="Arimo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Blip>
                <a:blip r:embed="rId3"/>
              </a:buBlip>
              <a:defRPr sz="1600">
                <a:solidFill>
                  <a:srgbClr val="003A4E"/>
                </a:solidFill>
                <a:latin typeface="Arimo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Blip>
                <a:blip r:embed="rId3"/>
              </a:buBlip>
              <a:defRPr sz="1600">
                <a:solidFill>
                  <a:srgbClr val="003A4E"/>
                </a:solidFill>
                <a:latin typeface="Arimo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Blip>
                <a:blip r:embed="rId3"/>
              </a:buBlip>
              <a:defRPr sz="1600">
                <a:solidFill>
                  <a:srgbClr val="003A4E"/>
                </a:solidFill>
                <a:latin typeface="Arimo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Blip>
                <a:blip r:embed="rId3"/>
              </a:buBlip>
              <a:defRPr sz="1600">
                <a:solidFill>
                  <a:srgbClr val="003A4E"/>
                </a:solidFill>
                <a:latin typeface="Arimo" pitchFamily="34" charset="0"/>
                <a:cs typeface="Arial" charset="0"/>
              </a:defRPr>
            </a:lvl9pPr>
          </a:lstStyle>
          <a:p>
            <a:pPr algn="just" eaLnBrk="1" hangingPunct="1">
              <a:spcBef>
                <a:spcPct val="50000"/>
              </a:spcBef>
            </a:pPr>
            <a:r>
              <a:rPr lang="it-IT" altLang="it-IT" sz="3000" b="1" dirty="0">
                <a:solidFill>
                  <a:srgbClr val="002F54"/>
                </a:solidFill>
                <a:latin typeface="Lato" panose="020F0502020204030203" pitchFamily="34" charset="0"/>
                <a:ea typeface="Arimo" panose="020B0604020202020204" pitchFamily="34" charset="0"/>
                <a:cs typeface="+mn-cs"/>
              </a:rPr>
              <a:t>Repubblica di San Marino: </a:t>
            </a:r>
            <a:r>
              <a:rPr lang="it-IT" altLang="it-IT" sz="3000" b="1" dirty="0">
                <a:solidFill>
                  <a:srgbClr val="C00000"/>
                </a:solidFill>
                <a:latin typeface="Lato" panose="020F0502020204030203" pitchFamily="34" charset="0"/>
                <a:ea typeface="Arimo" panose="020B0604020202020204" pitchFamily="34" charset="0"/>
              </a:rPr>
              <a:t>I/SMAR 1 e I/SMAR 2</a:t>
            </a:r>
          </a:p>
          <a:p>
            <a:pPr algn="just" eaLnBrk="1" hangingPunct="1">
              <a:spcBef>
                <a:spcPct val="50000"/>
              </a:spcBef>
            </a:pPr>
            <a:r>
              <a:rPr lang="it-IT" altLang="it-IT" sz="3000" b="1" dirty="0">
                <a:solidFill>
                  <a:srgbClr val="002F54"/>
                </a:solidFill>
                <a:latin typeface="Lato" panose="020F0502020204030203" pitchFamily="34" charset="0"/>
                <a:ea typeface="Arimo" panose="020B0604020202020204" pitchFamily="34" charset="0"/>
                <a:cs typeface="+mn-cs"/>
              </a:rPr>
              <a:t>Tunisia: </a:t>
            </a:r>
            <a:r>
              <a:rPr lang="it-IT" altLang="it-IT" sz="3000" b="1" dirty="0">
                <a:solidFill>
                  <a:srgbClr val="C00000"/>
                </a:solidFill>
                <a:latin typeface="Lato" panose="020F0502020204030203" pitchFamily="34" charset="0"/>
                <a:ea typeface="Arimo" panose="020B0604020202020204" pitchFamily="34" charset="0"/>
              </a:rPr>
              <a:t>I/TN4 e I/TN 5</a:t>
            </a:r>
          </a:p>
          <a:p>
            <a:pPr algn="just" eaLnBrk="1" hangingPunct="1">
              <a:spcBef>
                <a:spcPct val="50000"/>
              </a:spcBef>
            </a:pPr>
            <a:r>
              <a:rPr lang="it-IT" altLang="it-IT" sz="3000" b="1" dirty="0">
                <a:solidFill>
                  <a:srgbClr val="002F54"/>
                </a:solidFill>
                <a:latin typeface="Lato" panose="020F0502020204030203" pitchFamily="34" charset="0"/>
                <a:ea typeface="Arimo" panose="020B0604020202020204" pitchFamily="34" charset="0"/>
                <a:cs typeface="+mn-cs"/>
              </a:rPr>
              <a:t>Turchia: </a:t>
            </a:r>
            <a:r>
              <a:rPr lang="it-IT" altLang="it-IT" sz="3000" b="1" dirty="0">
                <a:solidFill>
                  <a:srgbClr val="C00000"/>
                </a:solidFill>
                <a:latin typeface="Lato" panose="020F0502020204030203" pitchFamily="34" charset="0"/>
                <a:ea typeface="Arimo" panose="020B0604020202020204" pitchFamily="34" charset="0"/>
              </a:rPr>
              <a:t>CE1 e CE2 (provvisori)</a:t>
            </a:r>
          </a:p>
          <a:p>
            <a:pPr algn="just" eaLnBrk="1" hangingPunct="1">
              <a:spcBef>
                <a:spcPct val="50000"/>
              </a:spcBef>
            </a:pPr>
            <a:r>
              <a:rPr lang="it-IT" altLang="it-IT" sz="3000" b="1" dirty="0">
                <a:solidFill>
                  <a:srgbClr val="002F54"/>
                </a:solidFill>
                <a:latin typeface="Lato" panose="020F0502020204030203" pitchFamily="34" charset="0"/>
                <a:ea typeface="Arimo" panose="020B0604020202020204" pitchFamily="34" charset="0"/>
                <a:cs typeface="+mn-cs"/>
              </a:rPr>
              <a:t>Uruguay: </a:t>
            </a:r>
            <a:r>
              <a:rPr lang="it-IT" altLang="it-IT" sz="3000" b="1" dirty="0">
                <a:solidFill>
                  <a:srgbClr val="C00000"/>
                </a:solidFill>
                <a:latin typeface="Lato" panose="020F0502020204030203" pitchFamily="34" charset="0"/>
                <a:ea typeface="Arimo" panose="020B0604020202020204" pitchFamily="34" charset="0"/>
              </a:rPr>
              <a:t>IT/UR4 e IT/UR5</a:t>
            </a:r>
          </a:p>
          <a:p>
            <a:pPr algn="just" eaLnBrk="1" hangingPunct="1">
              <a:spcBef>
                <a:spcPct val="50000"/>
              </a:spcBef>
            </a:pPr>
            <a:r>
              <a:rPr lang="it-IT" altLang="it-IT" sz="3000" b="1" dirty="0">
                <a:solidFill>
                  <a:srgbClr val="002F54"/>
                </a:solidFill>
                <a:latin typeface="Lato" panose="020F0502020204030203" pitchFamily="34" charset="0"/>
                <a:ea typeface="Arimo" panose="020B0604020202020204" pitchFamily="34" charset="0"/>
                <a:cs typeface="+mn-cs"/>
              </a:rPr>
              <a:t>USA: </a:t>
            </a:r>
            <a:r>
              <a:rPr lang="it-IT" altLang="it-IT" sz="3000" b="1" dirty="0">
                <a:solidFill>
                  <a:srgbClr val="C00000"/>
                </a:solidFill>
                <a:latin typeface="Lato" panose="020F0502020204030203" pitchFamily="34" charset="0"/>
                <a:ea typeface="Arimo" panose="020B0604020202020204" pitchFamily="34" charset="0"/>
              </a:rPr>
              <a:t>IT/USA4</a:t>
            </a:r>
          </a:p>
          <a:p>
            <a:pPr algn="just" eaLnBrk="1" hangingPunct="1">
              <a:spcBef>
                <a:spcPct val="50000"/>
              </a:spcBef>
            </a:pPr>
            <a:r>
              <a:rPr lang="it-IT" altLang="it-IT" sz="3000" b="1" dirty="0">
                <a:solidFill>
                  <a:srgbClr val="002F54"/>
                </a:solidFill>
                <a:latin typeface="Lato" panose="020F0502020204030203" pitchFamily="34" charset="0"/>
                <a:ea typeface="Arimo" panose="020B0604020202020204" pitchFamily="34" charset="0"/>
                <a:cs typeface="+mn-cs"/>
              </a:rPr>
              <a:t>Venezuela: </a:t>
            </a:r>
            <a:r>
              <a:rPr lang="it-IT" altLang="it-IT" sz="3000" b="1" dirty="0">
                <a:solidFill>
                  <a:srgbClr val="C00000"/>
                </a:solidFill>
                <a:latin typeface="Lato" panose="020F0502020204030203" pitchFamily="34" charset="0"/>
                <a:ea typeface="Arimo" panose="020B0604020202020204" pitchFamily="34" charset="0"/>
              </a:rPr>
              <a:t>IT/VEN 4 e IT/VEN 5</a:t>
            </a:r>
          </a:p>
        </p:txBody>
      </p:sp>
    </p:spTree>
    <p:extLst>
      <p:ext uri="{BB962C8B-B14F-4D97-AF65-F5344CB8AC3E}">
        <p14:creationId xmlns:p14="http://schemas.microsoft.com/office/powerpoint/2010/main" val="408533514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341472" y="370047"/>
            <a:ext cx="4210323" cy="6419139"/>
            <a:chOff x="0" y="0"/>
            <a:chExt cx="3585346" cy="5466287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3585346" cy="5466286"/>
            </a:xfrm>
            <a:custGeom>
              <a:avLst/>
              <a:gdLst/>
              <a:ahLst/>
              <a:cxnLst/>
              <a:rect l="l" t="t" r="r" b="b"/>
              <a:pathLst>
                <a:path w="3585346" h="5466286">
                  <a:moveTo>
                    <a:pt x="3421516" y="0"/>
                  </a:moveTo>
                  <a:lnTo>
                    <a:pt x="0" y="0"/>
                  </a:lnTo>
                  <a:lnTo>
                    <a:pt x="0" y="5466286"/>
                  </a:lnTo>
                  <a:lnTo>
                    <a:pt x="76200" y="5466286"/>
                  </a:lnTo>
                  <a:lnTo>
                    <a:pt x="76200" y="76200"/>
                  </a:lnTo>
                  <a:lnTo>
                    <a:pt x="3585346" y="76200"/>
                  </a:lnTo>
                  <a:lnTo>
                    <a:pt x="3585346" y="0"/>
                  </a:lnTo>
                  <a:close/>
                </a:path>
              </a:pathLst>
            </a:custGeom>
            <a:solidFill>
              <a:srgbClr val="003253"/>
            </a:solidFill>
          </p:spPr>
          <p:txBody>
            <a:bodyPr/>
            <a:lstStyle/>
            <a:p>
              <a:endParaRPr lang="it-IT"/>
            </a:p>
          </p:txBody>
        </p:sp>
      </p:grpSp>
      <p:grpSp>
        <p:nvGrpSpPr>
          <p:cNvPr id="4" name="Group 4"/>
          <p:cNvGrpSpPr/>
          <p:nvPr/>
        </p:nvGrpSpPr>
        <p:grpSpPr>
          <a:xfrm rot="-10800000">
            <a:off x="11865513" y="7751113"/>
            <a:ext cx="6070024" cy="2019359"/>
            <a:chOff x="0" y="0"/>
            <a:chExt cx="5168994" cy="1719607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5168994" cy="1719607"/>
            </a:xfrm>
            <a:custGeom>
              <a:avLst/>
              <a:gdLst/>
              <a:ahLst/>
              <a:cxnLst/>
              <a:rect l="l" t="t" r="r" b="b"/>
              <a:pathLst>
                <a:path w="5168994" h="1719607">
                  <a:moveTo>
                    <a:pt x="5005164" y="0"/>
                  </a:moveTo>
                  <a:lnTo>
                    <a:pt x="0" y="0"/>
                  </a:lnTo>
                  <a:lnTo>
                    <a:pt x="0" y="1719607"/>
                  </a:lnTo>
                  <a:lnTo>
                    <a:pt x="76200" y="1719607"/>
                  </a:lnTo>
                  <a:lnTo>
                    <a:pt x="76200" y="76200"/>
                  </a:lnTo>
                  <a:lnTo>
                    <a:pt x="5168994" y="76200"/>
                  </a:lnTo>
                  <a:lnTo>
                    <a:pt x="5168994" y="0"/>
                  </a:lnTo>
                  <a:close/>
                </a:path>
              </a:pathLst>
            </a:custGeom>
            <a:solidFill>
              <a:srgbClr val="B02039"/>
            </a:solidFill>
          </p:spPr>
          <p:txBody>
            <a:bodyPr/>
            <a:lstStyle/>
            <a:p>
              <a:endParaRPr lang="it-IT"/>
            </a:p>
          </p:txBody>
        </p:sp>
      </p:grpSp>
      <p:sp>
        <p:nvSpPr>
          <p:cNvPr id="6" name="Freeform 6"/>
          <p:cNvSpPr/>
          <p:nvPr/>
        </p:nvSpPr>
        <p:spPr>
          <a:xfrm>
            <a:off x="16784434" y="8760792"/>
            <a:ext cx="949733" cy="805000"/>
          </a:xfrm>
          <a:custGeom>
            <a:avLst/>
            <a:gdLst/>
            <a:ahLst/>
            <a:cxnLst/>
            <a:rect l="l" t="t" r="r" b="b"/>
            <a:pathLst>
              <a:path w="949733" h="805000">
                <a:moveTo>
                  <a:pt x="0" y="0"/>
                </a:moveTo>
                <a:lnTo>
                  <a:pt x="949732" y="0"/>
                </a:lnTo>
                <a:lnTo>
                  <a:pt x="949732" y="805000"/>
                </a:lnTo>
                <a:lnTo>
                  <a:pt x="0" y="805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it-IT"/>
          </a:p>
        </p:txBody>
      </p:sp>
      <p:sp>
        <p:nvSpPr>
          <p:cNvPr id="7" name="TextBox 7"/>
          <p:cNvSpPr txBox="1"/>
          <p:nvPr/>
        </p:nvSpPr>
        <p:spPr>
          <a:xfrm>
            <a:off x="1028700" y="1028700"/>
            <a:ext cx="16230600" cy="6154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r>
              <a:rPr lang="it-IT" sz="3999" dirty="0">
                <a:solidFill>
                  <a:srgbClr val="B02039"/>
                </a:solidFill>
                <a:latin typeface="Lato"/>
              </a:rPr>
              <a:t>Assegnazioni in Paesi convenzionati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5644774" y="9520381"/>
            <a:ext cx="3754820" cy="32393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2799"/>
              </a:lnSpc>
            </a:pPr>
            <a:r>
              <a:rPr lang="en-US" sz="1999" dirty="0">
                <a:solidFill>
                  <a:srgbClr val="003253"/>
                </a:solidFill>
                <a:latin typeface="Lato"/>
              </a:rPr>
              <a:t>Nel mondo, </a:t>
            </a:r>
            <a:r>
              <a:rPr lang="en-US" sz="1999" dirty="0" err="1">
                <a:solidFill>
                  <a:srgbClr val="003253"/>
                </a:solidFill>
                <a:latin typeface="Lato"/>
              </a:rPr>
              <a:t>alleati</a:t>
            </a:r>
            <a:r>
              <a:rPr lang="en-US" sz="1999" dirty="0">
                <a:solidFill>
                  <a:srgbClr val="003253"/>
                </a:solidFill>
                <a:latin typeface="Lato"/>
              </a:rPr>
              <a:t> al </a:t>
            </a:r>
            <a:r>
              <a:rPr lang="en-US" sz="1999" dirty="0" err="1">
                <a:solidFill>
                  <a:srgbClr val="003253"/>
                </a:solidFill>
                <a:latin typeface="Lato"/>
              </a:rPr>
              <a:t>tuo</a:t>
            </a:r>
            <a:r>
              <a:rPr lang="en-US" sz="1999" dirty="0">
                <a:solidFill>
                  <a:srgbClr val="003253"/>
                </a:solidFill>
                <a:latin typeface="Lato"/>
              </a:rPr>
              <a:t> </a:t>
            </a:r>
            <a:r>
              <a:rPr lang="en-US" sz="1999" dirty="0" err="1">
                <a:solidFill>
                  <a:srgbClr val="003253"/>
                </a:solidFill>
                <a:latin typeface="Lato"/>
              </a:rPr>
              <a:t>fianco</a:t>
            </a:r>
            <a:endParaRPr lang="en-US" sz="1999" dirty="0">
              <a:solidFill>
                <a:srgbClr val="003253"/>
              </a:solidFill>
              <a:latin typeface="Lato"/>
            </a:endParaRPr>
          </a:p>
        </p:txBody>
      </p:sp>
      <p:sp>
        <p:nvSpPr>
          <p:cNvPr id="9" name="TextBox 9"/>
          <p:cNvSpPr txBox="1"/>
          <p:nvPr/>
        </p:nvSpPr>
        <p:spPr>
          <a:xfrm>
            <a:off x="9574206" y="9520381"/>
            <a:ext cx="3754820" cy="33965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2799"/>
              </a:lnSpc>
            </a:pPr>
            <a:r>
              <a:rPr lang="en-US" sz="1999">
                <a:solidFill>
                  <a:srgbClr val="003253"/>
                </a:solidFill>
                <a:latin typeface="Lato"/>
              </a:rPr>
              <a:t>www.ecaitalia.com</a:t>
            </a:r>
          </a:p>
        </p:txBody>
      </p:sp>
      <p:grpSp>
        <p:nvGrpSpPr>
          <p:cNvPr id="13" name="Gruppo 12">
            <a:extLst>
              <a:ext uri="{FF2B5EF4-FFF2-40B4-BE49-F238E27FC236}">
                <a16:creationId xmlns:a16="http://schemas.microsoft.com/office/drawing/2014/main" id="{B5F8316B-536A-9C42-874F-63721A444839}"/>
              </a:ext>
            </a:extLst>
          </p:cNvPr>
          <p:cNvGrpSpPr/>
          <p:nvPr/>
        </p:nvGrpSpPr>
        <p:grpSpPr>
          <a:xfrm>
            <a:off x="1028700" y="2071075"/>
            <a:ext cx="15049500" cy="5398399"/>
            <a:chOff x="467544" y="1340768"/>
            <a:chExt cx="8025756" cy="2537320"/>
          </a:xfrm>
        </p:grpSpPr>
        <p:sp>
          <p:nvSpPr>
            <p:cNvPr id="10" name="Text Box 12">
              <a:extLst>
                <a:ext uri="{FF2B5EF4-FFF2-40B4-BE49-F238E27FC236}">
                  <a16:creationId xmlns:a16="http://schemas.microsoft.com/office/drawing/2014/main" id="{A25DCB4F-7634-6265-7113-B3CC5F2A79F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03548" y="1664804"/>
              <a:ext cx="7989752" cy="22132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 eaLnBrk="0" hangingPunct="0">
                <a:spcBef>
                  <a:spcPct val="20000"/>
                </a:spcBef>
                <a:defRPr sz="2600">
                  <a:solidFill>
                    <a:srgbClr val="003A4E"/>
                  </a:solidFill>
                  <a:latin typeface="Arimo" pitchFamily="34" charset="0"/>
                  <a:cs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Blip>
                  <a:blip r:embed="rId3"/>
                </a:buBlip>
                <a:defRPr sz="2400">
                  <a:solidFill>
                    <a:srgbClr val="003A4E"/>
                  </a:solidFill>
                  <a:latin typeface="Arimo" pitchFamily="34" charset="0"/>
                  <a:cs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Blip>
                  <a:blip r:embed="rId3"/>
                </a:buBlip>
                <a:defRPr sz="2000">
                  <a:solidFill>
                    <a:srgbClr val="003A4E"/>
                  </a:solidFill>
                  <a:latin typeface="Arimo" pitchFamily="34" charset="0"/>
                  <a:cs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Blip>
                  <a:blip r:embed="rId3"/>
                </a:buBlip>
                <a:defRPr>
                  <a:solidFill>
                    <a:srgbClr val="003A4E"/>
                  </a:solidFill>
                  <a:latin typeface="Arimo" pitchFamily="34" charset="0"/>
                  <a:cs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Blip>
                  <a:blip r:embed="rId3"/>
                </a:buBlip>
                <a:defRPr sz="1600">
                  <a:solidFill>
                    <a:srgbClr val="003A4E"/>
                  </a:solidFill>
                  <a:latin typeface="Arimo" pitchFamily="34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Blip>
                  <a:blip r:embed="rId3"/>
                </a:buBlip>
                <a:defRPr sz="1600">
                  <a:solidFill>
                    <a:srgbClr val="003A4E"/>
                  </a:solidFill>
                  <a:latin typeface="Arimo" pitchFamily="34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Blip>
                  <a:blip r:embed="rId3"/>
                </a:buBlip>
                <a:defRPr sz="1600">
                  <a:solidFill>
                    <a:srgbClr val="003A4E"/>
                  </a:solidFill>
                  <a:latin typeface="Arimo" pitchFamily="34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Blip>
                  <a:blip r:embed="rId3"/>
                </a:buBlip>
                <a:defRPr sz="1600">
                  <a:solidFill>
                    <a:srgbClr val="003A4E"/>
                  </a:solidFill>
                  <a:latin typeface="Arimo" pitchFamily="34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Blip>
                  <a:blip r:embed="rId3"/>
                </a:buBlip>
                <a:defRPr sz="1600">
                  <a:solidFill>
                    <a:srgbClr val="003A4E"/>
                  </a:solidFill>
                  <a:latin typeface="Arimo" pitchFamily="34" charset="0"/>
                  <a:cs typeface="Arial" charset="0"/>
                </a:defRPr>
              </a:lvl9pPr>
            </a:lstStyle>
            <a:p>
              <a:pPr algn="just" eaLnBrk="1" hangingPunct="1">
                <a:lnSpc>
                  <a:spcPct val="150000"/>
                </a:lnSpc>
                <a:spcBef>
                  <a:spcPct val="50000"/>
                </a:spcBef>
              </a:pPr>
              <a:endParaRPr lang="it-IT" altLang="it-IT" sz="3600" b="1" dirty="0">
                <a:solidFill>
                  <a:srgbClr val="AB1200"/>
                </a:solidFill>
                <a:latin typeface="Lato" panose="020F0502020204030203" pitchFamily="34" charset="0"/>
                <a:ea typeface="Arimo" panose="020B0604020202020204" pitchFamily="34" charset="0"/>
              </a:endParaRPr>
            </a:p>
            <a:p>
              <a:pPr algn="just" eaLnBrk="1" hangingPunct="1">
                <a:spcBef>
                  <a:spcPct val="50000"/>
                </a:spcBef>
              </a:pPr>
              <a:r>
                <a:rPr lang="it-IT" altLang="it-IT" sz="3600" b="1" dirty="0">
                  <a:solidFill>
                    <a:srgbClr val="AB1200"/>
                  </a:solidFill>
                  <a:latin typeface="Lato" panose="020F0502020204030203" pitchFamily="34" charset="0"/>
                  <a:ea typeface="Arimo" panose="020B0604020202020204" pitchFamily="34" charset="0"/>
                </a:rPr>
                <a:t>PROROGHE:</a:t>
              </a:r>
              <a:r>
                <a:rPr lang="it-IT" altLang="it-IT" sz="3600" dirty="0">
                  <a:solidFill>
                    <a:srgbClr val="AB1200"/>
                  </a:solidFill>
                  <a:latin typeface="Lato" panose="020F0502020204030203" pitchFamily="34" charset="0"/>
                  <a:ea typeface="Arimo" panose="020B0604020202020204" pitchFamily="34" charset="0"/>
                </a:rPr>
                <a:t> </a:t>
              </a:r>
              <a:r>
                <a:rPr lang="it-IT" altLang="it-IT" sz="3600" dirty="0">
                  <a:solidFill>
                    <a:srgbClr val="002F54"/>
                  </a:solidFill>
                  <a:latin typeface="Lato" panose="020F0502020204030203" pitchFamily="34" charset="0"/>
                  <a:ea typeface="Arimo" panose="020B0604020202020204" pitchFamily="34" charset="0"/>
                </a:rPr>
                <a:t>Le convenzioni prevedono la possibilità di prorogare il distacco per un </a:t>
              </a:r>
              <a:r>
                <a:rPr lang="it-IT" altLang="it-IT" sz="3600" b="1" dirty="0">
                  <a:solidFill>
                    <a:srgbClr val="002F54"/>
                  </a:solidFill>
                  <a:latin typeface="Lato" panose="020F0502020204030203" pitchFamily="34" charset="0"/>
                  <a:ea typeface="Arimo" panose="020B0604020202020204" pitchFamily="34" charset="0"/>
                </a:rPr>
                <a:t>periodo uguale a quello iniziale</a:t>
              </a:r>
              <a:r>
                <a:rPr lang="it-IT" altLang="it-IT" sz="3600" dirty="0">
                  <a:solidFill>
                    <a:srgbClr val="002F54"/>
                  </a:solidFill>
                  <a:latin typeface="Lato" panose="020F0502020204030203" pitchFamily="34" charset="0"/>
                  <a:ea typeface="Arimo" panose="020B0604020202020204" pitchFamily="34" charset="0"/>
                </a:rPr>
                <a:t>; </a:t>
              </a:r>
              <a:r>
                <a:rPr lang="it-IT" altLang="it-IT" sz="3600" u="sng" dirty="0">
                  <a:solidFill>
                    <a:srgbClr val="002F54"/>
                  </a:solidFill>
                  <a:latin typeface="Lato" panose="020F0502020204030203" pitchFamily="34" charset="0"/>
                  <a:ea typeface="Arimo" panose="020B0604020202020204" pitchFamily="34" charset="0"/>
                </a:rPr>
                <a:t>quelle con Tunisia e Venezuela prevedono una proroga di 12 mesi</a:t>
              </a:r>
              <a:r>
                <a:rPr lang="it-IT" altLang="it-IT" sz="3600" dirty="0">
                  <a:solidFill>
                    <a:srgbClr val="002F54"/>
                  </a:solidFill>
                  <a:latin typeface="Lato" panose="020F0502020204030203" pitchFamily="34" charset="0"/>
                  <a:ea typeface="Arimo" panose="020B0604020202020204" pitchFamily="34" charset="0"/>
                </a:rPr>
                <a:t>. </a:t>
              </a:r>
            </a:p>
            <a:p>
              <a:pPr algn="just" eaLnBrk="1" hangingPunct="1">
                <a:spcBef>
                  <a:spcPct val="50000"/>
                </a:spcBef>
              </a:pPr>
              <a:r>
                <a:rPr lang="it-IT" altLang="it-IT" sz="3600" b="1" dirty="0">
                  <a:solidFill>
                    <a:srgbClr val="AB1200"/>
                  </a:solidFill>
                  <a:latin typeface="Lato" panose="020F0502020204030203" pitchFamily="34" charset="0"/>
                  <a:ea typeface="Arimo" panose="020B0604020202020204" pitchFamily="34" charset="0"/>
                </a:rPr>
                <a:t>ECCEZIONI:</a:t>
              </a:r>
              <a:r>
                <a:rPr lang="it-IT" altLang="it-IT" sz="3600" dirty="0">
                  <a:solidFill>
                    <a:schemeClr val="tx1"/>
                  </a:solidFill>
                  <a:latin typeface="Lato" panose="020F0502020204030203" pitchFamily="34" charset="0"/>
                  <a:ea typeface="Arimo" panose="020B0604020202020204" pitchFamily="34" charset="0"/>
                </a:rPr>
                <a:t> </a:t>
              </a:r>
              <a:r>
                <a:rPr lang="it-IT" altLang="it-IT" sz="3600" dirty="0">
                  <a:solidFill>
                    <a:srgbClr val="002F54"/>
                  </a:solidFill>
                  <a:latin typeface="Lato" panose="020F0502020204030203" pitchFamily="34" charset="0"/>
                  <a:ea typeface="Arimo" panose="020B0604020202020204" pitchFamily="34" charset="0"/>
                </a:rPr>
                <a:t>In casi eccezionali e motivati le convenzioni (tranne Capo Verde e Venezuela) prevedono la possibilità di </a:t>
              </a:r>
              <a:r>
                <a:rPr lang="it-IT" altLang="it-IT" sz="3600" u="sng" dirty="0">
                  <a:solidFill>
                    <a:srgbClr val="002F54"/>
                  </a:solidFill>
                  <a:latin typeface="Lato" panose="020F0502020204030203" pitchFamily="34" charset="0"/>
                  <a:ea typeface="Arimo" panose="020B0604020202020204" pitchFamily="34" charset="0"/>
                </a:rPr>
                <a:t>andare oltre il periodo prorogato</a:t>
              </a:r>
              <a:r>
                <a:rPr lang="it-IT" altLang="it-IT" sz="3600" dirty="0">
                  <a:solidFill>
                    <a:srgbClr val="002F54"/>
                  </a:solidFill>
                  <a:latin typeface="Lato" panose="020F0502020204030203" pitchFamily="34" charset="0"/>
                  <a:ea typeface="Arimo" panose="020B0604020202020204" pitchFamily="34" charset="0"/>
                </a:rPr>
                <a:t>, </a:t>
              </a:r>
              <a:r>
                <a:rPr lang="it-IT" altLang="it-IT" sz="3600" b="1" dirty="0">
                  <a:solidFill>
                    <a:srgbClr val="002F54"/>
                  </a:solidFill>
                  <a:latin typeface="Lato" panose="020F0502020204030203" pitchFamily="34" charset="0"/>
                  <a:ea typeface="Arimo" panose="020B0604020202020204" pitchFamily="34" charset="0"/>
                </a:rPr>
                <a:t>previo accordo </a:t>
              </a:r>
              <a:r>
                <a:rPr lang="it-IT" altLang="it-IT" sz="3600" dirty="0">
                  <a:solidFill>
                    <a:srgbClr val="002F54"/>
                  </a:solidFill>
                  <a:latin typeface="Lato" panose="020F0502020204030203" pitchFamily="34" charset="0"/>
                  <a:ea typeface="Arimo" panose="020B0604020202020204" pitchFamily="34" charset="0"/>
                </a:rPr>
                <a:t>degli Istituti competenti dei paesi interessati.</a:t>
              </a:r>
            </a:p>
          </p:txBody>
        </p:sp>
        <p:sp>
          <p:nvSpPr>
            <p:cNvPr id="12" name="Rettangolo con angoli arrotondati sullo stesso lato 3">
              <a:extLst>
                <a:ext uri="{FF2B5EF4-FFF2-40B4-BE49-F238E27FC236}">
                  <a16:creationId xmlns:a16="http://schemas.microsoft.com/office/drawing/2014/main" id="{58177F5F-7D90-4637-F1E0-F09A53A9B895}"/>
                </a:ext>
              </a:extLst>
            </p:cNvPr>
            <p:cNvSpPr/>
            <p:nvPr/>
          </p:nvSpPr>
          <p:spPr>
            <a:xfrm>
              <a:off x="467544" y="1340768"/>
              <a:ext cx="8025756" cy="648072"/>
            </a:xfrm>
            <a:prstGeom prst="round2SameRect">
              <a:avLst/>
            </a:prstGeom>
            <a:solidFill>
              <a:schemeClr val="bg1"/>
            </a:solidFill>
            <a:ln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it-IT" altLang="it-IT" sz="3600" b="1" dirty="0">
                  <a:solidFill>
                    <a:srgbClr val="002F54"/>
                  </a:solidFill>
                  <a:latin typeface="Lato" panose="020F0502020204030203" pitchFamily="34" charset="0"/>
                  <a:ea typeface="Arimo" panose="020B0604020202020204" pitchFamily="34" charset="0"/>
                </a:rPr>
                <a:t>Proroghe ed eccezioni alla durata del distacco previdenziale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57885208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341472" y="370047"/>
            <a:ext cx="4210323" cy="6419139"/>
            <a:chOff x="0" y="0"/>
            <a:chExt cx="3585346" cy="5466287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3585346" cy="5466286"/>
            </a:xfrm>
            <a:custGeom>
              <a:avLst/>
              <a:gdLst/>
              <a:ahLst/>
              <a:cxnLst/>
              <a:rect l="l" t="t" r="r" b="b"/>
              <a:pathLst>
                <a:path w="3585346" h="5466286">
                  <a:moveTo>
                    <a:pt x="3421516" y="0"/>
                  </a:moveTo>
                  <a:lnTo>
                    <a:pt x="0" y="0"/>
                  </a:lnTo>
                  <a:lnTo>
                    <a:pt x="0" y="5466286"/>
                  </a:lnTo>
                  <a:lnTo>
                    <a:pt x="76200" y="5466286"/>
                  </a:lnTo>
                  <a:lnTo>
                    <a:pt x="76200" y="76200"/>
                  </a:lnTo>
                  <a:lnTo>
                    <a:pt x="3585346" y="76200"/>
                  </a:lnTo>
                  <a:lnTo>
                    <a:pt x="3585346" y="0"/>
                  </a:lnTo>
                  <a:close/>
                </a:path>
              </a:pathLst>
            </a:custGeom>
            <a:solidFill>
              <a:srgbClr val="003253"/>
            </a:solidFill>
          </p:spPr>
          <p:txBody>
            <a:bodyPr/>
            <a:lstStyle/>
            <a:p>
              <a:endParaRPr lang="it-IT"/>
            </a:p>
          </p:txBody>
        </p:sp>
      </p:grpSp>
      <p:grpSp>
        <p:nvGrpSpPr>
          <p:cNvPr id="4" name="Group 4"/>
          <p:cNvGrpSpPr/>
          <p:nvPr/>
        </p:nvGrpSpPr>
        <p:grpSpPr>
          <a:xfrm rot="-10800000">
            <a:off x="11865513" y="7751113"/>
            <a:ext cx="6070024" cy="2019359"/>
            <a:chOff x="0" y="0"/>
            <a:chExt cx="5168994" cy="1719607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5168994" cy="1719607"/>
            </a:xfrm>
            <a:custGeom>
              <a:avLst/>
              <a:gdLst/>
              <a:ahLst/>
              <a:cxnLst/>
              <a:rect l="l" t="t" r="r" b="b"/>
              <a:pathLst>
                <a:path w="5168994" h="1719607">
                  <a:moveTo>
                    <a:pt x="5005164" y="0"/>
                  </a:moveTo>
                  <a:lnTo>
                    <a:pt x="0" y="0"/>
                  </a:lnTo>
                  <a:lnTo>
                    <a:pt x="0" y="1719607"/>
                  </a:lnTo>
                  <a:lnTo>
                    <a:pt x="76200" y="1719607"/>
                  </a:lnTo>
                  <a:lnTo>
                    <a:pt x="76200" y="76200"/>
                  </a:lnTo>
                  <a:lnTo>
                    <a:pt x="5168994" y="76200"/>
                  </a:lnTo>
                  <a:lnTo>
                    <a:pt x="5168994" y="0"/>
                  </a:lnTo>
                  <a:close/>
                </a:path>
              </a:pathLst>
            </a:custGeom>
            <a:solidFill>
              <a:srgbClr val="B02039"/>
            </a:solidFill>
          </p:spPr>
          <p:txBody>
            <a:bodyPr/>
            <a:lstStyle/>
            <a:p>
              <a:endParaRPr lang="it-IT"/>
            </a:p>
          </p:txBody>
        </p:sp>
      </p:grpSp>
      <p:sp>
        <p:nvSpPr>
          <p:cNvPr id="6" name="Freeform 6"/>
          <p:cNvSpPr/>
          <p:nvPr/>
        </p:nvSpPr>
        <p:spPr>
          <a:xfrm>
            <a:off x="16784434" y="8760792"/>
            <a:ext cx="949733" cy="805000"/>
          </a:xfrm>
          <a:custGeom>
            <a:avLst/>
            <a:gdLst/>
            <a:ahLst/>
            <a:cxnLst/>
            <a:rect l="l" t="t" r="r" b="b"/>
            <a:pathLst>
              <a:path w="949733" h="805000">
                <a:moveTo>
                  <a:pt x="0" y="0"/>
                </a:moveTo>
                <a:lnTo>
                  <a:pt x="949732" y="0"/>
                </a:lnTo>
                <a:lnTo>
                  <a:pt x="949732" y="805000"/>
                </a:lnTo>
                <a:lnTo>
                  <a:pt x="0" y="805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it-IT"/>
          </a:p>
        </p:txBody>
      </p:sp>
      <p:sp>
        <p:nvSpPr>
          <p:cNvPr id="8" name="TextBox 8"/>
          <p:cNvSpPr txBox="1"/>
          <p:nvPr/>
        </p:nvSpPr>
        <p:spPr>
          <a:xfrm>
            <a:off x="1028700" y="1028700"/>
            <a:ext cx="16230600" cy="60272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4719"/>
              </a:lnSpc>
            </a:pPr>
            <a:r>
              <a:rPr lang="it-IT" sz="3999" dirty="0">
                <a:solidFill>
                  <a:srgbClr val="B02039"/>
                </a:solidFill>
                <a:latin typeface="Lato"/>
              </a:rPr>
              <a:t>La Convenzione di sicurezza sociale tra Italia e Stati Uniti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5644774" y="9520381"/>
            <a:ext cx="3754820" cy="32393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2799"/>
              </a:lnSpc>
            </a:pPr>
            <a:r>
              <a:rPr lang="en-US" sz="1999" dirty="0">
                <a:solidFill>
                  <a:srgbClr val="003253"/>
                </a:solidFill>
                <a:latin typeface="Lato"/>
              </a:rPr>
              <a:t>Nel mondo, </a:t>
            </a:r>
            <a:r>
              <a:rPr lang="en-US" sz="1999" dirty="0" err="1">
                <a:solidFill>
                  <a:srgbClr val="003253"/>
                </a:solidFill>
                <a:latin typeface="Lato"/>
              </a:rPr>
              <a:t>alleati</a:t>
            </a:r>
            <a:r>
              <a:rPr lang="en-US" sz="1999" dirty="0">
                <a:solidFill>
                  <a:srgbClr val="003253"/>
                </a:solidFill>
                <a:latin typeface="Lato"/>
              </a:rPr>
              <a:t> al </a:t>
            </a:r>
            <a:r>
              <a:rPr lang="en-US" sz="1999" dirty="0" err="1">
                <a:solidFill>
                  <a:srgbClr val="003253"/>
                </a:solidFill>
                <a:latin typeface="Lato"/>
              </a:rPr>
              <a:t>tuo</a:t>
            </a:r>
            <a:r>
              <a:rPr lang="en-US" sz="1999" dirty="0">
                <a:solidFill>
                  <a:srgbClr val="003253"/>
                </a:solidFill>
                <a:latin typeface="Lato"/>
              </a:rPr>
              <a:t> </a:t>
            </a:r>
            <a:r>
              <a:rPr lang="en-US" sz="1999" dirty="0" err="1">
                <a:solidFill>
                  <a:srgbClr val="003253"/>
                </a:solidFill>
                <a:latin typeface="Lato"/>
              </a:rPr>
              <a:t>fianco</a:t>
            </a:r>
            <a:endParaRPr lang="en-US" sz="1999" dirty="0">
              <a:solidFill>
                <a:srgbClr val="003253"/>
              </a:solidFill>
              <a:latin typeface="Lato"/>
            </a:endParaRPr>
          </a:p>
        </p:txBody>
      </p:sp>
      <p:sp>
        <p:nvSpPr>
          <p:cNvPr id="10" name="TextBox 10"/>
          <p:cNvSpPr txBox="1"/>
          <p:nvPr/>
        </p:nvSpPr>
        <p:spPr>
          <a:xfrm>
            <a:off x="9574206" y="9520381"/>
            <a:ext cx="3754820" cy="33965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2799"/>
              </a:lnSpc>
            </a:pPr>
            <a:r>
              <a:rPr lang="en-US" sz="1999">
                <a:solidFill>
                  <a:srgbClr val="003253"/>
                </a:solidFill>
                <a:latin typeface="Lato"/>
              </a:rPr>
              <a:t>www.ecaitalia.com</a:t>
            </a:r>
          </a:p>
        </p:txBody>
      </p:sp>
      <p:sp>
        <p:nvSpPr>
          <p:cNvPr id="7" name="CasellaDiTesto 6">
            <a:extLst>
              <a:ext uri="{FF2B5EF4-FFF2-40B4-BE49-F238E27FC236}">
                <a16:creationId xmlns:a16="http://schemas.microsoft.com/office/drawing/2014/main" id="{6E8C5A05-DDFA-EF71-D5BC-3697BD8F0091}"/>
              </a:ext>
            </a:extLst>
          </p:cNvPr>
          <p:cNvSpPr txBox="1"/>
          <p:nvPr/>
        </p:nvSpPr>
        <p:spPr>
          <a:xfrm>
            <a:off x="1313158" y="5778957"/>
            <a:ext cx="5852223" cy="954107"/>
          </a:xfrm>
          <a:prstGeom prst="rect">
            <a:avLst/>
          </a:prstGeom>
          <a:noFill/>
          <a:ln>
            <a:solidFill>
              <a:schemeClr val="tx1"/>
            </a:solidFill>
          </a:ln>
          <a:effectLst>
            <a:outerShdw blurRad="50800" dist="50800" dir="5400000" algn="ctr" rotWithShape="0">
              <a:schemeClr val="bg1"/>
            </a:outerShdw>
          </a:effectLst>
        </p:spPr>
        <p:txBody>
          <a:bodyPr wrap="square">
            <a:spAutoFit/>
          </a:bodyPr>
          <a:lstStyle/>
          <a:p>
            <a:pPr algn="ctr" eaLnBrk="0" hangingPunct="0">
              <a:spcAft>
                <a:spcPct val="75000"/>
              </a:spcAft>
              <a:buSzPct val="130000"/>
              <a:defRPr/>
            </a:pPr>
            <a:r>
              <a:rPr lang="it-IT" sz="2800" b="1" dirty="0">
                <a:solidFill>
                  <a:srgbClr val="002F54"/>
                </a:solidFill>
                <a:latin typeface="Lato" panose="020F0502020204030203" pitchFamily="34" charset="0"/>
                <a:ea typeface="Arimo" panose="020B0604020202020204" pitchFamily="34" charset="0"/>
              </a:rPr>
              <a:t>Comprende solo gli istituti </a:t>
            </a:r>
            <a:r>
              <a:rPr lang="it-IT" sz="2800" b="1" dirty="0" err="1">
                <a:solidFill>
                  <a:srgbClr val="002F54"/>
                </a:solidFill>
                <a:latin typeface="Lato" panose="020F0502020204030203" pitchFamily="34" charset="0"/>
                <a:ea typeface="Arimo" panose="020B0604020202020204" pitchFamily="34" charset="0"/>
              </a:rPr>
              <a:t>Ivs</a:t>
            </a:r>
            <a:r>
              <a:rPr lang="it-IT" sz="2800" b="1" dirty="0">
                <a:solidFill>
                  <a:srgbClr val="002F54"/>
                </a:solidFill>
                <a:latin typeface="Lato" panose="020F0502020204030203" pitchFamily="34" charset="0"/>
                <a:ea typeface="Arimo" panose="020B0604020202020204" pitchFamily="34" charset="0"/>
              </a:rPr>
              <a:t> e Fondo Tfr</a:t>
            </a:r>
          </a:p>
        </p:txBody>
      </p:sp>
      <p:sp>
        <p:nvSpPr>
          <p:cNvPr id="11" name="CasellaDiTesto 10">
            <a:extLst>
              <a:ext uri="{FF2B5EF4-FFF2-40B4-BE49-F238E27FC236}">
                <a16:creationId xmlns:a16="http://schemas.microsoft.com/office/drawing/2014/main" id="{F73D240F-7628-058A-AF5F-21BB80DF11DB}"/>
              </a:ext>
            </a:extLst>
          </p:cNvPr>
          <p:cNvSpPr txBox="1"/>
          <p:nvPr/>
        </p:nvSpPr>
        <p:spPr>
          <a:xfrm>
            <a:off x="1313157" y="7109222"/>
            <a:ext cx="5852223" cy="1384995"/>
          </a:xfrm>
          <a:prstGeom prst="rect">
            <a:avLst/>
          </a:prstGeom>
          <a:noFill/>
          <a:ln>
            <a:solidFill>
              <a:schemeClr val="tx1"/>
            </a:solidFill>
          </a:ln>
          <a:effectLst>
            <a:outerShdw blurRad="50800" dist="50800" dir="5400000" algn="ctr" rotWithShape="0">
              <a:schemeClr val="bg1"/>
            </a:outerShdw>
          </a:effectLst>
        </p:spPr>
        <p:txBody>
          <a:bodyPr wrap="square">
            <a:spAutoFit/>
          </a:bodyPr>
          <a:lstStyle/>
          <a:p>
            <a:pPr algn="ctr" eaLnBrk="0" hangingPunct="0">
              <a:spcAft>
                <a:spcPct val="75000"/>
              </a:spcAft>
              <a:buSzPct val="130000"/>
              <a:defRPr/>
            </a:pPr>
            <a:r>
              <a:rPr lang="it-IT" sz="2800" b="1" dirty="0">
                <a:solidFill>
                  <a:srgbClr val="C00000"/>
                </a:solidFill>
                <a:latin typeface="Lato" panose="020F0502020204030203" pitchFamily="34" charset="0"/>
                <a:ea typeface="Arimo" panose="020B0604020202020204" pitchFamily="34" charset="0"/>
              </a:rPr>
              <a:t>Una volta individuata la legislazione applicabile,  la durata è a tempo indeterminato</a:t>
            </a:r>
          </a:p>
        </p:txBody>
      </p:sp>
      <p:sp>
        <p:nvSpPr>
          <p:cNvPr id="12" name="CasellaDiTesto 11">
            <a:extLst>
              <a:ext uri="{FF2B5EF4-FFF2-40B4-BE49-F238E27FC236}">
                <a16:creationId xmlns:a16="http://schemas.microsoft.com/office/drawing/2014/main" id="{B682CABE-C523-B19A-C9A5-42EAF3C1F77D}"/>
              </a:ext>
            </a:extLst>
          </p:cNvPr>
          <p:cNvSpPr txBox="1"/>
          <p:nvPr/>
        </p:nvSpPr>
        <p:spPr>
          <a:xfrm>
            <a:off x="10122135" y="7156232"/>
            <a:ext cx="7223051" cy="1384995"/>
          </a:xfrm>
          <a:prstGeom prst="rect">
            <a:avLst/>
          </a:prstGeom>
          <a:noFill/>
          <a:ln>
            <a:solidFill>
              <a:schemeClr val="tx1"/>
            </a:solidFill>
          </a:ln>
          <a:effectLst>
            <a:outerShdw blurRad="50800" dist="50800" dir="5400000" algn="ctr" rotWithShape="0">
              <a:schemeClr val="bg1"/>
            </a:outerShdw>
          </a:effectLst>
        </p:spPr>
        <p:txBody>
          <a:bodyPr wrap="square">
            <a:spAutoFit/>
          </a:bodyPr>
          <a:lstStyle/>
          <a:p>
            <a:pPr algn="just" eaLnBrk="0" hangingPunct="0">
              <a:spcAft>
                <a:spcPct val="75000"/>
              </a:spcAft>
              <a:buSzPct val="130000"/>
              <a:defRPr/>
            </a:pPr>
            <a:r>
              <a:rPr lang="it-IT" sz="2800" b="1" dirty="0">
                <a:solidFill>
                  <a:srgbClr val="C00000"/>
                </a:solidFill>
                <a:latin typeface="Lato" panose="020F0502020204030203" pitchFamily="34" charset="0"/>
                <a:ea typeface="Arimo" panose="020B0604020202020204" pitchFamily="34" charset="0"/>
              </a:rPr>
              <a:t>È possibile l’applicazione della legislazione di un Paese anche in caso di localizzazione nell’altro Paese</a:t>
            </a:r>
            <a:endParaRPr lang="it-IT" sz="2800" dirty="0">
              <a:solidFill>
                <a:srgbClr val="C00000"/>
              </a:solidFill>
              <a:latin typeface="Lato" panose="020F0502020204030203" pitchFamily="34" charset="0"/>
              <a:ea typeface="Arimo" panose="020B0604020202020204" pitchFamily="34" charset="0"/>
            </a:endParaRPr>
          </a:p>
        </p:txBody>
      </p:sp>
      <p:sp>
        <p:nvSpPr>
          <p:cNvPr id="13" name="CasellaDiTesto 12">
            <a:extLst>
              <a:ext uri="{FF2B5EF4-FFF2-40B4-BE49-F238E27FC236}">
                <a16:creationId xmlns:a16="http://schemas.microsoft.com/office/drawing/2014/main" id="{A00270C9-2E6F-D644-F96A-8487243A4B6C}"/>
              </a:ext>
            </a:extLst>
          </p:cNvPr>
          <p:cNvSpPr txBox="1"/>
          <p:nvPr/>
        </p:nvSpPr>
        <p:spPr>
          <a:xfrm>
            <a:off x="10020300" y="5815113"/>
            <a:ext cx="7239000" cy="954107"/>
          </a:xfrm>
          <a:prstGeom prst="rect">
            <a:avLst/>
          </a:prstGeom>
          <a:noFill/>
          <a:ln>
            <a:solidFill>
              <a:schemeClr val="tx1"/>
            </a:solidFill>
          </a:ln>
          <a:effectLst>
            <a:outerShdw blurRad="50800" dist="50800" dir="5400000" algn="ctr" rotWithShape="0">
              <a:schemeClr val="bg1"/>
            </a:outerShdw>
          </a:effectLst>
        </p:spPr>
        <p:txBody>
          <a:bodyPr wrap="square">
            <a:spAutoFit/>
          </a:bodyPr>
          <a:lstStyle/>
          <a:p>
            <a:pPr algn="ctr" eaLnBrk="0" hangingPunct="0">
              <a:spcAft>
                <a:spcPct val="75000"/>
              </a:spcAft>
              <a:buSzPct val="130000"/>
              <a:defRPr/>
            </a:pPr>
            <a:r>
              <a:rPr lang="it-IT" sz="2800" b="1" dirty="0">
                <a:solidFill>
                  <a:srgbClr val="002F54"/>
                </a:solidFill>
                <a:latin typeface="Lato" panose="020F0502020204030203" pitchFamily="34" charset="0"/>
                <a:ea typeface="Arimo" panose="020B0604020202020204" pitchFamily="34" charset="0"/>
              </a:rPr>
              <a:t>I destinatari sono solo i cittadini Italiani e statunitensi (o italo-statunitensi)</a:t>
            </a:r>
          </a:p>
        </p:txBody>
      </p:sp>
      <p:sp>
        <p:nvSpPr>
          <p:cNvPr id="14" name="Rettangolo arrotondato 2">
            <a:extLst>
              <a:ext uri="{FF2B5EF4-FFF2-40B4-BE49-F238E27FC236}">
                <a16:creationId xmlns:a16="http://schemas.microsoft.com/office/drawing/2014/main" id="{22105B1F-DFEA-B92A-C4F5-9CDAB117E1E7}"/>
              </a:ext>
            </a:extLst>
          </p:cNvPr>
          <p:cNvSpPr/>
          <p:nvPr/>
        </p:nvSpPr>
        <p:spPr>
          <a:xfrm>
            <a:off x="1004188" y="2196608"/>
            <a:ext cx="16369412" cy="1167393"/>
          </a:xfrm>
          <a:prstGeom prst="roundRect">
            <a:avLst/>
          </a:prstGeom>
          <a:solidFill>
            <a:schemeClr val="bg1"/>
          </a:solidFill>
          <a:ln>
            <a:solidFill>
              <a:srgbClr val="002F5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sz="2800" b="1" dirty="0">
                <a:solidFill>
                  <a:srgbClr val="002F54"/>
                </a:solidFill>
                <a:latin typeface="Lato" panose="020F0502020204030203" pitchFamily="34" charset="0"/>
                <a:ea typeface="Arimo" panose="020B0604020202020204" pitchFamily="34" charset="0"/>
              </a:rPr>
              <a:t>Si tratta di una Convenzione </a:t>
            </a:r>
            <a:r>
              <a:rPr lang="it-IT" sz="2800" b="1" u="sng" dirty="0">
                <a:solidFill>
                  <a:srgbClr val="002F54"/>
                </a:solidFill>
                <a:latin typeface="Lato" panose="020F0502020204030203" pitchFamily="34" charset="0"/>
                <a:ea typeface="Arimo" panose="020B0604020202020204" pitchFamily="34" charset="0"/>
              </a:rPr>
              <a:t>parziale</a:t>
            </a:r>
            <a:r>
              <a:rPr lang="it-IT" sz="2800" b="1" dirty="0">
                <a:solidFill>
                  <a:srgbClr val="002F54"/>
                </a:solidFill>
                <a:latin typeface="Lato" panose="020F0502020204030203" pitchFamily="34" charset="0"/>
                <a:ea typeface="Arimo" panose="020B0604020202020204" pitchFamily="34" charset="0"/>
              </a:rPr>
              <a:t> ma con alcune caratteristiche uniche nel panorama internazionale</a:t>
            </a:r>
          </a:p>
        </p:txBody>
      </p:sp>
      <p:sp>
        <p:nvSpPr>
          <p:cNvPr id="15" name="CasellaDiTesto 14">
            <a:extLst>
              <a:ext uri="{FF2B5EF4-FFF2-40B4-BE49-F238E27FC236}">
                <a16:creationId xmlns:a16="http://schemas.microsoft.com/office/drawing/2014/main" id="{01959F5E-2C01-2B1A-DE74-F8411288F8CD}"/>
              </a:ext>
            </a:extLst>
          </p:cNvPr>
          <p:cNvSpPr txBox="1"/>
          <p:nvPr/>
        </p:nvSpPr>
        <p:spPr>
          <a:xfrm>
            <a:off x="6325477" y="4011129"/>
            <a:ext cx="457200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it-IT" sz="3200" b="1" dirty="0">
                <a:solidFill>
                  <a:srgbClr val="C00000"/>
                </a:solidFill>
                <a:latin typeface="Lato" panose="020F0502020204030203" pitchFamily="34" charset="0"/>
                <a:ea typeface="Arimo" panose="020B0604020202020204" pitchFamily="34" charset="0"/>
              </a:rPr>
              <a:t>Elementi principali</a:t>
            </a:r>
          </a:p>
        </p:txBody>
      </p:sp>
      <p:sp>
        <p:nvSpPr>
          <p:cNvPr id="23" name="Freccia circolare a sinistra 22">
            <a:extLst>
              <a:ext uri="{FF2B5EF4-FFF2-40B4-BE49-F238E27FC236}">
                <a16:creationId xmlns:a16="http://schemas.microsoft.com/office/drawing/2014/main" id="{6DA4AFB6-23D1-3DAE-B232-6D2044A2CD70}"/>
              </a:ext>
            </a:extLst>
          </p:cNvPr>
          <p:cNvSpPr/>
          <p:nvPr/>
        </p:nvSpPr>
        <p:spPr>
          <a:xfrm rot="19924496">
            <a:off x="11037001" y="3637004"/>
            <a:ext cx="1031695" cy="1661673"/>
          </a:xfrm>
          <a:prstGeom prst="curvedLef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>
              <a:solidFill>
                <a:schemeClr val="tx1"/>
              </a:solidFill>
            </a:endParaRPr>
          </a:p>
        </p:txBody>
      </p:sp>
      <p:sp>
        <p:nvSpPr>
          <p:cNvPr id="24" name="Freccia circolare a sinistra 23">
            <a:extLst>
              <a:ext uri="{FF2B5EF4-FFF2-40B4-BE49-F238E27FC236}">
                <a16:creationId xmlns:a16="http://schemas.microsoft.com/office/drawing/2014/main" id="{BB1FE99C-FBE2-4227-2C81-E78587F759E0}"/>
              </a:ext>
            </a:extLst>
          </p:cNvPr>
          <p:cNvSpPr/>
          <p:nvPr/>
        </p:nvSpPr>
        <p:spPr>
          <a:xfrm rot="2393719" flipH="1">
            <a:off x="5176059" y="3386245"/>
            <a:ext cx="971475" cy="1914058"/>
          </a:xfrm>
          <a:prstGeom prst="curvedLef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9354026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341472" y="370047"/>
            <a:ext cx="4210323" cy="6419139"/>
            <a:chOff x="0" y="0"/>
            <a:chExt cx="3585346" cy="5466287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3585346" cy="5466286"/>
            </a:xfrm>
            <a:custGeom>
              <a:avLst/>
              <a:gdLst/>
              <a:ahLst/>
              <a:cxnLst/>
              <a:rect l="l" t="t" r="r" b="b"/>
              <a:pathLst>
                <a:path w="3585346" h="5466286">
                  <a:moveTo>
                    <a:pt x="3421516" y="0"/>
                  </a:moveTo>
                  <a:lnTo>
                    <a:pt x="0" y="0"/>
                  </a:lnTo>
                  <a:lnTo>
                    <a:pt x="0" y="5466286"/>
                  </a:lnTo>
                  <a:lnTo>
                    <a:pt x="76200" y="5466286"/>
                  </a:lnTo>
                  <a:lnTo>
                    <a:pt x="76200" y="76200"/>
                  </a:lnTo>
                  <a:lnTo>
                    <a:pt x="3585346" y="76200"/>
                  </a:lnTo>
                  <a:lnTo>
                    <a:pt x="3585346" y="0"/>
                  </a:lnTo>
                  <a:close/>
                </a:path>
              </a:pathLst>
            </a:custGeom>
            <a:solidFill>
              <a:srgbClr val="003253"/>
            </a:solidFill>
          </p:spPr>
          <p:txBody>
            <a:bodyPr/>
            <a:lstStyle/>
            <a:p>
              <a:endParaRPr lang="it-IT"/>
            </a:p>
          </p:txBody>
        </p:sp>
      </p:grpSp>
      <p:grpSp>
        <p:nvGrpSpPr>
          <p:cNvPr id="4" name="Group 4"/>
          <p:cNvGrpSpPr/>
          <p:nvPr/>
        </p:nvGrpSpPr>
        <p:grpSpPr>
          <a:xfrm rot="-10800000">
            <a:off x="11865513" y="7751113"/>
            <a:ext cx="6070024" cy="2019359"/>
            <a:chOff x="0" y="0"/>
            <a:chExt cx="5168994" cy="1719607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5168994" cy="1719607"/>
            </a:xfrm>
            <a:custGeom>
              <a:avLst/>
              <a:gdLst/>
              <a:ahLst/>
              <a:cxnLst/>
              <a:rect l="l" t="t" r="r" b="b"/>
              <a:pathLst>
                <a:path w="5168994" h="1719607">
                  <a:moveTo>
                    <a:pt x="5005164" y="0"/>
                  </a:moveTo>
                  <a:lnTo>
                    <a:pt x="0" y="0"/>
                  </a:lnTo>
                  <a:lnTo>
                    <a:pt x="0" y="1719607"/>
                  </a:lnTo>
                  <a:lnTo>
                    <a:pt x="76200" y="1719607"/>
                  </a:lnTo>
                  <a:lnTo>
                    <a:pt x="76200" y="76200"/>
                  </a:lnTo>
                  <a:lnTo>
                    <a:pt x="5168994" y="76200"/>
                  </a:lnTo>
                  <a:lnTo>
                    <a:pt x="5168994" y="0"/>
                  </a:lnTo>
                  <a:close/>
                </a:path>
              </a:pathLst>
            </a:custGeom>
            <a:solidFill>
              <a:srgbClr val="B02039"/>
            </a:solidFill>
          </p:spPr>
          <p:txBody>
            <a:bodyPr/>
            <a:lstStyle/>
            <a:p>
              <a:endParaRPr lang="it-IT"/>
            </a:p>
          </p:txBody>
        </p:sp>
      </p:grpSp>
      <p:sp>
        <p:nvSpPr>
          <p:cNvPr id="6" name="Freeform 6"/>
          <p:cNvSpPr/>
          <p:nvPr/>
        </p:nvSpPr>
        <p:spPr>
          <a:xfrm>
            <a:off x="16784434" y="8760792"/>
            <a:ext cx="949733" cy="805000"/>
          </a:xfrm>
          <a:custGeom>
            <a:avLst/>
            <a:gdLst/>
            <a:ahLst/>
            <a:cxnLst/>
            <a:rect l="l" t="t" r="r" b="b"/>
            <a:pathLst>
              <a:path w="949733" h="805000">
                <a:moveTo>
                  <a:pt x="0" y="0"/>
                </a:moveTo>
                <a:lnTo>
                  <a:pt x="949732" y="0"/>
                </a:lnTo>
                <a:lnTo>
                  <a:pt x="949732" y="805000"/>
                </a:lnTo>
                <a:lnTo>
                  <a:pt x="0" y="805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it-IT"/>
          </a:p>
        </p:txBody>
      </p:sp>
      <p:sp>
        <p:nvSpPr>
          <p:cNvPr id="7" name="TextBox 7"/>
          <p:cNvSpPr txBox="1"/>
          <p:nvPr/>
        </p:nvSpPr>
        <p:spPr>
          <a:xfrm>
            <a:off x="1028700" y="1028700"/>
            <a:ext cx="16230600" cy="6154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r>
              <a:rPr lang="it-IT" sz="3999" dirty="0">
                <a:solidFill>
                  <a:srgbClr val="B02039"/>
                </a:solidFill>
                <a:latin typeface="Lato"/>
              </a:rPr>
              <a:t>Assegnazioni in Paesi convenzionati - Australia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5644774" y="9520381"/>
            <a:ext cx="3754820" cy="32393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2799"/>
              </a:lnSpc>
            </a:pPr>
            <a:r>
              <a:rPr lang="en-US" sz="1999" dirty="0">
                <a:solidFill>
                  <a:srgbClr val="003253"/>
                </a:solidFill>
                <a:latin typeface="Lato"/>
              </a:rPr>
              <a:t>Nel mondo, </a:t>
            </a:r>
            <a:r>
              <a:rPr lang="en-US" sz="1999" dirty="0" err="1">
                <a:solidFill>
                  <a:srgbClr val="003253"/>
                </a:solidFill>
                <a:latin typeface="Lato"/>
              </a:rPr>
              <a:t>alleati</a:t>
            </a:r>
            <a:r>
              <a:rPr lang="en-US" sz="1999" dirty="0">
                <a:solidFill>
                  <a:srgbClr val="003253"/>
                </a:solidFill>
                <a:latin typeface="Lato"/>
              </a:rPr>
              <a:t> al </a:t>
            </a:r>
            <a:r>
              <a:rPr lang="en-US" sz="1999" dirty="0" err="1">
                <a:solidFill>
                  <a:srgbClr val="003253"/>
                </a:solidFill>
                <a:latin typeface="Lato"/>
              </a:rPr>
              <a:t>tuo</a:t>
            </a:r>
            <a:r>
              <a:rPr lang="en-US" sz="1999" dirty="0">
                <a:solidFill>
                  <a:srgbClr val="003253"/>
                </a:solidFill>
                <a:latin typeface="Lato"/>
              </a:rPr>
              <a:t> </a:t>
            </a:r>
            <a:r>
              <a:rPr lang="en-US" sz="1999" dirty="0" err="1">
                <a:solidFill>
                  <a:srgbClr val="003253"/>
                </a:solidFill>
                <a:latin typeface="Lato"/>
              </a:rPr>
              <a:t>fianco</a:t>
            </a:r>
            <a:endParaRPr lang="en-US" sz="1999" dirty="0">
              <a:solidFill>
                <a:srgbClr val="003253"/>
              </a:solidFill>
              <a:latin typeface="Lato"/>
            </a:endParaRPr>
          </a:p>
        </p:txBody>
      </p:sp>
      <p:sp>
        <p:nvSpPr>
          <p:cNvPr id="9" name="TextBox 9"/>
          <p:cNvSpPr txBox="1"/>
          <p:nvPr/>
        </p:nvSpPr>
        <p:spPr>
          <a:xfrm>
            <a:off x="9574206" y="9520381"/>
            <a:ext cx="3754820" cy="33965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2799"/>
              </a:lnSpc>
            </a:pPr>
            <a:r>
              <a:rPr lang="en-US" sz="1999">
                <a:solidFill>
                  <a:srgbClr val="003253"/>
                </a:solidFill>
                <a:latin typeface="Lato"/>
              </a:rPr>
              <a:t>www.ecaitalia.com</a:t>
            </a:r>
          </a:p>
        </p:txBody>
      </p:sp>
      <p:sp>
        <p:nvSpPr>
          <p:cNvPr id="11" name="CasellaDiTesto 10">
            <a:extLst>
              <a:ext uri="{FF2B5EF4-FFF2-40B4-BE49-F238E27FC236}">
                <a16:creationId xmlns:a16="http://schemas.microsoft.com/office/drawing/2014/main" id="{CC5A31DE-FEF2-3DDB-DEA3-198698D8FC21}"/>
              </a:ext>
            </a:extLst>
          </p:cNvPr>
          <p:cNvSpPr txBox="1"/>
          <p:nvPr/>
        </p:nvSpPr>
        <p:spPr>
          <a:xfrm>
            <a:off x="945183" y="2046407"/>
            <a:ext cx="16344900" cy="41379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endParaRPr lang="it-IT" altLang="it-IT" sz="3600" dirty="0">
              <a:solidFill>
                <a:srgbClr val="002F54"/>
              </a:solidFill>
              <a:latin typeface="Lato" panose="020F0502020204030203" pitchFamily="34" charset="0"/>
              <a:ea typeface="Calibri" panose="020F0502020204030204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it-IT" altLang="it-IT" sz="3600" dirty="0">
                <a:solidFill>
                  <a:srgbClr val="002F54"/>
                </a:solidFill>
                <a:latin typeface="Lato" panose="020F0502020204030203" pitchFamily="34" charset="0"/>
                <a:ea typeface="Calibri" panose="020F0502020204030204" pitchFamily="34" charset="0"/>
              </a:rPr>
              <a:t>L’INPS </a:t>
            </a:r>
            <a:r>
              <a:rPr lang="it-IT" altLang="it-IT" sz="3600" u="sng" dirty="0">
                <a:solidFill>
                  <a:srgbClr val="002F54"/>
                </a:solidFill>
                <a:latin typeface="Lato" panose="020F0502020204030203" pitchFamily="34" charset="0"/>
                <a:ea typeface="Calibri" panose="020F0502020204030204" pitchFamily="34" charset="0"/>
              </a:rPr>
              <a:t>con circolare n. 87 del 15.03.1994</a:t>
            </a:r>
            <a:r>
              <a:rPr lang="it-IT" altLang="it-IT" sz="3600" dirty="0">
                <a:solidFill>
                  <a:srgbClr val="002F54"/>
                </a:solidFill>
                <a:latin typeface="Lato" panose="020F0502020204030203" pitchFamily="34" charset="0"/>
                <a:ea typeface="Calibri" panose="020F0502020204030204" pitchFamily="34" charset="0"/>
              </a:rPr>
              <a:t>, ha chiarito che per i lavoratori distaccati in Australia non considerati residenti permanenti in quel Paese (e in quanto tali normalmente non sottoposti alla legislazione previdenziale del Paese) </a:t>
            </a:r>
            <a:r>
              <a:rPr lang="it-IT" altLang="it-IT" sz="3600" b="1" dirty="0">
                <a:solidFill>
                  <a:srgbClr val="002F54"/>
                </a:solidFill>
                <a:latin typeface="Lato" panose="020F0502020204030203" pitchFamily="34" charset="0"/>
                <a:ea typeface="Calibri" panose="020F0502020204030204" pitchFamily="34" charset="0"/>
              </a:rPr>
              <a:t>trova applicazione il regime assicurativo di cui alla legge 398/87</a:t>
            </a:r>
            <a:r>
              <a:rPr lang="it-IT" altLang="it-IT" sz="3600" dirty="0">
                <a:solidFill>
                  <a:srgbClr val="002F54"/>
                </a:solidFill>
                <a:latin typeface="Lato" panose="020F0502020204030203" pitchFamily="34" charset="0"/>
                <a:ea typeface="Calibri" panose="020F0502020204030204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876799044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341472" y="370047"/>
            <a:ext cx="4210323" cy="6419139"/>
            <a:chOff x="0" y="0"/>
            <a:chExt cx="3585346" cy="5466287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3585346" cy="5466286"/>
            </a:xfrm>
            <a:custGeom>
              <a:avLst/>
              <a:gdLst/>
              <a:ahLst/>
              <a:cxnLst/>
              <a:rect l="l" t="t" r="r" b="b"/>
              <a:pathLst>
                <a:path w="3585346" h="5466286">
                  <a:moveTo>
                    <a:pt x="3421516" y="0"/>
                  </a:moveTo>
                  <a:lnTo>
                    <a:pt x="0" y="0"/>
                  </a:lnTo>
                  <a:lnTo>
                    <a:pt x="0" y="5466286"/>
                  </a:lnTo>
                  <a:lnTo>
                    <a:pt x="76200" y="5466286"/>
                  </a:lnTo>
                  <a:lnTo>
                    <a:pt x="76200" y="76200"/>
                  </a:lnTo>
                  <a:lnTo>
                    <a:pt x="3585346" y="76200"/>
                  </a:lnTo>
                  <a:lnTo>
                    <a:pt x="3585346" y="0"/>
                  </a:lnTo>
                  <a:close/>
                </a:path>
              </a:pathLst>
            </a:custGeom>
            <a:solidFill>
              <a:srgbClr val="003253"/>
            </a:solidFill>
          </p:spPr>
          <p:txBody>
            <a:bodyPr/>
            <a:lstStyle/>
            <a:p>
              <a:endParaRPr lang="it-IT"/>
            </a:p>
          </p:txBody>
        </p:sp>
      </p:grpSp>
      <p:grpSp>
        <p:nvGrpSpPr>
          <p:cNvPr id="4" name="Group 4"/>
          <p:cNvGrpSpPr/>
          <p:nvPr/>
        </p:nvGrpSpPr>
        <p:grpSpPr>
          <a:xfrm rot="-10800000">
            <a:off x="11865513" y="7751113"/>
            <a:ext cx="6070024" cy="2019359"/>
            <a:chOff x="0" y="0"/>
            <a:chExt cx="5168994" cy="1719607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5168994" cy="1719607"/>
            </a:xfrm>
            <a:custGeom>
              <a:avLst/>
              <a:gdLst/>
              <a:ahLst/>
              <a:cxnLst/>
              <a:rect l="l" t="t" r="r" b="b"/>
              <a:pathLst>
                <a:path w="5168994" h="1719607">
                  <a:moveTo>
                    <a:pt x="5005164" y="0"/>
                  </a:moveTo>
                  <a:lnTo>
                    <a:pt x="0" y="0"/>
                  </a:lnTo>
                  <a:lnTo>
                    <a:pt x="0" y="1719607"/>
                  </a:lnTo>
                  <a:lnTo>
                    <a:pt x="76200" y="1719607"/>
                  </a:lnTo>
                  <a:lnTo>
                    <a:pt x="76200" y="76200"/>
                  </a:lnTo>
                  <a:lnTo>
                    <a:pt x="5168994" y="76200"/>
                  </a:lnTo>
                  <a:lnTo>
                    <a:pt x="5168994" y="0"/>
                  </a:lnTo>
                  <a:close/>
                </a:path>
              </a:pathLst>
            </a:custGeom>
            <a:solidFill>
              <a:srgbClr val="B02039"/>
            </a:solidFill>
          </p:spPr>
          <p:txBody>
            <a:bodyPr/>
            <a:lstStyle/>
            <a:p>
              <a:endParaRPr lang="it-IT"/>
            </a:p>
          </p:txBody>
        </p:sp>
      </p:grpSp>
      <p:sp>
        <p:nvSpPr>
          <p:cNvPr id="6" name="Freeform 6"/>
          <p:cNvSpPr/>
          <p:nvPr/>
        </p:nvSpPr>
        <p:spPr>
          <a:xfrm>
            <a:off x="16784434" y="8760792"/>
            <a:ext cx="949733" cy="805000"/>
          </a:xfrm>
          <a:custGeom>
            <a:avLst/>
            <a:gdLst/>
            <a:ahLst/>
            <a:cxnLst/>
            <a:rect l="l" t="t" r="r" b="b"/>
            <a:pathLst>
              <a:path w="949733" h="805000">
                <a:moveTo>
                  <a:pt x="0" y="0"/>
                </a:moveTo>
                <a:lnTo>
                  <a:pt x="949732" y="0"/>
                </a:lnTo>
                <a:lnTo>
                  <a:pt x="949732" y="805000"/>
                </a:lnTo>
                <a:lnTo>
                  <a:pt x="0" y="805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it-IT"/>
          </a:p>
        </p:txBody>
      </p:sp>
      <p:sp>
        <p:nvSpPr>
          <p:cNvPr id="7" name="TextBox 7"/>
          <p:cNvSpPr txBox="1"/>
          <p:nvPr/>
        </p:nvSpPr>
        <p:spPr>
          <a:xfrm>
            <a:off x="1028700" y="1028700"/>
            <a:ext cx="16230600" cy="6154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r>
              <a:rPr lang="it-IT" sz="3999" dirty="0">
                <a:solidFill>
                  <a:srgbClr val="B02039"/>
                </a:solidFill>
                <a:latin typeface="Lato"/>
              </a:rPr>
              <a:t>Assegnazioni in Paesi convenzionati - Giappone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5644774" y="9520381"/>
            <a:ext cx="3754820" cy="32393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2799"/>
              </a:lnSpc>
            </a:pPr>
            <a:r>
              <a:rPr lang="en-US" sz="1999" dirty="0">
                <a:solidFill>
                  <a:srgbClr val="003253"/>
                </a:solidFill>
                <a:latin typeface="Lato"/>
              </a:rPr>
              <a:t>Nel mondo, </a:t>
            </a:r>
            <a:r>
              <a:rPr lang="en-US" sz="1999" dirty="0" err="1">
                <a:solidFill>
                  <a:srgbClr val="003253"/>
                </a:solidFill>
                <a:latin typeface="Lato"/>
              </a:rPr>
              <a:t>alleati</a:t>
            </a:r>
            <a:r>
              <a:rPr lang="en-US" sz="1999" dirty="0">
                <a:solidFill>
                  <a:srgbClr val="003253"/>
                </a:solidFill>
                <a:latin typeface="Lato"/>
              </a:rPr>
              <a:t> al </a:t>
            </a:r>
            <a:r>
              <a:rPr lang="en-US" sz="1999" dirty="0" err="1">
                <a:solidFill>
                  <a:srgbClr val="003253"/>
                </a:solidFill>
                <a:latin typeface="Lato"/>
              </a:rPr>
              <a:t>tuo</a:t>
            </a:r>
            <a:r>
              <a:rPr lang="en-US" sz="1999" dirty="0">
                <a:solidFill>
                  <a:srgbClr val="003253"/>
                </a:solidFill>
                <a:latin typeface="Lato"/>
              </a:rPr>
              <a:t> </a:t>
            </a:r>
            <a:r>
              <a:rPr lang="en-US" sz="1999" dirty="0" err="1">
                <a:solidFill>
                  <a:srgbClr val="003253"/>
                </a:solidFill>
                <a:latin typeface="Lato"/>
              </a:rPr>
              <a:t>fianco</a:t>
            </a:r>
            <a:endParaRPr lang="en-US" sz="1999" dirty="0">
              <a:solidFill>
                <a:srgbClr val="003253"/>
              </a:solidFill>
              <a:latin typeface="Lato"/>
            </a:endParaRPr>
          </a:p>
        </p:txBody>
      </p:sp>
      <p:sp>
        <p:nvSpPr>
          <p:cNvPr id="9" name="TextBox 9"/>
          <p:cNvSpPr txBox="1"/>
          <p:nvPr/>
        </p:nvSpPr>
        <p:spPr>
          <a:xfrm>
            <a:off x="9574206" y="9520381"/>
            <a:ext cx="3754820" cy="33965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2799"/>
              </a:lnSpc>
            </a:pPr>
            <a:r>
              <a:rPr lang="en-US" sz="1999">
                <a:solidFill>
                  <a:srgbClr val="003253"/>
                </a:solidFill>
                <a:latin typeface="Lato"/>
              </a:rPr>
              <a:t>www.ecaitalia.com</a:t>
            </a:r>
          </a:p>
        </p:txBody>
      </p:sp>
      <p:sp>
        <p:nvSpPr>
          <p:cNvPr id="11" name="CasellaDiTesto 10">
            <a:extLst>
              <a:ext uri="{FF2B5EF4-FFF2-40B4-BE49-F238E27FC236}">
                <a16:creationId xmlns:a16="http://schemas.microsoft.com/office/drawing/2014/main" id="{CC5A31DE-FEF2-3DDB-DEA3-198698D8FC21}"/>
              </a:ext>
            </a:extLst>
          </p:cNvPr>
          <p:cNvSpPr txBox="1"/>
          <p:nvPr/>
        </p:nvSpPr>
        <p:spPr>
          <a:xfrm>
            <a:off x="945183" y="2046407"/>
            <a:ext cx="16344900" cy="711688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it-IT" altLang="it-IT" sz="2800" dirty="0">
                <a:solidFill>
                  <a:srgbClr val="002F54"/>
                </a:solidFill>
                <a:latin typeface="Lato" panose="020F0502020204030203" pitchFamily="34" charset="0"/>
                <a:ea typeface="Calibri" panose="020F0502020204030204" pitchFamily="34" charset="0"/>
              </a:rPr>
              <a:t>L’INPS con la </a:t>
            </a:r>
            <a:r>
              <a:rPr lang="it-IT" altLang="it-IT" sz="2800" b="1" dirty="0">
                <a:solidFill>
                  <a:srgbClr val="002F54"/>
                </a:solidFill>
                <a:latin typeface="Lato" panose="020F0502020204030203" pitchFamily="34" charset="0"/>
                <a:ea typeface="Calibri" panose="020F0502020204030204" pitchFamily="34" charset="0"/>
              </a:rPr>
              <a:t>circolare n. 52 del 27 marzo 2024 </a:t>
            </a:r>
            <a:r>
              <a:rPr lang="it-IT" altLang="it-IT" sz="2800" dirty="0">
                <a:solidFill>
                  <a:srgbClr val="002F54"/>
                </a:solidFill>
                <a:latin typeface="Lato" panose="020F0502020204030203" pitchFamily="34" charset="0"/>
                <a:ea typeface="Calibri" panose="020F0502020204030204" pitchFamily="34" charset="0"/>
              </a:rPr>
              <a:t>ha comunicato l’entrata in vigore </a:t>
            </a:r>
            <a:r>
              <a:rPr lang="it-IT" altLang="it-IT" sz="2800" b="1" dirty="0">
                <a:solidFill>
                  <a:srgbClr val="002F54"/>
                </a:solidFill>
                <a:latin typeface="Lato" panose="020F0502020204030203" pitchFamily="34" charset="0"/>
                <a:ea typeface="Calibri" panose="020F0502020204030204" pitchFamily="34" charset="0"/>
              </a:rPr>
              <a:t>con decorrenza 1 aprile 2024</a:t>
            </a:r>
            <a:r>
              <a:rPr lang="it-IT" altLang="it-IT" sz="2800" dirty="0">
                <a:solidFill>
                  <a:srgbClr val="002F54"/>
                </a:solidFill>
                <a:latin typeface="Lato" panose="020F0502020204030203" pitchFamily="34" charset="0"/>
                <a:ea typeface="Calibri" panose="020F0502020204030204" pitchFamily="34" charset="0"/>
              </a:rPr>
              <a:t> dell’accordo di sicurezza sociale tra Italia e Giappone.</a:t>
            </a:r>
          </a:p>
          <a:p>
            <a:pPr algn="just">
              <a:lnSpc>
                <a:spcPct val="150000"/>
              </a:lnSpc>
            </a:pPr>
            <a:r>
              <a:rPr lang="it-IT" sz="2800" dirty="0">
                <a:solidFill>
                  <a:srgbClr val="002F54"/>
                </a:solidFill>
                <a:latin typeface="Lato" panose="020F0502020204030203" pitchFamily="34" charset="0"/>
                <a:ea typeface="Calibri" panose="020F0502020204030204" pitchFamily="34" charset="0"/>
              </a:rPr>
              <a:t>Il campo di </a:t>
            </a:r>
            <a:r>
              <a:rPr lang="it-IT" sz="2800" dirty="0">
                <a:solidFill>
                  <a:srgbClr val="002F54"/>
                </a:solidFill>
                <a:effectLst/>
                <a:latin typeface="Lato" panose="020F0502020204030203" pitchFamily="34" charset="0"/>
                <a:ea typeface="Calibri" panose="020F0502020204030204" pitchFamily="34" charset="0"/>
              </a:rPr>
              <a:t>applicazione oggettivo dell’Accordo </a:t>
            </a:r>
            <a:r>
              <a:rPr lang="it-IT" sz="2800" u="sng" dirty="0">
                <a:solidFill>
                  <a:srgbClr val="002F54"/>
                </a:solidFill>
                <a:effectLst/>
                <a:latin typeface="Lato" panose="020F0502020204030203" pitchFamily="34" charset="0"/>
                <a:ea typeface="Calibri" panose="020F0502020204030204" pitchFamily="34" charset="0"/>
              </a:rPr>
              <a:t>è limitato all’assicurazione generale obbligatoria (AGO) sull’invalidità, vecchiaia e superstiti (IVS</a:t>
            </a:r>
            <a:r>
              <a:rPr lang="it-IT" sz="2800" dirty="0">
                <a:solidFill>
                  <a:srgbClr val="002F54"/>
                </a:solidFill>
                <a:effectLst/>
                <a:latin typeface="Lato" panose="020F0502020204030203" pitchFamily="34" charset="0"/>
                <a:ea typeface="Calibri" panose="020F0502020204030204" pitchFamily="34" charset="0"/>
              </a:rPr>
              <a:t>), alle relative gestioni speciali, alla gestione separata dell’AGO, ai sistemi sostitutivi ed esclusivi dell’AGO e all’assicurazione contro la disoccupazione involontaria.</a:t>
            </a:r>
          </a:p>
          <a:p>
            <a:pPr algn="just">
              <a:lnSpc>
                <a:spcPct val="150000"/>
              </a:lnSpc>
            </a:pPr>
            <a:endParaRPr lang="it-IT" sz="2800" dirty="0">
              <a:solidFill>
                <a:srgbClr val="002F54"/>
              </a:solidFill>
              <a:effectLst/>
              <a:latin typeface="Lato" panose="020F0502020204030203" pitchFamily="34" charset="0"/>
              <a:ea typeface="Calibri" panose="020F0502020204030204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it-IT" sz="2800" kern="100" dirty="0">
                <a:solidFill>
                  <a:srgbClr val="002F54"/>
                </a:solidFill>
                <a:effectLst/>
                <a:latin typeface="Lato" panose="020F050202020403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L'articolo 7 dell’accordo prevede che il lavoratore dipendente inviato nel territorio dell'altro Stato contraente, rimanga soggetto alla legislazione dello Stato di origine, a meno che il periodo del distacco superi i </a:t>
            </a:r>
            <a:r>
              <a:rPr lang="it-IT" sz="2800" b="1" kern="100" dirty="0">
                <a:solidFill>
                  <a:srgbClr val="002F54"/>
                </a:solidFill>
                <a:effectLst/>
                <a:latin typeface="Lato" panose="020F050202020403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cinque anni</a:t>
            </a:r>
            <a:r>
              <a:rPr lang="it-IT" sz="2800" kern="100" dirty="0">
                <a:solidFill>
                  <a:srgbClr val="002F54"/>
                </a:solidFill>
                <a:effectLst/>
                <a:latin typeface="Lato" panose="020F050202020403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Qualora il distacco si prolunghi oltre cinque anni, le autorità competenti possono di comune accordo, previa specifica richiesta dell’azienda, convenire che il lavoratore continui a essere coperto dalla legislazione previdenziale dello Stato di origine (</a:t>
            </a:r>
            <a:r>
              <a:rPr lang="it-IT" sz="2800" b="1" kern="100" dirty="0">
                <a:solidFill>
                  <a:srgbClr val="002F54"/>
                </a:solidFill>
                <a:effectLst/>
                <a:latin typeface="Lato" panose="020F050202020403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massimo 10 anni). </a:t>
            </a:r>
          </a:p>
        </p:txBody>
      </p:sp>
    </p:spTree>
    <p:extLst>
      <p:ext uri="{BB962C8B-B14F-4D97-AF65-F5344CB8AC3E}">
        <p14:creationId xmlns:p14="http://schemas.microsoft.com/office/powerpoint/2010/main" val="408391026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341472" y="370047"/>
            <a:ext cx="4210323" cy="6419139"/>
            <a:chOff x="0" y="0"/>
            <a:chExt cx="3585346" cy="5466287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3585346" cy="5466286"/>
            </a:xfrm>
            <a:custGeom>
              <a:avLst/>
              <a:gdLst/>
              <a:ahLst/>
              <a:cxnLst/>
              <a:rect l="l" t="t" r="r" b="b"/>
              <a:pathLst>
                <a:path w="3585346" h="5466286">
                  <a:moveTo>
                    <a:pt x="3421516" y="0"/>
                  </a:moveTo>
                  <a:lnTo>
                    <a:pt x="0" y="0"/>
                  </a:lnTo>
                  <a:lnTo>
                    <a:pt x="0" y="5466286"/>
                  </a:lnTo>
                  <a:lnTo>
                    <a:pt x="76200" y="5466286"/>
                  </a:lnTo>
                  <a:lnTo>
                    <a:pt x="76200" y="76200"/>
                  </a:lnTo>
                  <a:lnTo>
                    <a:pt x="3585346" y="76200"/>
                  </a:lnTo>
                  <a:lnTo>
                    <a:pt x="3585346" y="0"/>
                  </a:lnTo>
                  <a:close/>
                </a:path>
              </a:pathLst>
            </a:custGeom>
            <a:solidFill>
              <a:srgbClr val="003253"/>
            </a:solidFill>
          </p:spPr>
          <p:txBody>
            <a:bodyPr/>
            <a:lstStyle/>
            <a:p>
              <a:endParaRPr lang="it-IT"/>
            </a:p>
          </p:txBody>
        </p:sp>
      </p:grpSp>
      <p:grpSp>
        <p:nvGrpSpPr>
          <p:cNvPr id="4" name="Group 4"/>
          <p:cNvGrpSpPr/>
          <p:nvPr/>
        </p:nvGrpSpPr>
        <p:grpSpPr>
          <a:xfrm rot="-10800000">
            <a:off x="11865513" y="7751113"/>
            <a:ext cx="6070024" cy="2019359"/>
            <a:chOff x="0" y="0"/>
            <a:chExt cx="5168994" cy="1719607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5168994" cy="1719607"/>
            </a:xfrm>
            <a:custGeom>
              <a:avLst/>
              <a:gdLst/>
              <a:ahLst/>
              <a:cxnLst/>
              <a:rect l="l" t="t" r="r" b="b"/>
              <a:pathLst>
                <a:path w="5168994" h="1719607">
                  <a:moveTo>
                    <a:pt x="5005164" y="0"/>
                  </a:moveTo>
                  <a:lnTo>
                    <a:pt x="0" y="0"/>
                  </a:lnTo>
                  <a:lnTo>
                    <a:pt x="0" y="1719607"/>
                  </a:lnTo>
                  <a:lnTo>
                    <a:pt x="76200" y="1719607"/>
                  </a:lnTo>
                  <a:lnTo>
                    <a:pt x="76200" y="76200"/>
                  </a:lnTo>
                  <a:lnTo>
                    <a:pt x="5168994" y="76200"/>
                  </a:lnTo>
                  <a:lnTo>
                    <a:pt x="5168994" y="0"/>
                  </a:lnTo>
                  <a:close/>
                </a:path>
              </a:pathLst>
            </a:custGeom>
            <a:solidFill>
              <a:srgbClr val="B02039"/>
            </a:solidFill>
          </p:spPr>
          <p:txBody>
            <a:bodyPr/>
            <a:lstStyle/>
            <a:p>
              <a:endParaRPr lang="it-IT"/>
            </a:p>
          </p:txBody>
        </p:sp>
      </p:grpSp>
      <p:sp>
        <p:nvSpPr>
          <p:cNvPr id="6" name="Freeform 6"/>
          <p:cNvSpPr/>
          <p:nvPr/>
        </p:nvSpPr>
        <p:spPr>
          <a:xfrm>
            <a:off x="16784434" y="8760792"/>
            <a:ext cx="949733" cy="805000"/>
          </a:xfrm>
          <a:custGeom>
            <a:avLst/>
            <a:gdLst/>
            <a:ahLst/>
            <a:cxnLst/>
            <a:rect l="l" t="t" r="r" b="b"/>
            <a:pathLst>
              <a:path w="949733" h="805000">
                <a:moveTo>
                  <a:pt x="0" y="0"/>
                </a:moveTo>
                <a:lnTo>
                  <a:pt x="949732" y="0"/>
                </a:lnTo>
                <a:lnTo>
                  <a:pt x="949732" y="805000"/>
                </a:lnTo>
                <a:lnTo>
                  <a:pt x="0" y="805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it-IT"/>
          </a:p>
        </p:txBody>
      </p:sp>
      <p:sp>
        <p:nvSpPr>
          <p:cNvPr id="7" name="TextBox 7"/>
          <p:cNvSpPr txBox="1"/>
          <p:nvPr/>
        </p:nvSpPr>
        <p:spPr>
          <a:xfrm>
            <a:off x="1028700" y="1028700"/>
            <a:ext cx="16230600" cy="6154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r>
              <a:rPr lang="it-IT" sz="3999" dirty="0">
                <a:solidFill>
                  <a:srgbClr val="B02039"/>
                </a:solidFill>
                <a:latin typeface="Lato"/>
              </a:rPr>
              <a:t>Assegnazioni in Paesi convenzionati - Giappone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5644774" y="9520381"/>
            <a:ext cx="3754820" cy="32393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2799"/>
              </a:lnSpc>
            </a:pPr>
            <a:r>
              <a:rPr lang="en-US" sz="1999" dirty="0">
                <a:solidFill>
                  <a:srgbClr val="003253"/>
                </a:solidFill>
                <a:latin typeface="Lato"/>
              </a:rPr>
              <a:t>Nel mondo, </a:t>
            </a:r>
            <a:r>
              <a:rPr lang="en-US" sz="1999" dirty="0" err="1">
                <a:solidFill>
                  <a:srgbClr val="003253"/>
                </a:solidFill>
                <a:latin typeface="Lato"/>
              </a:rPr>
              <a:t>alleati</a:t>
            </a:r>
            <a:r>
              <a:rPr lang="en-US" sz="1999" dirty="0">
                <a:solidFill>
                  <a:srgbClr val="003253"/>
                </a:solidFill>
                <a:latin typeface="Lato"/>
              </a:rPr>
              <a:t> al </a:t>
            </a:r>
            <a:r>
              <a:rPr lang="en-US" sz="1999" dirty="0" err="1">
                <a:solidFill>
                  <a:srgbClr val="003253"/>
                </a:solidFill>
                <a:latin typeface="Lato"/>
              </a:rPr>
              <a:t>tuo</a:t>
            </a:r>
            <a:r>
              <a:rPr lang="en-US" sz="1999" dirty="0">
                <a:solidFill>
                  <a:srgbClr val="003253"/>
                </a:solidFill>
                <a:latin typeface="Lato"/>
              </a:rPr>
              <a:t> </a:t>
            </a:r>
            <a:r>
              <a:rPr lang="en-US" sz="1999" dirty="0" err="1">
                <a:solidFill>
                  <a:srgbClr val="003253"/>
                </a:solidFill>
                <a:latin typeface="Lato"/>
              </a:rPr>
              <a:t>fianco</a:t>
            </a:r>
            <a:endParaRPr lang="en-US" sz="1999" dirty="0">
              <a:solidFill>
                <a:srgbClr val="003253"/>
              </a:solidFill>
              <a:latin typeface="Lato"/>
            </a:endParaRPr>
          </a:p>
        </p:txBody>
      </p:sp>
      <p:sp>
        <p:nvSpPr>
          <p:cNvPr id="9" name="TextBox 9"/>
          <p:cNvSpPr txBox="1"/>
          <p:nvPr/>
        </p:nvSpPr>
        <p:spPr>
          <a:xfrm>
            <a:off x="9574206" y="9520381"/>
            <a:ext cx="3754820" cy="33965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2799"/>
              </a:lnSpc>
            </a:pPr>
            <a:r>
              <a:rPr lang="en-US" sz="1999">
                <a:solidFill>
                  <a:srgbClr val="003253"/>
                </a:solidFill>
                <a:latin typeface="Lato"/>
              </a:rPr>
              <a:t>www.ecaitalia.com</a:t>
            </a:r>
          </a:p>
        </p:txBody>
      </p:sp>
      <p:sp>
        <p:nvSpPr>
          <p:cNvPr id="11" name="CasellaDiTesto 10">
            <a:extLst>
              <a:ext uri="{FF2B5EF4-FFF2-40B4-BE49-F238E27FC236}">
                <a16:creationId xmlns:a16="http://schemas.microsoft.com/office/drawing/2014/main" id="{CC5A31DE-FEF2-3DDB-DEA3-198698D8FC21}"/>
              </a:ext>
            </a:extLst>
          </p:cNvPr>
          <p:cNvSpPr txBox="1"/>
          <p:nvPr/>
        </p:nvSpPr>
        <p:spPr>
          <a:xfrm>
            <a:off x="945183" y="2046407"/>
            <a:ext cx="16344900" cy="6470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it-IT" altLang="it-IT" sz="2800" dirty="0">
                <a:solidFill>
                  <a:srgbClr val="002F54"/>
                </a:solidFill>
                <a:latin typeface="Lato" panose="020F0502020204030203" pitchFamily="34" charset="0"/>
                <a:ea typeface="Calibri" panose="020F0502020204030204" pitchFamily="34" charset="0"/>
              </a:rPr>
              <a:t>Per i lavoratori assicurati in Italia distaccati in Giappone che stipulino (ad esempio, per ragioni migratorie) un secondo contratto con un datore di lavoro giapponese, è prevista la possibilità di richiedere l’esonero contributivo, ferma restando la richiesta alla Struttura territorialmente competente dell’INPS, prima della partenza, del certificato di copertura contributiva “IT/JPN 101”. </a:t>
            </a:r>
          </a:p>
          <a:p>
            <a:pPr algn="just">
              <a:lnSpc>
                <a:spcPct val="150000"/>
              </a:lnSpc>
            </a:pPr>
            <a:endParaRPr lang="it-IT" altLang="it-IT" sz="2800" dirty="0">
              <a:solidFill>
                <a:srgbClr val="002F54"/>
              </a:solidFill>
              <a:latin typeface="Lato" panose="020F0502020204030203" pitchFamily="34" charset="0"/>
              <a:ea typeface="Calibri" panose="020F0502020204030204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it-IT" altLang="it-IT" sz="2800" u="sng" dirty="0">
                <a:solidFill>
                  <a:srgbClr val="002F54"/>
                </a:solidFill>
                <a:latin typeface="Lato" panose="020F0502020204030203" pitchFamily="34" charset="0"/>
                <a:ea typeface="Calibri" panose="020F0502020204030204" pitchFamily="34" charset="0"/>
              </a:rPr>
              <a:t>L’esonero contributivo non può essere concesso retroattivamente ma solo a partire dal 1° aprile 2024,</a:t>
            </a:r>
            <a:r>
              <a:rPr lang="it-IT" altLang="it-IT" sz="2800" dirty="0">
                <a:solidFill>
                  <a:srgbClr val="002F54"/>
                </a:solidFill>
                <a:latin typeface="Lato" panose="020F0502020204030203" pitchFamily="34" charset="0"/>
                <a:ea typeface="Calibri" panose="020F0502020204030204" pitchFamily="34" charset="0"/>
              </a:rPr>
              <a:t> a condizione che la domanda di distacco venga presentata entro il periodo transitorio di 6 mesi + 1 mese (1° novembre 2024) dalla data di entrata in vigore dell’Accordo medesimo. </a:t>
            </a:r>
          </a:p>
          <a:p>
            <a:pPr algn="just">
              <a:lnSpc>
                <a:spcPct val="150000"/>
              </a:lnSpc>
            </a:pPr>
            <a:endParaRPr lang="it-IT" altLang="it-IT" sz="2800" dirty="0">
              <a:solidFill>
                <a:srgbClr val="002F54"/>
              </a:solidFill>
              <a:latin typeface="Lato" panose="020F0502020204030203" pitchFamily="34" charset="0"/>
              <a:ea typeface="Calibri" panose="020F0502020204030204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it-IT" altLang="it-IT" sz="2800" b="1" dirty="0">
                <a:solidFill>
                  <a:srgbClr val="002F54"/>
                </a:solidFill>
                <a:latin typeface="Lato" panose="020F0502020204030203" pitchFamily="34" charset="0"/>
                <a:ea typeface="Calibri" panose="020F0502020204030204" pitchFamily="34" charset="0"/>
              </a:rPr>
              <a:t>L’accordo non prevede l’istituto della totalizzazione contributiva.</a:t>
            </a:r>
          </a:p>
        </p:txBody>
      </p:sp>
    </p:spTree>
    <p:extLst>
      <p:ext uri="{BB962C8B-B14F-4D97-AF65-F5344CB8AC3E}">
        <p14:creationId xmlns:p14="http://schemas.microsoft.com/office/powerpoint/2010/main" val="2844765147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341472" y="370047"/>
            <a:ext cx="4210323" cy="6419139"/>
            <a:chOff x="0" y="0"/>
            <a:chExt cx="3585346" cy="5466287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3585346" cy="5466286"/>
            </a:xfrm>
            <a:custGeom>
              <a:avLst/>
              <a:gdLst/>
              <a:ahLst/>
              <a:cxnLst/>
              <a:rect l="l" t="t" r="r" b="b"/>
              <a:pathLst>
                <a:path w="3585346" h="5466286">
                  <a:moveTo>
                    <a:pt x="3421516" y="0"/>
                  </a:moveTo>
                  <a:lnTo>
                    <a:pt x="0" y="0"/>
                  </a:lnTo>
                  <a:lnTo>
                    <a:pt x="0" y="5466286"/>
                  </a:lnTo>
                  <a:lnTo>
                    <a:pt x="76200" y="5466286"/>
                  </a:lnTo>
                  <a:lnTo>
                    <a:pt x="76200" y="76200"/>
                  </a:lnTo>
                  <a:lnTo>
                    <a:pt x="3585346" y="76200"/>
                  </a:lnTo>
                  <a:lnTo>
                    <a:pt x="3585346" y="0"/>
                  </a:lnTo>
                  <a:close/>
                </a:path>
              </a:pathLst>
            </a:custGeom>
            <a:solidFill>
              <a:srgbClr val="003253"/>
            </a:solidFill>
          </p:spPr>
          <p:txBody>
            <a:bodyPr/>
            <a:lstStyle/>
            <a:p>
              <a:endParaRPr lang="it-IT"/>
            </a:p>
          </p:txBody>
        </p:sp>
      </p:grpSp>
      <p:grpSp>
        <p:nvGrpSpPr>
          <p:cNvPr id="4" name="Group 4"/>
          <p:cNvGrpSpPr/>
          <p:nvPr/>
        </p:nvGrpSpPr>
        <p:grpSpPr>
          <a:xfrm rot="-10800000">
            <a:off x="11865513" y="7751113"/>
            <a:ext cx="6070024" cy="2019359"/>
            <a:chOff x="0" y="0"/>
            <a:chExt cx="5168994" cy="1719607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5168994" cy="1719607"/>
            </a:xfrm>
            <a:custGeom>
              <a:avLst/>
              <a:gdLst/>
              <a:ahLst/>
              <a:cxnLst/>
              <a:rect l="l" t="t" r="r" b="b"/>
              <a:pathLst>
                <a:path w="5168994" h="1719607">
                  <a:moveTo>
                    <a:pt x="5005164" y="0"/>
                  </a:moveTo>
                  <a:lnTo>
                    <a:pt x="0" y="0"/>
                  </a:lnTo>
                  <a:lnTo>
                    <a:pt x="0" y="1719607"/>
                  </a:lnTo>
                  <a:lnTo>
                    <a:pt x="76200" y="1719607"/>
                  </a:lnTo>
                  <a:lnTo>
                    <a:pt x="76200" y="76200"/>
                  </a:lnTo>
                  <a:lnTo>
                    <a:pt x="5168994" y="76200"/>
                  </a:lnTo>
                  <a:lnTo>
                    <a:pt x="5168994" y="0"/>
                  </a:lnTo>
                  <a:close/>
                </a:path>
              </a:pathLst>
            </a:custGeom>
            <a:solidFill>
              <a:srgbClr val="B02039"/>
            </a:solidFill>
          </p:spPr>
          <p:txBody>
            <a:bodyPr/>
            <a:lstStyle/>
            <a:p>
              <a:endParaRPr lang="it-IT"/>
            </a:p>
          </p:txBody>
        </p:sp>
      </p:grpSp>
      <p:sp>
        <p:nvSpPr>
          <p:cNvPr id="6" name="Freeform 6"/>
          <p:cNvSpPr/>
          <p:nvPr/>
        </p:nvSpPr>
        <p:spPr>
          <a:xfrm>
            <a:off x="16784434" y="8760792"/>
            <a:ext cx="949733" cy="805000"/>
          </a:xfrm>
          <a:custGeom>
            <a:avLst/>
            <a:gdLst/>
            <a:ahLst/>
            <a:cxnLst/>
            <a:rect l="l" t="t" r="r" b="b"/>
            <a:pathLst>
              <a:path w="949733" h="805000">
                <a:moveTo>
                  <a:pt x="0" y="0"/>
                </a:moveTo>
                <a:lnTo>
                  <a:pt x="949732" y="0"/>
                </a:lnTo>
                <a:lnTo>
                  <a:pt x="949732" y="805000"/>
                </a:lnTo>
                <a:lnTo>
                  <a:pt x="0" y="805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it-IT"/>
          </a:p>
        </p:txBody>
      </p:sp>
      <p:sp>
        <p:nvSpPr>
          <p:cNvPr id="7" name="TextBox 7"/>
          <p:cNvSpPr txBox="1"/>
          <p:nvPr/>
        </p:nvSpPr>
        <p:spPr>
          <a:xfrm>
            <a:off x="1028700" y="1028700"/>
            <a:ext cx="16230600" cy="12308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r>
              <a:rPr lang="it-IT" sz="3999" dirty="0">
                <a:solidFill>
                  <a:srgbClr val="B02039"/>
                </a:solidFill>
                <a:latin typeface="Lato"/>
              </a:rPr>
              <a:t>Garanzie per il lavoratore: continuità contributiva in Italia o totalizzazione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5644774" y="9520381"/>
            <a:ext cx="3754820" cy="32393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2799"/>
              </a:lnSpc>
            </a:pPr>
            <a:r>
              <a:rPr lang="en-US" sz="1999" dirty="0">
                <a:solidFill>
                  <a:srgbClr val="003253"/>
                </a:solidFill>
                <a:latin typeface="Lato"/>
              </a:rPr>
              <a:t>Nel mondo, </a:t>
            </a:r>
            <a:r>
              <a:rPr lang="en-US" sz="1999" dirty="0" err="1">
                <a:solidFill>
                  <a:srgbClr val="003253"/>
                </a:solidFill>
                <a:latin typeface="Lato"/>
              </a:rPr>
              <a:t>alleati</a:t>
            </a:r>
            <a:r>
              <a:rPr lang="en-US" sz="1999" dirty="0">
                <a:solidFill>
                  <a:srgbClr val="003253"/>
                </a:solidFill>
                <a:latin typeface="Lato"/>
              </a:rPr>
              <a:t> al </a:t>
            </a:r>
            <a:r>
              <a:rPr lang="en-US" sz="1999" dirty="0" err="1">
                <a:solidFill>
                  <a:srgbClr val="003253"/>
                </a:solidFill>
                <a:latin typeface="Lato"/>
              </a:rPr>
              <a:t>tuo</a:t>
            </a:r>
            <a:r>
              <a:rPr lang="en-US" sz="1999" dirty="0">
                <a:solidFill>
                  <a:srgbClr val="003253"/>
                </a:solidFill>
                <a:latin typeface="Lato"/>
              </a:rPr>
              <a:t> </a:t>
            </a:r>
            <a:r>
              <a:rPr lang="en-US" sz="1999" dirty="0" err="1">
                <a:solidFill>
                  <a:srgbClr val="003253"/>
                </a:solidFill>
                <a:latin typeface="Lato"/>
              </a:rPr>
              <a:t>fianco</a:t>
            </a:r>
            <a:endParaRPr lang="en-US" sz="1999" dirty="0">
              <a:solidFill>
                <a:srgbClr val="003253"/>
              </a:solidFill>
              <a:latin typeface="Lato"/>
            </a:endParaRPr>
          </a:p>
        </p:txBody>
      </p:sp>
      <p:sp>
        <p:nvSpPr>
          <p:cNvPr id="9" name="TextBox 9"/>
          <p:cNvSpPr txBox="1"/>
          <p:nvPr/>
        </p:nvSpPr>
        <p:spPr>
          <a:xfrm>
            <a:off x="9574206" y="9520381"/>
            <a:ext cx="3754820" cy="33965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2799"/>
              </a:lnSpc>
            </a:pPr>
            <a:r>
              <a:rPr lang="en-US" sz="1999">
                <a:solidFill>
                  <a:srgbClr val="003253"/>
                </a:solidFill>
                <a:latin typeface="Lato"/>
              </a:rPr>
              <a:t>www.ecaitalia.com</a:t>
            </a:r>
          </a:p>
        </p:txBody>
      </p:sp>
      <p:grpSp>
        <p:nvGrpSpPr>
          <p:cNvPr id="11" name="Gruppo 10">
            <a:extLst>
              <a:ext uri="{FF2B5EF4-FFF2-40B4-BE49-F238E27FC236}">
                <a16:creationId xmlns:a16="http://schemas.microsoft.com/office/drawing/2014/main" id="{F7C3495F-B00D-7AAE-1F2E-61BFD4C308E2}"/>
              </a:ext>
            </a:extLst>
          </p:cNvPr>
          <p:cNvGrpSpPr/>
          <p:nvPr/>
        </p:nvGrpSpPr>
        <p:grpSpPr>
          <a:xfrm>
            <a:off x="1219200" y="2490690"/>
            <a:ext cx="15278100" cy="6798550"/>
            <a:chOff x="542696" y="1435429"/>
            <a:chExt cx="7950604" cy="3711401"/>
          </a:xfrm>
        </p:grpSpPr>
        <p:sp>
          <p:nvSpPr>
            <p:cNvPr id="14" name="Text Box 11">
              <a:extLst>
                <a:ext uri="{FF2B5EF4-FFF2-40B4-BE49-F238E27FC236}">
                  <a16:creationId xmlns:a16="http://schemas.microsoft.com/office/drawing/2014/main" id="{A5ED207A-0432-C88A-CD32-70AE73EACF9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42696" y="1920875"/>
              <a:ext cx="7950604" cy="3225955"/>
            </a:xfrm>
            <a:prstGeom prst="rect">
              <a:avLst/>
            </a:prstGeom>
            <a:noFill/>
            <a:ln w="38100" algn="ctr">
              <a:noFill/>
              <a:miter lim="800000"/>
              <a:headEnd/>
              <a:tailEnd/>
            </a:ln>
          </p:spPr>
          <p:txBody>
            <a:bodyPr wrap="square" lIns="0" tIns="0" rIns="0" bIns="0">
              <a:spAutoFit/>
            </a:bodyPr>
            <a:lstStyle/>
            <a:p>
              <a:pPr algn="just">
                <a:spcBef>
                  <a:spcPct val="50000"/>
                </a:spcBef>
                <a:spcAft>
                  <a:spcPct val="50000"/>
                </a:spcAft>
                <a:defRPr/>
              </a:pPr>
              <a:r>
                <a:rPr lang="it-IT" sz="3200" b="1" dirty="0">
                  <a:solidFill>
                    <a:srgbClr val="AB1200"/>
                  </a:solidFill>
                  <a:latin typeface="Lato" panose="020F0502020204030203" pitchFamily="34" charset="0"/>
                  <a:ea typeface="Arimo" panose="020B0604020202020204" pitchFamily="34" charset="0"/>
                </a:rPr>
                <a:t>L’anzianità assicurativa </a:t>
              </a:r>
              <a:r>
                <a:rPr lang="it-IT" sz="3200" dirty="0">
                  <a:solidFill>
                    <a:srgbClr val="002F54"/>
                  </a:solidFill>
                  <a:latin typeface="Lato" panose="020F0502020204030203" pitchFamily="34" charset="0"/>
                  <a:ea typeface="Arimo" panose="020B0604020202020204" pitchFamily="34" charset="0"/>
                </a:rPr>
                <a:t>maturata in un Paese convenzionato è tenuta in considerazione al fine di maturare il diritto alla pensione nell’altro paese contraente. La totalizzazione </a:t>
              </a:r>
              <a:r>
                <a:rPr lang="it-IT" sz="3200" b="1" dirty="0">
                  <a:solidFill>
                    <a:srgbClr val="AB1200"/>
                  </a:solidFill>
                  <a:latin typeface="Lato" panose="020F0502020204030203" pitchFamily="34" charset="0"/>
                  <a:ea typeface="Arimo" panose="020B0604020202020204" pitchFamily="34" charset="0"/>
                </a:rPr>
                <a:t>non opera se non è necessaria </a:t>
              </a:r>
              <a:r>
                <a:rPr lang="it-IT" sz="3200" dirty="0">
                  <a:solidFill>
                    <a:srgbClr val="002F54"/>
                  </a:solidFill>
                  <a:latin typeface="Lato" panose="020F0502020204030203" pitchFamily="34" charset="0"/>
                  <a:ea typeface="Arimo" panose="020B0604020202020204" pitchFamily="34" charset="0"/>
                </a:rPr>
                <a:t>al fine del raggiungimento del diritto a pensione nel singolo paese contraente (</a:t>
              </a:r>
              <a:r>
                <a:rPr lang="it-IT" sz="3200" i="1" dirty="0">
                  <a:solidFill>
                    <a:srgbClr val="002F54"/>
                  </a:solidFill>
                  <a:latin typeface="Lato" panose="020F0502020204030203" pitchFamily="34" charset="0"/>
                  <a:ea typeface="Arimo" panose="020B0604020202020204" pitchFamily="34" charset="0"/>
                </a:rPr>
                <a:t>c.d. pensione autonoma</a:t>
              </a:r>
              <a:r>
                <a:rPr lang="it-IT" sz="3200" dirty="0">
                  <a:solidFill>
                    <a:srgbClr val="002F54"/>
                  </a:solidFill>
                  <a:latin typeface="Lato" panose="020F0502020204030203" pitchFamily="34" charset="0"/>
                  <a:ea typeface="Arimo" panose="020B0604020202020204" pitchFamily="34" charset="0"/>
                </a:rPr>
                <a:t>).</a:t>
              </a:r>
            </a:p>
            <a:p>
              <a:pPr algn="just">
                <a:spcBef>
                  <a:spcPct val="50000"/>
                </a:spcBef>
                <a:defRPr/>
              </a:pPr>
              <a:r>
                <a:rPr lang="it-IT" sz="3200" dirty="0">
                  <a:solidFill>
                    <a:srgbClr val="002F54"/>
                  </a:solidFill>
                  <a:latin typeface="Lato" panose="020F0502020204030203" pitchFamily="34" charset="0"/>
                  <a:ea typeface="Arimo" panose="020B0604020202020204" pitchFamily="34" charset="0"/>
                </a:rPr>
                <a:t>I </a:t>
              </a:r>
              <a:r>
                <a:rPr lang="it-IT" sz="3200" b="1" dirty="0">
                  <a:solidFill>
                    <a:srgbClr val="AB1200"/>
                  </a:solidFill>
                  <a:latin typeface="Lato" panose="020F0502020204030203" pitchFamily="34" charset="0"/>
                  <a:ea typeface="Arimo" panose="020B0604020202020204" pitchFamily="34" charset="0"/>
                </a:rPr>
                <a:t>benefici pensionistici </a:t>
              </a:r>
              <a:r>
                <a:rPr lang="it-IT" sz="3200" dirty="0">
                  <a:solidFill>
                    <a:srgbClr val="002F54"/>
                  </a:solidFill>
                  <a:latin typeface="Lato" panose="020F0502020204030203" pitchFamily="34" charset="0"/>
                  <a:ea typeface="Arimo" panose="020B0604020202020204" pitchFamily="34" charset="0"/>
                </a:rPr>
                <a:t>vengono erogati </a:t>
              </a:r>
              <a:r>
                <a:rPr lang="it-IT" sz="3200" b="1" dirty="0">
                  <a:solidFill>
                    <a:srgbClr val="AB1200"/>
                  </a:solidFill>
                  <a:latin typeface="Lato" panose="020F0502020204030203" pitchFamily="34" charset="0"/>
                  <a:ea typeface="Arimo" panose="020B0604020202020204" pitchFamily="34" charset="0"/>
                </a:rPr>
                <a:t>pro quota </a:t>
              </a:r>
              <a:r>
                <a:rPr lang="it-IT" sz="3200" dirty="0">
                  <a:solidFill>
                    <a:srgbClr val="002F54"/>
                  </a:solidFill>
                  <a:latin typeface="Lato" panose="020F0502020204030203" pitchFamily="34" charset="0"/>
                  <a:ea typeface="Arimo" panose="020B0604020202020204" pitchFamily="34" charset="0"/>
                </a:rPr>
                <a:t>dagli istituti competenti dei paesi interessati e calcolati in base ai sistemi vigenti in ogni paese.</a:t>
              </a:r>
            </a:p>
            <a:p>
              <a:pPr algn="just"/>
              <a:endParaRPr lang="it-IT" sz="3200" dirty="0">
                <a:latin typeface="Lato" panose="020F0502020204030203" pitchFamily="34" charset="0"/>
                <a:ea typeface="Arimo" panose="020B0604020202020204" pitchFamily="34" charset="0"/>
              </a:endParaRPr>
            </a:p>
            <a:p>
              <a:pPr algn="just"/>
              <a:r>
                <a:rPr lang="it-IT" sz="3200" dirty="0">
                  <a:solidFill>
                    <a:srgbClr val="002F54"/>
                  </a:solidFill>
                  <a:latin typeface="Lato" panose="020F0502020204030203" pitchFamily="34" charset="0"/>
                  <a:ea typeface="Arimo" panose="020B0604020202020204" pitchFamily="34" charset="0"/>
                </a:rPr>
                <a:t>Alcune convenzioni bilaterali prevedono la </a:t>
              </a:r>
              <a:r>
                <a:rPr lang="it-IT" sz="3200" b="1" dirty="0">
                  <a:solidFill>
                    <a:srgbClr val="AB1200"/>
                  </a:solidFill>
                  <a:latin typeface="Lato" panose="020F0502020204030203" pitchFamily="34" charset="0"/>
                  <a:ea typeface="Arimo" panose="020B0604020202020204" pitchFamily="34" charset="0"/>
                </a:rPr>
                <a:t>totalizzazione multipla </a:t>
              </a:r>
              <a:r>
                <a:rPr lang="it-IT" sz="3200" dirty="0">
                  <a:solidFill>
                    <a:srgbClr val="002F54"/>
                  </a:solidFill>
                  <a:latin typeface="Lato" panose="020F0502020204030203" pitchFamily="34" charset="0"/>
                  <a:ea typeface="Arimo" panose="020B0604020202020204" pitchFamily="34" charset="0"/>
                </a:rPr>
                <a:t>(ossia, possibilità di sommare i contributi versati in Paesi terzi che risultano legati a loro volta da analoghi accordi internazionali sia all’Italia sia all’altro Stato contraente): Argentina, </a:t>
              </a:r>
              <a:r>
                <a:rPr lang="it-IT" sz="3200" dirty="0" err="1">
                  <a:solidFill>
                    <a:srgbClr val="002F54"/>
                  </a:solidFill>
                  <a:latin typeface="Lato" panose="020F0502020204030203" pitchFamily="34" charset="0"/>
                  <a:ea typeface="Arimo" panose="020B0604020202020204" pitchFamily="34" charset="0"/>
                </a:rPr>
                <a:t>Capoverde</a:t>
              </a:r>
              <a:r>
                <a:rPr lang="it-IT" sz="3200" dirty="0">
                  <a:solidFill>
                    <a:srgbClr val="002F54"/>
                  </a:solidFill>
                  <a:latin typeface="Lato" panose="020F0502020204030203" pitchFamily="34" charset="0"/>
                  <a:ea typeface="Arimo" panose="020B0604020202020204" pitchFamily="34" charset="0"/>
                </a:rPr>
                <a:t>, San Marino, Tunisia, Uruguay e nuovo accordo con il Canada.</a:t>
              </a:r>
            </a:p>
          </p:txBody>
        </p:sp>
        <p:sp>
          <p:nvSpPr>
            <p:cNvPr id="15" name="Rettangolo con angoli arrotondati sullo stesso lato 4">
              <a:extLst>
                <a:ext uri="{FF2B5EF4-FFF2-40B4-BE49-F238E27FC236}">
                  <a16:creationId xmlns:a16="http://schemas.microsoft.com/office/drawing/2014/main" id="{3298F440-2167-2E93-9FFA-1B2B727FD97F}"/>
                </a:ext>
              </a:extLst>
            </p:cNvPr>
            <p:cNvSpPr/>
            <p:nvPr/>
          </p:nvSpPr>
          <p:spPr>
            <a:xfrm>
              <a:off x="542696" y="1435429"/>
              <a:ext cx="7950604" cy="393700"/>
            </a:xfrm>
            <a:prstGeom prst="round2SameRect">
              <a:avLst/>
            </a:prstGeom>
            <a:solidFill>
              <a:schemeClr val="bg1"/>
            </a:solidFill>
            <a:ln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it-IT" altLang="it-IT" sz="3200" b="1" dirty="0">
                  <a:solidFill>
                    <a:srgbClr val="002F54"/>
                  </a:solidFill>
                  <a:latin typeface="Lato" panose="020F0502020204030203" pitchFamily="34" charset="0"/>
                  <a:ea typeface="Arimo" panose="020B0604020202020204" pitchFamily="34" charset="0"/>
                </a:rPr>
                <a:t>Il principio della totalizzazione dei periodi assicurativi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744521596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341472" y="370047"/>
            <a:ext cx="4210323" cy="6419139"/>
            <a:chOff x="0" y="0"/>
            <a:chExt cx="3585346" cy="5466287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3585346" cy="5466286"/>
            </a:xfrm>
            <a:custGeom>
              <a:avLst/>
              <a:gdLst/>
              <a:ahLst/>
              <a:cxnLst/>
              <a:rect l="l" t="t" r="r" b="b"/>
              <a:pathLst>
                <a:path w="3585346" h="5466286">
                  <a:moveTo>
                    <a:pt x="3421516" y="0"/>
                  </a:moveTo>
                  <a:lnTo>
                    <a:pt x="0" y="0"/>
                  </a:lnTo>
                  <a:lnTo>
                    <a:pt x="0" y="5466286"/>
                  </a:lnTo>
                  <a:lnTo>
                    <a:pt x="76200" y="5466286"/>
                  </a:lnTo>
                  <a:lnTo>
                    <a:pt x="76200" y="76200"/>
                  </a:lnTo>
                  <a:lnTo>
                    <a:pt x="3585346" y="76200"/>
                  </a:lnTo>
                  <a:lnTo>
                    <a:pt x="3585346" y="0"/>
                  </a:lnTo>
                  <a:close/>
                </a:path>
              </a:pathLst>
            </a:custGeom>
            <a:solidFill>
              <a:srgbClr val="003253"/>
            </a:solidFill>
          </p:spPr>
          <p:txBody>
            <a:bodyPr/>
            <a:lstStyle/>
            <a:p>
              <a:endParaRPr lang="it-IT"/>
            </a:p>
          </p:txBody>
        </p:sp>
      </p:grpSp>
      <p:grpSp>
        <p:nvGrpSpPr>
          <p:cNvPr id="4" name="Group 4"/>
          <p:cNvGrpSpPr/>
          <p:nvPr/>
        </p:nvGrpSpPr>
        <p:grpSpPr>
          <a:xfrm rot="-10800000">
            <a:off x="11865513" y="7751113"/>
            <a:ext cx="6070024" cy="2019359"/>
            <a:chOff x="0" y="0"/>
            <a:chExt cx="5168994" cy="1719607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5168994" cy="1719607"/>
            </a:xfrm>
            <a:custGeom>
              <a:avLst/>
              <a:gdLst/>
              <a:ahLst/>
              <a:cxnLst/>
              <a:rect l="l" t="t" r="r" b="b"/>
              <a:pathLst>
                <a:path w="5168994" h="1719607">
                  <a:moveTo>
                    <a:pt x="5005164" y="0"/>
                  </a:moveTo>
                  <a:lnTo>
                    <a:pt x="0" y="0"/>
                  </a:lnTo>
                  <a:lnTo>
                    <a:pt x="0" y="1719607"/>
                  </a:lnTo>
                  <a:lnTo>
                    <a:pt x="76200" y="1719607"/>
                  </a:lnTo>
                  <a:lnTo>
                    <a:pt x="76200" y="76200"/>
                  </a:lnTo>
                  <a:lnTo>
                    <a:pt x="5168994" y="76200"/>
                  </a:lnTo>
                  <a:lnTo>
                    <a:pt x="5168994" y="0"/>
                  </a:lnTo>
                  <a:close/>
                </a:path>
              </a:pathLst>
            </a:custGeom>
            <a:solidFill>
              <a:srgbClr val="B02039"/>
            </a:solidFill>
          </p:spPr>
          <p:txBody>
            <a:bodyPr/>
            <a:lstStyle/>
            <a:p>
              <a:endParaRPr lang="it-IT"/>
            </a:p>
          </p:txBody>
        </p:sp>
      </p:grpSp>
      <p:sp>
        <p:nvSpPr>
          <p:cNvPr id="6" name="Freeform 6"/>
          <p:cNvSpPr/>
          <p:nvPr/>
        </p:nvSpPr>
        <p:spPr>
          <a:xfrm>
            <a:off x="16784434" y="8760792"/>
            <a:ext cx="949733" cy="805000"/>
          </a:xfrm>
          <a:custGeom>
            <a:avLst/>
            <a:gdLst/>
            <a:ahLst/>
            <a:cxnLst/>
            <a:rect l="l" t="t" r="r" b="b"/>
            <a:pathLst>
              <a:path w="949733" h="805000">
                <a:moveTo>
                  <a:pt x="0" y="0"/>
                </a:moveTo>
                <a:lnTo>
                  <a:pt x="949732" y="0"/>
                </a:lnTo>
                <a:lnTo>
                  <a:pt x="949732" y="805000"/>
                </a:lnTo>
                <a:lnTo>
                  <a:pt x="0" y="805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it-IT"/>
          </a:p>
        </p:txBody>
      </p:sp>
      <p:sp>
        <p:nvSpPr>
          <p:cNvPr id="7" name="TextBox 7"/>
          <p:cNvSpPr txBox="1"/>
          <p:nvPr/>
        </p:nvSpPr>
        <p:spPr>
          <a:xfrm>
            <a:off x="1028700" y="1028700"/>
            <a:ext cx="16230600" cy="6154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r>
              <a:rPr lang="it-IT" sz="3999" dirty="0">
                <a:solidFill>
                  <a:srgbClr val="B02039"/>
                </a:solidFill>
                <a:latin typeface="Lato"/>
              </a:rPr>
              <a:t>Paesi non convenzionati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5644774" y="9520381"/>
            <a:ext cx="3754820" cy="32393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2799"/>
              </a:lnSpc>
            </a:pPr>
            <a:r>
              <a:rPr lang="en-US" sz="1999" dirty="0">
                <a:solidFill>
                  <a:srgbClr val="003253"/>
                </a:solidFill>
                <a:latin typeface="Lato"/>
              </a:rPr>
              <a:t>Nel mondo, </a:t>
            </a:r>
            <a:r>
              <a:rPr lang="en-US" sz="1999" dirty="0" err="1">
                <a:solidFill>
                  <a:srgbClr val="003253"/>
                </a:solidFill>
                <a:latin typeface="Lato"/>
              </a:rPr>
              <a:t>alleati</a:t>
            </a:r>
            <a:r>
              <a:rPr lang="en-US" sz="1999" dirty="0">
                <a:solidFill>
                  <a:srgbClr val="003253"/>
                </a:solidFill>
                <a:latin typeface="Lato"/>
              </a:rPr>
              <a:t> al </a:t>
            </a:r>
            <a:r>
              <a:rPr lang="en-US" sz="1999" dirty="0" err="1">
                <a:solidFill>
                  <a:srgbClr val="003253"/>
                </a:solidFill>
                <a:latin typeface="Lato"/>
              </a:rPr>
              <a:t>tuo</a:t>
            </a:r>
            <a:r>
              <a:rPr lang="en-US" sz="1999" dirty="0">
                <a:solidFill>
                  <a:srgbClr val="003253"/>
                </a:solidFill>
                <a:latin typeface="Lato"/>
              </a:rPr>
              <a:t> </a:t>
            </a:r>
            <a:r>
              <a:rPr lang="en-US" sz="1999" dirty="0" err="1">
                <a:solidFill>
                  <a:srgbClr val="003253"/>
                </a:solidFill>
                <a:latin typeface="Lato"/>
              </a:rPr>
              <a:t>fianco</a:t>
            </a:r>
            <a:endParaRPr lang="en-US" sz="1999" dirty="0">
              <a:solidFill>
                <a:srgbClr val="003253"/>
              </a:solidFill>
              <a:latin typeface="Lato"/>
            </a:endParaRPr>
          </a:p>
        </p:txBody>
      </p:sp>
      <p:sp>
        <p:nvSpPr>
          <p:cNvPr id="9" name="TextBox 9"/>
          <p:cNvSpPr txBox="1"/>
          <p:nvPr/>
        </p:nvSpPr>
        <p:spPr>
          <a:xfrm>
            <a:off x="9574206" y="9520381"/>
            <a:ext cx="3754820" cy="33965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2799"/>
              </a:lnSpc>
            </a:pPr>
            <a:r>
              <a:rPr lang="en-US" sz="1999">
                <a:solidFill>
                  <a:srgbClr val="003253"/>
                </a:solidFill>
                <a:latin typeface="Lato"/>
              </a:rPr>
              <a:t>www.ecaitalia.com</a:t>
            </a:r>
          </a:p>
        </p:txBody>
      </p:sp>
      <p:grpSp>
        <p:nvGrpSpPr>
          <p:cNvPr id="16" name="Gruppo 15">
            <a:extLst>
              <a:ext uri="{FF2B5EF4-FFF2-40B4-BE49-F238E27FC236}">
                <a16:creationId xmlns:a16="http://schemas.microsoft.com/office/drawing/2014/main" id="{406DCA7F-09C2-A9D8-2AE7-7648E20AA90D}"/>
              </a:ext>
            </a:extLst>
          </p:cNvPr>
          <p:cNvGrpSpPr/>
          <p:nvPr/>
        </p:nvGrpSpPr>
        <p:grpSpPr>
          <a:xfrm>
            <a:off x="1021612" y="2261362"/>
            <a:ext cx="15437588" cy="6615938"/>
            <a:chOff x="542696" y="993900"/>
            <a:chExt cx="7950604" cy="3986786"/>
          </a:xfrm>
        </p:grpSpPr>
        <p:sp>
          <p:nvSpPr>
            <p:cNvPr id="10" name="Rectangle 3">
              <a:extLst>
                <a:ext uri="{FF2B5EF4-FFF2-40B4-BE49-F238E27FC236}">
                  <a16:creationId xmlns:a16="http://schemas.microsoft.com/office/drawing/2014/main" id="{B7FD2BBA-0153-CF6C-5DB6-0F47FB867DCF}"/>
                </a:ext>
              </a:extLst>
            </p:cNvPr>
            <p:cNvSpPr txBox="1">
              <a:spLocks noChangeArrowheads="1"/>
            </p:cNvSpPr>
            <p:nvPr/>
          </p:nvSpPr>
          <p:spPr>
            <a:xfrm>
              <a:off x="792162" y="2709862"/>
              <a:ext cx="7627230" cy="2270824"/>
            </a:xfrm>
            <a:prstGeom prst="rect">
              <a:avLst/>
            </a:prstGeom>
            <a:noFill/>
            <a:ln w="38100">
              <a:solidFill>
                <a:srgbClr val="AB1200"/>
              </a:solidFill>
            </a:ln>
          </p:spPr>
          <p:txBody>
            <a:bodyPr spcFirstLastPara="1" wrap="square" lIns="36000" tIns="91425" rIns="108000" bIns="91425" anchor="t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L="457200" marR="0" lvl="0" indent="-342900" algn="l" rtl="0">
                <a:lnSpc>
                  <a:spcPct val="115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2"/>
                </a:buClr>
                <a:buSzPts val="1800"/>
                <a:buFont typeface="Arial"/>
                <a:buChar char="●"/>
                <a:defRPr sz="1800" b="0" i="0" u="none" strike="noStrike" cap="none">
                  <a:solidFill>
                    <a:schemeClr val="dk2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L="914400" marR="0" lvl="1" indent="-317500" algn="l" rtl="0">
                <a:lnSpc>
                  <a:spcPct val="115000"/>
                </a:lnSpc>
                <a:spcBef>
                  <a:spcPts val="1600"/>
                </a:spcBef>
                <a:spcAft>
                  <a:spcPts val="0"/>
                </a:spcAft>
                <a:buClr>
                  <a:schemeClr val="dk2"/>
                </a:buClr>
                <a:buSzPts val="1400"/>
                <a:buFont typeface="Arial"/>
                <a:buChar char="○"/>
                <a:defRPr sz="1400" b="0" i="0" u="none" strike="noStrike" cap="none">
                  <a:solidFill>
                    <a:schemeClr val="dk2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L="1371600" marR="0" lvl="2" indent="-317500" algn="l" rtl="0">
                <a:lnSpc>
                  <a:spcPct val="115000"/>
                </a:lnSpc>
                <a:spcBef>
                  <a:spcPts val="1600"/>
                </a:spcBef>
                <a:spcAft>
                  <a:spcPts val="0"/>
                </a:spcAft>
                <a:buClr>
                  <a:schemeClr val="dk2"/>
                </a:buClr>
                <a:buSzPts val="1400"/>
                <a:buFont typeface="Arial"/>
                <a:buChar char="■"/>
                <a:defRPr sz="1400" b="0" i="0" u="none" strike="noStrike" cap="none">
                  <a:solidFill>
                    <a:schemeClr val="dk2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L="1828800" marR="0" lvl="3" indent="-317500" algn="l" rtl="0">
                <a:lnSpc>
                  <a:spcPct val="115000"/>
                </a:lnSpc>
                <a:spcBef>
                  <a:spcPts val="1600"/>
                </a:spcBef>
                <a:spcAft>
                  <a:spcPts val="0"/>
                </a:spcAft>
                <a:buClr>
                  <a:schemeClr val="dk2"/>
                </a:buClr>
                <a:buSzPts val="1400"/>
                <a:buFont typeface="Arial"/>
                <a:buChar char="●"/>
                <a:defRPr sz="1400" b="0" i="0" u="none" strike="noStrike" cap="none">
                  <a:solidFill>
                    <a:schemeClr val="dk2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L="2286000" marR="0" lvl="4" indent="-317500" algn="l" rtl="0">
                <a:lnSpc>
                  <a:spcPct val="115000"/>
                </a:lnSpc>
                <a:spcBef>
                  <a:spcPts val="1600"/>
                </a:spcBef>
                <a:spcAft>
                  <a:spcPts val="0"/>
                </a:spcAft>
                <a:buClr>
                  <a:schemeClr val="dk2"/>
                </a:buClr>
                <a:buSzPts val="1400"/>
                <a:buFont typeface="Arial"/>
                <a:buChar char="○"/>
                <a:defRPr sz="1400" b="0" i="0" u="none" strike="noStrike" cap="none">
                  <a:solidFill>
                    <a:schemeClr val="dk2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L="2743200" marR="0" lvl="5" indent="-317500" algn="l" rtl="0">
                <a:lnSpc>
                  <a:spcPct val="115000"/>
                </a:lnSpc>
                <a:spcBef>
                  <a:spcPts val="1600"/>
                </a:spcBef>
                <a:spcAft>
                  <a:spcPts val="0"/>
                </a:spcAft>
                <a:buClr>
                  <a:schemeClr val="dk2"/>
                </a:buClr>
                <a:buSzPts val="1400"/>
                <a:buFont typeface="Arial"/>
                <a:buChar char="■"/>
                <a:defRPr sz="1400" b="0" i="0" u="none" strike="noStrike" cap="none">
                  <a:solidFill>
                    <a:schemeClr val="dk2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L="3200400" marR="0" lvl="6" indent="-317500" algn="l" rtl="0">
                <a:lnSpc>
                  <a:spcPct val="115000"/>
                </a:lnSpc>
                <a:spcBef>
                  <a:spcPts val="1600"/>
                </a:spcBef>
                <a:spcAft>
                  <a:spcPts val="0"/>
                </a:spcAft>
                <a:buClr>
                  <a:schemeClr val="dk2"/>
                </a:buClr>
                <a:buSzPts val="1400"/>
                <a:buFont typeface="Arial"/>
                <a:buChar char="●"/>
                <a:defRPr sz="1400" b="0" i="0" u="none" strike="noStrike" cap="none">
                  <a:solidFill>
                    <a:schemeClr val="dk2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L="3657600" marR="0" lvl="7" indent="-317500" algn="l" rtl="0">
                <a:lnSpc>
                  <a:spcPct val="115000"/>
                </a:lnSpc>
                <a:spcBef>
                  <a:spcPts val="1600"/>
                </a:spcBef>
                <a:spcAft>
                  <a:spcPts val="0"/>
                </a:spcAft>
                <a:buClr>
                  <a:schemeClr val="dk2"/>
                </a:buClr>
                <a:buSzPts val="1400"/>
                <a:buFont typeface="Arial"/>
                <a:buChar char="○"/>
                <a:defRPr sz="1400" b="0" i="0" u="none" strike="noStrike" cap="none">
                  <a:solidFill>
                    <a:schemeClr val="dk2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L="4114800" marR="0" lvl="8" indent="-317500" algn="l" rtl="0">
                <a:lnSpc>
                  <a:spcPct val="115000"/>
                </a:lnSpc>
                <a:spcBef>
                  <a:spcPts val="1600"/>
                </a:spcBef>
                <a:spcAft>
                  <a:spcPts val="1600"/>
                </a:spcAft>
                <a:buClr>
                  <a:schemeClr val="dk2"/>
                </a:buClr>
                <a:buSzPts val="1400"/>
                <a:buFont typeface="Arial"/>
                <a:buChar char="■"/>
                <a:defRPr sz="1400" b="0" i="0" u="none" strike="noStrike" cap="none">
                  <a:solidFill>
                    <a:schemeClr val="dk2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indent="0" algn="ctr">
                <a:buFont typeface="Arial"/>
                <a:buNone/>
                <a:defRPr/>
              </a:pPr>
              <a:r>
                <a:rPr lang="it-IT" sz="3200" b="1" dirty="0">
                  <a:solidFill>
                    <a:srgbClr val="002F54"/>
                  </a:solidFill>
                  <a:latin typeface="Lato" panose="020F0502020204030203" pitchFamily="34" charset="0"/>
                  <a:ea typeface="Arimo" panose="020B0604020202020204" pitchFamily="34" charset="0"/>
                </a:rPr>
                <a:t>Articolo 1</a:t>
              </a:r>
            </a:p>
            <a:p>
              <a:pPr marL="77788" indent="0" algn="just">
                <a:buFont typeface="Arial"/>
                <a:buNone/>
                <a:defRPr/>
              </a:pPr>
              <a:r>
                <a:rPr lang="it-IT" sz="3200" dirty="0">
                  <a:solidFill>
                    <a:srgbClr val="002F54"/>
                  </a:solidFill>
                  <a:latin typeface="Lato" panose="020F0502020204030203" pitchFamily="34" charset="0"/>
                  <a:ea typeface="Arimo" panose="020B0604020202020204" pitchFamily="34" charset="0"/>
                </a:rPr>
                <a:t>“I lavoratori italiani operanti all’estero, in Paesi extracomunitari con i quali non sono in vigore accordi di sicurezza sociale, alle dipendenze dei datori di lavoro italiani e stranieri di cui al comma 2, </a:t>
              </a:r>
              <a:r>
                <a:rPr lang="it-IT" sz="3200" b="1" dirty="0">
                  <a:solidFill>
                    <a:srgbClr val="002F54"/>
                  </a:solidFill>
                  <a:latin typeface="Lato" panose="020F0502020204030203" pitchFamily="34" charset="0"/>
                  <a:ea typeface="Arimo" panose="020B0604020202020204" pitchFamily="34" charset="0"/>
                </a:rPr>
                <a:t>sono obbligatoriamente </a:t>
              </a:r>
              <a:r>
                <a:rPr lang="it-IT" sz="3200" dirty="0">
                  <a:solidFill>
                    <a:srgbClr val="002F54"/>
                  </a:solidFill>
                  <a:latin typeface="Lato" panose="020F0502020204030203" pitchFamily="34" charset="0"/>
                  <a:ea typeface="Arimo" panose="020B0604020202020204" pitchFamily="34" charset="0"/>
                </a:rPr>
                <a:t>iscritti alle seguenti forme di previdenza ed assistenza sociale con le modalità in vigore nel territorio nazionale, salvo quanto disposto dagli articoli da 1 a 5”.</a:t>
              </a:r>
            </a:p>
          </p:txBody>
        </p:sp>
        <p:sp>
          <p:nvSpPr>
            <p:cNvPr id="12" name="Text Box 11">
              <a:extLst>
                <a:ext uri="{FF2B5EF4-FFF2-40B4-BE49-F238E27FC236}">
                  <a16:creationId xmlns:a16="http://schemas.microsoft.com/office/drawing/2014/main" id="{60808FAD-5876-DDC7-B8AE-4B0EEAD6EB7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087724" y="1847400"/>
              <a:ext cx="4968552" cy="7418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 marL="188913" indent="-188913" eaLnBrk="0" hangingPunct="0">
                <a:spcBef>
                  <a:spcPct val="20000"/>
                </a:spcBef>
                <a:defRPr sz="2600">
                  <a:solidFill>
                    <a:srgbClr val="003A4E"/>
                  </a:solidFill>
                  <a:latin typeface="Arimo" pitchFamily="34" charset="0"/>
                  <a:cs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Blip>
                  <a:blip r:embed="rId3"/>
                </a:buBlip>
                <a:defRPr sz="2400">
                  <a:solidFill>
                    <a:srgbClr val="003A4E"/>
                  </a:solidFill>
                  <a:latin typeface="Arimo" pitchFamily="34" charset="0"/>
                  <a:cs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Blip>
                  <a:blip r:embed="rId3"/>
                </a:buBlip>
                <a:defRPr sz="2000">
                  <a:solidFill>
                    <a:srgbClr val="003A4E"/>
                  </a:solidFill>
                  <a:latin typeface="Arimo" pitchFamily="34" charset="0"/>
                  <a:cs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Blip>
                  <a:blip r:embed="rId3"/>
                </a:buBlip>
                <a:defRPr>
                  <a:solidFill>
                    <a:srgbClr val="003A4E"/>
                  </a:solidFill>
                  <a:latin typeface="Arimo" pitchFamily="34" charset="0"/>
                  <a:cs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Blip>
                  <a:blip r:embed="rId3"/>
                </a:buBlip>
                <a:defRPr sz="1600">
                  <a:solidFill>
                    <a:srgbClr val="003A4E"/>
                  </a:solidFill>
                  <a:latin typeface="Arimo" pitchFamily="34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Blip>
                  <a:blip r:embed="rId3"/>
                </a:buBlip>
                <a:defRPr sz="1600">
                  <a:solidFill>
                    <a:srgbClr val="003A4E"/>
                  </a:solidFill>
                  <a:latin typeface="Arimo" pitchFamily="34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Blip>
                  <a:blip r:embed="rId3"/>
                </a:buBlip>
                <a:defRPr sz="1600">
                  <a:solidFill>
                    <a:srgbClr val="003A4E"/>
                  </a:solidFill>
                  <a:latin typeface="Arimo" pitchFamily="34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Blip>
                  <a:blip r:embed="rId3"/>
                </a:buBlip>
                <a:defRPr sz="1600">
                  <a:solidFill>
                    <a:srgbClr val="003A4E"/>
                  </a:solidFill>
                  <a:latin typeface="Arimo" pitchFamily="34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Blip>
                  <a:blip r:embed="rId3"/>
                </a:buBlip>
                <a:defRPr sz="1600">
                  <a:solidFill>
                    <a:srgbClr val="003A4E"/>
                  </a:solidFill>
                  <a:latin typeface="Arimo" pitchFamily="34" charset="0"/>
                  <a:cs typeface="Arial" charset="0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it-IT" altLang="it-IT" sz="3200" b="1" dirty="0">
                  <a:solidFill>
                    <a:srgbClr val="AB1200"/>
                  </a:solidFill>
                  <a:latin typeface="Lato" panose="020F0502020204030203" pitchFamily="34" charset="0"/>
                  <a:ea typeface="Arimo" panose="020B0604020202020204" pitchFamily="34" charset="0"/>
                </a:rPr>
                <a:t>Legge n. 398 del 3 ottobre 1987: </a:t>
              </a:r>
            </a:p>
            <a:p>
              <a:pPr algn="ctr" eaLnBrk="1" hangingPunct="1">
                <a:spcBef>
                  <a:spcPct val="50000"/>
                </a:spcBef>
              </a:pPr>
              <a:r>
                <a:rPr lang="it-IT" altLang="it-IT" sz="3200" b="1" dirty="0">
                  <a:solidFill>
                    <a:srgbClr val="002F54"/>
                  </a:solidFill>
                  <a:latin typeface="Lato" panose="020F0502020204030203" pitchFamily="34" charset="0"/>
                  <a:ea typeface="Arimo" panose="020B0604020202020204" pitchFamily="34" charset="0"/>
                </a:rPr>
                <a:t>Obbligo copertura assicurativa in Italia</a:t>
              </a:r>
            </a:p>
          </p:txBody>
        </p:sp>
        <p:sp>
          <p:nvSpPr>
            <p:cNvPr id="13" name="Rettangolo con angoli arrotondati sullo stesso lato 5">
              <a:extLst>
                <a:ext uri="{FF2B5EF4-FFF2-40B4-BE49-F238E27FC236}">
                  <a16:creationId xmlns:a16="http://schemas.microsoft.com/office/drawing/2014/main" id="{9960A56B-707E-AA3A-368D-D5869D76180E}"/>
                </a:ext>
              </a:extLst>
            </p:cNvPr>
            <p:cNvSpPr/>
            <p:nvPr/>
          </p:nvSpPr>
          <p:spPr>
            <a:xfrm>
              <a:off x="542696" y="993900"/>
              <a:ext cx="7950604" cy="648072"/>
            </a:xfrm>
            <a:prstGeom prst="round2SameRect">
              <a:avLst/>
            </a:prstGeom>
            <a:solidFill>
              <a:schemeClr val="bg1"/>
            </a:solidFill>
            <a:ln>
              <a:solidFill>
                <a:srgbClr val="AB12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it-IT" altLang="it-IT" sz="3200" b="1" dirty="0">
                  <a:solidFill>
                    <a:srgbClr val="002F54"/>
                  </a:solidFill>
                  <a:latin typeface="Lato" panose="020F0502020204030203" pitchFamily="34" charset="0"/>
                  <a:ea typeface="Arimo" panose="020B0604020202020204" pitchFamily="34" charset="0"/>
                </a:rPr>
                <a:t>Lavoratori assegnati in un Paese non convenzionato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273004903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341472" y="370047"/>
            <a:ext cx="4210323" cy="6419139"/>
            <a:chOff x="0" y="0"/>
            <a:chExt cx="3585346" cy="5466287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3585346" cy="5466286"/>
            </a:xfrm>
            <a:custGeom>
              <a:avLst/>
              <a:gdLst/>
              <a:ahLst/>
              <a:cxnLst/>
              <a:rect l="l" t="t" r="r" b="b"/>
              <a:pathLst>
                <a:path w="3585346" h="5466286">
                  <a:moveTo>
                    <a:pt x="3421516" y="0"/>
                  </a:moveTo>
                  <a:lnTo>
                    <a:pt x="0" y="0"/>
                  </a:lnTo>
                  <a:lnTo>
                    <a:pt x="0" y="5466286"/>
                  </a:lnTo>
                  <a:lnTo>
                    <a:pt x="76200" y="5466286"/>
                  </a:lnTo>
                  <a:lnTo>
                    <a:pt x="76200" y="76200"/>
                  </a:lnTo>
                  <a:lnTo>
                    <a:pt x="3585346" y="76200"/>
                  </a:lnTo>
                  <a:lnTo>
                    <a:pt x="3585346" y="0"/>
                  </a:lnTo>
                  <a:close/>
                </a:path>
              </a:pathLst>
            </a:custGeom>
            <a:solidFill>
              <a:srgbClr val="003253"/>
            </a:solidFill>
          </p:spPr>
          <p:txBody>
            <a:bodyPr/>
            <a:lstStyle/>
            <a:p>
              <a:endParaRPr lang="it-IT"/>
            </a:p>
          </p:txBody>
        </p:sp>
      </p:grpSp>
      <p:grpSp>
        <p:nvGrpSpPr>
          <p:cNvPr id="4" name="Group 4"/>
          <p:cNvGrpSpPr/>
          <p:nvPr/>
        </p:nvGrpSpPr>
        <p:grpSpPr>
          <a:xfrm rot="-10800000">
            <a:off x="11865513" y="7751113"/>
            <a:ext cx="6070024" cy="2019359"/>
            <a:chOff x="0" y="0"/>
            <a:chExt cx="5168994" cy="1719607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5168994" cy="1719607"/>
            </a:xfrm>
            <a:custGeom>
              <a:avLst/>
              <a:gdLst/>
              <a:ahLst/>
              <a:cxnLst/>
              <a:rect l="l" t="t" r="r" b="b"/>
              <a:pathLst>
                <a:path w="5168994" h="1719607">
                  <a:moveTo>
                    <a:pt x="5005164" y="0"/>
                  </a:moveTo>
                  <a:lnTo>
                    <a:pt x="0" y="0"/>
                  </a:lnTo>
                  <a:lnTo>
                    <a:pt x="0" y="1719607"/>
                  </a:lnTo>
                  <a:lnTo>
                    <a:pt x="76200" y="1719607"/>
                  </a:lnTo>
                  <a:lnTo>
                    <a:pt x="76200" y="76200"/>
                  </a:lnTo>
                  <a:lnTo>
                    <a:pt x="5168994" y="76200"/>
                  </a:lnTo>
                  <a:lnTo>
                    <a:pt x="5168994" y="0"/>
                  </a:lnTo>
                  <a:close/>
                </a:path>
              </a:pathLst>
            </a:custGeom>
            <a:solidFill>
              <a:srgbClr val="B02039"/>
            </a:solidFill>
          </p:spPr>
          <p:txBody>
            <a:bodyPr/>
            <a:lstStyle/>
            <a:p>
              <a:endParaRPr lang="it-IT"/>
            </a:p>
          </p:txBody>
        </p:sp>
      </p:grpSp>
      <p:sp>
        <p:nvSpPr>
          <p:cNvPr id="6" name="Freeform 6"/>
          <p:cNvSpPr/>
          <p:nvPr/>
        </p:nvSpPr>
        <p:spPr>
          <a:xfrm>
            <a:off x="16784434" y="8760792"/>
            <a:ext cx="949733" cy="805000"/>
          </a:xfrm>
          <a:custGeom>
            <a:avLst/>
            <a:gdLst/>
            <a:ahLst/>
            <a:cxnLst/>
            <a:rect l="l" t="t" r="r" b="b"/>
            <a:pathLst>
              <a:path w="949733" h="805000">
                <a:moveTo>
                  <a:pt x="0" y="0"/>
                </a:moveTo>
                <a:lnTo>
                  <a:pt x="949732" y="0"/>
                </a:lnTo>
                <a:lnTo>
                  <a:pt x="949732" y="805000"/>
                </a:lnTo>
                <a:lnTo>
                  <a:pt x="0" y="805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it-IT"/>
          </a:p>
        </p:txBody>
      </p:sp>
      <p:sp>
        <p:nvSpPr>
          <p:cNvPr id="7" name="TextBox 7"/>
          <p:cNvSpPr txBox="1"/>
          <p:nvPr/>
        </p:nvSpPr>
        <p:spPr>
          <a:xfrm>
            <a:off x="1028700" y="1028700"/>
            <a:ext cx="16230600" cy="6154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r>
              <a:rPr lang="it-IT" sz="3999" dirty="0">
                <a:solidFill>
                  <a:srgbClr val="B02039"/>
                </a:solidFill>
                <a:latin typeface="Lato"/>
              </a:rPr>
              <a:t>Assegnazioni all’estero in Paesi non convenzionati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5644774" y="9520381"/>
            <a:ext cx="3754820" cy="32393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2799"/>
              </a:lnSpc>
            </a:pPr>
            <a:r>
              <a:rPr lang="en-US" sz="1999" dirty="0">
                <a:solidFill>
                  <a:srgbClr val="003253"/>
                </a:solidFill>
                <a:latin typeface="Lato"/>
              </a:rPr>
              <a:t>Nel mondo, </a:t>
            </a:r>
            <a:r>
              <a:rPr lang="en-US" sz="1999" dirty="0" err="1">
                <a:solidFill>
                  <a:srgbClr val="003253"/>
                </a:solidFill>
                <a:latin typeface="Lato"/>
              </a:rPr>
              <a:t>alleati</a:t>
            </a:r>
            <a:r>
              <a:rPr lang="en-US" sz="1999" dirty="0">
                <a:solidFill>
                  <a:srgbClr val="003253"/>
                </a:solidFill>
                <a:latin typeface="Lato"/>
              </a:rPr>
              <a:t> al </a:t>
            </a:r>
            <a:r>
              <a:rPr lang="en-US" sz="1999" dirty="0" err="1">
                <a:solidFill>
                  <a:srgbClr val="003253"/>
                </a:solidFill>
                <a:latin typeface="Lato"/>
              </a:rPr>
              <a:t>tuo</a:t>
            </a:r>
            <a:r>
              <a:rPr lang="en-US" sz="1999" dirty="0">
                <a:solidFill>
                  <a:srgbClr val="003253"/>
                </a:solidFill>
                <a:latin typeface="Lato"/>
              </a:rPr>
              <a:t> </a:t>
            </a:r>
            <a:r>
              <a:rPr lang="en-US" sz="1999" dirty="0" err="1">
                <a:solidFill>
                  <a:srgbClr val="003253"/>
                </a:solidFill>
                <a:latin typeface="Lato"/>
              </a:rPr>
              <a:t>fianco</a:t>
            </a:r>
            <a:endParaRPr lang="en-US" sz="1999" dirty="0">
              <a:solidFill>
                <a:srgbClr val="003253"/>
              </a:solidFill>
              <a:latin typeface="Lato"/>
            </a:endParaRPr>
          </a:p>
        </p:txBody>
      </p:sp>
      <p:sp>
        <p:nvSpPr>
          <p:cNvPr id="9" name="TextBox 9"/>
          <p:cNvSpPr txBox="1"/>
          <p:nvPr/>
        </p:nvSpPr>
        <p:spPr>
          <a:xfrm>
            <a:off x="9574206" y="9520381"/>
            <a:ext cx="3754820" cy="33965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2799"/>
              </a:lnSpc>
            </a:pPr>
            <a:r>
              <a:rPr lang="en-US" sz="1999">
                <a:solidFill>
                  <a:srgbClr val="003253"/>
                </a:solidFill>
                <a:latin typeface="Lato"/>
              </a:rPr>
              <a:t>www.ecaitalia.com</a:t>
            </a:r>
          </a:p>
        </p:txBody>
      </p:sp>
      <p:grpSp>
        <p:nvGrpSpPr>
          <p:cNvPr id="11" name="Gruppo 10">
            <a:extLst>
              <a:ext uri="{FF2B5EF4-FFF2-40B4-BE49-F238E27FC236}">
                <a16:creationId xmlns:a16="http://schemas.microsoft.com/office/drawing/2014/main" id="{7F202799-4157-A235-2CA4-CCF30F3FA1D8}"/>
              </a:ext>
            </a:extLst>
          </p:cNvPr>
          <p:cNvGrpSpPr/>
          <p:nvPr/>
        </p:nvGrpSpPr>
        <p:grpSpPr>
          <a:xfrm>
            <a:off x="1009207" y="2171700"/>
            <a:ext cx="15573857" cy="7125072"/>
            <a:chOff x="450213" y="1393768"/>
            <a:chExt cx="8043087" cy="3755712"/>
          </a:xfrm>
        </p:grpSpPr>
        <p:sp>
          <p:nvSpPr>
            <p:cNvPr id="14" name="Rectangle 3">
              <a:extLst>
                <a:ext uri="{FF2B5EF4-FFF2-40B4-BE49-F238E27FC236}">
                  <a16:creationId xmlns:a16="http://schemas.microsoft.com/office/drawing/2014/main" id="{B0A64A34-9742-40DD-936B-16EB196D941A}"/>
                </a:ext>
              </a:extLst>
            </p:cNvPr>
            <p:cNvSpPr txBox="1">
              <a:spLocks noChangeArrowheads="1"/>
            </p:cNvSpPr>
            <p:nvPr/>
          </p:nvSpPr>
          <p:spPr>
            <a:xfrm>
              <a:off x="455922" y="1804603"/>
              <a:ext cx="8037377" cy="1728192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L="457200" marR="0" lvl="0" indent="-342900" algn="l" rtl="0">
                <a:lnSpc>
                  <a:spcPct val="115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2"/>
                </a:buClr>
                <a:buSzPts val="1800"/>
                <a:buFont typeface="Arial"/>
                <a:buChar char="●"/>
                <a:defRPr sz="1800" b="0" i="0" u="none" strike="noStrike" cap="none">
                  <a:solidFill>
                    <a:schemeClr val="dk2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L="914400" marR="0" lvl="1" indent="-317500" algn="l" rtl="0">
                <a:lnSpc>
                  <a:spcPct val="115000"/>
                </a:lnSpc>
                <a:spcBef>
                  <a:spcPts val="1600"/>
                </a:spcBef>
                <a:spcAft>
                  <a:spcPts val="0"/>
                </a:spcAft>
                <a:buClr>
                  <a:schemeClr val="dk2"/>
                </a:buClr>
                <a:buSzPts val="1400"/>
                <a:buFont typeface="Arial"/>
                <a:buChar char="○"/>
                <a:defRPr sz="1400" b="0" i="0" u="none" strike="noStrike" cap="none">
                  <a:solidFill>
                    <a:schemeClr val="dk2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L="1371600" marR="0" lvl="2" indent="-317500" algn="l" rtl="0">
                <a:lnSpc>
                  <a:spcPct val="115000"/>
                </a:lnSpc>
                <a:spcBef>
                  <a:spcPts val="1600"/>
                </a:spcBef>
                <a:spcAft>
                  <a:spcPts val="0"/>
                </a:spcAft>
                <a:buClr>
                  <a:schemeClr val="dk2"/>
                </a:buClr>
                <a:buSzPts val="1400"/>
                <a:buFont typeface="Arial"/>
                <a:buChar char="■"/>
                <a:defRPr sz="1400" b="0" i="0" u="none" strike="noStrike" cap="none">
                  <a:solidFill>
                    <a:schemeClr val="dk2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L="1828800" marR="0" lvl="3" indent="-317500" algn="l" rtl="0">
                <a:lnSpc>
                  <a:spcPct val="115000"/>
                </a:lnSpc>
                <a:spcBef>
                  <a:spcPts val="1600"/>
                </a:spcBef>
                <a:spcAft>
                  <a:spcPts val="0"/>
                </a:spcAft>
                <a:buClr>
                  <a:schemeClr val="dk2"/>
                </a:buClr>
                <a:buSzPts val="1400"/>
                <a:buFont typeface="Arial"/>
                <a:buChar char="●"/>
                <a:defRPr sz="1400" b="0" i="0" u="none" strike="noStrike" cap="none">
                  <a:solidFill>
                    <a:schemeClr val="dk2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L="2286000" marR="0" lvl="4" indent="-317500" algn="l" rtl="0">
                <a:lnSpc>
                  <a:spcPct val="115000"/>
                </a:lnSpc>
                <a:spcBef>
                  <a:spcPts val="1600"/>
                </a:spcBef>
                <a:spcAft>
                  <a:spcPts val="0"/>
                </a:spcAft>
                <a:buClr>
                  <a:schemeClr val="dk2"/>
                </a:buClr>
                <a:buSzPts val="1400"/>
                <a:buFont typeface="Arial"/>
                <a:buChar char="○"/>
                <a:defRPr sz="1400" b="0" i="0" u="none" strike="noStrike" cap="none">
                  <a:solidFill>
                    <a:schemeClr val="dk2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L="2743200" marR="0" lvl="5" indent="-317500" algn="l" rtl="0">
                <a:lnSpc>
                  <a:spcPct val="115000"/>
                </a:lnSpc>
                <a:spcBef>
                  <a:spcPts val="1600"/>
                </a:spcBef>
                <a:spcAft>
                  <a:spcPts val="0"/>
                </a:spcAft>
                <a:buClr>
                  <a:schemeClr val="dk2"/>
                </a:buClr>
                <a:buSzPts val="1400"/>
                <a:buFont typeface="Arial"/>
                <a:buChar char="■"/>
                <a:defRPr sz="1400" b="0" i="0" u="none" strike="noStrike" cap="none">
                  <a:solidFill>
                    <a:schemeClr val="dk2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L="3200400" marR="0" lvl="6" indent="-317500" algn="l" rtl="0">
                <a:lnSpc>
                  <a:spcPct val="115000"/>
                </a:lnSpc>
                <a:spcBef>
                  <a:spcPts val="1600"/>
                </a:spcBef>
                <a:spcAft>
                  <a:spcPts val="0"/>
                </a:spcAft>
                <a:buClr>
                  <a:schemeClr val="dk2"/>
                </a:buClr>
                <a:buSzPts val="1400"/>
                <a:buFont typeface="Arial"/>
                <a:buChar char="●"/>
                <a:defRPr sz="1400" b="0" i="0" u="none" strike="noStrike" cap="none">
                  <a:solidFill>
                    <a:schemeClr val="dk2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L="3657600" marR="0" lvl="7" indent="-317500" algn="l" rtl="0">
                <a:lnSpc>
                  <a:spcPct val="115000"/>
                </a:lnSpc>
                <a:spcBef>
                  <a:spcPts val="1600"/>
                </a:spcBef>
                <a:spcAft>
                  <a:spcPts val="0"/>
                </a:spcAft>
                <a:buClr>
                  <a:schemeClr val="dk2"/>
                </a:buClr>
                <a:buSzPts val="1400"/>
                <a:buFont typeface="Arial"/>
                <a:buChar char="○"/>
                <a:defRPr sz="1400" b="0" i="0" u="none" strike="noStrike" cap="none">
                  <a:solidFill>
                    <a:schemeClr val="dk2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L="4114800" marR="0" lvl="8" indent="-317500" algn="l" rtl="0">
                <a:lnSpc>
                  <a:spcPct val="115000"/>
                </a:lnSpc>
                <a:spcBef>
                  <a:spcPts val="1600"/>
                </a:spcBef>
                <a:spcAft>
                  <a:spcPts val="1600"/>
                </a:spcAft>
                <a:buClr>
                  <a:schemeClr val="dk2"/>
                </a:buClr>
                <a:buSzPts val="1400"/>
                <a:buFont typeface="Arial"/>
                <a:buChar char="■"/>
                <a:defRPr sz="1400" b="0" i="0" u="none" strike="noStrike" cap="none">
                  <a:solidFill>
                    <a:schemeClr val="dk2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indent="0" algn="just">
                <a:buFont typeface="Arial"/>
                <a:buNone/>
                <a:tabLst>
                  <a:tab pos="0" algn="l"/>
                </a:tabLst>
                <a:defRPr/>
              </a:pPr>
              <a:r>
                <a:rPr lang="it-IT" sz="3200" b="1" dirty="0">
                  <a:solidFill>
                    <a:srgbClr val="0075AA"/>
                  </a:solidFill>
                  <a:latin typeface="Lato" panose="020F0502020204030203" pitchFamily="34" charset="0"/>
                  <a:ea typeface="Arimo" panose="020B0604020202020204" pitchFamily="34" charset="0"/>
                </a:rPr>
                <a:t>Messaggio INPS 18604 del 06/02/1990</a:t>
              </a:r>
            </a:p>
            <a:p>
              <a:pPr marL="0" indent="0" algn="just">
                <a:buFont typeface="Arial"/>
                <a:buNone/>
                <a:tabLst>
                  <a:tab pos="0" algn="l"/>
                </a:tabLst>
                <a:defRPr/>
              </a:pPr>
              <a:r>
                <a:rPr lang="it-IT" sz="3200" dirty="0">
                  <a:solidFill>
                    <a:srgbClr val="002F54"/>
                  </a:solidFill>
                  <a:latin typeface="Lato" panose="020F0502020204030203" pitchFamily="34" charset="0"/>
                  <a:ea typeface="Arimo" panose="020B0604020202020204" pitchFamily="34" charset="0"/>
                </a:rPr>
                <a:t>In osservanza del </a:t>
              </a:r>
              <a:r>
                <a:rPr lang="it-IT" sz="3200" b="1" dirty="0">
                  <a:solidFill>
                    <a:srgbClr val="002F54"/>
                  </a:solidFill>
                  <a:latin typeface="Lato" panose="020F0502020204030203" pitchFamily="34" charset="0"/>
                  <a:ea typeface="Arimo" panose="020B0604020202020204" pitchFamily="34" charset="0"/>
                </a:rPr>
                <a:t>principio di non discriminazione </a:t>
              </a:r>
              <a:r>
                <a:rPr lang="it-IT" sz="3200" dirty="0">
                  <a:solidFill>
                    <a:srgbClr val="002F54"/>
                  </a:solidFill>
                  <a:latin typeface="Lato" panose="020F0502020204030203" pitchFamily="34" charset="0"/>
                  <a:ea typeface="Arimo" panose="020B0604020202020204" pitchFamily="34" charset="0"/>
                </a:rPr>
                <a:t>in base alla nazionalità, sancito dall’art. 18 del Trattato sul funzionamento dell'Unione Europea (TFUE), </a:t>
              </a:r>
              <a:r>
                <a:rPr lang="it-IT" sz="3200" u="sng" dirty="0">
                  <a:solidFill>
                    <a:srgbClr val="002F54"/>
                  </a:solidFill>
                  <a:latin typeface="Lato" panose="020F0502020204030203" pitchFamily="34" charset="0"/>
                  <a:ea typeface="Arimo" panose="020B0604020202020204" pitchFamily="34" charset="0"/>
                </a:rPr>
                <a:t>il campo di applicazione è da considerarsi esteso anche ai lavoratori cittadini degli altri Stati membri dell’UE</a:t>
              </a:r>
              <a:r>
                <a:rPr lang="it-IT" sz="3200" dirty="0">
                  <a:solidFill>
                    <a:srgbClr val="002F54"/>
                  </a:solidFill>
                  <a:latin typeface="Lato" panose="020F0502020204030203" pitchFamily="34" charset="0"/>
                  <a:ea typeface="Arimo" panose="020B0604020202020204" pitchFamily="34" charset="0"/>
                </a:rPr>
                <a:t>. </a:t>
              </a:r>
            </a:p>
            <a:p>
              <a:pPr marL="0" indent="0" algn="just">
                <a:buFont typeface="Arial"/>
                <a:buNone/>
                <a:tabLst>
                  <a:tab pos="0" algn="l"/>
                </a:tabLst>
                <a:defRPr/>
              </a:pPr>
              <a:endParaRPr lang="it-IT" sz="3200" dirty="0">
                <a:solidFill>
                  <a:srgbClr val="002F54"/>
                </a:solidFill>
                <a:latin typeface="Lato" panose="020F0502020204030203" pitchFamily="34" charset="0"/>
                <a:ea typeface="Arimo" panose="020B0604020202020204" pitchFamily="34" charset="0"/>
              </a:endParaRPr>
            </a:p>
            <a:p>
              <a:pPr marL="0" indent="0" algn="just">
                <a:tabLst>
                  <a:tab pos="0" algn="l"/>
                </a:tabLst>
                <a:defRPr/>
              </a:pPr>
              <a:endParaRPr lang="it-IT" sz="3200" dirty="0">
                <a:solidFill>
                  <a:srgbClr val="002F54"/>
                </a:solidFill>
                <a:latin typeface="Lato" panose="020F0502020204030203" pitchFamily="34" charset="0"/>
                <a:ea typeface="Arimo" panose="020B0604020202020204" pitchFamily="34" charset="0"/>
              </a:endParaRPr>
            </a:p>
            <a:p>
              <a:pPr marL="0" indent="0" algn="just">
                <a:tabLst>
                  <a:tab pos="0" algn="l"/>
                </a:tabLst>
                <a:defRPr/>
              </a:pPr>
              <a:endParaRPr lang="it-IT" sz="3200" dirty="0">
                <a:solidFill>
                  <a:srgbClr val="002F54"/>
                </a:solidFill>
                <a:latin typeface="Lato" panose="020F0502020204030203" pitchFamily="34" charset="0"/>
                <a:ea typeface="Arimo" panose="020B0604020202020204" pitchFamily="34" charset="0"/>
              </a:endParaRPr>
            </a:p>
            <a:p>
              <a:pPr algn="just">
                <a:lnSpc>
                  <a:spcPct val="90000"/>
                </a:lnSpc>
                <a:tabLst>
                  <a:tab pos="0" algn="l"/>
                </a:tabLst>
                <a:defRPr/>
              </a:pPr>
              <a:endParaRPr lang="it-IT" sz="3200" dirty="0">
                <a:solidFill>
                  <a:srgbClr val="002F54"/>
                </a:solidFill>
                <a:latin typeface="Lato" panose="020F0502020204030203" pitchFamily="34" charset="0"/>
                <a:ea typeface="Arimo" panose="020B0604020202020204" pitchFamily="34" charset="0"/>
              </a:endParaRPr>
            </a:p>
          </p:txBody>
        </p:sp>
        <p:sp>
          <p:nvSpPr>
            <p:cNvPr id="15" name="CasellaDiTesto 14">
              <a:extLst>
                <a:ext uri="{FF2B5EF4-FFF2-40B4-BE49-F238E27FC236}">
                  <a16:creationId xmlns:a16="http://schemas.microsoft.com/office/drawing/2014/main" id="{2B98F446-2FE9-2040-A9BF-2B3231476A12}"/>
                </a:ext>
              </a:extLst>
            </p:cNvPr>
            <p:cNvSpPr txBox="1"/>
            <p:nvPr/>
          </p:nvSpPr>
          <p:spPr>
            <a:xfrm>
              <a:off x="450213" y="3543376"/>
              <a:ext cx="7969179" cy="160610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indent="0" algn="just">
                <a:spcBef>
                  <a:spcPts val="0"/>
                </a:spcBef>
                <a:buNone/>
                <a:tabLst>
                  <a:tab pos="0" algn="l"/>
                </a:tabLst>
                <a:defRPr/>
              </a:pPr>
              <a:r>
                <a:rPr lang="it-IT" sz="3200" b="1" i="1" dirty="0">
                  <a:solidFill>
                    <a:srgbClr val="002F54"/>
                  </a:solidFill>
                  <a:latin typeface="Lato" panose="020F0502020204030203" pitchFamily="34" charset="0"/>
                  <a:ea typeface="Arimo" panose="020B0604020202020204" pitchFamily="34" charset="0"/>
                </a:rPr>
                <a:t>Nota Min. Lav. del 23.08.2011 </a:t>
              </a:r>
              <a:r>
                <a:rPr lang="it-IT" sz="3200" b="1" i="1" dirty="0" err="1">
                  <a:solidFill>
                    <a:srgbClr val="002F54"/>
                  </a:solidFill>
                  <a:latin typeface="Lato" panose="020F0502020204030203" pitchFamily="34" charset="0"/>
                  <a:ea typeface="Arimo" panose="020B0604020202020204" pitchFamily="34" charset="0"/>
                </a:rPr>
                <a:t>prot</a:t>
              </a:r>
              <a:r>
                <a:rPr lang="it-IT" sz="3200" b="1" i="1" dirty="0">
                  <a:solidFill>
                    <a:srgbClr val="002F54"/>
                  </a:solidFill>
                  <a:latin typeface="Lato" panose="020F0502020204030203" pitchFamily="34" charset="0"/>
                  <a:ea typeface="Arimo" panose="020B0604020202020204" pitchFamily="34" charset="0"/>
                </a:rPr>
                <a:t>. 04/UL/0004103/L</a:t>
              </a:r>
            </a:p>
            <a:p>
              <a:pPr marL="0" indent="0" algn="just">
                <a:spcBef>
                  <a:spcPts val="0"/>
                </a:spcBef>
                <a:buNone/>
                <a:defRPr/>
              </a:pPr>
              <a:r>
                <a:rPr lang="it-IT" sz="3200" i="1" dirty="0">
                  <a:solidFill>
                    <a:srgbClr val="002F54"/>
                  </a:solidFill>
                  <a:latin typeface="Lato" panose="020F0502020204030203" pitchFamily="34" charset="0"/>
                  <a:ea typeface="Arimo" panose="020B0604020202020204" pitchFamily="34" charset="0"/>
                </a:rPr>
                <a:t>Esteso ai lavoratori extracomunitari che si trovino in una delle seguenti condizioni:</a:t>
              </a:r>
            </a:p>
            <a:p>
              <a:pPr marL="742950" lvl="1" indent="-285750" algn="just">
                <a:spcBef>
                  <a:spcPts val="0"/>
                </a:spcBef>
                <a:buFont typeface="Wingdings" panose="05000000000000000000" pitchFamily="2" charset="2"/>
                <a:buChar char="§"/>
                <a:tabLst>
                  <a:tab pos="0" algn="l"/>
                </a:tabLst>
                <a:defRPr/>
              </a:pPr>
              <a:r>
                <a:rPr lang="it-IT" sz="3200" i="1" dirty="0">
                  <a:solidFill>
                    <a:srgbClr val="002F54"/>
                  </a:solidFill>
                  <a:latin typeface="Lato" panose="020F0502020204030203" pitchFamily="34" charset="0"/>
                  <a:ea typeface="Arimo" panose="020B0604020202020204" pitchFamily="34" charset="0"/>
                </a:rPr>
                <a:t>in possesso dello status di “</a:t>
              </a:r>
              <a:r>
                <a:rPr lang="it-IT" sz="3200" i="1" u="sng" dirty="0">
                  <a:solidFill>
                    <a:srgbClr val="002F54"/>
                  </a:solidFill>
                  <a:latin typeface="Lato" panose="020F0502020204030203" pitchFamily="34" charset="0"/>
                  <a:ea typeface="Arimo" panose="020B0604020202020204" pitchFamily="34" charset="0"/>
                </a:rPr>
                <a:t>soggiornanti di lungo periodo</a:t>
              </a:r>
              <a:r>
                <a:rPr lang="it-IT" sz="3200" i="1" dirty="0">
                  <a:solidFill>
                    <a:srgbClr val="002F54"/>
                  </a:solidFill>
                  <a:latin typeface="Lato" panose="020F0502020204030203" pitchFamily="34" charset="0"/>
                  <a:ea typeface="Arimo" panose="020B0604020202020204" pitchFamily="34" charset="0"/>
                </a:rPr>
                <a:t>”, ai sensi dell’art. 11.1.d) della Direttiva 2003/109/CE, e dell’art.9, comma 12 c) del D. </a:t>
              </a:r>
              <a:r>
                <a:rPr lang="it-IT" sz="3200" i="1" dirty="0" err="1">
                  <a:solidFill>
                    <a:srgbClr val="002F54"/>
                  </a:solidFill>
                  <a:latin typeface="Lato" panose="020F0502020204030203" pitchFamily="34" charset="0"/>
                  <a:ea typeface="Arimo" panose="020B0604020202020204" pitchFamily="34" charset="0"/>
                </a:rPr>
                <a:t>Lgs</a:t>
              </a:r>
              <a:r>
                <a:rPr lang="it-IT" sz="3200" i="1" dirty="0">
                  <a:solidFill>
                    <a:srgbClr val="002F54"/>
                  </a:solidFill>
                  <a:latin typeface="Lato" panose="020F0502020204030203" pitchFamily="34" charset="0"/>
                  <a:ea typeface="Arimo" panose="020B0604020202020204" pitchFamily="34" charset="0"/>
                </a:rPr>
                <a:t> 286/98,</a:t>
              </a:r>
            </a:p>
            <a:p>
              <a:pPr marL="742950" lvl="1" indent="-285750" algn="just">
                <a:spcBef>
                  <a:spcPts val="0"/>
                </a:spcBef>
                <a:buFont typeface="Wingdings" panose="05000000000000000000" pitchFamily="2" charset="2"/>
                <a:buChar char="§"/>
                <a:tabLst>
                  <a:tab pos="0" algn="l"/>
                </a:tabLst>
                <a:defRPr/>
              </a:pPr>
              <a:r>
                <a:rPr lang="it-IT" sz="3200" i="1" dirty="0">
                  <a:solidFill>
                    <a:srgbClr val="002F54"/>
                  </a:solidFill>
                  <a:latin typeface="Lato" panose="020F0502020204030203" pitchFamily="34" charset="0"/>
                  <a:ea typeface="Arimo" panose="020B0604020202020204" pitchFamily="34" charset="0"/>
                </a:rPr>
                <a:t>privi dello status di “soggiornanti di lungo periodo”, </a:t>
              </a:r>
              <a:r>
                <a:rPr lang="it-IT" sz="3200" i="1" u="sng" dirty="0">
                  <a:solidFill>
                    <a:srgbClr val="002F54"/>
                  </a:solidFill>
                  <a:latin typeface="Lato" panose="020F0502020204030203" pitchFamily="34" charset="0"/>
                  <a:ea typeface="Arimo" panose="020B0604020202020204" pitchFamily="34" charset="0"/>
                </a:rPr>
                <a:t>ma in possesso di un regolare titolo di soggiorno e di un contratto di lavoro</a:t>
              </a:r>
              <a:r>
                <a:rPr lang="it-IT" sz="3200" i="1" dirty="0">
                  <a:solidFill>
                    <a:srgbClr val="002F54"/>
                  </a:solidFill>
                  <a:latin typeface="Lato" panose="020F0502020204030203" pitchFamily="34" charset="0"/>
                  <a:ea typeface="Arimo" panose="020B0604020202020204" pitchFamily="34" charset="0"/>
                </a:rPr>
                <a:t>.</a:t>
              </a:r>
            </a:p>
          </p:txBody>
        </p:sp>
        <p:sp>
          <p:nvSpPr>
            <p:cNvPr id="17" name="Rettangolo con angoli arrotondati sullo stesso lato 6">
              <a:extLst>
                <a:ext uri="{FF2B5EF4-FFF2-40B4-BE49-F238E27FC236}">
                  <a16:creationId xmlns:a16="http://schemas.microsoft.com/office/drawing/2014/main" id="{0EC3D725-04C7-4862-02BA-DE9F17A051D0}"/>
                </a:ext>
              </a:extLst>
            </p:cNvPr>
            <p:cNvSpPr/>
            <p:nvPr/>
          </p:nvSpPr>
          <p:spPr>
            <a:xfrm>
              <a:off x="542696" y="1393768"/>
              <a:ext cx="7950604" cy="325592"/>
            </a:xfrm>
            <a:prstGeom prst="round2SameRect">
              <a:avLst/>
            </a:prstGeom>
            <a:solidFill>
              <a:schemeClr val="bg1"/>
            </a:solidFill>
            <a:ln>
              <a:solidFill>
                <a:srgbClr val="AB12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it-IT" altLang="it-IT" sz="3200" b="1" dirty="0">
                  <a:solidFill>
                    <a:srgbClr val="002F54"/>
                  </a:solidFill>
                  <a:latin typeface="Lato" panose="020F0502020204030203" pitchFamily="34" charset="0"/>
                  <a:ea typeface="Arimo" panose="020B0604020202020204" pitchFamily="34" charset="0"/>
                </a:rPr>
                <a:t>Ambito</a:t>
              </a:r>
              <a:r>
                <a:rPr lang="it-IT" altLang="it-IT" sz="3200" b="1" dirty="0">
                  <a:solidFill>
                    <a:schemeClr val="tx1"/>
                  </a:solidFill>
                  <a:latin typeface="Lato" panose="020F0502020204030203" pitchFamily="34" charset="0"/>
                  <a:ea typeface="Arimo" panose="020B0604020202020204" pitchFamily="34" charset="0"/>
                </a:rPr>
                <a:t> </a:t>
              </a:r>
              <a:r>
                <a:rPr lang="it-IT" altLang="it-IT" sz="3200" b="1" dirty="0">
                  <a:solidFill>
                    <a:srgbClr val="C00000"/>
                  </a:solidFill>
                  <a:latin typeface="Lato" panose="020F0502020204030203" pitchFamily="34" charset="0"/>
                  <a:ea typeface="Arimo" panose="020B0604020202020204" pitchFamily="34" charset="0"/>
                </a:rPr>
                <a:t>soggettivo</a:t>
              </a:r>
              <a:r>
                <a:rPr lang="it-IT" altLang="it-IT" sz="3200" b="1" dirty="0">
                  <a:solidFill>
                    <a:schemeClr val="tx1"/>
                  </a:solidFill>
                  <a:latin typeface="Lato" panose="020F0502020204030203" pitchFamily="34" charset="0"/>
                  <a:ea typeface="Arimo" panose="020B0604020202020204" pitchFamily="34" charset="0"/>
                </a:rPr>
                <a:t> </a:t>
              </a:r>
              <a:r>
                <a:rPr lang="it-IT" altLang="it-IT" sz="3200" b="1" dirty="0">
                  <a:solidFill>
                    <a:srgbClr val="002F54"/>
                  </a:solidFill>
                  <a:latin typeface="Lato" panose="020F0502020204030203" pitchFamily="34" charset="0"/>
                  <a:ea typeface="Arimo" panose="020B0604020202020204" pitchFamily="34" charset="0"/>
                </a:rPr>
                <a:t>di applicazione della legge 398/87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158070392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341472" y="370047"/>
            <a:ext cx="4210323" cy="6419139"/>
            <a:chOff x="0" y="0"/>
            <a:chExt cx="3585346" cy="5466287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3585346" cy="5466286"/>
            </a:xfrm>
            <a:custGeom>
              <a:avLst/>
              <a:gdLst/>
              <a:ahLst/>
              <a:cxnLst/>
              <a:rect l="l" t="t" r="r" b="b"/>
              <a:pathLst>
                <a:path w="3585346" h="5466286">
                  <a:moveTo>
                    <a:pt x="3421516" y="0"/>
                  </a:moveTo>
                  <a:lnTo>
                    <a:pt x="0" y="0"/>
                  </a:lnTo>
                  <a:lnTo>
                    <a:pt x="0" y="5466286"/>
                  </a:lnTo>
                  <a:lnTo>
                    <a:pt x="76200" y="5466286"/>
                  </a:lnTo>
                  <a:lnTo>
                    <a:pt x="76200" y="76200"/>
                  </a:lnTo>
                  <a:lnTo>
                    <a:pt x="3585346" y="76200"/>
                  </a:lnTo>
                  <a:lnTo>
                    <a:pt x="3585346" y="0"/>
                  </a:lnTo>
                  <a:close/>
                </a:path>
              </a:pathLst>
            </a:custGeom>
            <a:solidFill>
              <a:srgbClr val="003253"/>
            </a:solidFill>
          </p:spPr>
          <p:txBody>
            <a:bodyPr/>
            <a:lstStyle/>
            <a:p>
              <a:endParaRPr lang="it-IT"/>
            </a:p>
          </p:txBody>
        </p:sp>
      </p:grpSp>
      <p:grpSp>
        <p:nvGrpSpPr>
          <p:cNvPr id="4" name="Group 4"/>
          <p:cNvGrpSpPr/>
          <p:nvPr/>
        </p:nvGrpSpPr>
        <p:grpSpPr>
          <a:xfrm rot="-10800000">
            <a:off x="11865513" y="7751113"/>
            <a:ext cx="6070024" cy="2019359"/>
            <a:chOff x="0" y="0"/>
            <a:chExt cx="5168994" cy="1719607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5168994" cy="1719607"/>
            </a:xfrm>
            <a:custGeom>
              <a:avLst/>
              <a:gdLst/>
              <a:ahLst/>
              <a:cxnLst/>
              <a:rect l="l" t="t" r="r" b="b"/>
              <a:pathLst>
                <a:path w="5168994" h="1719607">
                  <a:moveTo>
                    <a:pt x="5005164" y="0"/>
                  </a:moveTo>
                  <a:lnTo>
                    <a:pt x="0" y="0"/>
                  </a:lnTo>
                  <a:lnTo>
                    <a:pt x="0" y="1719607"/>
                  </a:lnTo>
                  <a:lnTo>
                    <a:pt x="76200" y="1719607"/>
                  </a:lnTo>
                  <a:lnTo>
                    <a:pt x="76200" y="76200"/>
                  </a:lnTo>
                  <a:lnTo>
                    <a:pt x="5168994" y="76200"/>
                  </a:lnTo>
                  <a:lnTo>
                    <a:pt x="5168994" y="0"/>
                  </a:lnTo>
                  <a:close/>
                </a:path>
              </a:pathLst>
            </a:custGeom>
            <a:solidFill>
              <a:srgbClr val="B02039"/>
            </a:solidFill>
          </p:spPr>
          <p:txBody>
            <a:bodyPr/>
            <a:lstStyle/>
            <a:p>
              <a:endParaRPr lang="it-IT"/>
            </a:p>
          </p:txBody>
        </p:sp>
      </p:grpSp>
      <p:sp>
        <p:nvSpPr>
          <p:cNvPr id="6" name="Freeform 6"/>
          <p:cNvSpPr/>
          <p:nvPr/>
        </p:nvSpPr>
        <p:spPr>
          <a:xfrm>
            <a:off x="16784434" y="8760792"/>
            <a:ext cx="949733" cy="805000"/>
          </a:xfrm>
          <a:custGeom>
            <a:avLst/>
            <a:gdLst/>
            <a:ahLst/>
            <a:cxnLst/>
            <a:rect l="l" t="t" r="r" b="b"/>
            <a:pathLst>
              <a:path w="949733" h="805000">
                <a:moveTo>
                  <a:pt x="0" y="0"/>
                </a:moveTo>
                <a:lnTo>
                  <a:pt x="949732" y="0"/>
                </a:lnTo>
                <a:lnTo>
                  <a:pt x="949732" y="805000"/>
                </a:lnTo>
                <a:lnTo>
                  <a:pt x="0" y="805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it-IT"/>
          </a:p>
        </p:txBody>
      </p:sp>
      <p:sp>
        <p:nvSpPr>
          <p:cNvPr id="7" name="TextBox 7"/>
          <p:cNvSpPr txBox="1"/>
          <p:nvPr/>
        </p:nvSpPr>
        <p:spPr>
          <a:xfrm>
            <a:off x="1028700" y="1028700"/>
            <a:ext cx="16230600" cy="6154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r>
              <a:rPr lang="it-IT" sz="3999" dirty="0">
                <a:solidFill>
                  <a:srgbClr val="B02039"/>
                </a:solidFill>
                <a:latin typeface="Lato"/>
              </a:rPr>
              <a:t>Assegnazioni all’estero in Paesi non convenzionati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5644774" y="9520381"/>
            <a:ext cx="3754820" cy="32393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2799"/>
              </a:lnSpc>
            </a:pPr>
            <a:r>
              <a:rPr lang="en-US" sz="1999" dirty="0">
                <a:solidFill>
                  <a:srgbClr val="003253"/>
                </a:solidFill>
                <a:latin typeface="Lato"/>
              </a:rPr>
              <a:t>Nel mondo, </a:t>
            </a:r>
            <a:r>
              <a:rPr lang="en-US" sz="1999" dirty="0" err="1">
                <a:solidFill>
                  <a:srgbClr val="003253"/>
                </a:solidFill>
                <a:latin typeface="Lato"/>
              </a:rPr>
              <a:t>alleati</a:t>
            </a:r>
            <a:r>
              <a:rPr lang="en-US" sz="1999" dirty="0">
                <a:solidFill>
                  <a:srgbClr val="003253"/>
                </a:solidFill>
                <a:latin typeface="Lato"/>
              </a:rPr>
              <a:t> al </a:t>
            </a:r>
            <a:r>
              <a:rPr lang="en-US" sz="1999" dirty="0" err="1">
                <a:solidFill>
                  <a:srgbClr val="003253"/>
                </a:solidFill>
                <a:latin typeface="Lato"/>
              </a:rPr>
              <a:t>tuo</a:t>
            </a:r>
            <a:r>
              <a:rPr lang="en-US" sz="1999" dirty="0">
                <a:solidFill>
                  <a:srgbClr val="003253"/>
                </a:solidFill>
                <a:latin typeface="Lato"/>
              </a:rPr>
              <a:t> </a:t>
            </a:r>
            <a:r>
              <a:rPr lang="en-US" sz="1999" dirty="0" err="1">
                <a:solidFill>
                  <a:srgbClr val="003253"/>
                </a:solidFill>
                <a:latin typeface="Lato"/>
              </a:rPr>
              <a:t>fianco</a:t>
            </a:r>
            <a:endParaRPr lang="en-US" sz="1999" dirty="0">
              <a:solidFill>
                <a:srgbClr val="003253"/>
              </a:solidFill>
              <a:latin typeface="Lato"/>
            </a:endParaRPr>
          </a:p>
        </p:txBody>
      </p:sp>
      <p:sp>
        <p:nvSpPr>
          <p:cNvPr id="9" name="TextBox 9"/>
          <p:cNvSpPr txBox="1"/>
          <p:nvPr/>
        </p:nvSpPr>
        <p:spPr>
          <a:xfrm>
            <a:off x="9574206" y="9520381"/>
            <a:ext cx="3754820" cy="33965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2799"/>
              </a:lnSpc>
            </a:pPr>
            <a:r>
              <a:rPr lang="en-US" sz="1999">
                <a:solidFill>
                  <a:srgbClr val="003253"/>
                </a:solidFill>
                <a:latin typeface="Lato"/>
              </a:rPr>
              <a:t>www.ecaitalia.com</a:t>
            </a:r>
          </a:p>
        </p:txBody>
      </p:sp>
      <p:grpSp>
        <p:nvGrpSpPr>
          <p:cNvPr id="11" name="Gruppo 10">
            <a:extLst>
              <a:ext uri="{FF2B5EF4-FFF2-40B4-BE49-F238E27FC236}">
                <a16:creationId xmlns:a16="http://schemas.microsoft.com/office/drawing/2014/main" id="{1FAA88FB-1C84-B71E-A73C-C447E0FE9855}"/>
              </a:ext>
            </a:extLst>
          </p:cNvPr>
          <p:cNvGrpSpPr/>
          <p:nvPr/>
        </p:nvGrpSpPr>
        <p:grpSpPr>
          <a:xfrm>
            <a:off x="1028700" y="2302778"/>
            <a:ext cx="15430500" cy="6726922"/>
            <a:chOff x="542696" y="1393768"/>
            <a:chExt cx="7950604" cy="3222112"/>
          </a:xfrm>
        </p:grpSpPr>
        <p:sp>
          <p:nvSpPr>
            <p:cNvPr id="14" name="Rectangle 3">
              <a:extLst>
                <a:ext uri="{FF2B5EF4-FFF2-40B4-BE49-F238E27FC236}">
                  <a16:creationId xmlns:a16="http://schemas.microsoft.com/office/drawing/2014/main" id="{B645BF5C-D6DA-1E49-3E36-07905B88905B}"/>
                </a:ext>
              </a:extLst>
            </p:cNvPr>
            <p:cNvSpPr txBox="1">
              <a:spLocks noChangeArrowheads="1"/>
            </p:cNvSpPr>
            <p:nvPr/>
          </p:nvSpPr>
          <p:spPr>
            <a:xfrm>
              <a:off x="542696" y="1715517"/>
              <a:ext cx="7911778" cy="2900363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L="457200" marR="0" lvl="0" indent="-342900" algn="l" rtl="0">
                <a:lnSpc>
                  <a:spcPct val="115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2"/>
                </a:buClr>
                <a:buSzPts val="1800"/>
                <a:buFont typeface="Arial"/>
                <a:buChar char="●"/>
                <a:defRPr sz="1800" b="0" i="0" u="none" strike="noStrike" cap="none">
                  <a:solidFill>
                    <a:schemeClr val="dk2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L="914400" marR="0" lvl="1" indent="-317500" algn="l" rtl="0">
                <a:lnSpc>
                  <a:spcPct val="115000"/>
                </a:lnSpc>
                <a:spcBef>
                  <a:spcPts val="1600"/>
                </a:spcBef>
                <a:spcAft>
                  <a:spcPts val="0"/>
                </a:spcAft>
                <a:buClr>
                  <a:schemeClr val="dk2"/>
                </a:buClr>
                <a:buSzPts val="1400"/>
                <a:buFont typeface="Arial"/>
                <a:buChar char="○"/>
                <a:defRPr sz="1400" b="0" i="0" u="none" strike="noStrike" cap="none">
                  <a:solidFill>
                    <a:schemeClr val="dk2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L="1371600" marR="0" lvl="2" indent="-317500" algn="l" rtl="0">
                <a:lnSpc>
                  <a:spcPct val="115000"/>
                </a:lnSpc>
                <a:spcBef>
                  <a:spcPts val="1600"/>
                </a:spcBef>
                <a:spcAft>
                  <a:spcPts val="0"/>
                </a:spcAft>
                <a:buClr>
                  <a:schemeClr val="dk2"/>
                </a:buClr>
                <a:buSzPts val="1400"/>
                <a:buFont typeface="Arial"/>
                <a:buChar char="■"/>
                <a:defRPr sz="1400" b="0" i="0" u="none" strike="noStrike" cap="none">
                  <a:solidFill>
                    <a:schemeClr val="dk2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L="1828800" marR="0" lvl="3" indent="-317500" algn="l" rtl="0">
                <a:lnSpc>
                  <a:spcPct val="115000"/>
                </a:lnSpc>
                <a:spcBef>
                  <a:spcPts val="1600"/>
                </a:spcBef>
                <a:spcAft>
                  <a:spcPts val="0"/>
                </a:spcAft>
                <a:buClr>
                  <a:schemeClr val="dk2"/>
                </a:buClr>
                <a:buSzPts val="1400"/>
                <a:buFont typeface="Arial"/>
                <a:buChar char="●"/>
                <a:defRPr sz="1400" b="0" i="0" u="none" strike="noStrike" cap="none">
                  <a:solidFill>
                    <a:schemeClr val="dk2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L="2286000" marR="0" lvl="4" indent="-317500" algn="l" rtl="0">
                <a:lnSpc>
                  <a:spcPct val="115000"/>
                </a:lnSpc>
                <a:spcBef>
                  <a:spcPts val="1600"/>
                </a:spcBef>
                <a:spcAft>
                  <a:spcPts val="0"/>
                </a:spcAft>
                <a:buClr>
                  <a:schemeClr val="dk2"/>
                </a:buClr>
                <a:buSzPts val="1400"/>
                <a:buFont typeface="Arial"/>
                <a:buChar char="○"/>
                <a:defRPr sz="1400" b="0" i="0" u="none" strike="noStrike" cap="none">
                  <a:solidFill>
                    <a:schemeClr val="dk2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L="2743200" marR="0" lvl="5" indent="-317500" algn="l" rtl="0">
                <a:lnSpc>
                  <a:spcPct val="115000"/>
                </a:lnSpc>
                <a:spcBef>
                  <a:spcPts val="1600"/>
                </a:spcBef>
                <a:spcAft>
                  <a:spcPts val="0"/>
                </a:spcAft>
                <a:buClr>
                  <a:schemeClr val="dk2"/>
                </a:buClr>
                <a:buSzPts val="1400"/>
                <a:buFont typeface="Arial"/>
                <a:buChar char="■"/>
                <a:defRPr sz="1400" b="0" i="0" u="none" strike="noStrike" cap="none">
                  <a:solidFill>
                    <a:schemeClr val="dk2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L="3200400" marR="0" lvl="6" indent="-317500" algn="l" rtl="0">
                <a:lnSpc>
                  <a:spcPct val="115000"/>
                </a:lnSpc>
                <a:spcBef>
                  <a:spcPts val="1600"/>
                </a:spcBef>
                <a:spcAft>
                  <a:spcPts val="0"/>
                </a:spcAft>
                <a:buClr>
                  <a:schemeClr val="dk2"/>
                </a:buClr>
                <a:buSzPts val="1400"/>
                <a:buFont typeface="Arial"/>
                <a:buChar char="●"/>
                <a:defRPr sz="1400" b="0" i="0" u="none" strike="noStrike" cap="none">
                  <a:solidFill>
                    <a:schemeClr val="dk2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L="3657600" marR="0" lvl="7" indent="-317500" algn="l" rtl="0">
                <a:lnSpc>
                  <a:spcPct val="115000"/>
                </a:lnSpc>
                <a:spcBef>
                  <a:spcPts val="1600"/>
                </a:spcBef>
                <a:spcAft>
                  <a:spcPts val="0"/>
                </a:spcAft>
                <a:buClr>
                  <a:schemeClr val="dk2"/>
                </a:buClr>
                <a:buSzPts val="1400"/>
                <a:buFont typeface="Arial"/>
                <a:buChar char="○"/>
                <a:defRPr sz="1400" b="0" i="0" u="none" strike="noStrike" cap="none">
                  <a:solidFill>
                    <a:schemeClr val="dk2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L="4114800" marR="0" lvl="8" indent="-317500" algn="l" rtl="0">
                <a:lnSpc>
                  <a:spcPct val="115000"/>
                </a:lnSpc>
                <a:spcBef>
                  <a:spcPts val="1600"/>
                </a:spcBef>
                <a:spcAft>
                  <a:spcPts val="1600"/>
                </a:spcAft>
                <a:buClr>
                  <a:schemeClr val="dk2"/>
                </a:buClr>
                <a:buSzPts val="1400"/>
                <a:buFont typeface="Arial"/>
                <a:buChar char="■"/>
                <a:defRPr sz="1400" b="0" i="0" u="none" strike="noStrike" cap="none">
                  <a:solidFill>
                    <a:schemeClr val="dk2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lvl="1" algn="just">
                <a:lnSpc>
                  <a:spcPct val="100000"/>
                </a:lnSpc>
                <a:buFont typeface="Wingdings" panose="05000000000000000000" pitchFamily="2" charset="2"/>
                <a:buChar char="§"/>
                <a:tabLst>
                  <a:tab pos="0" algn="l"/>
                </a:tabLst>
                <a:defRPr/>
              </a:pPr>
              <a:r>
                <a:rPr lang="it-IT" sz="3600" b="1" kern="1200" dirty="0">
                  <a:solidFill>
                    <a:srgbClr val="002F54"/>
                  </a:solidFill>
                  <a:latin typeface="Lato" panose="020F0502020204030203" pitchFamily="34" charset="0"/>
                  <a:ea typeface="Arimo" panose="020B0604020202020204" pitchFamily="34" charset="0"/>
                </a:rPr>
                <a:t>assicurazione per l'invalidità, la vecchiaia ed i superstiti;</a:t>
              </a:r>
            </a:p>
            <a:p>
              <a:pPr lvl="1" algn="just">
                <a:lnSpc>
                  <a:spcPct val="100000"/>
                </a:lnSpc>
                <a:buFont typeface="Wingdings" panose="05000000000000000000" pitchFamily="2" charset="2"/>
                <a:buChar char="§"/>
                <a:tabLst>
                  <a:tab pos="0" algn="l"/>
                </a:tabLst>
                <a:defRPr/>
              </a:pPr>
              <a:r>
                <a:rPr lang="it-IT" sz="3600" b="1" kern="1200" dirty="0">
                  <a:solidFill>
                    <a:srgbClr val="002F54"/>
                  </a:solidFill>
                  <a:latin typeface="Lato" panose="020F0502020204030203" pitchFamily="34" charset="0"/>
                  <a:ea typeface="Arimo" panose="020B0604020202020204" pitchFamily="34" charset="0"/>
                </a:rPr>
                <a:t>assicurazione contro la tubercolosi (fiscalizzato);</a:t>
              </a:r>
            </a:p>
            <a:p>
              <a:pPr lvl="1" algn="just">
                <a:lnSpc>
                  <a:spcPct val="100000"/>
                </a:lnSpc>
                <a:buFont typeface="Wingdings" panose="05000000000000000000" pitchFamily="2" charset="2"/>
                <a:buChar char="§"/>
                <a:tabLst>
                  <a:tab pos="0" algn="l"/>
                </a:tabLst>
                <a:defRPr/>
              </a:pPr>
              <a:r>
                <a:rPr lang="it-IT" sz="3600" b="1" kern="1200" dirty="0">
                  <a:solidFill>
                    <a:srgbClr val="002F54"/>
                  </a:solidFill>
                  <a:latin typeface="Lato" panose="020F0502020204030203" pitchFamily="34" charset="0"/>
                  <a:ea typeface="Arimo" panose="020B0604020202020204" pitchFamily="34" charset="0"/>
                </a:rPr>
                <a:t>assicurazione contro la disoccupazione involontaria;</a:t>
              </a:r>
            </a:p>
            <a:p>
              <a:pPr lvl="1" algn="just">
                <a:lnSpc>
                  <a:spcPct val="100000"/>
                </a:lnSpc>
                <a:buFont typeface="Wingdings" panose="05000000000000000000" pitchFamily="2" charset="2"/>
                <a:buChar char="§"/>
                <a:tabLst>
                  <a:tab pos="0" algn="l"/>
                </a:tabLst>
                <a:defRPr/>
              </a:pPr>
              <a:r>
                <a:rPr lang="it-IT" sz="3600" b="1" kern="1200" dirty="0">
                  <a:solidFill>
                    <a:srgbClr val="002F54"/>
                  </a:solidFill>
                  <a:latin typeface="Lato" panose="020F0502020204030203" pitchFamily="34" charset="0"/>
                  <a:ea typeface="Arimo" panose="020B0604020202020204" pitchFamily="34" charset="0"/>
                </a:rPr>
                <a:t>assicurazione contro gli infortuni sul lavoro e le malattie professionali;</a:t>
              </a:r>
            </a:p>
            <a:p>
              <a:pPr lvl="1" algn="just">
                <a:lnSpc>
                  <a:spcPct val="100000"/>
                </a:lnSpc>
                <a:buFont typeface="Wingdings" panose="05000000000000000000" pitchFamily="2" charset="2"/>
                <a:buChar char="§"/>
                <a:tabLst>
                  <a:tab pos="0" algn="l"/>
                </a:tabLst>
                <a:defRPr/>
              </a:pPr>
              <a:r>
                <a:rPr lang="it-IT" sz="3600" b="1" kern="1200" dirty="0">
                  <a:solidFill>
                    <a:srgbClr val="002F54"/>
                  </a:solidFill>
                  <a:latin typeface="Lato" panose="020F0502020204030203" pitchFamily="34" charset="0"/>
                  <a:ea typeface="Arimo" panose="020B0604020202020204" pitchFamily="34" charset="0"/>
                </a:rPr>
                <a:t>assicurazione contro le malattie;</a:t>
              </a:r>
            </a:p>
            <a:p>
              <a:pPr lvl="1" algn="just">
                <a:lnSpc>
                  <a:spcPct val="100000"/>
                </a:lnSpc>
                <a:buFont typeface="Wingdings" panose="05000000000000000000" pitchFamily="2" charset="2"/>
                <a:buChar char="§"/>
                <a:tabLst>
                  <a:tab pos="0" algn="l"/>
                </a:tabLst>
                <a:defRPr/>
              </a:pPr>
              <a:r>
                <a:rPr lang="it-IT" sz="3600" b="1" kern="1200" dirty="0">
                  <a:solidFill>
                    <a:srgbClr val="002F54"/>
                  </a:solidFill>
                  <a:latin typeface="Lato" panose="020F0502020204030203" pitchFamily="34" charset="0"/>
                  <a:ea typeface="Arimo" panose="020B0604020202020204" pitchFamily="34" charset="0"/>
                </a:rPr>
                <a:t>assicurazione di maternità (fiscalizzato).</a:t>
              </a:r>
            </a:p>
          </p:txBody>
        </p:sp>
        <p:sp>
          <p:nvSpPr>
            <p:cNvPr id="15" name="Rettangolo con angoli arrotondati sullo stesso lato 6">
              <a:extLst>
                <a:ext uri="{FF2B5EF4-FFF2-40B4-BE49-F238E27FC236}">
                  <a16:creationId xmlns:a16="http://schemas.microsoft.com/office/drawing/2014/main" id="{CC6C8522-0357-653D-26EE-B1FDFC6CE3D3}"/>
                </a:ext>
              </a:extLst>
            </p:cNvPr>
            <p:cNvSpPr/>
            <p:nvPr/>
          </p:nvSpPr>
          <p:spPr>
            <a:xfrm>
              <a:off x="542696" y="1393768"/>
              <a:ext cx="7950604" cy="325592"/>
            </a:xfrm>
            <a:prstGeom prst="round2SameRect">
              <a:avLst/>
            </a:prstGeom>
            <a:solidFill>
              <a:schemeClr val="bg1"/>
            </a:solidFill>
            <a:ln>
              <a:solidFill>
                <a:srgbClr val="AB12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it-IT" altLang="it-IT" sz="3600" b="1" dirty="0">
                  <a:solidFill>
                    <a:srgbClr val="002F54"/>
                  </a:solidFill>
                  <a:latin typeface="Lato" panose="020F0502020204030203" pitchFamily="34" charset="0"/>
                  <a:ea typeface="Arimo" panose="020B0604020202020204" pitchFamily="34" charset="0"/>
                </a:rPr>
                <a:t>Ambito</a:t>
              </a:r>
              <a:r>
                <a:rPr lang="it-IT" altLang="it-IT" sz="3600" b="1" dirty="0">
                  <a:solidFill>
                    <a:schemeClr val="tx1"/>
                  </a:solidFill>
                  <a:latin typeface="Lato" panose="020F0502020204030203" pitchFamily="34" charset="0"/>
                  <a:ea typeface="Arimo" panose="020B0604020202020204" pitchFamily="34" charset="0"/>
                </a:rPr>
                <a:t> </a:t>
              </a:r>
              <a:r>
                <a:rPr lang="it-IT" altLang="it-IT" sz="3600" b="1" dirty="0">
                  <a:solidFill>
                    <a:srgbClr val="C00000"/>
                  </a:solidFill>
                  <a:latin typeface="Lato" panose="020F0502020204030203" pitchFamily="34" charset="0"/>
                  <a:ea typeface="Arimo" panose="020B0604020202020204" pitchFamily="34" charset="0"/>
                </a:rPr>
                <a:t>oggettivo</a:t>
              </a:r>
              <a:r>
                <a:rPr lang="it-IT" altLang="it-IT" sz="3600" b="1" dirty="0">
                  <a:solidFill>
                    <a:schemeClr val="tx1"/>
                  </a:solidFill>
                  <a:latin typeface="Lato" panose="020F0502020204030203" pitchFamily="34" charset="0"/>
                  <a:ea typeface="Arimo" panose="020B0604020202020204" pitchFamily="34" charset="0"/>
                </a:rPr>
                <a:t> </a:t>
              </a:r>
              <a:r>
                <a:rPr lang="it-IT" altLang="it-IT" sz="3600" b="1" dirty="0">
                  <a:solidFill>
                    <a:srgbClr val="002F54"/>
                  </a:solidFill>
                  <a:latin typeface="Lato" panose="020F0502020204030203" pitchFamily="34" charset="0"/>
                  <a:ea typeface="Arimo" panose="020B0604020202020204" pitchFamily="34" charset="0"/>
                </a:rPr>
                <a:t>di applicazione della legge 398/87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300701384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71D1015-C329-D87C-8D5B-B3BFC7EB649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>
            <a:extLst>
              <a:ext uri="{FF2B5EF4-FFF2-40B4-BE49-F238E27FC236}">
                <a16:creationId xmlns:a16="http://schemas.microsoft.com/office/drawing/2014/main" id="{CC08988C-CC39-1E10-8356-B1A5068DDAD4}"/>
              </a:ext>
            </a:extLst>
          </p:cNvPr>
          <p:cNvGrpSpPr/>
          <p:nvPr/>
        </p:nvGrpSpPr>
        <p:grpSpPr>
          <a:xfrm>
            <a:off x="341472" y="370047"/>
            <a:ext cx="4210323" cy="6419139"/>
            <a:chOff x="0" y="0"/>
            <a:chExt cx="3585346" cy="5466287"/>
          </a:xfrm>
        </p:grpSpPr>
        <p:sp>
          <p:nvSpPr>
            <p:cNvPr id="3" name="Freeform 3">
              <a:extLst>
                <a:ext uri="{FF2B5EF4-FFF2-40B4-BE49-F238E27FC236}">
                  <a16:creationId xmlns:a16="http://schemas.microsoft.com/office/drawing/2014/main" id="{A35B954A-CA4B-A41F-6FD9-7D6FA3004D59}"/>
                </a:ext>
              </a:extLst>
            </p:cNvPr>
            <p:cNvSpPr/>
            <p:nvPr/>
          </p:nvSpPr>
          <p:spPr>
            <a:xfrm>
              <a:off x="0" y="0"/>
              <a:ext cx="3585346" cy="5466286"/>
            </a:xfrm>
            <a:custGeom>
              <a:avLst/>
              <a:gdLst/>
              <a:ahLst/>
              <a:cxnLst/>
              <a:rect l="l" t="t" r="r" b="b"/>
              <a:pathLst>
                <a:path w="3585346" h="5466286">
                  <a:moveTo>
                    <a:pt x="3421516" y="0"/>
                  </a:moveTo>
                  <a:lnTo>
                    <a:pt x="0" y="0"/>
                  </a:lnTo>
                  <a:lnTo>
                    <a:pt x="0" y="5466286"/>
                  </a:lnTo>
                  <a:lnTo>
                    <a:pt x="76200" y="5466286"/>
                  </a:lnTo>
                  <a:lnTo>
                    <a:pt x="76200" y="76200"/>
                  </a:lnTo>
                  <a:lnTo>
                    <a:pt x="3585346" y="76200"/>
                  </a:lnTo>
                  <a:lnTo>
                    <a:pt x="3585346" y="0"/>
                  </a:lnTo>
                  <a:close/>
                </a:path>
              </a:pathLst>
            </a:custGeom>
            <a:solidFill>
              <a:srgbClr val="003253"/>
            </a:solidFill>
          </p:spPr>
          <p:txBody>
            <a:bodyPr/>
            <a:lstStyle/>
            <a:p>
              <a:endParaRPr lang="it-IT"/>
            </a:p>
          </p:txBody>
        </p:sp>
      </p:grpSp>
      <p:grpSp>
        <p:nvGrpSpPr>
          <p:cNvPr id="4" name="Group 4">
            <a:extLst>
              <a:ext uri="{FF2B5EF4-FFF2-40B4-BE49-F238E27FC236}">
                <a16:creationId xmlns:a16="http://schemas.microsoft.com/office/drawing/2014/main" id="{EAE88480-BA99-CBB4-6AEF-5631196394E8}"/>
              </a:ext>
            </a:extLst>
          </p:cNvPr>
          <p:cNvGrpSpPr/>
          <p:nvPr/>
        </p:nvGrpSpPr>
        <p:grpSpPr>
          <a:xfrm rot="-10800000">
            <a:off x="11865513" y="7751113"/>
            <a:ext cx="6070024" cy="2019359"/>
            <a:chOff x="0" y="0"/>
            <a:chExt cx="5168994" cy="1719607"/>
          </a:xfrm>
        </p:grpSpPr>
        <p:sp>
          <p:nvSpPr>
            <p:cNvPr id="5" name="Freeform 5">
              <a:extLst>
                <a:ext uri="{FF2B5EF4-FFF2-40B4-BE49-F238E27FC236}">
                  <a16:creationId xmlns:a16="http://schemas.microsoft.com/office/drawing/2014/main" id="{99711FC6-D4DC-1820-0FAC-AC5448DC6D0E}"/>
                </a:ext>
              </a:extLst>
            </p:cNvPr>
            <p:cNvSpPr/>
            <p:nvPr/>
          </p:nvSpPr>
          <p:spPr>
            <a:xfrm>
              <a:off x="0" y="0"/>
              <a:ext cx="5168994" cy="1719607"/>
            </a:xfrm>
            <a:custGeom>
              <a:avLst/>
              <a:gdLst/>
              <a:ahLst/>
              <a:cxnLst/>
              <a:rect l="l" t="t" r="r" b="b"/>
              <a:pathLst>
                <a:path w="5168994" h="1719607">
                  <a:moveTo>
                    <a:pt x="5005164" y="0"/>
                  </a:moveTo>
                  <a:lnTo>
                    <a:pt x="0" y="0"/>
                  </a:lnTo>
                  <a:lnTo>
                    <a:pt x="0" y="1719607"/>
                  </a:lnTo>
                  <a:lnTo>
                    <a:pt x="76200" y="1719607"/>
                  </a:lnTo>
                  <a:lnTo>
                    <a:pt x="76200" y="76200"/>
                  </a:lnTo>
                  <a:lnTo>
                    <a:pt x="5168994" y="76200"/>
                  </a:lnTo>
                  <a:lnTo>
                    <a:pt x="5168994" y="0"/>
                  </a:lnTo>
                  <a:close/>
                </a:path>
              </a:pathLst>
            </a:custGeom>
            <a:solidFill>
              <a:srgbClr val="B02039"/>
            </a:solidFill>
          </p:spPr>
          <p:txBody>
            <a:bodyPr/>
            <a:lstStyle/>
            <a:p>
              <a:endParaRPr lang="it-IT"/>
            </a:p>
          </p:txBody>
        </p:sp>
      </p:grpSp>
      <p:sp>
        <p:nvSpPr>
          <p:cNvPr id="6" name="Freeform 6">
            <a:extLst>
              <a:ext uri="{FF2B5EF4-FFF2-40B4-BE49-F238E27FC236}">
                <a16:creationId xmlns:a16="http://schemas.microsoft.com/office/drawing/2014/main" id="{D37D17D7-81D5-D2B5-B974-74AC2BD55679}"/>
              </a:ext>
            </a:extLst>
          </p:cNvPr>
          <p:cNvSpPr/>
          <p:nvPr/>
        </p:nvSpPr>
        <p:spPr>
          <a:xfrm>
            <a:off x="16784434" y="8760792"/>
            <a:ext cx="949733" cy="805000"/>
          </a:xfrm>
          <a:custGeom>
            <a:avLst/>
            <a:gdLst/>
            <a:ahLst/>
            <a:cxnLst/>
            <a:rect l="l" t="t" r="r" b="b"/>
            <a:pathLst>
              <a:path w="949733" h="805000">
                <a:moveTo>
                  <a:pt x="0" y="0"/>
                </a:moveTo>
                <a:lnTo>
                  <a:pt x="949732" y="0"/>
                </a:lnTo>
                <a:lnTo>
                  <a:pt x="949732" y="805000"/>
                </a:lnTo>
                <a:lnTo>
                  <a:pt x="0" y="805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it-IT"/>
          </a:p>
        </p:txBody>
      </p:sp>
      <p:sp>
        <p:nvSpPr>
          <p:cNvPr id="7" name="TextBox 7">
            <a:extLst>
              <a:ext uri="{FF2B5EF4-FFF2-40B4-BE49-F238E27FC236}">
                <a16:creationId xmlns:a16="http://schemas.microsoft.com/office/drawing/2014/main" id="{E8811EA8-9D12-2E0E-3BC1-438C7F9AB6A6}"/>
              </a:ext>
            </a:extLst>
          </p:cNvPr>
          <p:cNvSpPr txBox="1"/>
          <p:nvPr/>
        </p:nvSpPr>
        <p:spPr>
          <a:xfrm>
            <a:off x="1028700" y="1028700"/>
            <a:ext cx="16230600" cy="6154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r>
              <a:rPr lang="it-IT" sz="3999" dirty="0">
                <a:solidFill>
                  <a:srgbClr val="B02039"/>
                </a:solidFill>
                <a:latin typeface="Lato"/>
              </a:rPr>
              <a:t>Assegnazioni all’estero in Paesi non convenzionati</a:t>
            </a:r>
          </a:p>
        </p:txBody>
      </p:sp>
      <p:sp>
        <p:nvSpPr>
          <p:cNvPr id="8" name="TextBox 8">
            <a:extLst>
              <a:ext uri="{FF2B5EF4-FFF2-40B4-BE49-F238E27FC236}">
                <a16:creationId xmlns:a16="http://schemas.microsoft.com/office/drawing/2014/main" id="{A3E62A16-E829-2418-DBBB-B2DB89F899B6}"/>
              </a:ext>
            </a:extLst>
          </p:cNvPr>
          <p:cNvSpPr txBox="1"/>
          <p:nvPr/>
        </p:nvSpPr>
        <p:spPr>
          <a:xfrm>
            <a:off x="5644774" y="9520381"/>
            <a:ext cx="3754820" cy="32393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2799"/>
              </a:lnSpc>
            </a:pPr>
            <a:r>
              <a:rPr lang="en-US" sz="1999" dirty="0">
                <a:solidFill>
                  <a:srgbClr val="003253"/>
                </a:solidFill>
                <a:latin typeface="Lato"/>
              </a:rPr>
              <a:t>Nel mondo, </a:t>
            </a:r>
            <a:r>
              <a:rPr lang="en-US" sz="1999" dirty="0" err="1">
                <a:solidFill>
                  <a:srgbClr val="003253"/>
                </a:solidFill>
                <a:latin typeface="Lato"/>
              </a:rPr>
              <a:t>alleati</a:t>
            </a:r>
            <a:r>
              <a:rPr lang="en-US" sz="1999" dirty="0">
                <a:solidFill>
                  <a:srgbClr val="003253"/>
                </a:solidFill>
                <a:latin typeface="Lato"/>
              </a:rPr>
              <a:t> al </a:t>
            </a:r>
            <a:r>
              <a:rPr lang="en-US" sz="1999" dirty="0" err="1">
                <a:solidFill>
                  <a:srgbClr val="003253"/>
                </a:solidFill>
                <a:latin typeface="Lato"/>
              </a:rPr>
              <a:t>tuo</a:t>
            </a:r>
            <a:r>
              <a:rPr lang="en-US" sz="1999" dirty="0">
                <a:solidFill>
                  <a:srgbClr val="003253"/>
                </a:solidFill>
                <a:latin typeface="Lato"/>
              </a:rPr>
              <a:t> </a:t>
            </a:r>
            <a:r>
              <a:rPr lang="en-US" sz="1999" dirty="0" err="1">
                <a:solidFill>
                  <a:srgbClr val="003253"/>
                </a:solidFill>
                <a:latin typeface="Lato"/>
              </a:rPr>
              <a:t>fianco</a:t>
            </a:r>
            <a:endParaRPr lang="en-US" sz="1999" dirty="0">
              <a:solidFill>
                <a:srgbClr val="003253"/>
              </a:solidFill>
              <a:latin typeface="Lato"/>
            </a:endParaRPr>
          </a:p>
        </p:txBody>
      </p:sp>
      <p:sp>
        <p:nvSpPr>
          <p:cNvPr id="9" name="TextBox 9">
            <a:extLst>
              <a:ext uri="{FF2B5EF4-FFF2-40B4-BE49-F238E27FC236}">
                <a16:creationId xmlns:a16="http://schemas.microsoft.com/office/drawing/2014/main" id="{9CFAE1E4-247E-12F4-8694-45E0CC6618A6}"/>
              </a:ext>
            </a:extLst>
          </p:cNvPr>
          <p:cNvSpPr txBox="1"/>
          <p:nvPr/>
        </p:nvSpPr>
        <p:spPr>
          <a:xfrm>
            <a:off x="9574206" y="9520381"/>
            <a:ext cx="3754820" cy="33965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2799"/>
              </a:lnSpc>
            </a:pPr>
            <a:r>
              <a:rPr lang="en-US" sz="1999">
                <a:solidFill>
                  <a:srgbClr val="003253"/>
                </a:solidFill>
                <a:latin typeface="Lato"/>
              </a:rPr>
              <a:t>www.ecaitalia.com</a:t>
            </a:r>
          </a:p>
        </p:txBody>
      </p:sp>
      <p:grpSp>
        <p:nvGrpSpPr>
          <p:cNvPr id="11" name="Gruppo 10">
            <a:extLst>
              <a:ext uri="{FF2B5EF4-FFF2-40B4-BE49-F238E27FC236}">
                <a16:creationId xmlns:a16="http://schemas.microsoft.com/office/drawing/2014/main" id="{F1BA9040-665E-DDD4-04B5-8D6320AE2527}"/>
              </a:ext>
            </a:extLst>
          </p:cNvPr>
          <p:cNvGrpSpPr/>
          <p:nvPr/>
        </p:nvGrpSpPr>
        <p:grpSpPr>
          <a:xfrm>
            <a:off x="1028700" y="2302778"/>
            <a:ext cx="15430500" cy="6457307"/>
            <a:chOff x="542696" y="1393768"/>
            <a:chExt cx="7950604" cy="3092970"/>
          </a:xfrm>
        </p:grpSpPr>
        <p:sp>
          <p:nvSpPr>
            <p:cNvPr id="14" name="Rectangle 3">
              <a:extLst>
                <a:ext uri="{FF2B5EF4-FFF2-40B4-BE49-F238E27FC236}">
                  <a16:creationId xmlns:a16="http://schemas.microsoft.com/office/drawing/2014/main" id="{BBCA2562-3E5F-59B1-68A5-3481E1DE36C4}"/>
                </a:ext>
              </a:extLst>
            </p:cNvPr>
            <p:cNvSpPr txBox="1">
              <a:spLocks noChangeArrowheads="1"/>
            </p:cNvSpPr>
            <p:nvPr/>
          </p:nvSpPr>
          <p:spPr>
            <a:xfrm>
              <a:off x="542696" y="1586375"/>
              <a:ext cx="7911778" cy="2900363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L="457200" marR="0" lvl="0" indent="-342900" algn="l" rtl="0">
                <a:lnSpc>
                  <a:spcPct val="115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2"/>
                </a:buClr>
                <a:buSzPts val="1800"/>
                <a:buFont typeface="Arial"/>
                <a:buChar char="●"/>
                <a:defRPr sz="1800" b="0" i="0" u="none" strike="noStrike" cap="none">
                  <a:solidFill>
                    <a:schemeClr val="dk2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L="914400" marR="0" lvl="1" indent="-317500" algn="l" rtl="0">
                <a:lnSpc>
                  <a:spcPct val="115000"/>
                </a:lnSpc>
                <a:spcBef>
                  <a:spcPts val="1600"/>
                </a:spcBef>
                <a:spcAft>
                  <a:spcPts val="0"/>
                </a:spcAft>
                <a:buClr>
                  <a:schemeClr val="dk2"/>
                </a:buClr>
                <a:buSzPts val="1400"/>
                <a:buFont typeface="Arial"/>
                <a:buChar char="○"/>
                <a:defRPr sz="1400" b="0" i="0" u="none" strike="noStrike" cap="none">
                  <a:solidFill>
                    <a:schemeClr val="dk2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L="1371600" marR="0" lvl="2" indent="-317500" algn="l" rtl="0">
                <a:lnSpc>
                  <a:spcPct val="115000"/>
                </a:lnSpc>
                <a:spcBef>
                  <a:spcPts val="1600"/>
                </a:spcBef>
                <a:spcAft>
                  <a:spcPts val="0"/>
                </a:spcAft>
                <a:buClr>
                  <a:schemeClr val="dk2"/>
                </a:buClr>
                <a:buSzPts val="1400"/>
                <a:buFont typeface="Arial"/>
                <a:buChar char="■"/>
                <a:defRPr sz="1400" b="0" i="0" u="none" strike="noStrike" cap="none">
                  <a:solidFill>
                    <a:schemeClr val="dk2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L="1828800" marR="0" lvl="3" indent="-317500" algn="l" rtl="0">
                <a:lnSpc>
                  <a:spcPct val="115000"/>
                </a:lnSpc>
                <a:spcBef>
                  <a:spcPts val="1600"/>
                </a:spcBef>
                <a:spcAft>
                  <a:spcPts val="0"/>
                </a:spcAft>
                <a:buClr>
                  <a:schemeClr val="dk2"/>
                </a:buClr>
                <a:buSzPts val="1400"/>
                <a:buFont typeface="Arial"/>
                <a:buChar char="●"/>
                <a:defRPr sz="1400" b="0" i="0" u="none" strike="noStrike" cap="none">
                  <a:solidFill>
                    <a:schemeClr val="dk2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L="2286000" marR="0" lvl="4" indent="-317500" algn="l" rtl="0">
                <a:lnSpc>
                  <a:spcPct val="115000"/>
                </a:lnSpc>
                <a:spcBef>
                  <a:spcPts val="1600"/>
                </a:spcBef>
                <a:spcAft>
                  <a:spcPts val="0"/>
                </a:spcAft>
                <a:buClr>
                  <a:schemeClr val="dk2"/>
                </a:buClr>
                <a:buSzPts val="1400"/>
                <a:buFont typeface="Arial"/>
                <a:buChar char="○"/>
                <a:defRPr sz="1400" b="0" i="0" u="none" strike="noStrike" cap="none">
                  <a:solidFill>
                    <a:schemeClr val="dk2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L="2743200" marR="0" lvl="5" indent="-317500" algn="l" rtl="0">
                <a:lnSpc>
                  <a:spcPct val="115000"/>
                </a:lnSpc>
                <a:spcBef>
                  <a:spcPts val="1600"/>
                </a:spcBef>
                <a:spcAft>
                  <a:spcPts val="0"/>
                </a:spcAft>
                <a:buClr>
                  <a:schemeClr val="dk2"/>
                </a:buClr>
                <a:buSzPts val="1400"/>
                <a:buFont typeface="Arial"/>
                <a:buChar char="■"/>
                <a:defRPr sz="1400" b="0" i="0" u="none" strike="noStrike" cap="none">
                  <a:solidFill>
                    <a:schemeClr val="dk2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L="3200400" marR="0" lvl="6" indent="-317500" algn="l" rtl="0">
                <a:lnSpc>
                  <a:spcPct val="115000"/>
                </a:lnSpc>
                <a:spcBef>
                  <a:spcPts val="1600"/>
                </a:spcBef>
                <a:spcAft>
                  <a:spcPts val="0"/>
                </a:spcAft>
                <a:buClr>
                  <a:schemeClr val="dk2"/>
                </a:buClr>
                <a:buSzPts val="1400"/>
                <a:buFont typeface="Arial"/>
                <a:buChar char="●"/>
                <a:defRPr sz="1400" b="0" i="0" u="none" strike="noStrike" cap="none">
                  <a:solidFill>
                    <a:schemeClr val="dk2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L="3657600" marR="0" lvl="7" indent="-317500" algn="l" rtl="0">
                <a:lnSpc>
                  <a:spcPct val="115000"/>
                </a:lnSpc>
                <a:spcBef>
                  <a:spcPts val="1600"/>
                </a:spcBef>
                <a:spcAft>
                  <a:spcPts val="0"/>
                </a:spcAft>
                <a:buClr>
                  <a:schemeClr val="dk2"/>
                </a:buClr>
                <a:buSzPts val="1400"/>
                <a:buFont typeface="Arial"/>
                <a:buChar char="○"/>
                <a:defRPr sz="1400" b="0" i="0" u="none" strike="noStrike" cap="none">
                  <a:solidFill>
                    <a:schemeClr val="dk2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L="4114800" marR="0" lvl="8" indent="-317500" algn="l" rtl="0">
                <a:lnSpc>
                  <a:spcPct val="115000"/>
                </a:lnSpc>
                <a:spcBef>
                  <a:spcPts val="1600"/>
                </a:spcBef>
                <a:spcAft>
                  <a:spcPts val="1600"/>
                </a:spcAft>
                <a:buClr>
                  <a:schemeClr val="dk2"/>
                </a:buClr>
                <a:buSzPts val="1400"/>
                <a:buFont typeface="Arial"/>
                <a:buChar char="■"/>
                <a:defRPr sz="1400" b="0" i="0" u="none" strike="noStrike" cap="none">
                  <a:solidFill>
                    <a:schemeClr val="dk2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indent="0">
                <a:lnSpc>
                  <a:spcPct val="150000"/>
                </a:lnSpc>
                <a:buFont typeface="Arial"/>
                <a:buNone/>
              </a:pPr>
              <a:endParaRPr lang="it-IT" altLang="it-IT" sz="3200" b="1" dirty="0">
                <a:solidFill>
                  <a:srgbClr val="002F54"/>
                </a:solidFill>
                <a:latin typeface="Arimo" panose="020B0604020202020204" pitchFamily="34" charset="0"/>
                <a:ea typeface="Arimo" panose="020B0604020202020204" pitchFamily="34" charset="0"/>
              </a:endParaRPr>
            </a:p>
            <a:p>
              <a:pPr marL="0" indent="0">
                <a:lnSpc>
                  <a:spcPct val="150000"/>
                </a:lnSpc>
                <a:buFont typeface="Arial"/>
                <a:buNone/>
              </a:pPr>
              <a:r>
                <a:rPr lang="it-IT" altLang="it-IT" sz="3200" b="1" dirty="0">
                  <a:solidFill>
                    <a:srgbClr val="002F54"/>
                  </a:solidFill>
                  <a:latin typeface="Arimo" panose="020B0604020202020204" pitchFamily="34" charset="0"/>
                  <a:ea typeface="Arimo" panose="020B0604020202020204" pitchFamily="34" charset="0"/>
                </a:rPr>
                <a:t>Criteri per le contribuzioni</a:t>
              </a:r>
            </a:p>
            <a:p>
              <a:pPr marL="0" indent="0" algn="just">
                <a:lnSpc>
                  <a:spcPct val="100000"/>
                </a:lnSpc>
                <a:buFont typeface="Arial"/>
                <a:buNone/>
              </a:pPr>
              <a:r>
                <a:rPr lang="it-IT" altLang="it-IT" sz="3200" dirty="0">
                  <a:solidFill>
                    <a:srgbClr val="002F54"/>
                  </a:solidFill>
                  <a:latin typeface="Arimo" panose="020B0604020202020204" pitchFamily="34" charset="0"/>
                  <a:ea typeface="Arimo" panose="020B0604020202020204" pitchFamily="34" charset="0"/>
                </a:rPr>
                <a:t>I contributi dovuti per i regimi assicurativi sono calcolati su </a:t>
              </a:r>
              <a:r>
                <a:rPr lang="it-IT" altLang="it-IT" sz="3200" b="1" dirty="0">
                  <a:solidFill>
                    <a:srgbClr val="002F54"/>
                  </a:solidFill>
                  <a:latin typeface="Arimo" panose="020B0604020202020204" pitchFamily="34" charset="0"/>
                  <a:ea typeface="Arimo" panose="020B0604020202020204" pitchFamily="34" charset="0"/>
                </a:rPr>
                <a:t>retribuzioni convenzionali</a:t>
              </a:r>
              <a:r>
                <a:rPr lang="it-IT" altLang="it-IT" sz="3200" dirty="0">
                  <a:solidFill>
                    <a:srgbClr val="002F54"/>
                  </a:solidFill>
                  <a:latin typeface="Arimo" panose="020B0604020202020204" pitchFamily="34" charset="0"/>
                  <a:ea typeface="Arimo" panose="020B0604020202020204" pitchFamily="34" charset="0"/>
                </a:rPr>
                <a:t>. Tali retribuzioni, fissate con decreto del Ministro del Lavoro e della Previdenza Sociale, di concerto con il Ministero del Tesoro, </a:t>
              </a:r>
              <a:r>
                <a:rPr lang="it-IT" altLang="it-IT" sz="3200" u="sng" dirty="0">
                  <a:solidFill>
                    <a:srgbClr val="002F54"/>
                  </a:solidFill>
                  <a:latin typeface="Arimo" panose="020B0604020202020204" pitchFamily="34" charset="0"/>
                  <a:ea typeface="Arimo" panose="020B0604020202020204" pitchFamily="34" charset="0"/>
                </a:rPr>
                <a:t>sono determinate con riferimento ai contratti collettivi nazionali di categoria raggruppati per settori omogenei.</a:t>
              </a:r>
            </a:p>
            <a:p>
              <a:pPr marL="0" indent="0" algn="just">
                <a:lnSpc>
                  <a:spcPct val="100000"/>
                </a:lnSpc>
                <a:buFont typeface="Arial"/>
                <a:buNone/>
              </a:pPr>
              <a:endParaRPr lang="it-IT" altLang="it-IT" sz="3200" u="sng" dirty="0">
                <a:solidFill>
                  <a:srgbClr val="002F54"/>
                </a:solidFill>
                <a:latin typeface="Arimo" panose="020B0604020202020204" pitchFamily="34" charset="0"/>
                <a:ea typeface="Arimo" panose="020B0604020202020204" pitchFamily="34" charset="0"/>
              </a:endParaRPr>
            </a:p>
            <a:p>
              <a:pPr marL="0" indent="0" algn="just">
                <a:lnSpc>
                  <a:spcPct val="100000"/>
                </a:lnSpc>
                <a:buFont typeface="Arial"/>
                <a:buNone/>
              </a:pPr>
              <a:r>
                <a:rPr lang="it-IT" altLang="it-IT" sz="3200" dirty="0">
                  <a:solidFill>
                    <a:srgbClr val="C00000"/>
                  </a:solidFill>
                  <a:latin typeface="Arimo" panose="020B0604020202020204" pitchFamily="34" charset="0"/>
                  <a:ea typeface="Arimo" panose="020B0604020202020204" pitchFamily="34" charset="0"/>
                </a:rPr>
                <a:t>Per il regime relativo </a:t>
              </a:r>
              <a:r>
                <a:rPr lang="it-IT" altLang="it-IT" sz="3200" b="1" u="sng" dirty="0">
                  <a:solidFill>
                    <a:srgbClr val="C00000"/>
                  </a:solidFill>
                  <a:latin typeface="Arimo" panose="020B0604020202020204" pitchFamily="34" charset="0"/>
                  <a:ea typeface="Arimo" panose="020B0604020202020204" pitchFamily="34" charset="0"/>
                </a:rPr>
                <a:t>all’invalidità, la vecchiaia ed i superstiti, </a:t>
              </a:r>
              <a:r>
                <a:rPr lang="it-IT" altLang="it-IT" sz="3200" u="sng" dirty="0">
                  <a:solidFill>
                    <a:srgbClr val="C00000"/>
                  </a:solidFill>
                  <a:latin typeface="Arimo" panose="020B0604020202020204" pitchFamily="34" charset="0"/>
                  <a:ea typeface="Arimo" panose="020B0604020202020204" pitchFamily="34" charset="0"/>
                </a:rPr>
                <a:t>l'aliquota complessiva a carico del datore di lavoro </a:t>
              </a:r>
              <a:r>
                <a:rPr lang="it-IT" altLang="it-IT" sz="3200" b="1" u="sng" dirty="0">
                  <a:solidFill>
                    <a:srgbClr val="C00000"/>
                  </a:solidFill>
                  <a:latin typeface="Arimo" panose="020B0604020202020204" pitchFamily="34" charset="0"/>
                  <a:ea typeface="Arimo" panose="020B0604020202020204" pitchFamily="34" charset="0"/>
                </a:rPr>
                <a:t>è ridotta di dieci punti.</a:t>
              </a:r>
            </a:p>
          </p:txBody>
        </p:sp>
        <p:sp>
          <p:nvSpPr>
            <p:cNvPr id="15" name="Rettangolo con angoli arrotondati sullo stesso lato 6">
              <a:extLst>
                <a:ext uri="{FF2B5EF4-FFF2-40B4-BE49-F238E27FC236}">
                  <a16:creationId xmlns:a16="http://schemas.microsoft.com/office/drawing/2014/main" id="{44226F57-C88B-D2A1-32EA-5124D5F38B59}"/>
                </a:ext>
              </a:extLst>
            </p:cNvPr>
            <p:cNvSpPr/>
            <p:nvPr/>
          </p:nvSpPr>
          <p:spPr>
            <a:xfrm>
              <a:off x="542696" y="1393768"/>
              <a:ext cx="7950604" cy="325592"/>
            </a:xfrm>
            <a:prstGeom prst="round2SameRect">
              <a:avLst/>
            </a:prstGeom>
            <a:solidFill>
              <a:schemeClr val="bg1"/>
            </a:solidFill>
            <a:ln>
              <a:solidFill>
                <a:srgbClr val="AB12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 altLang="it-IT" sz="3600" b="1" dirty="0">
                <a:solidFill>
                  <a:srgbClr val="002F54"/>
                </a:solidFill>
                <a:latin typeface="Lato" panose="020F0502020204030203" pitchFamily="34" charset="0"/>
                <a:ea typeface="Arimo" panose="020B0604020202020204" pitchFamily="34" charset="0"/>
              </a:endParaRPr>
            </a:p>
          </p:txBody>
        </p:sp>
      </p:grpSp>
      <p:sp>
        <p:nvSpPr>
          <p:cNvPr id="12" name="CasellaDiTesto 11">
            <a:extLst>
              <a:ext uri="{FF2B5EF4-FFF2-40B4-BE49-F238E27FC236}">
                <a16:creationId xmlns:a16="http://schemas.microsoft.com/office/drawing/2014/main" id="{DA697578-ECDF-BA6C-D3B7-11043DBB5B1D}"/>
              </a:ext>
            </a:extLst>
          </p:cNvPr>
          <p:cNvSpPr txBox="1"/>
          <p:nvPr/>
        </p:nvSpPr>
        <p:spPr>
          <a:xfrm>
            <a:off x="3573636" y="2328174"/>
            <a:ext cx="914400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it-IT" altLang="it-IT" sz="3600" b="1" dirty="0">
                <a:solidFill>
                  <a:srgbClr val="002F54"/>
                </a:solidFill>
              </a:rPr>
              <a:t>Art. 4 Legge 398/87</a:t>
            </a:r>
          </a:p>
        </p:txBody>
      </p:sp>
    </p:spTree>
    <p:extLst>
      <p:ext uri="{BB962C8B-B14F-4D97-AF65-F5344CB8AC3E}">
        <p14:creationId xmlns:p14="http://schemas.microsoft.com/office/powerpoint/2010/main" val="845916777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341472" y="370047"/>
            <a:ext cx="4210323" cy="6419139"/>
            <a:chOff x="0" y="0"/>
            <a:chExt cx="3585346" cy="5466287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3585346" cy="5466286"/>
            </a:xfrm>
            <a:custGeom>
              <a:avLst/>
              <a:gdLst/>
              <a:ahLst/>
              <a:cxnLst/>
              <a:rect l="l" t="t" r="r" b="b"/>
              <a:pathLst>
                <a:path w="3585346" h="5466286">
                  <a:moveTo>
                    <a:pt x="3421516" y="0"/>
                  </a:moveTo>
                  <a:lnTo>
                    <a:pt x="0" y="0"/>
                  </a:lnTo>
                  <a:lnTo>
                    <a:pt x="0" y="5466286"/>
                  </a:lnTo>
                  <a:lnTo>
                    <a:pt x="76200" y="5466286"/>
                  </a:lnTo>
                  <a:lnTo>
                    <a:pt x="76200" y="76200"/>
                  </a:lnTo>
                  <a:lnTo>
                    <a:pt x="3585346" y="76200"/>
                  </a:lnTo>
                  <a:lnTo>
                    <a:pt x="3585346" y="0"/>
                  </a:lnTo>
                  <a:close/>
                </a:path>
              </a:pathLst>
            </a:custGeom>
            <a:solidFill>
              <a:srgbClr val="003253"/>
            </a:solidFill>
          </p:spPr>
          <p:txBody>
            <a:bodyPr/>
            <a:lstStyle/>
            <a:p>
              <a:endParaRPr lang="it-IT"/>
            </a:p>
          </p:txBody>
        </p:sp>
      </p:grpSp>
      <p:grpSp>
        <p:nvGrpSpPr>
          <p:cNvPr id="4" name="Group 4"/>
          <p:cNvGrpSpPr/>
          <p:nvPr/>
        </p:nvGrpSpPr>
        <p:grpSpPr>
          <a:xfrm rot="-10800000">
            <a:off x="11865513" y="7751113"/>
            <a:ext cx="6070024" cy="2019359"/>
            <a:chOff x="0" y="0"/>
            <a:chExt cx="5168994" cy="1719607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5168994" cy="1719607"/>
            </a:xfrm>
            <a:custGeom>
              <a:avLst/>
              <a:gdLst/>
              <a:ahLst/>
              <a:cxnLst/>
              <a:rect l="l" t="t" r="r" b="b"/>
              <a:pathLst>
                <a:path w="5168994" h="1719607">
                  <a:moveTo>
                    <a:pt x="5005164" y="0"/>
                  </a:moveTo>
                  <a:lnTo>
                    <a:pt x="0" y="0"/>
                  </a:lnTo>
                  <a:lnTo>
                    <a:pt x="0" y="1719607"/>
                  </a:lnTo>
                  <a:lnTo>
                    <a:pt x="76200" y="1719607"/>
                  </a:lnTo>
                  <a:lnTo>
                    <a:pt x="76200" y="76200"/>
                  </a:lnTo>
                  <a:lnTo>
                    <a:pt x="5168994" y="76200"/>
                  </a:lnTo>
                  <a:lnTo>
                    <a:pt x="5168994" y="0"/>
                  </a:lnTo>
                  <a:close/>
                </a:path>
              </a:pathLst>
            </a:custGeom>
            <a:solidFill>
              <a:srgbClr val="B02039"/>
            </a:solidFill>
          </p:spPr>
          <p:txBody>
            <a:bodyPr/>
            <a:lstStyle/>
            <a:p>
              <a:endParaRPr lang="it-IT"/>
            </a:p>
          </p:txBody>
        </p:sp>
      </p:grpSp>
      <p:sp>
        <p:nvSpPr>
          <p:cNvPr id="6" name="Freeform 6"/>
          <p:cNvSpPr/>
          <p:nvPr/>
        </p:nvSpPr>
        <p:spPr>
          <a:xfrm>
            <a:off x="16784434" y="8760792"/>
            <a:ext cx="949733" cy="805000"/>
          </a:xfrm>
          <a:custGeom>
            <a:avLst/>
            <a:gdLst/>
            <a:ahLst/>
            <a:cxnLst/>
            <a:rect l="l" t="t" r="r" b="b"/>
            <a:pathLst>
              <a:path w="949733" h="805000">
                <a:moveTo>
                  <a:pt x="0" y="0"/>
                </a:moveTo>
                <a:lnTo>
                  <a:pt x="949732" y="0"/>
                </a:lnTo>
                <a:lnTo>
                  <a:pt x="949732" y="805000"/>
                </a:lnTo>
                <a:lnTo>
                  <a:pt x="0" y="805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it-IT"/>
          </a:p>
        </p:txBody>
      </p:sp>
      <p:sp>
        <p:nvSpPr>
          <p:cNvPr id="7" name="TextBox 7"/>
          <p:cNvSpPr txBox="1"/>
          <p:nvPr/>
        </p:nvSpPr>
        <p:spPr>
          <a:xfrm>
            <a:off x="1028700" y="1028700"/>
            <a:ext cx="16230600" cy="12308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r>
              <a:rPr lang="it-IT" sz="3999" dirty="0">
                <a:solidFill>
                  <a:srgbClr val="B02039"/>
                </a:solidFill>
                <a:latin typeface="Lato"/>
              </a:rPr>
              <a:t>Garanzie per il lavoratore: continuità contributiva in Italia o totalizzazione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5644774" y="9520381"/>
            <a:ext cx="3754820" cy="32393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2799"/>
              </a:lnSpc>
            </a:pPr>
            <a:r>
              <a:rPr lang="en-US" sz="1999" dirty="0">
                <a:solidFill>
                  <a:srgbClr val="003253"/>
                </a:solidFill>
                <a:latin typeface="Lato"/>
              </a:rPr>
              <a:t>Nel mondo, </a:t>
            </a:r>
            <a:r>
              <a:rPr lang="en-US" sz="1999" dirty="0" err="1">
                <a:solidFill>
                  <a:srgbClr val="003253"/>
                </a:solidFill>
                <a:latin typeface="Lato"/>
              </a:rPr>
              <a:t>alleati</a:t>
            </a:r>
            <a:r>
              <a:rPr lang="en-US" sz="1999" dirty="0">
                <a:solidFill>
                  <a:srgbClr val="003253"/>
                </a:solidFill>
                <a:latin typeface="Lato"/>
              </a:rPr>
              <a:t> al </a:t>
            </a:r>
            <a:r>
              <a:rPr lang="en-US" sz="1999" dirty="0" err="1">
                <a:solidFill>
                  <a:srgbClr val="003253"/>
                </a:solidFill>
                <a:latin typeface="Lato"/>
              </a:rPr>
              <a:t>tuo</a:t>
            </a:r>
            <a:r>
              <a:rPr lang="en-US" sz="1999" dirty="0">
                <a:solidFill>
                  <a:srgbClr val="003253"/>
                </a:solidFill>
                <a:latin typeface="Lato"/>
              </a:rPr>
              <a:t> </a:t>
            </a:r>
            <a:r>
              <a:rPr lang="en-US" sz="1999" dirty="0" err="1">
                <a:solidFill>
                  <a:srgbClr val="003253"/>
                </a:solidFill>
                <a:latin typeface="Lato"/>
              </a:rPr>
              <a:t>fianco</a:t>
            </a:r>
            <a:endParaRPr lang="en-US" sz="1999" dirty="0">
              <a:solidFill>
                <a:srgbClr val="003253"/>
              </a:solidFill>
              <a:latin typeface="Lato"/>
            </a:endParaRPr>
          </a:p>
        </p:txBody>
      </p:sp>
      <p:sp>
        <p:nvSpPr>
          <p:cNvPr id="9" name="TextBox 9"/>
          <p:cNvSpPr txBox="1"/>
          <p:nvPr/>
        </p:nvSpPr>
        <p:spPr>
          <a:xfrm>
            <a:off x="9574206" y="9520381"/>
            <a:ext cx="3754820" cy="33965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2799"/>
              </a:lnSpc>
            </a:pPr>
            <a:r>
              <a:rPr lang="en-US" sz="1999">
                <a:solidFill>
                  <a:srgbClr val="003253"/>
                </a:solidFill>
                <a:latin typeface="Lato"/>
              </a:rPr>
              <a:t>www.ecaitalia.com</a:t>
            </a:r>
          </a:p>
        </p:txBody>
      </p:sp>
      <p:grpSp>
        <p:nvGrpSpPr>
          <p:cNvPr id="10" name="Gruppo 9">
            <a:extLst>
              <a:ext uri="{FF2B5EF4-FFF2-40B4-BE49-F238E27FC236}">
                <a16:creationId xmlns:a16="http://schemas.microsoft.com/office/drawing/2014/main" id="{9764DC31-1AA7-AA02-BF45-1891ED1E2A35}"/>
              </a:ext>
            </a:extLst>
          </p:cNvPr>
          <p:cNvGrpSpPr/>
          <p:nvPr/>
        </p:nvGrpSpPr>
        <p:grpSpPr>
          <a:xfrm>
            <a:off x="1176076" y="2628900"/>
            <a:ext cx="15406988" cy="6324600"/>
            <a:chOff x="625259" y="1589730"/>
            <a:chExt cx="8398130" cy="3461827"/>
          </a:xfrm>
        </p:grpSpPr>
        <p:sp>
          <p:nvSpPr>
            <p:cNvPr id="12" name="Text Box 11">
              <a:extLst>
                <a:ext uri="{FF2B5EF4-FFF2-40B4-BE49-F238E27FC236}">
                  <a16:creationId xmlns:a16="http://schemas.microsoft.com/office/drawing/2014/main" id="{C01BB4D7-8A21-464D-1BBC-80DBE8FA4C4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957348" y="1589730"/>
              <a:ext cx="5201121" cy="5746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381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spcBef>
                  <a:spcPct val="20000"/>
                </a:spcBef>
                <a:defRPr sz="2600">
                  <a:solidFill>
                    <a:srgbClr val="003A4E"/>
                  </a:solidFill>
                  <a:latin typeface="Arimo" pitchFamily="34" charset="0"/>
                  <a:cs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Blip>
                  <a:blip r:embed="rId3"/>
                </a:buBlip>
                <a:defRPr sz="2400">
                  <a:solidFill>
                    <a:srgbClr val="003A4E"/>
                  </a:solidFill>
                  <a:latin typeface="Arimo" pitchFamily="34" charset="0"/>
                  <a:cs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Blip>
                  <a:blip r:embed="rId3"/>
                </a:buBlip>
                <a:defRPr sz="2000">
                  <a:solidFill>
                    <a:srgbClr val="003A4E"/>
                  </a:solidFill>
                  <a:latin typeface="Arimo" pitchFamily="34" charset="0"/>
                  <a:cs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Blip>
                  <a:blip r:embed="rId3"/>
                </a:buBlip>
                <a:defRPr>
                  <a:solidFill>
                    <a:srgbClr val="003A4E"/>
                  </a:solidFill>
                  <a:latin typeface="Arimo" pitchFamily="34" charset="0"/>
                  <a:cs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Blip>
                  <a:blip r:embed="rId3"/>
                </a:buBlip>
                <a:defRPr sz="1600">
                  <a:solidFill>
                    <a:srgbClr val="003A4E"/>
                  </a:solidFill>
                  <a:latin typeface="Arimo" pitchFamily="34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Blip>
                  <a:blip r:embed="rId3"/>
                </a:buBlip>
                <a:defRPr sz="1600">
                  <a:solidFill>
                    <a:srgbClr val="003A4E"/>
                  </a:solidFill>
                  <a:latin typeface="Arimo" pitchFamily="34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Blip>
                  <a:blip r:embed="rId3"/>
                </a:buBlip>
                <a:defRPr sz="1600">
                  <a:solidFill>
                    <a:srgbClr val="003A4E"/>
                  </a:solidFill>
                  <a:latin typeface="Arimo" pitchFamily="34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Blip>
                  <a:blip r:embed="rId3"/>
                </a:buBlip>
                <a:defRPr sz="1600">
                  <a:solidFill>
                    <a:srgbClr val="003A4E"/>
                  </a:solidFill>
                  <a:latin typeface="Arimo" pitchFamily="34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Blip>
                  <a:blip r:embed="rId3"/>
                </a:buBlip>
                <a:defRPr sz="1600">
                  <a:solidFill>
                    <a:srgbClr val="003A4E"/>
                  </a:solidFill>
                  <a:latin typeface="Arimo" pitchFamily="34" charset="0"/>
                  <a:cs typeface="Arial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</a:pPr>
              <a:r>
                <a:rPr lang="it-IT" altLang="it-IT" sz="3200" b="1" dirty="0">
                  <a:solidFill>
                    <a:srgbClr val="003366"/>
                  </a:solidFill>
                  <a:latin typeface="Lato" panose="020F0502020204030203" pitchFamily="34" charset="0"/>
                </a:rPr>
                <a:t>Lavoratori assegnati in un</a:t>
              </a:r>
              <a:r>
                <a:rPr lang="it-IT" altLang="it-IT" sz="3200" dirty="0">
                  <a:solidFill>
                    <a:srgbClr val="003366"/>
                  </a:solidFill>
                  <a:latin typeface="Lato" panose="020F0502020204030203" pitchFamily="34" charset="0"/>
                </a:rPr>
                <a:t>:</a:t>
              </a:r>
            </a:p>
          </p:txBody>
        </p:sp>
        <p:sp>
          <p:nvSpPr>
            <p:cNvPr id="13" name="Text Box 12">
              <a:extLst>
                <a:ext uri="{FF2B5EF4-FFF2-40B4-BE49-F238E27FC236}">
                  <a16:creationId xmlns:a16="http://schemas.microsoft.com/office/drawing/2014/main" id="{4AC87492-71E7-3FDE-7CF2-F565947ED61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25259" y="2178151"/>
              <a:ext cx="1935163" cy="720080"/>
            </a:xfrm>
            <a:prstGeom prst="rect">
              <a:avLst/>
            </a:prstGeom>
            <a:noFill/>
            <a:ln w="38100">
              <a:solidFill>
                <a:srgbClr val="003A4E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 eaLnBrk="0" hangingPunct="0">
                <a:spcBef>
                  <a:spcPct val="20000"/>
                </a:spcBef>
                <a:defRPr sz="2600">
                  <a:solidFill>
                    <a:srgbClr val="003A4E"/>
                  </a:solidFill>
                  <a:latin typeface="Arimo" pitchFamily="34" charset="0"/>
                  <a:cs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Blip>
                  <a:blip r:embed="rId3"/>
                </a:buBlip>
                <a:defRPr sz="2400">
                  <a:solidFill>
                    <a:srgbClr val="003A4E"/>
                  </a:solidFill>
                  <a:latin typeface="Arimo" pitchFamily="34" charset="0"/>
                  <a:cs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Blip>
                  <a:blip r:embed="rId3"/>
                </a:buBlip>
                <a:defRPr sz="2000">
                  <a:solidFill>
                    <a:srgbClr val="003A4E"/>
                  </a:solidFill>
                  <a:latin typeface="Arimo" pitchFamily="34" charset="0"/>
                  <a:cs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Blip>
                  <a:blip r:embed="rId3"/>
                </a:buBlip>
                <a:defRPr>
                  <a:solidFill>
                    <a:srgbClr val="003A4E"/>
                  </a:solidFill>
                  <a:latin typeface="Arimo" pitchFamily="34" charset="0"/>
                  <a:cs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Blip>
                  <a:blip r:embed="rId3"/>
                </a:buBlip>
                <a:defRPr sz="1600">
                  <a:solidFill>
                    <a:srgbClr val="003A4E"/>
                  </a:solidFill>
                  <a:latin typeface="Arimo" pitchFamily="34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Blip>
                  <a:blip r:embed="rId3"/>
                </a:buBlip>
                <a:defRPr sz="1600">
                  <a:solidFill>
                    <a:srgbClr val="003A4E"/>
                  </a:solidFill>
                  <a:latin typeface="Arimo" pitchFamily="34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Blip>
                  <a:blip r:embed="rId3"/>
                </a:buBlip>
                <a:defRPr sz="1600">
                  <a:solidFill>
                    <a:srgbClr val="003A4E"/>
                  </a:solidFill>
                  <a:latin typeface="Arimo" pitchFamily="34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Blip>
                  <a:blip r:embed="rId3"/>
                </a:buBlip>
                <a:defRPr sz="1600">
                  <a:solidFill>
                    <a:srgbClr val="003A4E"/>
                  </a:solidFill>
                  <a:latin typeface="Arimo" pitchFamily="34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Blip>
                  <a:blip r:embed="rId3"/>
                </a:buBlip>
                <a:defRPr sz="1600">
                  <a:solidFill>
                    <a:srgbClr val="003A4E"/>
                  </a:solidFill>
                  <a:latin typeface="Arimo" pitchFamily="34" charset="0"/>
                  <a:cs typeface="Arial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</a:pPr>
              <a:r>
                <a:rPr lang="it-IT" altLang="it-IT" sz="3200" b="1" dirty="0">
                  <a:solidFill>
                    <a:srgbClr val="AB1200"/>
                  </a:solidFill>
                  <a:latin typeface="Lato" panose="020F0502020204030203" pitchFamily="34" charset="0"/>
                </a:rPr>
                <a:t>Paese non</a:t>
              </a:r>
            </a:p>
            <a:p>
              <a:pPr algn="ctr" eaLnBrk="1" hangingPunct="1">
                <a:spcBef>
                  <a:spcPct val="0"/>
                </a:spcBef>
              </a:pPr>
              <a:r>
                <a:rPr lang="it-IT" altLang="it-IT" sz="3200" b="1" dirty="0">
                  <a:solidFill>
                    <a:srgbClr val="AB1200"/>
                  </a:solidFill>
                  <a:latin typeface="Lato" panose="020F0502020204030203" pitchFamily="34" charset="0"/>
                </a:rPr>
                <a:t>convenzionato</a:t>
              </a:r>
            </a:p>
          </p:txBody>
        </p:sp>
        <p:sp>
          <p:nvSpPr>
            <p:cNvPr id="16" name="Text Box 13">
              <a:extLst>
                <a:ext uri="{FF2B5EF4-FFF2-40B4-BE49-F238E27FC236}">
                  <a16:creationId xmlns:a16="http://schemas.microsoft.com/office/drawing/2014/main" id="{E2CB4F0A-CB7E-DE75-85FB-3B341E1926A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29228" y="3666332"/>
              <a:ext cx="1952625" cy="712788"/>
            </a:xfrm>
            <a:prstGeom prst="rect">
              <a:avLst/>
            </a:prstGeom>
            <a:noFill/>
            <a:ln w="38100" algn="ctr">
              <a:solidFill>
                <a:srgbClr val="003A4E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 anchorCtr="1"/>
            <a:lstStyle>
              <a:lvl1pPr eaLnBrk="0" hangingPunct="0">
                <a:spcBef>
                  <a:spcPct val="20000"/>
                </a:spcBef>
                <a:defRPr sz="2600">
                  <a:solidFill>
                    <a:srgbClr val="003A4E"/>
                  </a:solidFill>
                  <a:latin typeface="Arimo" pitchFamily="34" charset="0"/>
                  <a:cs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Blip>
                  <a:blip r:embed="rId3"/>
                </a:buBlip>
                <a:defRPr sz="2400">
                  <a:solidFill>
                    <a:srgbClr val="003A4E"/>
                  </a:solidFill>
                  <a:latin typeface="Arimo" pitchFamily="34" charset="0"/>
                  <a:cs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Blip>
                  <a:blip r:embed="rId3"/>
                </a:buBlip>
                <a:defRPr sz="2000">
                  <a:solidFill>
                    <a:srgbClr val="003A4E"/>
                  </a:solidFill>
                  <a:latin typeface="Arimo" pitchFamily="34" charset="0"/>
                  <a:cs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Blip>
                  <a:blip r:embed="rId3"/>
                </a:buBlip>
                <a:defRPr>
                  <a:solidFill>
                    <a:srgbClr val="003A4E"/>
                  </a:solidFill>
                  <a:latin typeface="Arimo" pitchFamily="34" charset="0"/>
                  <a:cs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Blip>
                  <a:blip r:embed="rId3"/>
                </a:buBlip>
                <a:defRPr sz="1600">
                  <a:solidFill>
                    <a:srgbClr val="003A4E"/>
                  </a:solidFill>
                  <a:latin typeface="Arimo" pitchFamily="34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Blip>
                  <a:blip r:embed="rId3"/>
                </a:buBlip>
                <a:defRPr sz="1600">
                  <a:solidFill>
                    <a:srgbClr val="003A4E"/>
                  </a:solidFill>
                  <a:latin typeface="Arimo" pitchFamily="34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Blip>
                  <a:blip r:embed="rId3"/>
                </a:buBlip>
                <a:defRPr sz="1600">
                  <a:solidFill>
                    <a:srgbClr val="003A4E"/>
                  </a:solidFill>
                  <a:latin typeface="Arimo" pitchFamily="34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Blip>
                  <a:blip r:embed="rId3"/>
                </a:buBlip>
                <a:defRPr sz="1600">
                  <a:solidFill>
                    <a:srgbClr val="003A4E"/>
                  </a:solidFill>
                  <a:latin typeface="Arimo" pitchFamily="34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Blip>
                  <a:blip r:embed="rId3"/>
                </a:buBlip>
                <a:defRPr sz="1600">
                  <a:solidFill>
                    <a:srgbClr val="003A4E"/>
                  </a:solidFill>
                  <a:latin typeface="Arimo" pitchFamily="34" charset="0"/>
                  <a:cs typeface="Arial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</a:pPr>
              <a:r>
                <a:rPr lang="it-IT" altLang="it-IT" sz="3200" b="1">
                  <a:solidFill>
                    <a:srgbClr val="AB1200"/>
                  </a:solidFill>
                  <a:latin typeface="Lato" panose="020F0502020204030203" pitchFamily="34" charset="0"/>
                </a:rPr>
                <a:t>Paese convenzionato</a:t>
              </a:r>
            </a:p>
          </p:txBody>
        </p:sp>
        <p:sp>
          <p:nvSpPr>
            <p:cNvPr id="17" name="Text Box 16">
              <a:extLst>
                <a:ext uri="{FF2B5EF4-FFF2-40B4-BE49-F238E27FC236}">
                  <a16:creationId xmlns:a16="http://schemas.microsoft.com/office/drawing/2014/main" id="{C0E8869D-0CF8-EF0B-E629-15C38B0D239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058319" y="3177384"/>
              <a:ext cx="3027362" cy="657225"/>
            </a:xfrm>
            <a:prstGeom prst="rect">
              <a:avLst/>
            </a:prstGeom>
            <a:noFill/>
            <a:ln w="38100">
              <a:solidFill>
                <a:srgbClr val="003A4E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 eaLnBrk="0" hangingPunct="0">
                <a:spcBef>
                  <a:spcPct val="20000"/>
                </a:spcBef>
                <a:defRPr sz="2600">
                  <a:solidFill>
                    <a:srgbClr val="003A4E"/>
                  </a:solidFill>
                  <a:latin typeface="Arimo" pitchFamily="34" charset="0"/>
                  <a:cs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Blip>
                  <a:blip r:embed="rId3"/>
                </a:buBlip>
                <a:defRPr sz="2400">
                  <a:solidFill>
                    <a:srgbClr val="003A4E"/>
                  </a:solidFill>
                  <a:latin typeface="Arimo" pitchFamily="34" charset="0"/>
                  <a:cs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Blip>
                  <a:blip r:embed="rId3"/>
                </a:buBlip>
                <a:defRPr sz="2000">
                  <a:solidFill>
                    <a:srgbClr val="003A4E"/>
                  </a:solidFill>
                  <a:latin typeface="Arimo" pitchFamily="34" charset="0"/>
                  <a:cs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Blip>
                  <a:blip r:embed="rId3"/>
                </a:buBlip>
                <a:defRPr>
                  <a:solidFill>
                    <a:srgbClr val="003A4E"/>
                  </a:solidFill>
                  <a:latin typeface="Arimo" pitchFamily="34" charset="0"/>
                  <a:cs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Blip>
                  <a:blip r:embed="rId3"/>
                </a:buBlip>
                <a:defRPr sz="1600">
                  <a:solidFill>
                    <a:srgbClr val="003A4E"/>
                  </a:solidFill>
                  <a:latin typeface="Arimo" pitchFamily="34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Blip>
                  <a:blip r:embed="rId3"/>
                </a:buBlip>
                <a:defRPr sz="1600">
                  <a:solidFill>
                    <a:srgbClr val="003A4E"/>
                  </a:solidFill>
                  <a:latin typeface="Arimo" pitchFamily="34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Blip>
                  <a:blip r:embed="rId3"/>
                </a:buBlip>
                <a:defRPr sz="1600">
                  <a:solidFill>
                    <a:srgbClr val="003A4E"/>
                  </a:solidFill>
                  <a:latin typeface="Arimo" pitchFamily="34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Blip>
                  <a:blip r:embed="rId3"/>
                </a:buBlip>
                <a:defRPr sz="1600">
                  <a:solidFill>
                    <a:srgbClr val="003A4E"/>
                  </a:solidFill>
                  <a:latin typeface="Arimo" pitchFamily="34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Blip>
                  <a:blip r:embed="rId3"/>
                </a:buBlip>
                <a:defRPr sz="1600">
                  <a:solidFill>
                    <a:srgbClr val="003A4E"/>
                  </a:solidFill>
                  <a:latin typeface="Arimo" pitchFamily="34" charset="0"/>
                  <a:cs typeface="Arial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</a:pPr>
              <a:r>
                <a:rPr lang="it-IT" altLang="it-IT" sz="3200" b="1">
                  <a:solidFill>
                    <a:srgbClr val="AB1200"/>
                  </a:solidFill>
                  <a:latin typeface="Lato" panose="020F0502020204030203" pitchFamily="34" charset="0"/>
                </a:rPr>
                <a:t>Distacco previdenziale: </a:t>
              </a:r>
              <a:r>
                <a:rPr lang="it-IT" altLang="it-IT" sz="3200">
                  <a:latin typeface="Lato" panose="020F0502020204030203" pitchFamily="34" charset="0"/>
                </a:rPr>
                <a:t>Contributi in Italia</a:t>
              </a:r>
            </a:p>
          </p:txBody>
        </p:sp>
        <p:sp>
          <p:nvSpPr>
            <p:cNvPr id="18" name="Text Box 17">
              <a:extLst>
                <a:ext uri="{FF2B5EF4-FFF2-40B4-BE49-F238E27FC236}">
                  <a16:creationId xmlns:a16="http://schemas.microsoft.com/office/drawing/2014/main" id="{2F4B9F83-8B8B-AEDB-C0D8-5EAC052F7F3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120788" y="2194169"/>
              <a:ext cx="3068637" cy="681038"/>
            </a:xfrm>
            <a:prstGeom prst="rect">
              <a:avLst/>
            </a:prstGeom>
            <a:noFill/>
            <a:ln w="38100" algn="ctr">
              <a:solidFill>
                <a:srgbClr val="003A4E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 eaLnBrk="0" hangingPunct="0">
                <a:spcBef>
                  <a:spcPct val="20000"/>
                </a:spcBef>
                <a:defRPr sz="2600">
                  <a:solidFill>
                    <a:srgbClr val="003A4E"/>
                  </a:solidFill>
                  <a:latin typeface="Arimo" pitchFamily="34" charset="0"/>
                  <a:cs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Blip>
                  <a:blip r:embed="rId3"/>
                </a:buBlip>
                <a:defRPr sz="2400">
                  <a:solidFill>
                    <a:srgbClr val="003A4E"/>
                  </a:solidFill>
                  <a:latin typeface="Arimo" pitchFamily="34" charset="0"/>
                  <a:cs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Blip>
                  <a:blip r:embed="rId3"/>
                </a:buBlip>
                <a:defRPr sz="2000">
                  <a:solidFill>
                    <a:srgbClr val="003A4E"/>
                  </a:solidFill>
                  <a:latin typeface="Arimo" pitchFamily="34" charset="0"/>
                  <a:cs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Blip>
                  <a:blip r:embed="rId3"/>
                </a:buBlip>
                <a:defRPr>
                  <a:solidFill>
                    <a:srgbClr val="003A4E"/>
                  </a:solidFill>
                  <a:latin typeface="Arimo" pitchFamily="34" charset="0"/>
                  <a:cs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Blip>
                  <a:blip r:embed="rId3"/>
                </a:buBlip>
                <a:defRPr sz="1600">
                  <a:solidFill>
                    <a:srgbClr val="003A4E"/>
                  </a:solidFill>
                  <a:latin typeface="Arimo" pitchFamily="34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Blip>
                  <a:blip r:embed="rId3"/>
                </a:buBlip>
                <a:defRPr sz="1600">
                  <a:solidFill>
                    <a:srgbClr val="003A4E"/>
                  </a:solidFill>
                  <a:latin typeface="Arimo" pitchFamily="34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Blip>
                  <a:blip r:embed="rId3"/>
                </a:buBlip>
                <a:defRPr sz="1600">
                  <a:solidFill>
                    <a:srgbClr val="003A4E"/>
                  </a:solidFill>
                  <a:latin typeface="Arimo" pitchFamily="34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Blip>
                  <a:blip r:embed="rId3"/>
                </a:buBlip>
                <a:defRPr sz="1600">
                  <a:solidFill>
                    <a:srgbClr val="003A4E"/>
                  </a:solidFill>
                  <a:latin typeface="Arimo" pitchFamily="34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Blip>
                  <a:blip r:embed="rId3"/>
                </a:buBlip>
                <a:defRPr sz="1600">
                  <a:solidFill>
                    <a:srgbClr val="003A4E"/>
                  </a:solidFill>
                  <a:latin typeface="Arimo" pitchFamily="34" charset="0"/>
                  <a:cs typeface="Arial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</a:pPr>
              <a:r>
                <a:rPr lang="it-IT" altLang="it-IT" sz="3200" dirty="0">
                  <a:latin typeface="Lato" panose="020F0502020204030203" pitchFamily="34" charset="0"/>
                </a:rPr>
                <a:t>Contributi in Italia ex </a:t>
              </a:r>
            </a:p>
            <a:p>
              <a:pPr algn="ctr" eaLnBrk="1" hangingPunct="1">
                <a:spcBef>
                  <a:spcPct val="0"/>
                </a:spcBef>
              </a:pPr>
              <a:r>
                <a:rPr lang="it-IT" altLang="it-IT" sz="3200" dirty="0">
                  <a:latin typeface="Lato" panose="020F0502020204030203" pitchFamily="34" charset="0"/>
                </a:rPr>
                <a:t>L. 398/87</a:t>
              </a:r>
            </a:p>
          </p:txBody>
        </p:sp>
        <p:sp>
          <p:nvSpPr>
            <p:cNvPr id="19" name="Text Box 18">
              <a:extLst>
                <a:ext uri="{FF2B5EF4-FFF2-40B4-BE49-F238E27FC236}">
                  <a16:creationId xmlns:a16="http://schemas.microsoft.com/office/drawing/2014/main" id="{4D6C954D-F64B-EE34-404B-78B89047A9B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058319" y="4233670"/>
              <a:ext cx="3041650" cy="768350"/>
            </a:xfrm>
            <a:prstGeom prst="rect">
              <a:avLst/>
            </a:prstGeom>
            <a:noFill/>
            <a:ln w="38100" algn="ctr">
              <a:solidFill>
                <a:srgbClr val="003A4E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 eaLnBrk="0" hangingPunct="0">
                <a:spcBef>
                  <a:spcPct val="20000"/>
                </a:spcBef>
                <a:defRPr sz="2600">
                  <a:solidFill>
                    <a:srgbClr val="003A4E"/>
                  </a:solidFill>
                  <a:latin typeface="Arimo" pitchFamily="34" charset="0"/>
                  <a:cs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Blip>
                  <a:blip r:embed="rId3"/>
                </a:buBlip>
                <a:defRPr sz="2400">
                  <a:solidFill>
                    <a:srgbClr val="003A4E"/>
                  </a:solidFill>
                  <a:latin typeface="Arimo" pitchFamily="34" charset="0"/>
                  <a:cs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Blip>
                  <a:blip r:embed="rId3"/>
                </a:buBlip>
                <a:defRPr sz="2000">
                  <a:solidFill>
                    <a:srgbClr val="003A4E"/>
                  </a:solidFill>
                  <a:latin typeface="Arimo" pitchFamily="34" charset="0"/>
                  <a:cs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Blip>
                  <a:blip r:embed="rId3"/>
                </a:buBlip>
                <a:defRPr>
                  <a:solidFill>
                    <a:srgbClr val="003A4E"/>
                  </a:solidFill>
                  <a:latin typeface="Arimo" pitchFamily="34" charset="0"/>
                  <a:cs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Blip>
                  <a:blip r:embed="rId3"/>
                </a:buBlip>
                <a:defRPr sz="1600">
                  <a:solidFill>
                    <a:srgbClr val="003A4E"/>
                  </a:solidFill>
                  <a:latin typeface="Arimo" pitchFamily="34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Blip>
                  <a:blip r:embed="rId3"/>
                </a:buBlip>
                <a:defRPr sz="1600">
                  <a:solidFill>
                    <a:srgbClr val="003A4E"/>
                  </a:solidFill>
                  <a:latin typeface="Arimo" pitchFamily="34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Blip>
                  <a:blip r:embed="rId3"/>
                </a:buBlip>
                <a:defRPr sz="1600">
                  <a:solidFill>
                    <a:srgbClr val="003A4E"/>
                  </a:solidFill>
                  <a:latin typeface="Arimo" pitchFamily="34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Blip>
                  <a:blip r:embed="rId3"/>
                </a:buBlip>
                <a:defRPr sz="1600">
                  <a:solidFill>
                    <a:srgbClr val="003A4E"/>
                  </a:solidFill>
                  <a:latin typeface="Arimo" pitchFamily="34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Blip>
                  <a:blip r:embed="rId3"/>
                </a:buBlip>
                <a:defRPr sz="1600">
                  <a:solidFill>
                    <a:srgbClr val="003A4E"/>
                  </a:solidFill>
                  <a:latin typeface="Arimo" pitchFamily="34" charset="0"/>
                  <a:cs typeface="Arial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</a:pPr>
              <a:r>
                <a:rPr lang="it-IT" altLang="it-IT" sz="3200" b="1" dirty="0">
                  <a:solidFill>
                    <a:srgbClr val="AB1200"/>
                  </a:solidFill>
                  <a:latin typeface="Lato" panose="020F0502020204030203" pitchFamily="34" charset="0"/>
                </a:rPr>
                <a:t>Localizzazione: </a:t>
              </a:r>
            </a:p>
            <a:p>
              <a:pPr algn="ctr" eaLnBrk="1" hangingPunct="1">
                <a:spcBef>
                  <a:spcPct val="0"/>
                </a:spcBef>
              </a:pPr>
              <a:r>
                <a:rPr lang="it-IT" altLang="it-IT" sz="3200" dirty="0">
                  <a:latin typeface="Lato" panose="020F0502020204030203" pitchFamily="34" charset="0"/>
                </a:rPr>
                <a:t>Contributi nel Paese estero</a:t>
              </a:r>
            </a:p>
          </p:txBody>
        </p:sp>
        <p:sp>
          <p:nvSpPr>
            <p:cNvPr id="20" name="Text Box 30">
              <a:extLst>
                <a:ext uri="{FF2B5EF4-FFF2-40B4-BE49-F238E27FC236}">
                  <a16:creationId xmlns:a16="http://schemas.microsoft.com/office/drawing/2014/main" id="{6725681E-7474-2B57-897E-04B55E33773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293808" y="2251480"/>
              <a:ext cx="1622425" cy="5390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 eaLnBrk="0" hangingPunct="0">
                <a:spcBef>
                  <a:spcPct val="20000"/>
                </a:spcBef>
                <a:defRPr sz="2600">
                  <a:solidFill>
                    <a:srgbClr val="003A4E"/>
                  </a:solidFill>
                  <a:latin typeface="Arimo" pitchFamily="34" charset="0"/>
                  <a:cs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Blip>
                  <a:blip r:embed="rId3"/>
                </a:buBlip>
                <a:defRPr sz="2400">
                  <a:solidFill>
                    <a:srgbClr val="003A4E"/>
                  </a:solidFill>
                  <a:latin typeface="Arimo" pitchFamily="34" charset="0"/>
                  <a:cs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Blip>
                  <a:blip r:embed="rId3"/>
                </a:buBlip>
                <a:defRPr sz="2000">
                  <a:solidFill>
                    <a:srgbClr val="003A4E"/>
                  </a:solidFill>
                  <a:latin typeface="Arimo" pitchFamily="34" charset="0"/>
                  <a:cs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Blip>
                  <a:blip r:embed="rId3"/>
                </a:buBlip>
                <a:defRPr>
                  <a:solidFill>
                    <a:srgbClr val="003A4E"/>
                  </a:solidFill>
                  <a:latin typeface="Arimo" pitchFamily="34" charset="0"/>
                  <a:cs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Blip>
                  <a:blip r:embed="rId3"/>
                </a:buBlip>
                <a:defRPr sz="1600">
                  <a:solidFill>
                    <a:srgbClr val="003A4E"/>
                  </a:solidFill>
                  <a:latin typeface="Arimo" pitchFamily="34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Blip>
                  <a:blip r:embed="rId3"/>
                </a:buBlip>
                <a:defRPr sz="1600">
                  <a:solidFill>
                    <a:srgbClr val="003A4E"/>
                  </a:solidFill>
                  <a:latin typeface="Arimo" pitchFamily="34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Blip>
                  <a:blip r:embed="rId3"/>
                </a:buBlip>
                <a:defRPr sz="1600">
                  <a:solidFill>
                    <a:srgbClr val="003A4E"/>
                  </a:solidFill>
                  <a:latin typeface="Arimo" pitchFamily="34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Blip>
                  <a:blip r:embed="rId3"/>
                </a:buBlip>
                <a:defRPr sz="1600">
                  <a:solidFill>
                    <a:srgbClr val="003A4E"/>
                  </a:solidFill>
                  <a:latin typeface="Arimo" pitchFamily="34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Blip>
                  <a:blip r:embed="rId3"/>
                </a:buBlip>
                <a:defRPr sz="1600">
                  <a:solidFill>
                    <a:srgbClr val="003A4E"/>
                  </a:solidFill>
                  <a:latin typeface="Arimo" pitchFamily="34" charset="0"/>
                  <a:cs typeface="Arial" charset="0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it-IT" altLang="it-IT" sz="3200" b="1" dirty="0">
                  <a:solidFill>
                    <a:srgbClr val="AB1200"/>
                  </a:solidFill>
                  <a:latin typeface="Lato" panose="020F0502020204030203" pitchFamily="34" charset="0"/>
                </a:rPr>
                <a:t>Continuità contributiva</a:t>
              </a:r>
            </a:p>
          </p:txBody>
        </p:sp>
        <p:sp>
          <p:nvSpPr>
            <p:cNvPr id="21" name="Oval 31">
              <a:extLst>
                <a:ext uri="{FF2B5EF4-FFF2-40B4-BE49-F238E27FC236}">
                  <a16:creationId xmlns:a16="http://schemas.microsoft.com/office/drawing/2014/main" id="{F7E3AA7E-6253-600C-947B-71AD4CC2651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186652" y="2011930"/>
              <a:ext cx="1836737" cy="1011237"/>
            </a:xfrm>
            <a:prstGeom prst="ellipse">
              <a:avLst/>
            </a:prstGeom>
            <a:noFill/>
            <a:ln w="38100" algn="ctr">
              <a:solidFill>
                <a:srgbClr val="0075AA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lIns="0" tIns="0" rIns="0" bIns="0" anchor="ctr"/>
            <a:lstStyle>
              <a:lvl1pPr eaLnBrk="0" hangingPunct="0">
                <a:spcBef>
                  <a:spcPct val="20000"/>
                </a:spcBef>
                <a:defRPr sz="2600">
                  <a:solidFill>
                    <a:srgbClr val="003A4E"/>
                  </a:solidFill>
                  <a:latin typeface="Arimo" pitchFamily="34" charset="0"/>
                  <a:cs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Blip>
                  <a:blip r:embed="rId3"/>
                </a:buBlip>
                <a:defRPr sz="2400">
                  <a:solidFill>
                    <a:srgbClr val="003A4E"/>
                  </a:solidFill>
                  <a:latin typeface="Arimo" pitchFamily="34" charset="0"/>
                  <a:cs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Blip>
                  <a:blip r:embed="rId3"/>
                </a:buBlip>
                <a:defRPr sz="2000">
                  <a:solidFill>
                    <a:srgbClr val="003A4E"/>
                  </a:solidFill>
                  <a:latin typeface="Arimo" pitchFamily="34" charset="0"/>
                  <a:cs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Blip>
                  <a:blip r:embed="rId3"/>
                </a:buBlip>
                <a:defRPr>
                  <a:solidFill>
                    <a:srgbClr val="003A4E"/>
                  </a:solidFill>
                  <a:latin typeface="Arimo" pitchFamily="34" charset="0"/>
                  <a:cs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Blip>
                  <a:blip r:embed="rId3"/>
                </a:buBlip>
                <a:defRPr sz="1600">
                  <a:solidFill>
                    <a:srgbClr val="003A4E"/>
                  </a:solidFill>
                  <a:latin typeface="Arimo" pitchFamily="34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Blip>
                  <a:blip r:embed="rId3"/>
                </a:buBlip>
                <a:defRPr sz="1600">
                  <a:solidFill>
                    <a:srgbClr val="003A4E"/>
                  </a:solidFill>
                  <a:latin typeface="Arimo" pitchFamily="34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Blip>
                  <a:blip r:embed="rId3"/>
                </a:buBlip>
                <a:defRPr sz="1600">
                  <a:solidFill>
                    <a:srgbClr val="003A4E"/>
                  </a:solidFill>
                  <a:latin typeface="Arimo" pitchFamily="34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Blip>
                  <a:blip r:embed="rId3"/>
                </a:buBlip>
                <a:defRPr sz="1600">
                  <a:solidFill>
                    <a:srgbClr val="003A4E"/>
                  </a:solidFill>
                  <a:latin typeface="Arimo" pitchFamily="34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Blip>
                  <a:blip r:embed="rId3"/>
                </a:buBlip>
                <a:defRPr sz="1600">
                  <a:solidFill>
                    <a:srgbClr val="003A4E"/>
                  </a:solidFill>
                  <a:latin typeface="Arimo" pitchFamily="34" charset="0"/>
                  <a:cs typeface="Arial" charset="0"/>
                </a:defRPr>
              </a:lvl9pPr>
            </a:lstStyle>
            <a:p>
              <a:pPr eaLnBrk="1" hangingPunct="1">
                <a:spcBef>
                  <a:spcPct val="0"/>
                </a:spcBef>
              </a:pPr>
              <a:endParaRPr lang="it-IT" altLang="it-IT" sz="3200">
                <a:solidFill>
                  <a:schemeClr val="tx1"/>
                </a:solidFill>
                <a:latin typeface="Lato" panose="020F0502020204030203" pitchFamily="34" charset="0"/>
              </a:endParaRPr>
            </a:p>
          </p:txBody>
        </p:sp>
        <p:sp>
          <p:nvSpPr>
            <p:cNvPr id="22" name="Text Box 32">
              <a:extLst>
                <a:ext uri="{FF2B5EF4-FFF2-40B4-BE49-F238E27FC236}">
                  <a16:creationId xmlns:a16="http://schemas.microsoft.com/office/drawing/2014/main" id="{4D340930-DC31-92B7-D2EC-833F7DA14DA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389058" y="4479361"/>
              <a:ext cx="1622425" cy="2695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 eaLnBrk="0" hangingPunct="0">
                <a:spcBef>
                  <a:spcPct val="20000"/>
                </a:spcBef>
                <a:defRPr sz="2600">
                  <a:solidFill>
                    <a:srgbClr val="003A4E"/>
                  </a:solidFill>
                  <a:latin typeface="Arimo" pitchFamily="34" charset="0"/>
                  <a:cs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Blip>
                  <a:blip r:embed="rId3"/>
                </a:buBlip>
                <a:defRPr sz="2400">
                  <a:solidFill>
                    <a:srgbClr val="003A4E"/>
                  </a:solidFill>
                  <a:latin typeface="Arimo" pitchFamily="34" charset="0"/>
                  <a:cs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Blip>
                  <a:blip r:embed="rId3"/>
                </a:buBlip>
                <a:defRPr sz="2000">
                  <a:solidFill>
                    <a:srgbClr val="003A4E"/>
                  </a:solidFill>
                  <a:latin typeface="Arimo" pitchFamily="34" charset="0"/>
                  <a:cs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Blip>
                  <a:blip r:embed="rId3"/>
                </a:buBlip>
                <a:defRPr>
                  <a:solidFill>
                    <a:srgbClr val="003A4E"/>
                  </a:solidFill>
                  <a:latin typeface="Arimo" pitchFamily="34" charset="0"/>
                  <a:cs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Blip>
                  <a:blip r:embed="rId3"/>
                </a:buBlip>
                <a:defRPr sz="1600">
                  <a:solidFill>
                    <a:srgbClr val="003A4E"/>
                  </a:solidFill>
                  <a:latin typeface="Arimo" pitchFamily="34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Blip>
                  <a:blip r:embed="rId3"/>
                </a:buBlip>
                <a:defRPr sz="1600">
                  <a:solidFill>
                    <a:srgbClr val="003A4E"/>
                  </a:solidFill>
                  <a:latin typeface="Arimo" pitchFamily="34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Blip>
                  <a:blip r:embed="rId3"/>
                </a:buBlip>
                <a:defRPr sz="1600">
                  <a:solidFill>
                    <a:srgbClr val="003A4E"/>
                  </a:solidFill>
                  <a:latin typeface="Arimo" pitchFamily="34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Blip>
                  <a:blip r:embed="rId3"/>
                </a:buBlip>
                <a:defRPr sz="1600">
                  <a:solidFill>
                    <a:srgbClr val="003A4E"/>
                  </a:solidFill>
                  <a:latin typeface="Arimo" pitchFamily="34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Blip>
                  <a:blip r:embed="rId3"/>
                </a:buBlip>
                <a:defRPr sz="1600">
                  <a:solidFill>
                    <a:srgbClr val="003A4E"/>
                  </a:solidFill>
                  <a:latin typeface="Arimo" pitchFamily="34" charset="0"/>
                  <a:cs typeface="Arial" charset="0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it-IT" altLang="it-IT" sz="3200" b="1" dirty="0">
                  <a:solidFill>
                    <a:srgbClr val="AB1200"/>
                  </a:solidFill>
                  <a:latin typeface="Lato" panose="020F0502020204030203" pitchFamily="34" charset="0"/>
                </a:rPr>
                <a:t>Totalizzazione</a:t>
              </a:r>
            </a:p>
          </p:txBody>
        </p:sp>
        <p:sp>
          <p:nvSpPr>
            <p:cNvPr id="23" name="Oval 33">
              <a:extLst>
                <a:ext uri="{FF2B5EF4-FFF2-40B4-BE49-F238E27FC236}">
                  <a16:creationId xmlns:a16="http://schemas.microsoft.com/office/drawing/2014/main" id="{920601D5-316A-32E3-634F-38453BEA09C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293808" y="4181800"/>
              <a:ext cx="1729581" cy="869757"/>
            </a:xfrm>
            <a:prstGeom prst="ellipse">
              <a:avLst/>
            </a:prstGeom>
            <a:noFill/>
            <a:ln w="38100" algn="ctr">
              <a:solidFill>
                <a:srgbClr val="AB12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lIns="0" tIns="0" rIns="0" bIns="0" anchor="ctr"/>
            <a:lstStyle>
              <a:lvl1pPr eaLnBrk="0" hangingPunct="0">
                <a:spcBef>
                  <a:spcPct val="20000"/>
                </a:spcBef>
                <a:defRPr sz="2600">
                  <a:solidFill>
                    <a:srgbClr val="003A4E"/>
                  </a:solidFill>
                  <a:latin typeface="Arimo" pitchFamily="34" charset="0"/>
                  <a:cs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Blip>
                  <a:blip r:embed="rId3"/>
                </a:buBlip>
                <a:defRPr sz="2400">
                  <a:solidFill>
                    <a:srgbClr val="003A4E"/>
                  </a:solidFill>
                  <a:latin typeface="Arimo" pitchFamily="34" charset="0"/>
                  <a:cs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Blip>
                  <a:blip r:embed="rId3"/>
                </a:buBlip>
                <a:defRPr sz="2000">
                  <a:solidFill>
                    <a:srgbClr val="003A4E"/>
                  </a:solidFill>
                  <a:latin typeface="Arimo" pitchFamily="34" charset="0"/>
                  <a:cs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Blip>
                  <a:blip r:embed="rId3"/>
                </a:buBlip>
                <a:defRPr>
                  <a:solidFill>
                    <a:srgbClr val="003A4E"/>
                  </a:solidFill>
                  <a:latin typeface="Arimo" pitchFamily="34" charset="0"/>
                  <a:cs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Blip>
                  <a:blip r:embed="rId3"/>
                </a:buBlip>
                <a:defRPr sz="1600">
                  <a:solidFill>
                    <a:srgbClr val="003A4E"/>
                  </a:solidFill>
                  <a:latin typeface="Arimo" pitchFamily="34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Blip>
                  <a:blip r:embed="rId3"/>
                </a:buBlip>
                <a:defRPr sz="1600">
                  <a:solidFill>
                    <a:srgbClr val="003A4E"/>
                  </a:solidFill>
                  <a:latin typeface="Arimo" pitchFamily="34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Blip>
                  <a:blip r:embed="rId3"/>
                </a:buBlip>
                <a:defRPr sz="1600">
                  <a:solidFill>
                    <a:srgbClr val="003A4E"/>
                  </a:solidFill>
                  <a:latin typeface="Arimo" pitchFamily="34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Blip>
                  <a:blip r:embed="rId3"/>
                </a:buBlip>
                <a:defRPr sz="1600">
                  <a:solidFill>
                    <a:srgbClr val="003A4E"/>
                  </a:solidFill>
                  <a:latin typeface="Arimo" pitchFamily="34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Blip>
                  <a:blip r:embed="rId3"/>
                </a:buBlip>
                <a:defRPr sz="1600">
                  <a:solidFill>
                    <a:srgbClr val="003A4E"/>
                  </a:solidFill>
                  <a:latin typeface="Arimo" pitchFamily="34" charset="0"/>
                  <a:cs typeface="Arial" charset="0"/>
                </a:defRPr>
              </a:lvl9pPr>
            </a:lstStyle>
            <a:p>
              <a:pPr eaLnBrk="1" hangingPunct="1">
                <a:spcBef>
                  <a:spcPct val="0"/>
                </a:spcBef>
              </a:pPr>
              <a:endParaRPr lang="it-IT" altLang="it-IT" sz="3200">
                <a:solidFill>
                  <a:schemeClr val="tx1"/>
                </a:solidFill>
                <a:latin typeface="Lato" panose="020F0502020204030203" pitchFamily="34" charset="0"/>
              </a:endParaRPr>
            </a:p>
          </p:txBody>
        </p:sp>
        <p:cxnSp>
          <p:nvCxnSpPr>
            <p:cNvPr id="24" name="AutoShape 35">
              <a:extLst>
                <a:ext uri="{FF2B5EF4-FFF2-40B4-BE49-F238E27FC236}">
                  <a16:creationId xmlns:a16="http://schemas.microsoft.com/office/drawing/2014/main" id="{1E98BCED-8274-E296-41B6-623573DD8437}"/>
                </a:ext>
              </a:extLst>
            </p:cNvPr>
            <p:cNvCxnSpPr>
              <a:cxnSpLocks noChangeShapeType="1"/>
              <a:stCxn id="16" idx="0"/>
              <a:endCxn id="17" idx="1"/>
            </p:cNvCxnSpPr>
            <p:nvPr/>
          </p:nvCxnSpPr>
          <p:spPr bwMode="auto">
            <a:xfrm rot="5400000" flipH="1" flipV="1">
              <a:off x="2251763" y="2859776"/>
              <a:ext cx="160335" cy="1452778"/>
            </a:xfrm>
            <a:prstGeom prst="bentConnector2">
              <a:avLst/>
            </a:prstGeom>
            <a:noFill/>
            <a:ln w="50800">
              <a:solidFill>
                <a:srgbClr val="0075AA"/>
              </a:solidFill>
              <a:miter lim="800000"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5" name="AutoShape 37">
              <a:extLst>
                <a:ext uri="{FF2B5EF4-FFF2-40B4-BE49-F238E27FC236}">
                  <a16:creationId xmlns:a16="http://schemas.microsoft.com/office/drawing/2014/main" id="{17E11408-19AD-5A25-6301-A409711997FC}"/>
                </a:ext>
              </a:extLst>
            </p:cNvPr>
            <p:cNvCxnSpPr>
              <a:cxnSpLocks noChangeShapeType="1"/>
              <a:stCxn id="16" idx="2"/>
              <a:endCxn id="19" idx="1"/>
            </p:cNvCxnSpPr>
            <p:nvPr/>
          </p:nvCxnSpPr>
          <p:spPr bwMode="auto">
            <a:xfrm rot="16200000" flipH="1">
              <a:off x="2212568" y="3772093"/>
              <a:ext cx="238725" cy="1452778"/>
            </a:xfrm>
            <a:prstGeom prst="bentConnector2">
              <a:avLst/>
            </a:prstGeom>
            <a:noFill/>
            <a:ln w="50800">
              <a:solidFill>
                <a:srgbClr val="AB1200"/>
              </a:solidFill>
              <a:miter lim="800000"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6" name="AutoShape 40">
              <a:extLst>
                <a:ext uri="{FF2B5EF4-FFF2-40B4-BE49-F238E27FC236}">
                  <a16:creationId xmlns:a16="http://schemas.microsoft.com/office/drawing/2014/main" id="{3A34BDAA-272A-9000-14E7-068D13379C44}"/>
                </a:ext>
              </a:extLst>
            </p:cNvPr>
            <p:cNvCxnSpPr>
              <a:cxnSpLocks noChangeShapeType="1"/>
              <a:stCxn id="17" idx="3"/>
              <a:endCxn id="21" idx="4"/>
            </p:cNvCxnSpPr>
            <p:nvPr/>
          </p:nvCxnSpPr>
          <p:spPr bwMode="auto">
            <a:xfrm flipV="1">
              <a:off x="6085681" y="3023167"/>
              <a:ext cx="2019340" cy="482830"/>
            </a:xfrm>
            <a:prstGeom prst="bentConnector2">
              <a:avLst/>
            </a:prstGeom>
            <a:noFill/>
            <a:ln w="44450">
              <a:solidFill>
                <a:srgbClr val="0075AA"/>
              </a:solidFill>
              <a:miter lim="800000"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7" name="AutoShape 41">
              <a:extLst>
                <a:ext uri="{FF2B5EF4-FFF2-40B4-BE49-F238E27FC236}">
                  <a16:creationId xmlns:a16="http://schemas.microsoft.com/office/drawing/2014/main" id="{DD3B6AC9-B74C-A9B2-D049-1245FC870D75}"/>
                </a:ext>
              </a:extLst>
            </p:cNvPr>
            <p:cNvCxnSpPr>
              <a:cxnSpLocks noChangeShapeType="1"/>
              <a:stCxn id="13" idx="3"/>
              <a:endCxn id="18" idx="1"/>
            </p:cNvCxnSpPr>
            <p:nvPr/>
          </p:nvCxnSpPr>
          <p:spPr bwMode="auto">
            <a:xfrm flipV="1">
              <a:off x="2560422" y="2534688"/>
              <a:ext cx="560366" cy="3503"/>
            </a:xfrm>
            <a:prstGeom prst="straightConnector1">
              <a:avLst/>
            </a:prstGeom>
            <a:noFill/>
            <a:ln w="50800">
              <a:solidFill>
                <a:srgbClr val="0075AA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8" name="AutoShape 42">
              <a:extLst>
                <a:ext uri="{FF2B5EF4-FFF2-40B4-BE49-F238E27FC236}">
                  <a16:creationId xmlns:a16="http://schemas.microsoft.com/office/drawing/2014/main" id="{1E8B897B-6BA5-A4AB-A2FC-AE43F5A47BE9}"/>
                </a:ext>
              </a:extLst>
            </p:cNvPr>
            <p:cNvCxnSpPr>
              <a:cxnSpLocks noChangeShapeType="1"/>
              <a:stCxn id="19" idx="3"/>
              <a:endCxn id="23" idx="2"/>
            </p:cNvCxnSpPr>
            <p:nvPr/>
          </p:nvCxnSpPr>
          <p:spPr bwMode="auto">
            <a:xfrm flipV="1">
              <a:off x="6099969" y="4616679"/>
              <a:ext cx="1193839" cy="1166"/>
            </a:xfrm>
            <a:prstGeom prst="straightConnector1">
              <a:avLst/>
            </a:prstGeom>
            <a:noFill/>
            <a:ln w="50800">
              <a:solidFill>
                <a:srgbClr val="AB12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9" name="AutoShape 41">
              <a:extLst>
                <a:ext uri="{FF2B5EF4-FFF2-40B4-BE49-F238E27FC236}">
                  <a16:creationId xmlns:a16="http://schemas.microsoft.com/office/drawing/2014/main" id="{069C15B7-B3B4-4791-1207-F0001C495D64}"/>
                </a:ext>
              </a:extLst>
            </p:cNvPr>
            <p:cNvCxnSpPr>
              <a:cxnSpLocks noChangeShapeType="1"/>
              <a:stCxn id="18" idx="3"/>
              <a:endCxn id="21" idx="2"/>
            </p:cNvCxnSpPr>
            <p:nvPr/>
          </p:nvCxnSpPr>
          <p:spPr bwMode="auto">
            <a:xfrm flipV="1">
              <a:off x="6189425" y="2517549"/>
              <a:ext cx="997227" cy="17139"/>
            </a:xfrm>
            <a:prstGeom prst="straightConnector1">
              <a:avLst/>
            </a:prstGeom>
            <a:noFill/>
            <a:ln w="50800">
              <a:solidFill>
                <a:srgbClr val="0075AA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</p:spTree>
    <p:extLst>
      <p:ext uri="{BB962C8B-B14F-4D97-AF65-F5344CB8AC3E}">
        <p14:creationId xmlns:p14="http://schemas.microsoft.com/office/powerpoint/2010/main" val="4194418299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341472" y="370047"/>
            <a:ext cx="4210323" cy="6419139"/>
            <a:chOff x="0" y="0"/>
            <a:chExt cx="3585346" cy="5466287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3585346" cy="5466286"/>
            </a:xfrm>
            <a:custGeom>
              <a:avLst/>
              <a:gdLst/>
              <a:ahLst/>
              <a:cxnLst/>
              <a:rect l="l" t="t" r="r" b="b"/>
              <a:pathLst>
                <a:path w="3585346" h="5466286">
                  <a:moveTo>
                    <a:pt x="3421516" y="0"/>
                  </a:moveTo>
                  <a:lnTo>
                    <a:pt x="0" y="0"/>
                  </a:lnTo>
                  <a:lnTo>
                    <a:pt x="0" y="5466286"/>
                  </a:lnTo>
                  <a:lnTo>
                    <a:pt x="76200" y="5466286"/>
                  </a:lnTo>
                  <a:lnTo>
                    <a:pt x="76200" y="76200"/>
                  </a:lnTo>
                  <a:lnTo>
                    <a:pt x="3585346" y="76200"/>
                  </a:lnTo>
                  <a:lnTo>
                    <a:pt x="3585346" y="0"/>
                  </a:lnTo>
                  <a:close/>
                </a:path>
              </a:pathLst>
            </a:custGeom>
            <a:solidFill>
              <a:srgbClr val="003253"/>
            </a:solidFill>
          </p:spPr>
          <p:txBody>
            <a:bodyPr/>
            <a:lstStyle/>
            <a:p>
              <a:endParaRPr lang="it-IT"/>
            </a:p>
          </p:txBody>
        </p:sp>
      </p:grpSp>
      <p:grpSp>
        <p:nvGrpSpPr>
          <p:cNvPr id="4" name="Group 4"/>
          <p:cNvGrpSpPr/>
          <p:nvPr/>
        </p:nvGrpSpPr>
        <p:grpSpPr>
          <a:xfrm rot="-10800000">
            <a:off x="11865513" y="7751113"/>
            <a:ext cx="6070024" cy="2019359"/>
            <a:chOff x="0" y="0"/>
            <a:chExt cx="5168994" cy="1719607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5168994" cy="1719607"/>
            </a:xfrm>
            <a:custGeom>
              <a:avLst/>
              <a:gdLst/>
              <a:ahLst/>
              <a:cxnLst/>
              <a:rect l="l" t="t" r="r" b="b"/>
              <a:pathLst>
                <a:path w="5168994" h="1719607">
                  <a:moveTo>
                    <a:pt x="5005164" y="0"/>
                  </a:moveTo>
                  <a:lnTo>
                    <a:pt x="0" y="0"/>
                  </a:lnTo>
                  <a:lnTo>
                    <a:pt x="0" y="1719607"/>
                  </a:lnTo>
                  <a:lnTo>
                    <a:pt x="76200" y="1719607"/>
                  </a:lnTo>
                  <a:lnTo>
                    <a:pt x="76200" y="76200"/>
                  </a:lnTo>
                  <a:lnTo>
                    <a:pt x="5168994" y="76200"/>
                  </a:lnTo>
                  <a:lnTo>
                    <a:pt x="5168994" y="0"/>
                  </a:lnTo>
                  <a:close/>
                </a:path>
              </a:pathLst>
            </a:custGeom>
            <a:solidFill>
              <a:srgbClr val="B02039"/>
            </a:solidFill>
          </p:spPr>
          <p:txBody>
            <a:bodyPr/>
            <a:lstStyle/>
            <a:p>
              <a:endParaRPr lang="it-IT"/>
            </a:p>
          </p:txBody>
        </p:sp>
      </p:grpSp>
      <p:sp>
        <p:nvSpPr>
          <p:cNvPr id="6" name="Freeform 6"/>
          <p:cNvSpPr/>
          <p:nvPr/>
        </p:nvSpPr>
        <p:spPr>
          <a:xfrm>
            <a:off x="16784434" y="8760792"/>
            <a:ext cx="949733" cy="805000"/>
          </a:xfrm>
          <a:custGeom>
            <a:avLst/>
            <a:gdLst/>
            <a:ahLst/>
            <a:cxnLst/>
            <a:rect l="l" t="t" r="r" b="b"/>
            <a:pathLst>
              <a:path w="949733" h="805000">
                <a:moveTo>
                  <a:pt x="0" y="0"/>
                </a:moveTo>
                <a:lnTo>
                  <a:pt x="949732" y="0"/>
                </a:lnTo>
                <a:lnTo>
                  <a:pt x="949732" y="805000"/>
                </a:lnTo>
                <a:lnTo>
                  <a:pt x="0" y="805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it-IT"/>
          </a:p>
        </p:txBody>
      </p:sp>
      <p:sp>
        <p:nvSpPr>
          <p:cNvPr id="7" name="TextBox 7"/>
          <p:cNvSpPr txBox="1"/>
          <p:nvPr/>
        </p:nvSpPr>
        <p:spPr>
          <a:xfrm>
            <a:off x="1028700" y="1028700"/>
            <a:ext cx="16230600" cy="18462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r>
              <a:rPr lang="it-IT" sz="3999" dirty="0">
                <a:solidFill>
                  <a:srgbClr val="B02039"/>
                </a:solidFill>
                <a:latin typeface="Lato"/>
              </a:rPr>
              <a:t>Ipotesi localizzazione in Paese non convenzionato</a:t>
            </a:r>
          </a:p>
          <a:p>
            <a:r>
              <a:rPr lang="it-IT" sz="3999" dirty="0">
                <a:solidFill>
                  <a:srgbClr val="B02039"/>
                </a:solidFill>
                <a:latin typeface="Lato"/>
              </a:rPr>
              <a:t>Applicazione L.398/87: la rappresentanza previdenziale</a:t>
            </a:r>
          </a:p>
          <a:p>
            <a:endParaRPr lang="it-IT" sz="3999" dirty="0">
              <a:solidFill>
                <a:srgbClr val="B02039"/>
              </a:solidFill>
              <a:latin typeface="Lato"/>
            </a:endParaRPr>
          </a:p>
        </p:txBody>
      </p:sp>
      <p:sp>
        <p:nvSpPr>
          <p:cNvPr id="8" name="TextBox 8"/>
          <p:cNvSpPr txBox="1"/>
          <p:nvPr/>
        </p:nvSpPr>
        <p:spPr>
          <a:xfrm>
            <a:off x="5644774" y="9520381"/>
            <a:ext cx="3754820" cy="32393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2799"/>
              </a:lnSpc>
            </a:pPr>
            <a:r>
              <a:rPr lang="en-US" sz="1999" dirty="0">
                <a:solidFill>
                  <a:srgbClr val="003253"/>
                </a:solidFill>
                <a:latin typeface="Lato"/>
              </a:rPr>
              <a:t>Nel mondo, </a:t>
            </a:r>
            <a:r>
              <a:rPr lang="en-US" sz="1999" dirty="0" err="1">
                <a:solidFill>
                  <a:srgbClr val="003253"/>
                </a:solidFill>
                <a:latin typeface="Lato"/>
              </a:rPr>
              <a:t>alleati</a:t>
            </a:r>
            <a:r>
              <a:rPr lang="en-US" sz="1999" dirty="0">
                <a:solidFill>
                  <a:srgbClr val="003253"/>
                </a:solidFill>
                <a:latin typeface="Lato"/>
              </a:rPr>
              <a:t> al </a:t>
            </a:r>
            <a:r>
              <a:rPr lang="en-US" sz="1999" dirty="0" err="1">
                <a:solidFill>
                  <a:srgbClr val="003253"/>
                </a:solidFill>
                <a:latin typeface="Lato"/>
              </a:rPr>
              <a:t>tuo</a:t>
            </a:r>
            <a:r>
              <a:rPr lang="en-US" sz="1999" dirty="0">
                <a:solidFill>
                  <a:srgbClr val="003253"/>
                </a:solidFill>
                <a:latin typeface="Lato"/>
              </a:rPr>
              <a:t> </a:t>
            </a:r>
            <a:r>
              <a:rPr lang="en-US" sz="1999" dirty="0" err="1">
                <a:solidFill>
                  <a:srgbClr val="003253"/>
                </a:solidFill>
                <a:latin typeface="Lato"/>
              </a:rPr>
              <a:t>fianco</a:t>
            </a:r>
            <a:endParaRPr lang="en-US" sz="1999" dirty="0">
              <a:solidFill>
                <a:srgbClr val="003253"/>
              </a:solidFill>
              <a:latin typeface="Lato"/>
            </a:endParaRPr>
          </a:p>
        </p:txBody>
      </p:sp>
      <p:sp>
        <p:nvSpPr>
          <p:cNvPr id="9" name="TextBox 9"/>
          <p:cNvSpPr txBox="1"/>
          <p:nvPr/>
        </p:nvSpPr>
        <p:spPr>
          <a:xfrm>
            <a:off x="9574206" y="9520381"/>
            <a:ext cx="3754820" cy="33965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2799"/>
              </a:lnSpc>
            </a:pPr>
            <a:r>
              <a:rPr lang="en-US" sz="1999">
                <a:solidFill>
                  <a:srgbClr val="003253"/>
                </a:solidFill>
                <a:latin typeface="Lato"/>
              </a:rPr>
              <a:t>www.ecaitalia.com</a:t>
            </a:r>
          </a:p>
        </p:txBody>
      </p:sp>
      <p:sp>
        <p:nvSpPr>
          <p:cNvPr id="14" name="Rettangolo 13">
            <a:extLst>
              <a:ext uri="{FF2B5EF4-FFF2-40B4-BE49-F238E27FC236}">
                <a16:creationId xmlns:a16="http://schemas.microsoft.com/office/drawing/2014/main" id="{F2CF0C62-8102-2DF8-E899-07B5F667A7A3}"/>
              </a:ext>
            </a:extLst>
          </p:cNvPr>
          <p:cNvSpPr/>
          <p:nvPr/>
        </p:nvSpPr>
        <p:spPr>
          <a:xfrm>
            <a:off x="838200" y="2705100"/>
            <a:ext cx="15039496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it-IT" sz="2800" i="1" kern="1200" dirty="0">
                <a:solidFill>
                  <a:srgbClr val="002F54"/>
                </a:solidFill>
                <a:latin typeface="Lato" panose="020F0502020204030203" pitchFamily="34" charset="0"/>
                <a:ea typeface="Arimo" panose="020B0604020202020204" pitchFamily="34" charset="0"/>
                <a:cs typeface="Arial" charset="0"/>
              </a:rPr>
              <a:t>In caso di assunzione di lavoratori italiani in Paesi extra UE non convenzionati o con convenzione parziale, è necessario eleggere un </a:t>
            </a:r>
            <a:r>
              <a:rPr lang="it-IT" sz="2800" b="1" i="1" kern="1200" dirty="0">
                <a:solidFill>
                  <a:srgbClr val="002F54"/>
                </a:solidFill>
                <a:latin typeface="Lato" panose="020F0502020204030203" pitchFamily="34" charset="0"/>
                <a:ea typeface="Arimo" panose="020B0604020202020204" pitchFamily="34" charset="0"/>
                <a:cs typeface="Arial" charset="0"/>
              </a:rPr>
              <a:t>rappresentante previdenziale </a:t>
            </a:r>
            <a:r>
              <a:rPr lang="it-IT" sz="2800" i="1" kern="1200" dirty="0">
                <a:solidFill>
                  <a:srgbClr val="002F54"/>
                </a:solidFill>
                <a:latin typeface="Lato" panose="020F0502020204030203" pitchFamily="34" charset="0"/>
                <a:ea typeface="Arimo" panose="020B0604020202020204" pitchFamily="34" charset="0"/>
                <a:cs typeface="Arial" charset="0"/>
              </a:rPr>
              <a:t>in Italia il quale si occuperà di versare i contributi italiani in nome e per conto del datore di lavoro straniero.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it-IT" sz="2800" b="1" kern="1200" dirty="0">
                <a:solidFill>
                  <a:srgbClr val="002F54"/>
                </a:solidFill>
                <a:latin typeface="Lato" panose="020F0502020204030203" pitchFamily="34" charset="0"/>
                <a:ea typeface="Arimo" panose="020B0604020202020204" pitchFamily="34" charset="0"/>
                <a:cs typeface="Arial" charset="0"/>
              </a:rPr>
              <a:t>N.B: </a:t>
            </a:r>
            <a:r>
              <a:rPr lang="it-IT" sz="2800" kern="1200" dirty="0">
                <a:solidFill>
                  <a:srgbClr val="002F54"/>
                </a:solidFill>
                <a:latin typeface="Lato" panose="020F0502020204030203" pitchFamily="34" charset="0"/>
                <a:ea typeface="Arimo" panose="020B0604020202020204" pitchFamily="34" charset="0"/>
                <a:cs typeface="Arial" charset="0"/>
              </a:rPr>
              <a:t>Incarico conferito mediante apposito mandato con rappresentanza richiesto da Agenzia delle Entrate e da INPS</a:t>
            </a:r>
          </a:p>
        </p:txBody>
      </p:sp>
      <p:graphicFrame>
        <p:nvGraphicFramePr>
          <p:cNvPr id="31" name="Diagramma 30">
            <a:extLst>
              <a:ext uri="{FF2B5EF4-FFF2-40B4-BE49-F238E27FC236}">
                <a16:creationId xmlns:a16="http://schemas.microsoft.com/office/drawing/2014/main" id="{1AA7D58F-DC3A-9918-287A-160C90A297E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75328312"/>
              </p:ext>
            </p:extLst>
          </p:nvPr>
        </p:nvGraphicFramePr>
        <p:xfrm>
          <a:off x="873642" y="4724542"/>
          <a:ext cx="13736434" cy="4724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057305296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 noChangeAspect="1"/>
          </p:cNvGrpSpPr>
          <p:nvPr/>
        </p:nvGrpSpPr>
        <p:grpSpPr>
          <a:xfrm>
            <a:off x="10177428" y="-3844894"/>
            <a:ext cx="6058164" cy="5246370"/>
            <a:chOff x="0" y="0"/>
            <a:chExt cx="6350000" cy="549910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6350000" cy="5499100"/>
            </a:xfrm>
            <a:custGeom>
              <a:avLst/>
              <a:gdLst/>
              <a:ahLst/>
              <a:cxnLst/>
              <a:rect l="l" t="t" r="r" b="b"/>
              <a:pathLst>
                <a:path w="6350000" h="5499100">
                  <a:moveTo>
                    <a:pt x="4762500" y="0"/>
                  </a:moveTo>
                  <a:lnTo>
                    <a:pt x="1587500" y="0"/>
                  </a:lnTo>
                  <a:lnTo>
                    <a:pt x="0" y="2749550"/>
                  </a:lnTo>
                  <a:lnTo>
                    <a:pt x="1587500" y="5499100"/>
                  </a:lnTo>
                  <a:lnTo>
                    <a:pt x="4762500" y="5499100"/>
                  </a:lnTo>
                  <a:lnTo>
                    <a:pt x="6350000" y="2749550"/>
                  </a:lnTo>
                  <a:close/>
                </a:path>
              </a:pathLst>
            </a:custGeom>
            <a:solidFill>
              <a:srgbClr val="F4CC57"/>
            </a:solidFill>
            <a:ln w="12700">
              <a:noFill/>
            </a:ln>
          </p:spPr>
          <p:txBody>
            <a:bodyPr/>
            <a:lstStyle/>
            <a:p>
              <a:endParaRPr lang="it-IT"/>
            </a:p>
          </p:txBody>
        </p:sp>
      </p:grpSp>
      <p:grpSp>
        <p:nvGrpSpPr>
          <p:cNvPr id="4" name="Group 4"/>
          <p:cNvGrpSpPr/>
          <p:nvPr/>
        </p:nvGrpSpPr>
        <p:grpSpPr>
          <a:xfrm>
            <a:off x="14983982" y="-815226"/>
            <a:ext cx="5665256" cy="4868579"/>
            <a:chOff x="0" y="0"/>
            <a:chExt cx="812800" cy="698500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812800" cy="698500"/>
            </a:xfrm>
            <a:custGeom>
              <a:avLst/>
              <a:gdLst/>
              <a:ahLst/>
              <a:cxnLst/>
              <a:rect l="l" t="t" r="r" b="b"/>
              <a:pathLst>
                <a:path w="812800" h="698500">
                  <a:moveTo>
                    <a:pt x="812800" y="349250"/>
                  </a:moveTo>
                  <a:lnTo>
                    <a:pt x="609600" y="698500"/>
                  </a:lnTo>
                  <a:lnTo>
                    <a:pt x="203200" y="698500"/>
                  </a:lnTo>
                  <a:lnTo>
                    <a:pt x="0" y="349250"/>
                  </a:lnTo>
                  <a:lnTo>
                    <a:pt x="203200" y="0"/>
                  </a:lnTo>
                  <a:lnTo>
                    <a:pt x="609600" y="0"/>
                  </a:lnTo>
                  <a:lnTo>
                    <a:pt x="812800" y="349250"/>
                  </a:lnTo>
                  <a:close/>
                </a:path>
              </a:pathLst>
            </a:custGeom>
            <a:solidFill>
              <a:srgbClr val="003253"/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6" name="TextBox 6"/>
            <p:cNvSpPr txBox="1"/>
            <p:nvPr/>
          </p:nvSpPr>
          <p:spPr>
            <a:xfrm>
              <a:off x="114300" y="-38100"/>
              <a:ext cx="584200" cy="7366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7" name="Group 7"/>
          <p:cNvGrpSpPr>
            <a:grpSpLocks noChangeAspect="1"/>
          </p:cNvGrpSpPr>
          <p:nvPr/>
        </p:nvGrpSpPr>
        <p:grpSpPr>
          <a:xfrm>
            <a:off x="10110753" y="1657115"/>
            <a:ext cx="6058164" cy="5246370"/>
            <a:chOff x="0" y="0"/>
            <a:chExt cx="6350000" cy="5499100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6350000" cy="5499100"/>
            </a:xfrm>
            <a:custGeom>
              <a:avLst/>
              <a:gdLst/>
              <a:ahLst/>
              <a:cxnLst/>
              <a:rect l="l" t="t" r="r" b="b"/>
              <a:pathLst>
                <a:path w="6350000" h="5499100">
                  <a:moveTo>
                    <a:pt x="4762500" y="0"/>
                  </a:moveTo>
                  <a:lnTo>
                    <a:pt x="1587500" y="0"/>
                  </a:lnTo>
                  <a:lnTo>
                    <a:pt x="0" y="2749550"/>
                  </a:lnTo>
                  <a:lnTo>
                    <a:pt x="1587500" y="5499100"/>
                  </a:lnTo>
                  <a:lnTo>
                    <a:pt x="4762500" y="5499100"/>
                  </a:lnTo>
                  <a:lnTo>
                    <a:pt x="6350000" y="2749550"/>
                  </a:lnTo>
                  <a:close/>
                </a:path>
              </a:pathLst>
            </a:custGeom>
            <a:blipFill>
              <a:blip r:embed="rId2"/>
              <a:stretch>
                <a:fillRect l="-14950" r="-14950"/>
              </a:stretch>
            </a:blipFill>
          </p:spPr>
          <p:txBody>
            <a:bodyPr/>
            <a:lstStyle/>
            <a:p>
              <a:endParaRPr lang="it-IT"/>
            </a:p>
          </p:txBody>
        </p:sp>
      </p:grpSp>
      <p:grpSp>
        <p:nvGrpSpPr>
          <p:cNvPr id="9" name="Group 9"/>
          <p:cNvGrpSpPr>
            <a:grpSpLocks noChangeAspect="1"/>
          </p:cNvGrpSpPr>
          <p:nvPr/>
        </p:nvGrpSpPr>
        <p:grpSpPr>
          <a:xfrm>
            <a:off x="14907782" y="4375550"/>
            <a:ext cx="6058164" cy="5246370"/>
            <a:chOff x="0" y="0"/>
            <a:chExt cx="6350000" cy="5499100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6350000" cy="5499100"/>
            </a:xfrm>
            <a:custGeom>
              <a:avLst/>
              <a:gdLst/>
              <a:ahLst/>
              <a:cxnLst/>
              <a:rect l="l" t="t" r="r" b="b"/>
              <a:pathLst>
                <a:path w="6350000" h="5499100">
                  <a:moveTo>
                    <a:pt x="4762500" y="0"/>
                  </a:moveTo>
                  <a:lnTo>
                    <a:pt x="1587500" y="0"/>
                  </a:lnTo>
                  <a:lnTo>
                    <a:pt x="0" y="2749550"/>
                  </a:lnTo>
                  <a:lnTo>
                    <a:pt x="1587500" y="5499100"/>
                  </a:lnTo>
                  <a:lnTo>
                    <a:pt x="4762500" y="5499100"/>
                  </a:lnTo>
                  <a:lnTo>
                    <a:pt x="6350000" y="2749550"/>
                  </a:lnTo>
                  <a:close/>
                </a:path>
              </a:pathLst>
            </a:custGeom>
            <a:blipFill>
              <a:blip r:embed="rId3"/>
              <a:stretch>
                <a:fillRect r="-29737"/>
              </a:stretch>
            </a:blipFill>
          </p:spPr>
          <p:txBody>
            <a:bodyPr/>
            <a:lstStyle/>
            <a:p>
              <a:endParaRPr lang="it-IT"/>
            </a:p>
          </p:txBody>
        </p:sp>
      </p:grpSp>
      <p:grpSp>
        <p:nvGrpSpPr>
          <p:cNvPr id="11" name="Group 11"/>
          <p:cNvGrpSpPr/>
          <p:nvPr/>
        </p:nvGrpSpPr>
        <p:grpSpPr>
          <a:xfrm>
            <a:off x="10202432" y="7151135"/>
            <a:ext cx="5928385" cy="5094706"/>
            <a:chOff x="0" y="0"/>
            <a:chExt cx="812800" cy="698500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812800" cy="698500"/>
            </a:xfrm>
            <a:custGeom>
              <a:avLst/>
              <a:gdLst/>
              <a:ahLst/>
              <a:cxnLst/>
              <a:rect l="l" t="t" r="r" b="b"/>
              <a:pathLst>
                <a:path w="812800" h="698500">
                  <a:moveTo>
                    <a:pt x="812800" y="349250"/>
                  </a:moveTo>
                  <a:lnTo>
                    <a:pt x="609600" y="698500"/>
                  </a:lnTo>
                  <a:lnTo>
                    <a:pt x="203200" y="698500"/>
                  </a:lnTo>
                  <a:lnTo>
                    <a:pt x="0" y="349250"/>
                  </a:lnTo>
                  <a:lnTo>
                    <a:pt x="203200" y="0"/>
                  </a:lnTo>
                  <a:lnTo>
                    <a:pt x="609600" y="0"/>
                  </a:lnTo>
                  <a:lnTo>
                    <a:pt x="812800" y="349250"/>
                  </a:lnTo>
                  <a:close/>
                </a:path>
              </a:pathLst>
            </a:custGeom>
            <a:solidFill>
              <a:srgbClr val="003253"/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13" name="TextBox 13"/>
            <p:cNvSpPr txBox="1"/>
            <p:nvPr/>
          </p:nvSpPr>
          <p:spPr>
            <a:xfrm>
              <a:off x="114300" y="-38100"/>
              <a:ext cx="584200" cy="7366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14" name="Group 14"/>
          <p:cNvGrpSpPr/>
          <p:nvPr/>
        </p:nvGrpSpPr>
        <p:grpSpPr>
          <a:xfrm>
            <a:off x="14907782" y="9879095"/>
            <a:ext cx="5928385" cy="5094706"/>
            <a:chOff x="0" y="0"/>
            <a:chExt cx="812800" cy="698500"/>
          </a:xfrm>
        </p:grpSpPr>
        <p:sp>
          <p:nvSpPr>
            <p:cNvPr id="15" name="Freeform 15"/>
            <p:cNvSpPr/>
            <p:nvPr/>
          </p:nvSpPr>
          <p:spPr>
            <a:xfrm>
              <a:off x="0" y="0"/>
              <a:ext cx="812800" cy="698500"/>
            </a:xfrm>
            <a:custGeom>
              <a:avLst/>
              <a:gdLst/>
              <a:ahLst/>
              <a:cxnLst/>
              <a:rect l="l" t="t" r="r" b="b"/>
              <a:pathLst>
                <a:path w="812800" h="698500">
                  <a:moveTo>
                    <a:pt x="812800" y="349250"/>
                  </a:moveTo>
                  <a:lnTo>
                    <a:pt x="609600" y="698500"/>
                  </a:lnTo>
                  <a:lnTo>
                    <a:pt x="203200" y="698500"/>
                  </a:lnTo>
                  <a:lnTo>
                    <a:pt x="0" y="349250"/>
                  </a:lnTo>
                  <a:lnTo>
                    <a:pt x="203200" y="0"/>
                  </a:lnTo>
                  <a:lnTo>
                    <a:pt x="609600" y="0"/>
                  </a:lnTo>
                  <a:lnTo>
                    <a:pt x="812800" y="349250"/>
                  </a:lnTo>
                  <a:close/>
                </a:path>
              </a:pathLst>
            </a:custGeom>
            <a:solidFill>
              <a:srgbClr val="F4CC57"/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16" name="TextBox 16"/>
            <p:cNvSpPr txBox="1"/>
            <p:nvPr/>
          </p:nvSpPr>
          <p:spPr>
            <a:xfrm>
              <a:off x="114300" y="-38100"/>
              <a:ext cx="584200" cy="7366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17" name="Group 17"/>
          <p:cNvGrpSpPr>
            <a:grpSpLocks noChangeAspect="1"/>
          </p:cNvGrpSpPr>
          <p:nvPr/>
        </p:nvGrpSpPr>
        <p:grpSpPr>
          <a:xfrm>
            <a:off x="5331557" y="-1221709"/>
            <a:ext cx="6058164" cy="5246370"/>
            <a:chOff x="0" y="0"/>
            <a:chExt cx="6350000" cy="5499100"/>
          </a:xfrm>
        </p:grpSpPr>
        <p:sp>
          <p:nvSpPr>
            <p:cNvPr id="18" name="Freeform 18"/>
            <p:cNvSpPr/>
            <p:nvPr/>
          </p:nvSpPr>
          <p:spPr>
            <a:xfrm>
              <a:off x="0" y="0"/>
              <a:ext cx="6350000" cy="5499100"/>
            </a:xfrm>
            <a:custGeom>
              <a:avLst/>
              <a:gdLst/>
              <a:ahLst/>
              <a:cxnLst/>
              <a:rect l="l" t="t" r="r" b="b"/>
              <a:pathLst>
                <a:path w="6350000" h="5499100">
                  <a:moveTo>
                    <a:pt x="4762500" y="0"/>
                  </a:moveTo>
                  <a:lnTo>
                    <a:pt x="1587500" y="0"/>
                  </a:lnTo>
                  <a:lnTo>
                    <a:pt x="0" y="2749550"/>
                  </a:lnTo>
                  <a:lnTo>
                    <a:pt x="1587500" y="5499100"/>
                  </a:lnTo>
                  <a:lnTo>
                    <a:pt x="4762500" y="5499100"/>
                  </a:lnTo>
                  <a:lnTo>
                    <a:pt x="6350000" y="2749550"/>
                  </a:lnTo>
                  <a:close/>
                </a:path>
              </a:pathLst>
            </a:custGeom>
            <a:blipFill>
              <a:blip r:embed="rId3"/>
              <a:stretch>
                <a:fillRect l="-29737"/>
              </a:stretch>
            </a:blipFill>
          </p:spPr>
          <p:txBody>
            <a:bodyPr/>
            <a:lstStyle/>
            <a:p>
              <a:endParaRPr lang="it-IT"/>
            </a:p>
          </p:txBody>
        </p:sp>
      </p:grpSp>
      <p:grpSp>
        <p:nvGrpSpPr>
          <p:cNvPr id="19" name="Group 19"/>
          <p:cNvGrpSpPr/>
          <p:nvPr/>
        </p:nvGrpSpPr>
        <p:grpSpPr>
          <a:xfrm>
            <a:off x="379572" y="398622"/>
            <a:ext cx="4210323" cy="6419139"/>
            <a:chOff x="0" y="0"/>
            <a:chExt cx="3585346" cy="5466287"/>
          </a:xfrm>
        </p:grpSpPr>
        <p:sp>
          <p:nvSpPr>
            <p:cNvPr id="20" name="Freeform 20"/>
            <p:cNvSpPr/>
            <p:nvPr/>
          </p:nvSpPr>
          <p:spPr>
            <a:xfrm>
              <a:off x="0" y="0"/>
              <a:ext cx="3585346" cy="5466286"/>
            </a:xfrm>
            <a:custGeom>
              <a:avLst/>
              <a:gdLst/>
              <a:ahLst/>
              <a:cxnLst/>
              <a:rect l="l" t="t" r="r" b="b"/>
              <a:pathLst>
                <a:path w="3585346" h="5466286">
                  <a:moveTo>
                    <a:pt x="3421516" y="0"/>
                  </a:moveTo>
                  <a:lnTo>
                    <a:pt x="0" y="0"/>
                  </a:lnTo>
                  <a:lnTo>
                    <a:pt x="0" y="5466286"/>
                  </a:lnTo>
                  <a:lnTo>
                    <a:pt x="76200" y="5466286"/>
                  </a:lnTo>
                  <a:lnTo>
                    <a:pt x="76200" y="76200"/>
                  </a:lnTo>
                  <a:lnTo>
                    <a:pt x="3585346" y="76200"/>
                  </a:lnTo>
                  <a:lnTo>
                    <a:pt x="3585346" y="0"/>
                  </a:lnTo>
                  <a:close/>
                </a:path>
              </a:pathLst>
            </a:custGeom>
            <a:solidFill>
              <a:srgbClr val="003253"/>
            </a:solidFill>
          </p:spPr>
          <p:txBody>
            <a:bodyPr/>
            <a:lstStyle/>
            <a:p>
              <a:endParaRPr lang="it-IT"/>
            </a:p>
          </p:txBody>
        </p:sp>
      </p:grpSp>
      <p:sp>
        <p:nvSpPr>
          <p:cNvPr id="21" name="Freeform 21"/>
          <p:cNvSpPr/>
          <p:nvPr/>
        </p:nvSpPr>
        <p:spPr>
          <a:xfrm>
            <a:off x="-169140" y="9438019"/>
            <a:ext cx="3225149" cy="3213055"/>
          </a:xfrm>
          <a:custGeom>
            <a:avLst/>
            <a:gdLst/>
            <a:ahLst/>
            <a:cxnLst/>
            <a:rect l="l" t="t" r="r" b="b"/>
            <a:pathLst>
              <a:path w="3225149" h="3213055">
                <a:moveTo>
                  <a:pt x="0" y="0"/>
                </a:moveTo>
                <a:lnTo>
                  <a:pt x="3225149" y="0"/>
                </a:lnTo>
                <a:lnTo>
                  <a:pt x="3225149" y="3213055"/>
                </a:lnTo>
                <a:lnTo>
                  <a:pt x="0" y="3213055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it-IT"/>
          </a:p>
        </p:txBody>
      </p:sp>
      <p:sp>
        <p:nvSpPr>
          <p:cNvPr id="22" name="Freeform 22"/>
          <p:cNvSpPr/>
          <p:nvPr/>
        </p:nvSpPr>
        <p:spPr>
          <a:xfrm>
            <a:off x="1028700" y="1028700"/>
            <a:ext cx="2591476" cy="2196553"/>
          </a:xfrm>
          <a:custGeom>
            <a:avLst/>
            <a:gdLst/>
            <a:ahLst/>
            <a:cxnLst/>
            <a:rect l="l" t="t" r="r" b="b"/>
            <a:pathLst>
              <a:path w="2591476" h="2196553">
                <a:moveTo>
                  <a:pt x="0" y="0"/>
                </a:moveTo>
                <a:lnTo>
                  <a:pt x="2591476" y="0"/>
                </a:lnTo>
                <a:lnTo>
                  <a:pt x="2591476" y="2196553"/>
                </a:lnTo>
                <a:lnTo>
                  <a:pt x="0" y="2196553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  <p:txBody>
          <a:bodyPr/>
          <a:lstStyle/>
          <a:p>
            <a:endParaRPr lang="it-IT"/>
          </a:p>
        </p:txBody>
      </p:sp>
      <p:sp>
        <p:nvSpPr>
          <p:cNvPr id="23" name="TextBox 23"/>
          <p:cNvSpPr txBox="1"/>
          <p:nvPr/>
        </p:nvSpPr>
        <p:spPr>
          <a:xfrm>
            <a:off x="1028700" y="4177061"/>
            <a:ext cx="12941633" cy="206121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7920"/>
              </a:lnSpc>
            </a:pPr>
            <a:r>
              <a:rPr lang="en-US" sz="8000">
                <a:solidFill>
                  <a:srgbClr val="B81A39"/>
                </a:solidFill>
                <a:latin typeface="Lato Bold"/>
              </a:rPr>
              <a:t>GRAZIE PER L’ATTENZIONE!</a:t>
            </a:r>
          </a:p>
        </p:txBody>
      </p:sp>
      <p:sp>
        <p:nvSpPr>
          <p:cNvPr id="24" name="TextBox 24"/>
          <p:cNvSpPr txBox="1"/>
          <p:nvPr/>
        </p:nvSpPr>
        <p:spPr>
          <a:xfrm>
            <a:off x="1028700" y="6328884"/>
            <a:ext cx="9923164" cy="13779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11200"/>
              </a:lnSpc>
              <a:spcBef>
                <a:spcPct val="0"/>
              </a:spcBef>
            </a:pPr>
            <a:r>
              <a:rPr lang="en-US" sz="8000">
                <a:solidFill>
                  <a:srgbClr val="B81A39"/>
                </a:solidFill>
                <a:latin typeface="Lato Bold"/>
              </a:rPr>
              <a:t>DOMANDE?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haredWithUsers xmlns="13754b43-b7bd-4453-8454-ade30ed6e979">
      <UserInfo>
        <DisplayName>Ivan Pimpinelli</DisplayName>
        <AccountId>22</AccountId>
        <AccountType/>
      </UserInfo>
      <UserInfo>
        <DisplayName>Martina De Santis</DisplayName>
        <AccountId>28</AccountId>
        <AccountType/>
      </UserInfo>
      <UserInfo>
        <DisplayName>Andrea Benigni</DisplayName>
        <AccountId>24</AccountId>
        <AccountType/>
      </UserInfo>
      <UserInfo>
        <DisplayName>Sara Tolis</DisplayName>
        <AccountId>58</AccountId>
        <AccountType/>
      </UserInfo>
      <UserInfo>
        <DisplayName>Carlo Medros</DisplayName>
        <AccountId>19</AccountId>
        <AccountType/>
      </UserInfo>
    </SharedWithUsers>
    <lcf76f155ced4ddcb4097134ff3c332f xmlns="2ccfbbef-dd6c-4604-89fa-38987d8c45d6">
      <Terms xmlns="http://schemas.microsoft.com/office/infopath/2007/PartnerControls"/>
    </lcf76f155ced4ddcb4097134ff3c332f>
    <TaxCatchAll xmlns="13754b43-b7bd-4453-8454-ade30ed6e979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o" ma:contentTypeID="0x010100D73742821D82264A87F664C5C9DBBC36" ma:contentTypeVersion="22" ma:contentTypeDescription="Creare un nuovo documento." ma:contentTypeScope="" ma:versionID="0cb483b43bb00adb286ee18ca05277ce">
  <xsd:schema xmlns:xsd="http://www.w3.org/2001/XMLSchema" xmlns:xs="http://www.w3.org/2001/XMLSchema" xmlns:p="http://schemas.microsoft.com/office/2006/metadata/properties" xmlns:ns2="2ccfbbef-dd6c-4604-89fa-38987d8c45d6" xmlns:ns3="13754b43-b7bd-4453-8454-ade30ed6e979" targetNamespace="http://schemas.microsoft.com/office/2006/metadata/properties" ma:root="true" ma:fieldsID="3024d65b32dda8a40eddd2f2d07e097b" ns2:_="" ns3:_="">
    <xsd:import namespace="2ccfbbef-dd6c-4604-89fa-38987d8c45d6"/>
    <xsd:import namespace="13754b43-b7bd-4453-8454-ade30ed6e979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LengthInSeconds" minOccurs="0"/>
                <xsd:element ref="ns2:MediaServiceDateTaken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3:TaxCatchAll" minOccurs="0"/>
                <xsd:element ref="ns2:MediaServiceLocation" minOccurs="0"/>
                <xsd:element ref="ns2:MediaServiceOCR" minOccurs="0"/>
                <xsd:element ref="ns2:lcf76f155ced4ddcb4097134ff3c332f" minOccurs="0"/>
                <xsd:element ref="ns3:SharedWithUsers" minOccurs="0"/>
                <xsd:element ref="ns3:SharedWithDetails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ccfbbef-dd6c-4604-89fa-38987d8c45d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LengthInSeconds" ma:index="10" nillable="true" ma:displayName="Length (seconds)" ma:internalName="MediaLengthInSeconds" ma:readOnly="true">
      <xsd:simpleType>
        <xsd:restriction base="dms:Unknown"/>
      </xsd:simpleType>
    </xsd:element>
    <xsd:element name="MediaServiceDateTaken" ma:index="11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6" nillable="true" ma:displayName="Location" ma:internalName="MediaServiceLocation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lcf76f155ced4ddcb4097134ff3c332f" ma:index="19" nillable="true" ma:taxonomy="true" ma:internalName="lcf76f155ced4ddcb4097134ff3c332f" ma:taxonomyFieldName="MediaServiceImageTags" ma:displayName="Tag immagine" ma:readOnly="false" ma:fieldId="{5cf76f15-5ced-4ddc-b409-7134ff3c332f}" ma:taxonomyMulti="true" ma:sspId="71e1588b-0b90-4956-8398-c03c184ea8fc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3754b43-b7bd-4453-8454-ade30ed6e979" elementFormDefault="qualified">
    <xsd:import namespace="http://schemas.microsoft.com/office/2006/documentManagement/types"/>
    <xsd:import namespace="http://schemas.microsoft.com/office/infopath/2007/PartnerControls"/>
    <xsd:element name="TaxCatchAll" ma:index="15" nillable="true" ma:displayName="Taxonomy Catch All Column" ma:hidden="true" ma:list="{453d31ae-0a9d-491e-a48b-5539c84d2692}" ma:internalName="TaxCatchAll" ma:showField="CatchAllData" ma:web="13754b43-b7bd-4453-8454-ade30ed6e979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Condiviso con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Condiviso con dettagli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ipo di contenuto"/>
        <xsd:element ref="dc:title" minOccurs="0" maxOccurs="1" ma:index="4" ma:displayName="Titolo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76F403F2-0684-4AE0-995B-D6D39B5AB47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84EF2634-0F23-426F-826B-49FF4F1CFFFB}">
  <ds:schemaRefs>
    <ds:schemaRef ds:uri="http://schemas.microsoft.com/office/2006/metadata/properties"/>
    <ds:schemaRef ds:uri="http://schemas.microsoft.com/office/infopath/2007/PartnerControls"/>
    <ds:schemaRef ds:uri="13754b43-b7bd-4453-8454-ade30ed6e979"/>
    <ds:schemaRef ds:uri="2ccfbbef-dd6c-4604-89fa-38987d8c45d6"/>
  </ds:schemaRefs>
</ds:datastoreItem>
</file>

<file path=customXml/itemProps3.xml><?xml version="1.0" encoding="utf-8"?>
<ds:datastoreItem xmlns:ds="http://schemas.openxmlformats.org/officeDocument/2006/customXml" ds:itemID="{B471A9CD-8411-4646-9358-515A8E442D3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2ccfbbef-dd6c-4604-89fa-38987d8c45d6"/>
    <ds:schemaRef ds:uri="13754b43-b7bd-4453-8454-ade30ed6e979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4477</Words>
  <Application>Microsoft Office PowerPoint</Application>
  <PresentationFormat>Personalizzato</PresentationFormat>
  <Paragraphs>423</Paragraphs>
  <Slides>44</Slides>
  <Notes>0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6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44</vt:i4>
      </vt:variant>
    </vt:vector>
  </HeadingPairs>
  <TitlesOfParts>
    <vt:vector size="51" baseType="lpstr">
      <vt:lpstr>Wingdings</vt:lpstr>
      <vt:lpstr>Lato</vt:lpstr>
      <vt:lpstr>Arimo</vt:lpstr>
      <vt:lpstr>Arial</vt:lpstr>
      <vt:lpstr>Calibri</vt:lpstr>
      <vt:lpstr>Lato Bold</vt:lpstr>
      <vt:lpstr>Office Theme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Copia di Global Mobility Services_ECA Italia Group_2024 - ENG</dc:title>
  <cp:lastModifiedBy>Carlo Medros</cp:lastModifiedBy>
  <cp:revision>7</cp:revision>
  <dcterms:created xsi:type="dcterms:W3CDTF">2006-08-16T00:00:00Z</dcterms:created>
  <dcterms:modified xsi:type="dcterms:W3CDTF">2024-11-26T16:27:46Z</dcterms:modified>
  <dc:identifier>DAGCMFj0JIA</dc:identifier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0x010100D73742821D82264A87F664C5C9DBBC36</vt:lpwstr>
  </property>
  <property fmtid="{D5CDD505-2E9C-101B-9397-08002B2CF9AE}" pid="3" name="MediaServiceImageTags">
    <vt:lpwstr/>
  </property>
</Properties>
</file>