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2.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2.xml" ContentType="application/vnd.openxmlformats-officedocument.themeOverr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3.xml" ContentType="application/vnd.openxmlformats-officedocument.themeOverr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4.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5.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drawings/drawing3.xml" ContentType="application/vnd.openxmlformats-officedocument.drawingml.chartshape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76" r:id="rId4"/>
    <p:sldId id="277" r:id="rId5"/>
    <p:sldId id="278" r:id="rId6"/>
    <p:sldId id="272" r:id="rId7"/>
    <p:sldId id="268" r:id="rId8"/>
    <p:sldId id="286" r:id="rId9"/>
    <p:sldId id="279" r:id="rId10"/>
    <p:sldId id="283" r:id="rId11"/>
    <p:sldId id="282" r:id="rId12"/>
    <p:sldId id="285" r:id="rId13"/>
    <p:sldId id="262" r:id="rId14"/>
    <p:sldId id="267" r:id="rId15"/>
    <p:sldId id="269" r:id="rId16"/>
    <p:sldId id="273" r:id="rId17"/>
    <p:sldId id="274" r:id="rId18"/>
    <p:sldId id="275" r:id="rId19"/>
    <p:sldId id="263" r:id="rId20"/>
    <p:sldId id="257" r:id="rId21"/>
    <p:sldId id="260" r:id="rId22"/>
    <p:sldId id="259" r:id="rId23"/>
    <p:sldId id="295" r:id="rId24"/>
    <p:sldId id="290" r:id="rId25"/>
    <p:sldId id="291" r:id="rId26"/>
    <p:sldId id="292" r:id="rId27"/>
    <p:sldId id="293" r:id="rId28"/>
    <p:sldId id="261" r:id="rId29"/>
    <p:sldId id="281" r:id="rId30"/>
    <p:sldId id="294" r:id="rId31"/>
    <p:sldId id="296" r:id="rId32"/>
    <p:sldId id="298" r:id="rId33"/>
    <p:sldId id="299" r:id="rId3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E89156-42F9-4575-B433-8FDBA5A0C280}" v="231" dt="2024-10-17T19:36:43.436"/>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Stile chi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Stile me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94660"/>
  </p:normalViewPr>
  <p:slideViewPr>
    <p:cSldViewPr snapToGrid="0">
      <p:cViewPr varScale="1">
        <p:scale>
          <a:sx n="56" d="100"/>
          <a:sy n="56" d="100"/>
        </p:scale>
        <p:origin x="1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useppe Russo" userId="be1e37e6ba4e8a40" providerId="LiveId" clId="{B3E89156-42F9-4575-B433-8FDBA5A0C280}"/>
    <pc:docChg chg="undo custSel addSld delSld modSld sldOrd">
      <pc:chgData name="Giuseppe Russo" userId="be1e37e6ba4e8a40" providerId="LiveId" clId="{B3E89156-42F9-4575-B433-8FDBA5A0C280}" dt="2024-10-17T20:18:26.621" v="11808" actId="47"/>
      <pc:docMkLst>
        <pc:docMk/>
      </pc:docMkLst>
      <pc:sldChg chg="modSp mod">
        <pc:chgData name="Giuseppe Russo" userId="be1e37e6ba4e8a40" providerId="LiveId" clId="{B3E89156-42F9-4575-B433-8FDBA5A0C280}" dt="2024-10-17T16:30:13.076" v="3552" actId="20577"/>
        <pc:sldMkLst>
          <pc:docMk/>
          <pc:sldMk cId="385319378" sldId="256"/>
        </pc:sldMkLst>
        <pc:spChg chg="mod">
          <ac:chgData name="Giuseppe Russo" userId="be1e37e6ba4e8a40" providerId="LiveId" clId="{B3E89156-42F9-4575-B433-8FDBA5A0C280}" dt="2024-10-17T16:29:45.954" v="3517" actId="27636"/>
          <ac:spMkLst>
            <pc:docMk/>
            <pc:sldMk cId="385319378" sldId="256"/>
            <ac:spMk id="2" creationId="{8CE57D1E-F466-5E36-EE9A-FA13CE88B5B3}"/>
          </ac:spMkLst>
        </pc:spChg>
        <pc:spChg chg="mod">
          <ac:chgData name="Giuseppe Russo" userId="be1e37e6ba4e8a40" providerId="LiveId" clId="{B3E89156-42F9-4575-B433-8FDBA5A0C280}" dt="2024-10-17T16:30:13.076" v="3552" actId="20577"/>
          <ac:spMkLst>
            <pc:docMk/>
            <pc:sldMk cId="385319378" sldId="256"/>
            <ac:spMk id="3" creationId="{9E26C7F2-CA91-30FB-5BBC-447E2076601E}"/>
          </ac:spMkLst>
        </pc:spChg>
      </pc:sldChg>
      <pc:sldChg chg="addSp modSp mod">
        <pc:chgData name="Giuseppe Russo" userId="be1e37e6ba4e8a40" providerId="LiveId" clId="{B3E89156-42F9-4575-B433-8FDBA5A0C280}" dt="2024-10-17T19:34:30.933" v="8498" actId="20577"/>
        <pc:sldMkLst>
          <pc:docMk/>
          <pc:sldMk cId="3753262533" sldId="257"/>
        </pc:sldMkLst>
        <pc:spChg chg="mod">
          <ac:chgData name="Giuseppe Russo" userId="be1e37e6ba4e8a40" providerId="LiveId" clId="{B3E89156-42F9-4575-B433-8FDBA5A0C280}" dt="2024-10-17T19:23:15.675" v="7541" actId="13926"/>
          <ac:spMkLst>
            <pc:docMk/>
            <pc:sldMk cId="3753262533" sldId="257"/>
            <ac:spMk id="5" creationId="{869565C5-898C-E6DF-AD78-D34CBE0DDEE7}"/>
          </ac:spMkLst>
        </pc:spChg>
        <pc:spChg chg="mod">
          <ac:chgData name="Giuseppe Russo" userId="be1e37e6ba4e8a40" providerId="LiveId" clId="{B3E89156-42F9-4575-B433-8FDBA5A0C280}" dt="2024-10-17T19:23:35.344" v="7543" actId="13926"/>
          <ac:spMkLst>
            <pc:docMk/>
            <pc:sldMk cId="3753262533" sldId="257"/>
            <ac:spMk id="6" creationId="{EFC53006-117F-856F-AA8F-CDEA7080C521}"/>
          </ac:spMkLst>
        </pc:spChg>
        <pc:spChg chg="add mod">
          <ac:chgData name="Giuseppe Russo" userId="be1e37e6ba4e8a40" providerId="LiveId" clId="{B3E89156-42F9-4575-B433-8FDBA5A0C280}" dt="2024-10-17T19:34:30.933" v="8498" actId="20577"/>
          <ac:spMkLst>
            <pc:docMk/>
            <pc:sldMk cId="3753262533" sldId="257"/>
            <ac:spMk id="7" creationId="{275AF8FA-43A5-60CF-EB77-F1551D80236E}"/>
          </ac:spMkLst>
        </pc:spChg>
      </pc:sldChg>
      <pc:sldChg chg="del">
        <pc:chgData name="Giuseppe Russo" userId="be1e37e6ba4e8a40" providerId="LiveId" clId="{B3E89156-42F9-4575-B433-8FDBA5A0C280}" dt="2024-10-17T19:27:38.559" v="7873" actId="47"/>
        <pc:sldMkLst>
          <pc:docMk/>
          <pc:sldMk cId="556063461" sldId="258"/>
        </pc:sldMkLst>
      </pc:sldChg>
      <pc:sldChg chg="addSp modSp mod">
        <pc:chgData name="Giuseppe Russo" userId="be1e37e6ba4e8a40" providerId="LiveId" clId="{B3E89156-42F9-4575-B433-8FDBA5A0C280}" dt="2024-10-17T19:34:43.266" v="8500"/>
        <pc:sldMkLst>
          <pc:docMk/>
          <pc:sldMk cId="4140150802" sldId="259"/>
        </pc:sldMkLst>
        <pc:spChg chg="mod">
          <ac:chgData name="Giuseppe Russo" userId="be1e37e6ba4e8a40" providerId="LiveId" clId="{B3E89156-42F9-4575-B433-8FDBA5A0C280}" dt="2024-10-17T19:30:16.134" v="8010" actId="20577"/>
          <ac:spMkLst>
            <pc:docMk/>
            <pc:sldMk cId="4140150802" sldId="259"/>
            <ac:spMk id="2" creationId="{C735645A-05CA-9FE8-67CA-DCF5CDF584DF}"/>
          </ac:spMkLst>
        </pc:spChg>
        <pc:spChg chg="mod">
          <ac:chgData name="Giuseppe Russo" userId="be1e37e6ba4e8a40" providerId="LiveId" clId="{B3E89156-42F9-4575-B433-8FDBA5A0C280}" dt="2024-10-17T19:29:58.805" v="7991" actId="20577"/>
          <ac:spMkLst>
            <pc:docMk/>
            <pc:sldMk cId="4140150802" sldId="259"/>
            <ac:spMk id="4" creationId="{2CCAC9C1-CD6C-B79E-3D04-072F2A7272C4}"/>
          </ac:spMkLst>
        </pc:spChg>
        <pc:spChg chg="add mod">
          <ac:chgData name="Giuseppe Russo" userId="be1e37e6ba4e8a40" providerId="LiveId" clId="{B3E89156-42F9-4575-B433-8FDBA5A0C280}" dt="2024-10-17T19:34:43.266" v="8500"/>
          <ac:spMkLst>
            <pc:docMk/>
            <pc:sldMk cId="4140150802" sldId="259"/>
            <ac:spMk id="6" creationId="{70B542A3-FC45-1D97-EB62-EADB7A134756}"/>
          </ac:spMkLst>
        </pc:spChg>
      </pc:sldChg>
      <pc:sldChg chg="addSp modSp mod">
        <pc:chgData name="Giuseppe Russo" userId="be1e37e6ba4e8a40" providerId="LiveId" clId="{B3E89156-42F9-4575-B433-8FDBA5A0C280}" dt="2024-10-17T19:34:39.812" v="8499"/>
        <pc:sldMkLst>
          <pc:docMk/>
          <pc:sldMk cId="2869447732" sldId="260"/>
        </pc:sldMkLst>
        <pc:spChg chg="mod">
          <ac:chgData name="Giuseppe Russo" userId="be1e37e6ba4e8a40" providerId="LiveId" clId="{B3E89156-42F9-4575-B433-8FDBA5A0C280}" dt="2024-10-17T19:24:16.334" v="7582" actId="20577"/>
          <ac:spMkLst>
            <pc:docMk/>
            <pc:sldMk cId="2869447732" sldId="260"/>
            <ac:spMk id="2" creationId="{1A88946C-9314-F54E-8B07-9EC3122B4EAB}"/>
          </ac:spMkLst>
        </pc:spChg>
        <pc:spChg chg="mod">
          <ac:chgData name="Giuseppe Russo" userId="be1e37e6ba4e8a40" providerId="LiveId" clId="{B3E89156-42F9-4575-B433-8FDBA5A0C280}" dt="2024-10-17T19:27:24.042" v="7872" actId="13926"/>
          <ac:spMkLst>
            <pc:docMk/>
            <pc:sldMk cId="2869447732" sldId="260"/>
            <ac:spMk id="4" creationId="{B5BAE348-B917-DFD2-6ACA-DA229BC51E5C}"/>
          </ac:spMkLst>
        </pc:spChg>
        <pc:spChg chg="add mod">
          <ac:chgData name="Giuseppe Russo" userId="be1e37e6ba4e8a40" providerId="LiveId" clId="{B3E89156-42F9-4575-B433-8FDBA5A0C280}" dt="2024-10-17T19:34:39.812" v="8499"/>
          <ac:spMkLst>
            <pc:docMk/>
            <pc:sldMk cId="2869447732" sldId="260"/>
            <ac:spMk id="6" creationId="{C4AA6A4C-7D69-3F58-D271-4AD43ED49AF2}"/>
          </ac:spMkLst>
        </pc:spChg>
      </pc:sldChg>
      <pc:sldChg chg="addSp delSp modSp mod ord">
        <pc:chgData name="Giuseppe Russo" userId="be1e37e6ba4e8a40" providerId="LiveId" clId="{B3E89156-42F9-4575-B433-8FDBA5A0C280}" dt="2024-10-17T18:57:31.267" v="5631"/>
        <pc:sldMkLst>
          <pc:docMk/>
          <pc:sldMk cId="1195141299" sldId="261"/>
        </pc:sldMkLst>
        <pc:spChg chg="mod">
          <ac:chgData name="Giuseppe Russo" userId="be1e37e6ba4e8a40" providerId="LiveId" clId="{B3E89156-42F9-4575-B433-8FDBA5A0C280}" dt="2024-10-17T18:56:03.747" v="5628" actId="13926"/>
          <ac:spMkLst>
            <pc:docMk/>
            <pc:sldMk cId="1195141299" sldId="261"/>
            <ac:spMk id="2" creationId="{DDDD84BA-761B-00C8-1468-5E6B3215BE99}"/>
          </ac:spMkLst>
        </pc:spChg>
        <pc:spChg chg="del">
          <ac:chgData name="Giuseppe Russo" userId="be1e37e6ba4e8a40" providerId="LiveId" clId="{B3E89156-42F9-4575-B433-8FDBA5A0C280}" dt="2024-10-17T13:34:31.314" v="2" actId="478"/>
          <ac:spMkLst>
            <pc:docMk/>
            <pc:sldMk cId="1195141299" sldId="261"/>
            <ac:spMk id="3" creationId="{87FF163E-AA31-B588-2392-EEF127199A7D}"/>
          </ac:spMkLst>
        </pc:spChg>
        <pc:spChg chg="mod">
          <ac:chgData name="Giuseppe Russo" userId="be1e37e6ba4e8a40" providerId="LiveId" clId="{B3E89156-42F9-4575-B433-8FDBA5A0C280}" dt="2024-10-17T18:55:56.335" v="5627" actId="13926"/>
          <ac:spMkLst>
            <pc:docMk/>
            <pc:sldMk cId="1195141299" sldId="261"/>
            <ac:spMk id="4" creationId="{CC4F401B-716C-3101-5FA3-22716C98AF97}"/>
          </ac:spMkLst>
        </pc:spChg>
        <pc:graphicFrameChg chg="add mod modGraphic">
          <ac:chgData name="Giuseppe Russo" userId="be1e37e6ba4e8a40" providerId="LiveId" clId="{B3E89156-42F9-4575-B433-8FDBA5A0C280}" dt="2024-10-17T18:53:07.540" v="5573" actId="14100"/>
          <ac:graphicFrameMkLst>
            <pc:docMk/>
            <pc:sldMk cId="1195141299" sldId="261"/>
            <ac:graphicFrameMk id="5" creationId="{0FA67043-E556-48CB-C00A-3674E03DB1A3}"/>
          </ac:graphicFrameMkLst>
        </pc:graphicFrameChg>
      </pc:sldChg>
      <pc:sldChg chg="modSp new mod ord">
        <pc:chgData name="Giuseppe Russo" userId="be1e37e6ba4e8a40" providerId="LiveId" clId="{B3E89156-42F9-4575-B433-8FDBA5A0C280}" dt="2024-10-17T19:18:22.706" v="7271" actId="20577"/>
        <pc:sldMkLst>
          <pc:docMk/>
          <pc:sldMk cId="1295478929" sldId="262"/>
        </pc:sldMkLst>
        <pc:spChg chg="mod">
          <ac:chgData name="Giuseppe Russo" userId="be1e37e6ba4e8a40" providerId="LiveId" clId="{B3E89156-42F9-4575-B433-8FDBA5A0C280}" dt="2024-10-17T13:38:54.506" v="480" actId="20577"/>
          <ac:spMkLst>
            <pc:docMk/>
            <pc:sldMk cId="1295478929" sldId="262"/>
            <ac:spMk id="2" creationId="{0EC18322-6D16-1121-31B9-E6826AEC61BE}"/>
          </ac:spMkLst>
        </pc:spChg>
        <pc:spChg chg="mod">
          <ac:chgData name="Giuseppe Russo" userId="be1e37e6ba4e8a40" providerId="LiveId" clId="{B3E89156-42F9-4575-B433-8FDBA5A0C280}" dt="2024-10-17T19:18:22.706" v="7271" actId="20577"/>
          <ac:spMkLst>
            <pc:docMk/>
            <pc:sldMk cId="1295478929" sldId="262"/>
            <ac:spMk id="3" creationId="{41AAD7D5-838C-D2E1-CFCC-EE0E7BCBA6E9}"/>
          </ac:spMkLst>
        </pc:spChg>
      </pc:sldChg>
      <pc:sldChg chg="modSp new mod ord">
        <pc:chgData name="Giuseppe Russo" userId="be1e37e6ba4e8a40" providerId="LiveId" clId="{B3E89156-42F9-4575-B433-8FDBA5A0C280}" dt="2024-10-17T19:33:42.728" v="8452" actId="13926"/>
        <pc:sldMkLst>
          <pc:docMk/>
          <pc:sldMk cId="3289841683" sldId="263"/>
        </pc:sldMkLst>
        <pc:spChg chg="mod">
          <ac:chgData name="Giuseppe Russo" userId="be1e37e6ba4e8a40" providerId="LiveId" clId="{B3E89156-42F9-4575-B433-8FDBA5A0C280}" dt="2024-10-17T19:31:05.422" v="8077" actId="1076"/>
          <ac:spMkLst>
            <pc:docMk/>
            <pc:sldMk cId="3289841683" sldId="263"/>
            <ac:spMk id="2" creationId="{6DFB86DC-E80E-133A-8457-B5FD0B725A87}"/>
          </ac:spMkLst>
        </pc:spChg>
        <pc:spChg chg="mod">
          <ac:chgData name="Giuseppe Russo" userId="be1e37e6ba4e8a40" providerId="LiveId" clId="{B3E89156-42F9-4575-B433-8FDBA5A0C280}" dt="2024-10-17T19:33:42.728" v="8452" actId="13926"/>
          <ac:spMkLst>
            <pc:docMk/>
            <pc:sldMk cId="3289841683" sldId="263"/>
            <ac:spMk id="3" creationId="{1B310FD6-3905-FA39-A165-3FF4DC8C5E80}"/>
          </ac:spMkLst>
        </pc:spChg>
      </pc:sldChg>
      <pc:sldChg chg="new del">
        <pc:chgData name="Giuseppe Russo" userId="be1e37e6ba4e8a40" providerId="LiveId" clId="{B3E89156-42F9-4575-B433-8FDBA5A0C280}" dt="2024-10-17T14:50:54.192" v="1819" actId="47"/>
        <pc:sldMkLst>
          <pc:docMk/>
          <pc:sldMk cId="3432099004" sldId="264"/>
        </pc:sldMkLst>
      </pc:sldChg>
      <pc:sldChg chg="new del">
        <pc:chgData name="Giuseppe Russo" userId="be1e37e6ba4e8a40" providerId="LiveId" clId="{B3E89156-42F9-4575-B433-8FDBA5A0C280}" dt="2024-10-17T18:50:21.704" v="5407" actId="47"/>
        <pc:sldMkLst>
          <pc:docMk/>
          <pc:sldMk cId="4062610614" sldId="265"/>
        </pc:sldMkLst>
      </pc:sldChg>
      <pc:sldChg chg="add del ord">
        <pc:chgData name="Giuseppe Russo" userId="be1e37e6ba4e8a40" providerId="LiveId" clId="{B3E89156-42F9-4575-B433-8FDBA5A0C280}" dt="2024-10-17T16:22:30.530" v="3514" actId="47"/>
        <pc:sldMkLst>
          <pc:docMk/>
          <pc:sldMk cId="1117130394" sldId="266"/>
        </pc:sldMkLst>
      </pc:sldChg>
      <pc:sldChg chg="addSp delSp modSp new mod ord">
        <pc:chgData name="Giuseppe Russo" userId="be1e37e6ba4e8a40" providerId="LiveId" clId="{B3E89156-42F9-4575-B433-8FDBA5A0C280}" dt="2024-10-17T19:08:37.110" v="6370" actId="113"/>
        <pc:sldMkLst>
          <pc:docMk/>
          <pc:sldMk cId="3340730374" sldId="267"/>
        </pc:sldMkLst>
        <pc:spChg chg="mod">
          <ac:chgData name="Giuseppe Russo" userId="be1e37e6ba4e8a40" providerId="LiveId" clId="{B3E89156-42F9-4575-B433-8FDBA5A0C280}" dt="2024-10-17T18:58:52.788" v="5638" actId="13926"/>
          <ac:spMkLst>
            <pc:docMk/>
            <pc:sldMk cId="3340730374" sldId="267"/>
            <ac:spMk id="2" creationId="{2F0F3C7D-BB24-73C9-B72B-9E4AE6FEFF51}"/>
          </ac:spMkLst>
        </pc:spChg>
        <pc:spChg chg="del">
          <ac:chgData name="Giuseppe Russo" userId="be1e37e6ba4e8a40" providerId="LiveId" clId="{B3E89156-42F9-4575-B433-8FDBA5A0C280}" dt="2024-10-17T13:49:54.256" v="945"/>
          <ac:spMkLst>
            <pc:docMk/>
            <pc:sldMk cId="3340730374" sldId="267"/>
            <ac:spMk id="3" creationId="{C0B4B789-D6EA-43AE-9EB9-8CE0578C8C45}"/>
          </ac:spMkLst>
        </pc:spChg>
        <pc:spChg chg="add del mod">
          <ac:chgData name="Giuseppe Russo" userId="be1e37e6ba4e8a40" providerId="LiveId" clId="{B3E89156-42F9-4575-B433-8FDBA5A0C280}" dt="2024-10-17T13:55:27.297" v="1047"/>
          <ac:spMkLst>
            <pc:docMk/>
            <pc:sldMk cId="3340730374" sldId="267"/>
            <ac:spMk id="6" creationId="{AB480B17-0818-15C1-B99B-5768863D65D0}"/>
          </ac:spMkLst>
        </pc:spChg>
        <pc:spChg chg="add mod">
          <ac:chgData name="Giuseppe Russo" userId="be1e37e6ba4e8a40" providerId="LiveId" clId="{B3E89156-42F9-4575-B433-8FDBA5A0C280}" dt="2024-10-17T19:08:37.110" v="6370" actId="113"/>
          <ac:spMkLst>
            <pc:docMk/>
            <pc:sldMk cId="3340730374" sldId="267"/>
            <ac:spMk id="8" creationId="{AE8D46F0-04DF-21B4-EA9B-67EEF054D5DE}"/>
          </ac:spMkLst>
        </pc:spChg>
        <pc:graphicFrameChg chg="add del mod modGraphic">
          <ac:chgData name="Giuseppe Russo" userId="be1e37e6ba4e8a40" providerId="LiveId" clId="{B3E89156-42F9-4575-B433-8FDBA5A0C280}" dt="2024-10-17T13:53:19.779" v="1046" actId="478"/>
          <ac:graphicFrameMkLst>
            <pc:docMk/>
            <pc:sldMk cId="3340730374" sldId="267"/>
            <ac:graphicFrameMk id="4" creationId="{71FA139D-4EDD-2C0B-0E5D-95E470D0E1D9}"/>
          </ac:graphicFrameMkLst>
        </pc:graphicFrameChg>
        <pc:graphicFrameChg chg="add mod modGraphic">
          <ac:chgData name="Giuseppe Russo" userId="be1e37e6ba4e8a40" providerId="LiveId" clId="{B3E89156-42F9-4575-B433-8FDBA5A0C280}" dt="2024-10-17T19:07:23.048" v="6355" actId="13926"/>
          <ac:graphicFrameMkLst>
            <pc:docMk/>
            <pc:sldMk cId="3340730374" sldId="267"/>
            <ac:graphicFrameMk id="7" creationId="{19DFB59D-A405-CF61-3200-6F3E1AFFA11A}"/>
          </ac:graphicFrameMkLst>
        </pc:graphicFrameChg>
      </pc:sldChg>
      <pc:sldChg chg="addSp delSp modSp new mod ord">
        <pc:chgData name="Giuseppe Russo" userId="be1e37e6ba4e8a40" providerId="LiveId" clId="{B3E89156-42F9-4575-B433-8FDBA5A0C280}" dt="2024-10-17T19:11:25.957" v="6627" actId="20577"/>
        <pc:sldMkLst>
          <pc:docMk/>
          <pc:sldMk cId="2183832585" sldId="268"/>
        </pc:sldMkLst>
        <pc:spChg chg="mod">
          <ac:chgData name="Giuseppe Russo" userId="be1e37e6ba4e8a40" providerId="LiveId" clId="{B3E89156-42F9-4575-B433-8FDBA5A0C280}" dt="2024-10-17T19:10:12.732" v="6467" actId="13926"/>
          <ac:spMkLst>
            <pc:docMk/>
            <pc:sldMk cId="2183832585" sldId="268"/>
            <ac:spMk id="2" creationId="{2DC19B19-AA30-2394-FC4A-CF8112C97BC6}"/>
          </ac:spMkLst>
        </pc:spChg>
        <pc:spChg chg="del">
          <ac:chgData name="Giuseppe Russo" userId="be1e37e6ba4e8a40" providerId="LiveId" clId="{B3E89156-42F9-4575-B433-8FDBA5A0C280}" dt="2024-10-17T16:47:17.009" v="3561"/>
          <ac:spMkLst>
            <pc:docMk/>
            <pc:sldMk cId="2183832585" sldId="268"/>
            <ac:spMk id="3" creationId="{8A840E69-85A4-5507-16E2-024ECD9A93E0}"/>
          </ac:spMkLst>
        </pc:spChg>
        <pc:spChg chg="add mod">
          <ac:chgData name="Giuseppe Russo" userId="be1e37e6ba4e8a40" providerId="LiveId" clId="{B3E89156-42F9-4575-B433-8FDBA5A0C280}" dt="2024-10-17T19:11:25.957" v="6627" actId="20577"/>
          <ac:spMkLst>
            <pc:docMk/>
            <pc:sldMk cId="2183832585" sldId="268"/>
            <ac:spMk id="5" creationId="{F1D0DBDB-9835-2EF2-F909-69B008BFE09F}"/>
          </ac:spMkLst>
        </pc:spChg>
        <pc:graphicFrameChg chg="add mod">
          <ac:chgData name="Giuseppe Russo" userId="be1e37e6ba4e8a40" providerId="LiveId" clId="{B3E89156-42F9-4575-B433-8FDBA5A0C280}" dt="2024-10-17T16:47:32.967" v="3567" actId="692"/>
          <ac:graphicFrameMkLst>
            <pc:docMk/>
            <pc:sldMk cId="2183832585" sldId="268"/>
            <ac:graphicFrameMk id="4" creationId="{4CE1D21F-909C-C518-EE1B-A74E3724F464}"/>
          </ac:graphicFrameMkLst>
        </pc:graphicFrameChg>
      </pc:sldChg>
      <pc:sldChg chg="addSp delSp modSp new mod ord">
        <pc:chgData name="Giuseppe Russo" userId="be1e37e6ba4e8a40" providerId="LiveId" clId="{B3E89156-42F9-4575-B433-8FDBA5A0C280}" dt="2024-10-17T19:22:26.532" v="7501" actId="20577"/>
        <pc:sldMkLst>
          <pc:docMk/>
          <pc:sldMk cId="4166398690" sldId="269"/>
        </pc:sldMkLst>
        <pc:spChg chg="mod">
          <ac:chgData name="Giuseppe Russo" userId="be1e37e6ba4e8a40" providerId="LiveId" clId="{B3E89156-42F9-4575-B433-8FDBA5A0C280}" dt="2024-10-17T19:22:26.532" v="7501" actId="20577"/>
          <ac:spMkLst>
            <pc:docMk/>
            <pc:sldMk cId="4166398690" sldId="269"/>
            <ac:spMk id="2" creationId="{D5B9D3FE-AD46-538F-22AD-B06AF5F7DA8D}"/>
          </ac:spMkLst>
        </pc:spChg>
        <pc:spChg chg="del">
          <ac:chgData name="Giuseppe Russo" userId="be1e37e6ba4e8a40" providerId="LiveId" clId="{B3E89156-42F9-4575-B433-8FDBA5A0C280}" dt="2024-10-17T14:00:37.129" v="1069"/>
          <ac:spMkLst>
            <pc:docMk/>
            <pc:sldMk cId="4166398690" sldId="269"/>
            <ac:spMk id="3" creationId="{B0408BD6-A2E3-C325-A8E5-89C68DC8A63D}"/>
          </ac:spMkLst>
        </pc:spChg>
        <pc:graphicFrameChg chg="add mod modGraphic">
          <ac:chgData name="Giuseppe Russo" userId="be1e37e6ba4e8a40" providerId="LiveId" clId="{B3E89156-42F9-4575-B433-8FDBA5A0C280}" dt="2024-10-17T19:18:41.892" v="7276" actId="403"/>
          <ac:graphicFrameMkLst>
            <pc:docMk/>
            <pc:sldMk cId="4166398690" sldId="269"/>
            <ac:graphicFrameMk id="4" creationId="{7A25E878-4298-BC45-5A72-589DDDB076BF}"/>
          </ac:graphicFrameMkLst>
        </pc:graphicFrameChg>
      </pc:sldChg>
      <pc:sldChg chg="modSp new mod ord">
        <pc:chgData name="Giuseppe Russo" userId="be1e37e6ba4e8a40" providerId="LiveId" clId="{B3E89156-42F9-4575-B433-8FDBA5A0C280}" dt="2024-10-17T19:17:24.539" v="7111" actId="6549"/>
        <pc:sldMkLst>
          <pc:docMk/>
          <pc:sldMk cId="4181369491" sldId="270"/>
        </pc:sldMkLst>
        <pc:spChg chg="mod">
          <ac:chgData name="Giuseppe Russo" userId="be1e37e6ba4e8a40" providerId="LiveId" clId="{B3E89156-42F9-4575-B433-8FDBA5A0C280}" dt="2024-10-17T14:05:13.942" v="1183" actId="20577"/>
          <ac:spMkLst>
            <pc:docMk/>
            <pc:sldMk cId="4181369491" sldId="270"/>
            <ac:spMk id="2" creationId="{8BBEA255-3FFF-4782-239D-3B4AE97BA75C}"/>
          </ac:spMkLst>
        </pc:spChg>
        <pc:spChg chg="mod">
          <ac:chgData name="Giuseppe Russo" userId="be1e37e6ba4e8a40" providerId="LiveId" clId="{B3E89156-42F9-4575-B433-8FDBA5A0C280}" dt="2024-10-17T19:17:24.539" v="7111" actId="6549"/>
          <ac:spMkLst>
            <pc:docMk/>
            <pc:sldMk cId="4181369491" sldId="270"/>
            <ac:spMk id="3" creationId="{3F8EF7EA-EF18-B2C8-018C-38FA90FFB666}"/>
          </ac:spMkLst>
        </pc:spChg>
      </pc:sldChg>
      <pc:sldChg chg="modSp new del mod">
        <pc:chgData name="Giuseppe Russo" userId="be1e37e6ba4e8a40" providerId="LiveId" clId="{B3E89156-42F9-4575-B433-8FDBA5A0C280}" dt="2024-10-17T17:52:57.737" v="3932" actId="47"/>
        <pc:sldMkLst>
          <pc:docMk/>
          <pc:sldMk cId="4182795670" sldId="271"/>
        </pc:sldMkLst>
        <pc:spChg chg="mod">
          <ac:chgData name="Giuseppe Russo" userId="be1e37e6ba4e8a40" providerId="LiveId" clId="{B3E89156-42F9-4575-B433-8FDBA5A0C280}" dt="2024-10-17T14:05:23.985" v="1192" actId="20577"/>
          <ac:spMkLst>
            <pc:docMk/>
            <pc:sldMk cId="4182795670" sldId="271"/>
            <ac:spMk id="2" creationId="{CD5E5F40-DAC1-D330-3CEB-D2BB6BCE153F}"/>
          </ac:spMkLst>
        </pc:spChg>
      </pc:sldChg>
      <pc:sldChg chg="modSp new mod ord">
        <pc:chgData name="Giuseppe Russo" userId="be1e37e6ba4e8a40" providerId="LiveId" clId="{B3E89156-42F9-4575-B433-8FDBA5A0C280}" dt="2024-10-17T19:12:30.337" v="6818" actId="20577"/>
        <pc:sldMkLst>
          <pc:docMk/>
          <pc:sldMk cId="3390416283" sldId="272"/>
        </pc:sldMkLst>
        <pc:spChg chg="mod">
          <ac:chgData name="Giuseppe Russo" userId="be1e37e6ba4e8a40" providerId="LiveId" clId="{B3E89156-42F9-4575-B433-8FDBA5A0C280}" dt="2024-10-17T14:05:49.335" v="1242" actId="20577"/>
          <ac:spMkLst>
            <pc:docMk/>
            <pc:sldMk cId="3390416283" sldId="272"/>
            <ac:spMk id="2" creationId="{F3747E7D-F6F1-136E-C88E-391BB158BFE7}"/>
          </ac:spMkLst>
        </pc:spChg>
        <pc:spChg chg="mod">
          <ac:chgData name="Giuseppe Russo" userId="be1e37e6ba4e8a40" providerId="LiveId" clId="{B3E89156-42F9-4575-B433-8FDBA5A0C280}" dt="2024-10-17T19:12:30.337" v="6818" actId="20577"/>
          <ac:spMkLst>
            <pc:docMk/>
            <pc:sldMk cId="3390416283" sldId="272"/>
            <ac:spMk id="3" creationId="{D394E6E9-812D-2728-60D2-875CE2DA9B31}"/>
          </ac:spMkLst>
        </pc:spChg>
      </pc:sldChg>
      <pc:sldChg chg="addSp delSp modSp new mod ord modClrScheme chgLayout">
        <pc:chgData name="Giuseppe Russo" userId="be1e37e6ba4e8a40" providerId="LiveId" clId="{B3E89156-42F9-4575-B433-8FDBA5A0C280}" dt="2024-10-17T19:19:24.624" v="7278" actId="13926"/>
        <pc:sldMkLst>
          <pc:docMk/>
          <pc:sldMk cId="1275930165" sldId="273"/>
        </pc:sldMkLst>
        <pc:spChg chg="del mod ord">
          <ac:chgData name="Giuseppe Russo" userId="be1e37e6ba4e8a40" providerId="LiveId" clId="{B3E89156-42F9-4575-B433-8FDBA5A0C280}" dt="2024-10-17T14:31:07.351" v="1249" actId="700"/>
          <ac:spMkLst>
            <pc:docMk/>
            <pc:sldMk cId="1275930165" sldId="273"/>
            <ac:spMk id="2" creationId="{739A05E2-988F-AB3F-2422-47C8DA381672}"/>
          </ac:spMkLst>
        </pc:spChg>
        <pc:spChg chg="del">
          <ac:chgData name="Giuseppe Russo" userId="be1e37e6ba4e8a40" providerId="LiveId" clId="{B3E89156-42F9-4575-B433-8FDBA5A0C280}" dt="2024-10-17T14:30:54.990" v="1244"/>
          <ac:spMkLst>
            <pc:docMk/>
            <pc:sldMk cId="1275930165" sldId="273"/>
            <ac:spMk id="3" creationId="{9804DB22-9E0E-091F-EE8C-22C8E97FF57C}"/>
          </ac:spMkLst>
        </pc:spChg>
        <pc:spChg chg="del">
          <ac:chgData name="Giuseppe Russo" userId="be1e37e6ba4e8a40" providerId="LiveId" clId="{B3E89156-42F9-4575-B433-8FDBA5A0C280}" dt="2024-10-17T14:31:07.351" v="1249" actId="700"/>
          <ac:spMkLst>
            <pc:docMk/>
            <pc:sldMk cId="1275930165" sldId="273"/>
            <ac:spMk id="4" creationId="{8613F4B8-FF12-4A16-7163-27B489971BAE}"/>
          </ac:spMkLst>
        </pc:spChg>
        <pc:spChg chg="add mod ord">
          <ac:chgData name="Giuseppe Russo" userId="be1e37e6ba4e8a40" providerId="LiveId" clId="{B3E89156-42F9-4575-B433-8FDBA5A0C280}" dt="2024-10-17T19:19:24.624" v="7278" actId="13926"/>
          <ac:spMkLst>
            <pc:docMk/>
            <pc:sldMk cId="1275930165" sldId="273"/>
            <ac:spMk id="6" creationId="{9EC7471E-3D84-DD3C-A7B7-2EC04020C236}"/>
          </ac:spMkLst>
        </pc:spChg>
        <pc:spChg chg="add mod">
          <ac:chgData name="Giuseppe Russo" userId="be1e37e6ba4e8a40" providerId="LiveId" clId="{B3E89156-42F9-4575-B433-8FDBA5A0C280}" dt="2024-10-17T19:06:44.640" v="6354" actId="20577"/>
          <ac:spMkLst>
            <pc:docMk/>
            <pc:sldMk cId="1275930165" sldId="273"/>
            <ac:spMk id="7" creationId="{CC2313BC-9FA4-2EF8-2085-C8E456637A06}"/>
          </ac:spMkLst>
        </pc:spChg>
        <pc:graphicFrameChg chg="add mod ord">
          <ac:chgData name="Giuseppe Russo" userId="be1e37e6ba4e8a40" providerId="LiveId" clId="{B3E89156-42F9-4575-B433-8FDBA5A0C280}" dt="2024-10-17T19:06:36.755" v="6340"/>
          <ac:graphicFrameMkLst>
            <pc:docMk/>
            <pc:sldMk cId="1275930165" sldId="273"/>
            <ac:graphicFrameMk id="5" creationId="{E5581D5C-D8AA-4C17-7A48-C5DB4C04D8CB}"/>
          </ac:graphicFrameMkLst>
        </pc:graphicFrameChg>
      </pc:sldChg>
      <pc:sldChg chg="addSp delSp modSp new mod">
        <pc:chgData name="Giuseppe Russo" userId="be1e37e6ba4e8a40" providerId="LiveId" clId="{B3E89156-42F9-4575-B433-8FDBA5A0C280}" dt="2024-10-17T19:20:14.041" v="7320" actId="20577"/>
        <pc:sldMkLst>
          <pc:docMk/>
          <pc:sldMk cId="1795071112" sldId="274"/>
        </pc:sldMkLst>
        <pc:spChg chg="mod">
          <ac:chgData name="Giuseppe Russo" userId="be1e37e6ba4e8a40" providerId="LiveId" clId="{B3E89156-42F9-4575-B433-8FDBA5A0C280}" dt="2024-10-17T19:20:14.041" v="7320" actId="20577"/>
          <ac:spMkLst>
            <pc:docMk/>
            <pc:sldMk cId="1795071112" sldId="274"/>
            <ac:spMk id="2" creationId="{ECCC8AE3-5563-E19F-3C51-5A3CE80AD65C}"/>
          </ac:spMkLst>
        </pc:spChg>
        <pc:spChg chg="del">
          <ac:chgData name="Giuseppe Russo" userId="be1e37e6ba4e8a40" providerId="LiveId" clId="{B3E89156-42F9-4575-B433-8FDBA5A0C280}" dt="2024-10-17T14:39:25.866" v="1390"/>
          <ac:spMkLst>
            <pc:docMk/>
            <pc:sldMk cId="1795071112" sldId="274"/>
            <ac:spMk id="3" creationId="{3F89A520-F805-DCC4-14E0-B295DFCDBF4C}"/>
          </ac:spMkLst>
        </pc:spChg>
        <pc:spChg chg="mod">
          <ac:chgData name="Giuseppe Russo" userId="be1e37e6ba4e8a40" providerId="LiveId" clId="{B3E89156-42F9-4575-B433-8FDBA5A0C280}" dt="2024-10-17T19:19:47.358" v="7279" actId="13926"/>
          <ac:spMkLst>
            <pc:docMk/>
            <pc:sldMk cId="1795071112" sldId="274"/>
            <ac:spMk id="4" creationId="{ABC713A6-FF89-5DDB-8D50-BE70A4CFD2A5}"/>
          </ac:spMkLst>
        </pc:spChg>
        <pc:spChg chg="add mod">
          <ac:chgData name="Giuseppe Russo" userId="be1e37e6ba4e8a40" providerId="LiveId" clId="{B3E89156-42F9-4575-B433-8FDBA5A0C280}" dt="2024-10-17T19:05:12.545" v="6279" actId="20577"/>
          <ac:spMkLst>
            <pc:docMk/>
            <pc:sldMk cId="1795071112" sldId="274"/>
            <ac:spMk id="6" creationId="{EB0EB749-BC37-1D34-7D2A-ECA8A04ED7B1}"/>
          </ac:spMkLst>
        </pc:spChg>
        <pc:graphicFrameChg chg="add mod">
          <ac:chgData name="Giuseppe Russo" userId="be1e37e6ba4e8a40" providerId="LiveId" clId="{B3E89156-42F9-4575-B433-8FDBA5A0C280}" dt="2024-10-17T14:39:30.039" v="1395" actId="403"/>
          <ac:graphicFrameMkLst>
            <pc:docMk/>
            <pc:sldMk cId="1795071112" sldId="274"/>
            <ac:graphicFrameMk id="5" creationId="{26F97902-0E73-F8CA-1458-C03EC42A489C}"/>
          </ac:graphicFrameMkLst>
        </pc:graphicFrameChg>
      </pc:sldChg>
      <pc:sldChg chg="addSp delSp modSp add mod">
        <pc:chgData name="Giuseppe Russo" userId="be1e37e6ba4e8a40" providerId="LiveId" clId="{B3E89156-42F9-4575-B433-8FDBA5A0C280}" dt="2024-10-17T19:21:46.799" v="7424" actId="6549"/>
        <pc:sldMkLst>
          <pc:docMk/>
          <pc:sldMk cId="1657489604" sldId="275"/>
        </pc:sldMkLst>
        <pc:spChg chg="mod">
          <ac:chgData name="Giuseppe Russo" userId="be1e37e6ba4e8a40" providerId="LiveId" clId="{B3E89156-42F9-4575-B433-8FDBA5A0C280}" dt="2024-10-17T19:21:46.799" v="7424" actId="6549"/>
          <ac:spMkLst>
            <pc:docMk/>
            <pc:sldMk cId="1657489604" sldId="275"/>
            <ac:spMk id="2" creationId="{C31A6020-8CB6-C451-EF5C-10AC93CF2314}"/>
          </ac:spMkLst>
        </pc:spChg>
        <pc:spChg chg="add del mod">
          <ac:chgData name="Giuseppe Russo" userId="be1e37e6ba4e8a40" providerId="LiveId" clId="{B3E89156-42F9-4575-B433-8FDBA5A0C280}" dt="2024-10-17T14:44:31.734" v="1756"/>
          <ac:spMkLst>
            <pc:docMk/>
            <pc:sldMk cId="1657489604" sldId="275"/>
            <ac:spMk id="5" creationId="{93453AF7-809D-D853-3390-428452726A9C}"/>
          </ac:spMkLst>
        </pc:spChg>
        <pc:graphicFrameChg chg="del mod modGraphic">
          <ac:chgData name="Giuseppe Russo" userId="be1e37e6ba4e8a40" providerId="LiveId" clId="{B3E89156-42F9-4575-B433-8FDBA5A0C280}" dt="2024-10-17T14:44:09.481" v="1755" actId="478"/>
          <ac:graphicFrameMkLst>
            <pc:docMk/>
            <pc:sldMk cId="1657489604" sldId="275"/>
            <ac:graphicFrameMk id="4" creationId="{DF24340A-F56B-DF92-C492-C7F63DA03DD5}"/>
          </ac:graphicFrameMkLst>
        </pc:graphicFrameChg>
        <pc:graphicFrameChg chg="add mod modGraphic">
          <ac:chgData name="Giuseppe Russo" userId="be1e37e6ba4e8a40" providerId="LiveId" clId="{B3E89156-42F9-4575-B433-8FDBA5A0C280}" dt="2024-10-17T19:20:23.764" v="7324" actId="403"/>
          <ac:graphicFrameMkLst>
            <pc:docMk/>
            <pc:sldMk cId="1657489604" sldId="275"/>
            <ac:graphicFrameMk id="6" creationId="{166CFCCE-D2E1-BEDC-DC41-B710CD32A090}"/>
          </ac:graphicFrameMkLst>
        </pc:graphicFrameChg>
      </pc:sldChg>
      <pc:sldChg chg="modSp add mod ord">
        <pc:chgData name="Giuseppe Russo" userId="be1e37e6ba4e8a40" providerId="LiveId" clId="{B3E89156-42F9-4575-B433-8FDBA5A0C280}" dt="2024-10-17T19:13:57.513" v="6908" actId="14100"/>
        <pc:sldMkLst>
          <pc:docMk/>
          <pc:sldMk cId="468989729" sldId="276"/>
        </pc:sldMkLst>
        <pc:spChg chg="mod">
          <ac:chgData name="Giuseppe Russo" userId="be1e37e6ba4e8a40" providerId="LiveId" clId="{B3E89156-42F9-4575-B433-8FDBA5A0C280}" dt="2024-10-17T14:55:06.544" v="1828" actId="403"/>
          <ac:spMkLst>
            <pc:docMk/>
            <pc:sldMk cId="468989729" sldId="276"/>
            <ac:spMk id="2" creationId="{86274A62-873B-2D9C-3BC5-56C6A9D28551}"/>
          </ac:spMkLst>
        </pc:spChg>
        <pc:spChg chg="mod">
          <ac:chgData name="Giuseppe Russo" userId="be1e37e6ba4e8a40" providerId="LiveId" clId="{B3E89156-42F9-4575-B433-8FDBA5A0C280}" dt="2024-10-17T19:13:57.513" v="6908" actId="14100"/>
          <ac:spMkLst>
            <pc:docMk/>
            <pc:sldMk cId="468989729" sldId="276"/>
            <ac:spMk id="5" creationId="{48AE11CF-D4A2-8391-0508-0BDB5F1523A6}"/>
          </ac:spMkLst>
        </pc:spChg>
        <pc:spChg chg="mod">
          <ac:chgData name="Giuseppe Russo" userId="be1e37e6ba4e8a40" providerId="LiveId" clId="{B3E89156-42F9-4575-B433-8FDBA5A0C280}" dt="2024-10-17T14:55:45.210" v="1829"/>
          <ac:spMkLst>
            <pc:docMk/>
            <pc:sldMk cId="468989729" sldId="276"/>
            <ac:spMk id="8" creationId="{E793D353-7412-E7C7-800D-CA46BBBEBC04}"/>
          </ac:spMkLst>
        </pc:spChg>
      </pc:sldChg>
      <pc:sldChg chg="modSp add mod ord">
        <pc:chgData name="Giuseppe Russo" userId="be1e37e6ba4e8a40" providerId="LiveId" clId="{B3E89156-42F9-4575-B433-8FDBA5A0C280}" dt="2024-10-17T16:30:25.958" v="3558"/>
        <pc:sldMkLst>
          <pc:docMk/>
          <pc:sldMk cId="4009703907" sldId="277"/>
        </pc:sldMkLst>
        <pc:spChg chg="mod">
          <ac:chgData name="Giuseppe Russo" userId="be1e37e6ba4e8a40" providerId="LiveId" clId="{B3E89156-42F9-4575-B433-8FDBA5A0C280}" dt="2024-10-17T14:57:03.540" v="1830"/>
          <ac:spMkLst>
            <pc:docMk/>
            <pc:sldMk cId="4009703907" sldId="277"/>
            <ac:spMk id="2" creationId="{8DEACF99-A9E6-8A4F-7C70-79FC9A6F8A38}"/>
          </ac:spMkLst>
        </pc:spChg>
        <pc:spChg chg="mod">
          <ac:chgData name="Giuseppe Russo" userId="be1e37e6ba4e8a40" providerId="LiveId" clId="{B3E89156-42F9-4575-B433-8FDBA5A0C280}" dt="2024-10-17T14:58:18.174" v="1850" actId="20577"/>
          <ac:spMkLst>
            <pc:docMk/>
            <pc:sldMk cId="4009703907" sldId="277"/>
            <ac:spMk id="5" creationId="{849020AB-8B87-1EE7-8BEC-D54FC29565E8}"/>
          </ac:spMkLst>
        </pc:spChg>
      </pc:sldChg>
      <pc:sldChg chg="modSp add mod ord">
        <pc:chgData name="Giuseppe Russo" userId="be1e37e6ba4e8a40" providerId="LiveId" clId="{B3E89156-42F9-4575-B433-8FDBA5A0C280}" dt="2024-10-17T16:30:27.396" v="3560"/>
        <pc:sldMkLst>
          <pc:docMk/>
          <pc:sldMk cId="1988564610" sldId="278"/>
        </pc:sldMkLst>
        <pc:spChg chg="mod">
          <ac:chgData name="Giuseppe Russo" userId="be1e37e6ba4e8a40" providerId="LiveId" clId="{B3E89156-42F9-4575-B433-8FDBA5A0C280}" dt="2024-10-17T14:59:57.683" v="2000" actId="20577"/>
          <ac:spMkLst>
            <pc:docMk/>
            <pc:sldMk cId="1988564610" sldId="278"/>
            <ac:spMk id="2" creationId="{09BDD96F-8E81-BD76-3163-95346DED7EF6}"/>
          </ac:spMkLst>
        </pc:spChg>
        <pc:spChg chg="mod">
          <ac:chgData name="Giuseppe Russo" userId="be1e37e6ba4e8a40" providerId="LiveId" clId="{B3E89156-42F9-4575-B433-8FDBA5A0C280}" dt="2024-10-17T15:00:57.351" v="2001"/>
          <ac:spMkLst>
            <pc:docMk/>
            <pc:sldMk cId="1988564610" sldId="278"/>
            <ac:spMk id="7" creationId="{69BB34E0-3084-AE13-C202-16E9E9BDBE99}"/>
          </ac:spMkLst>
        </pc:spChg>
        <pc:spChg chg="mod">
          <ac:chgData name="Giuseppe Russo" userId="be1e37e6ba4e8a40" providerId="LiveId" clId="{B3E89156-42F9-4575-B433-8FDBA5A0C280}" dt="2024-10-17T15:01:46.722" v="2023" actId="20577"/>
          <ac:spMkLst>
            <pc:docMk/>
            <pc:sldMk cId="1988564610" sldId="278"/>
            <ac:spMk id="8" creationId="{F6730830-AC15-301D-685C-A0F338E3F02D}"/>
          </ac:spMkLst>
        </pc:spChg>
      </pc:sldChg>
      <pc:sldChg chg="modSp new mod ord">
        <pc:chgData name="Giuseppe Russo" userId="be1e37e6ba4e8a40" providerId="LiveId" clId="{B3E89156-42F9-4575-B433-8FDBA5A0C280}" dt="2024-10-17T19:51:00.363" v="8737" actId="20577"/>
        <pc:sldMkLst>
          <pc:docMk/>
          <pc:sldMk cId="2565216016" sldId="279"/>
        </pc:sldMkLst>
        <pc:spChg chg="mod">
          <ac:chgData name="Giuseppe Russo" userId="be1e37e6ba4e8a40" providerId="LiveId" clId="{B3E89156-42F9-4575-B433-8FDBA5A0C280}" dt="2024-10-17T15:04:37.449" v="2062" actId="20577"/>
          <ac:spMkLst>
            <pc:docMk/>
            <pc:sldMk cId="2565216016" sldId="279"/>
            <ac:spMk id="2" creationId="{F7C175AE-A740-5E9E-873D-EDA22238E1B9}"/>
          </ac:spMkLst>
        </pc:spChg>
        <pc:spChg chg="mod">
          <ac:chgData name="Giuseppe Russo" userId="be1e37e6ba4e8a40" providerId="LiveId" clId="{B3E89156-42F9-4575-B433-8FDBA5A0C280}" dt="2024-10-17T19:51:00.363" v="8737" actId="20577"/>
          <ac:spMkLst>
            <pc:docMk/>
            <pc:sldMk cId="2565216016" sldId="279"/>
            <ac:spMk id="3" creationId="{B896914B-572D-A780-956C-424CCA62605B}"/>
          </ac:spMkLst>
        </pc:spChg>
      </pc:sldChg>
      <pc:sldChg chg="addSp delSp modSp new del mod modClrScheme chgLayout">
        <pc:chgData name="Giuseppe Russo" userId="be1e37e6ba4e8a40" providerId="LiveId" clId="{B3E89156-42F9-4575-B433-8FDBA5A0C280}" dt="2024-10-17T18:47:59.757" v="5302" actId="47"/>
        <pc:sldMkLst>
          <pc:docMk/>
          <pc:sldMk cId="2725415845" sldId="280"/>
        </pc:sldMkLst>
        <pc:spChg chg="del mod ord">
          <ac:chgData name="Giuseppe Russo" userId="be1e37e6ba4e8a40" providerId="LiveId" clId="{B3E89156-42F9-4575-B433-8FDBA5A0C280}" dt="2024-10-17T18:14:36.642" v="3940" actId="700"/>
          <ac:spMkLst>
            <pc:docMk/>
            <pc:sldMk cId="2725415845" sldId="280"/>
            <ac:spMk id="2" creationId="{14949A8B-8C9B-F520-3814-CA5AB3A97D1A}"/>
          </ac:spMkLst>
        </pc:spChg>
        <pc:spChg chg="del mod ord">
          <ac:chgData name="Giuseppe Russo" userId="be1e37e6ba4e8a40" providerId="LiveId" clId="{B3E89156-42F9-4575-B433-8FDBA5A0C280}" dt="2024-10-17T18:14:36.642" v="3940" actId="700"/>
          <ac:spMkLst>
            <pc:docMk/>
            <pc:sldMk cId="2725415845" sldId="280"/>
            <ac:spMk id="3" creationId="{B2726E90-E5FB-F80A-689B-9356F1105C56}"/>
          </ac:spMkLst>
        </pc:spChg>
        <pc:spChg chg="add mod ord">
          <ac:chgData name="Giuseppe Russo" userId="be1e37e6ba4e8a40" providerId="LiveId" clId="{B3E89156-42F9-4575-B433-8FDBA5A0C280}" dt="2024-10-17T18:34:48.607" v="4645" actId="20577"/>
          <ac:spMkLst>
            <pc:docMk/>
            <pc:sldMk cId="2725415845" sldId="280"/>
            <ac:spMk id="4" creationId="{2080F10A-A447-1D02-FD2E-02CF33784922}"/>
          </ac:spMkLst>
        </pc:spChg>
        <pc:spChg chg="add del mod ord">
          <ac:chgData name="Giuseppe Russo" userId="be1e37e6ba4e8a40" providerId="LiveId" clId="{B3E89156-42F9-4575-B433-8FDBA5A0C280}" dt="2024-10-17T18:15:04.371" v="3941"/>
          <ac:spMkLst>
            <pc:docMk/>
            <pc:sldMk cId="2725415845" sldId="280"/>
            <ac:spMk id="5" creationId="{C60F5C00-ED70-48E6-554D-9AD3A0FED4D9}"/>
          </ac:spMkLst>
        </pc:spChg>
        <pc:spChg chg="add mod">
          <ac:chgData name="Giuseppe Russo" userId="be1e37e6ba4e8a40" providerId="LiveId" clId="{B3E89156-42F9-4575-B433-8FDBA5A0C280}" dt="2024-10-17T18:29:38.893" v="4260" actId="403"/>
          <ac:spMkLst>
            <pc:docMk/>
            <pc:sldMk cId="2725415845" sldId="280"/>
            <ac:spMk id="7" creationId="{1A942DAB-04ED-2E78-6EA5-FC918B6EA16B}"/>
          </ac:spMkLst>
        </pc:spChg>
        <pc:graphicFrameChg chg="add mod">
          <ac:chgData name="Giuseppe Russo" userId="be1e37e6ba4e8a40" providerId="LiveId" clId="{B3E89156-42F9-4575-B433-8FDBA5A0C280}" dt="2024-10-17T18:15:08.340" v="3943" actId="403"/>
          <ac:graphicFrameMkLst>
            <pc:docMk/>
            <pc:sldMk cId="2725415845" sldId="280"/>
            <ac:graphicFrameMk id="6" creationId="{C2D56A9C-C79A-4796-966F-FD2D3A4D46F2}"/>
          </ac:graphicFrameMkLst>
        </pc:graphicFrameChg>
      </pc:sldChg>
      <pc:sldChg chg="addSp delSp modSp new mod ord">
        <pc:chgData name="Giuseppe Russo" userId="be1e37e6ba4e8a40" providerId="LiveId" clId="{B3E89156-42F9-4575-B433-8FDBA5A0C280}" dt="2024-10-17T18:49:54.779" v="5405" actId="13926"/>
        <pc:sldMkLst>
          <pc:docMk/>
          <pc:sldMk cId="562265124" sldId="281"/>
        </pc:sldMkLst>
        <pc:spChg chg="mod">
          <ac:chgData name="Giuseppe Russo" userId="be1e37e6ba4e8a40" providerId="LiveId" clId="{B3E89156-42F9-4575-B433-8FDBA5A0C280}" dt="2024-10-17T15:15:41.664" v="2368" actId="20577"/>
          <ac:spMkLst>
            <pc:docMk/>
            <pc:sldMk cId="562265124" sldId="281"/>
            <ac:spMk id="2" creationId="{AC2C2882-7736-85E7-6D56-9A7BA32DF6C7}"/>
          </ac:spMkLst>
        </pc:spChg>
        <pc:spChg chg="del">
          <ac:chgData name="Giuseppe Russo" userId="be1e37e6ba4e8a40" providerId="LiveId" clId="{B3E89156-42F9-4575-B433-8FDBA5A0C280}" dt="2024-10-17T15:12:39.070" v="2271" actId="3680"/>
          <ac:spMkLst>
            <pc:docMk/>
            <pc:sldMk cId="562265124" sldId="281"/>
            <ac:spMk id="3" creationId="{A7AA38B5-6DBF-CB36-CC02-7B6790342F32}"/>
          </ac:spMkLst>
        </pc:spChg>
        <pc:spChg chg="add del mod">
          <ac:chgData name="Giuseppe Russo" userId="be1e37e6ba4e8a40" providerId="LiveId" clId="{B3E89156-42F9-4575-B433-8FDBA5A0C280}" dt="2024-10-17T15:14:44.354" v="2277" actId="3680"/>
          <ac:spMkLst>
            <pc:docMk/>
            <pc:sldMk cId="562265124" sldId="281"/>
            <ac:spMk id="6" creationId="{704E1D5F-A0F4-819B-742A-B449ADC6B4E8}"/>
          </ac:spMkLst>
        </pc:spChg>
        <pc:graphicFrameChg chg="add del mod ord modGraphic">
          <ac:chgData name="Giuseppe Russo" userId="be1e37e6ba4e8a40" providerId="LiveId" clId="{B3E89156-42F9-4575-B433-8FDBA5A0C280}" dt="2024-10-17T15:14:32.886" v="2276" actId="478"/>
          <ac:graphicFrameMkLst>
            <pc:docMk/>
            <pc:sldMk cId="562265124" sldId="281"/>
            <ac:graphicFrameMk id="4" creationId="{38D4FA3D-8A07-2828-8717-2ACA5C734E52}"/>
          </ac:graphicFrameMkLst>
        </pc:graphicFrameChg>
        <pc:graphicFrameChg chg="add mod ord modGraphic">
          <ac:chgData name="Giuseppe Russo" userId="be1e37e6ba4e8a40" providerId="LiveId" clId="{B3E89156-42F9-4575-B433-8FDBA5A0C280}" dt="2024-10-17T18:49:54.779" v="5405" actId="13926"/>
          <ac:graphicFrameMkLst>
            <pc:docMk/>
            <pc:sldMk cId="562265124" sldId="281"/>
            <ac:graphicFrameMk id="7" creationId="{08312AFB-8152-808E-8FA6-BAB92D5298AC}"/>
          </ac:graphicFrameMkLst>
        </pc:graphicFrameChg>
      </pc:sldChg>
      <pc:sldChg chg="addSp delSp modSp new mod ord">
        <pc:chgData name="Giuseppe Russo" userId="be1e37e6ba4e8a40" providerId="LiveId" clId="{B3E89156-42F9-4575-B433-8FDBA5A0C280}" dt="2024-10-17T19:49:39.398" v="8583"/>
        <pc:sldMkLst>
          <pc:docMk/>
          <pc:sldMk cId="1007683361" sldId="282"/>
        </pc:sldMkLst>
        <pc:spChg chg="mod">
          <ac:chgData name="Giuseppe Russo" userId="be1e37e6ba4e8a40" providerId="LiveId" clId="{B3E89156-42F9-4575-B433-8FDBA5A0C280}" dt="2024-10-17T18:57:51.712" v="5632" actId="13926"/>
          <ac:spMkLst>
            <pc:docMk/>
            <pc:sldMk cId="1007683361" sldId="282"/>
            <ac:spMk id="2" creationId="{D6A91B55-BBB7-6EBD-38C0-6C327105F144}"/>
          </ac:spMkLst>
        </pc:spChg>
        <pc:spChg chg="del">
          <ac:chgData name="Giuseppe Russo" userId="be1e37e6ba4e8a40" providerId="LiveId" clId="{B3E89156-42F9-4575-B433-8FDBA5A0C280}" dt="2024-10-17T15:35:12.280" v="2698"/>
          <ac:spMkLst>
            <pc:docMk/>
            <pc:sldMk cId="1007683361" sldId="282"/>
            <ac:spMk id="3" creationId="{E27B7691-4203-21E4-FA91-321B63A4D5A3}"/>
          </ac:spMkLst>
        </pc:spChg>
        <pc:spChg chg="add mod">
          <ac:chgData name="Giuseppe Russo" userId="be1e37e6ba4e8a40" providerId="LiveId" clId="{B3E89156-42F9-4575-B433-8FDBA5A0C280}" dt="2024-10-17T15:41:40.381" v="3200" actId="20577"/>
          <ac:spMkLst>
            <pc:docMk/>
            <pc:sldMk cId="1007683361" sldId="282"/>
            <ac:spMk id="5" creationId="{7D25CE2F-F136-D952-D12B-6C59B6C420A2}"/>
          </ac:spMkLst>
        </pc:spChg>
        <pc:spChg chg="add mod">
          <ac:chgData name="Giuseppe Russo" userId="be1e37e6ba4e8a40" providerId="LiveId" clId="{B3E89156-42F9-4575-B433-8FDBA5A0C280}" dt="2024-10-17T19:35:35.280" v="8505" actId="1076"/>
          <ac:spMkLst>
            <pc:docMk/>
            <pc:sldMk cId="1007683361" sldId="282"/>
            <ac:spMk id="6" creationId="{4C6C57E2-01AF-88B8-4DAC-78ABE27085E4}"/>
          </ac:spMkLst>
        </pc:spChg>
        <pc:graphicFrameChg chg="add mod">
          <ac:chgData name="Giuseppe Russo" userId="be1e37e6ba4e8a40" providerId="LiveId" clId="{B3E89156-42F9-4575-B433-8FDBA5A0C280}" dt="2024-10-17T15:35:16.759" v="2703" actId="403"/>
          <ac:graphicFrameMkLst>
            <pc:docMk/>
            <pc:sldMk cId="1007683361" sldId="282"/>
            <ac:graphicFrameMk id="4" creationId="{640CDE94-3900-DE13-42D5-3F79A2BBF803}"/>
          </ac:graphicFrameMkLst>
        </pc:graphicFrameChg>
      </pc:sldChg>
      <pc:sldChg chg="addSp delSp modSp new del mod">
        <pc:chgData name="Giuseppe Russo" userId="be1e37e6ba4e8a40" providerId="LiveId" clId="{B3E89156-42F9-4575-B433-8FDBA5A0C280}" dt="2024-10-17T15:44:07.231" v="3283" actId="47"/>
        <pc:sldMkLst>
          <pc:docMk/>
          <pc:sldMk cId="1044462807" sldId="283"/>
        </pc:sldMkLst>
        <pc:spChg chg="mod">
          <ac:chgData name="Giuseppe Russo" userId="be1e37e6ba4e8a40" providerId="LiveId" clId="{B3E89156-42F9-4575-B433-8FDBA5A0C280}" dt="2024-10-17T15:43:51.698" v="3282" actId="20577"/>
          <ac:spMkLst>
            <pc:docMk/>
            <pc:sldMk cId="1044462807" sldId="283"/>
            <ac:spMk id="2" creationId="{4837A83F-9B5C-D136-B388-EB57F26DCE8F}"/>
          </ac:spMkLst>
        </pc:spChg>
        <pc:spChg chg="del">
          <ac:chgData name="Giuseppe Russo" userId="be1e37e6ba4e8a40" providerId="LiveId" clId="{B3E89156-42F9-4575-B433-8FDBA5A0C280}" dt="2024-10-17T15:42:48.171" v="3202"/>
          <ac:spMkLst>
            <pc:docMk/>
            <pc:sldMk cId="1044462807" sldId="283"/>
            <ac:spMk id="3" creationId="{34941588-990E-3420-44BB-2BE3DC3A846D}"/>
          </ac:spMkLst>
        </pc:spChg>
        <pc:graphicFrameChg chg="add mod">
          <ac:chgData name="Giuseppe Russo" userId="be1e37e6ba4e8a40" providerId="LiveId" clId="{B3E89156-42F9-4575-B433-8FDBA5A0C280}" dt="2024-10-17T15:42:59.371" v="3209" actId="403"/>
          <ac:graphicFrameMkLst>
            <pc:docMk/>
            <pc:sldMk cId="1044462807" sldId="283"/>
            <ac:graphicFrameMk id="5" creationId="{932BF2DE-BB1F-451E-AA6C-DA583F254B41}"/>
          </ac:graphicFrameMkLst>
        </pc:graphicFrameChg>
      </pc:sldChg>
      <pc:sldChg chg="addSp delSp modSp new mod ord">
        <pc:chgData name="Giuseppe Russo" userId="be1e37e6ba4e8a40" providerId="LiveId" clId="{B3E89156-42F9-4575-B433-8FDBA5A0C280}" dt="2024-10-17T19:49:39.398" v="8583"/>
        <pc:sldMkLst>
          <pc:docMk/>
          <pc:sldMk cId="3203550708" sldId="283"/>
        </pc:sldMkLst>
        <pc:spChg chg="mod">
          <ac:chgData name="Giuseppe Russo" userId="be1e37e6ba4e8a40" providerId="LiveId" clId="{B3E89156-42F9-4575-B433-8FDBA5A0C280}" dt="2024-10-17T18:58:11.382" v="5634" actId="13926"/>
          <ac:spMkLst>
            <pc:docMk/>
            <pc:sldMk cId="3203550708" sldId="283"/>
            <ac:spMk id="2" creationId="{D90C354B-A35F-AE98-878A-F6D46EA3AFED}"/>
          </ac:spMkLst>
        </pc:spChg>
        <pc:spChg chg="del">
          <ac:chgData name="Giuseppe Russo" userId="be1e37e6ba4e8a40" providerId="LiveId" clId="{B3E89156-42F9-4575-B433-8FDBA5A0C280}" dt="2024-10-17T15:49:46.908" v="3285"/>
          <ac:spMkLst>
            <pc:docMk/>
            <pc:sldMk cId="3203550708" sldId="283"/>
            <ac:spMk id="3" creationId="{AB20B3F9-DEE1-95BA-AEE5-00CD814E215C}"/>
          </ac:spMkLst>
        </pc:spChg>
        <pc:spChg chg="add mod">
          <ac:chgData name="Giuseppe Russo" userId="be1e37e6ba4e8a40" providerId="LiveId" clId="{B3E89156-42F9-4575-B433-8FDBA5A0C280}" dt="2024-10-17T19:35:04.250" v="8503" actId="6549"/>
          <ac:spMkLst>
            <pc:docMk/>
            <pc:sldMk cId="3203550708" sldId="283"/>
            <ac:spMk id="5" creationId="{5CD3C83E-FEEB-163E-03B6-CC3B5C2C6543}"/>
          </ac:spMkLst>
        </pc:spChg>
        <pc:graphicFrameChg chg="add mod">
          <ac:chgData name="Giuseppe Russo" userId="be1e37e6ba4e8a40" providerId="LiveId" clId="{B3E89156-42F9-4575-B433-8FDBA5A0C280}" dt="2024-10-17T15:49:52.092" v="3288" actId="403"/>
          <ac:graphicFrameMkLst>
            <pc:docMk/>
            <pc:sldMk cId="3203550708" sldId="283"/>
            <ac:graphicFrameMk id="4" creationId="{193716FD-345A-8514-8E10-26907A30E7FF}"/>
          </ac:graphicFrameMkLst>
        </pc:graphicFrameChg>
      </pc:sldChg>
      <pc:sldChg chg="addSp delSp modSp new del mod">
        <pc:chgData name="Giuseppe Russo" userId="be1e37e6ba4e8a40" providerId="LiveId" clId="{B3E89156-42F9-4575-B433-8FDBA5A0C280}" dt="2024-10-17T16:18:17.926" v="3479" actId="47"/>
        <pc:sldMkLst>
          <pc:docMk/>
          <pc:sldMk cId="2647519767" sldId="284"/>
        </pc:sldMkLst>
        <pc:spChg chg="del">
          <ac:chgData name="Giuseppe Russo" userId="be1e37e6ba4e8a40" providerId="LiveId" clId="{B3E89156-42F9-4575-B433-8FDBA5A0C280}" dt="2024-10-17T16:15:21.483" v="3457"/>
          <ac:spMkLst>
            <pc:docMk/>
            <pc:sldMk cId="2647519767" sldId="284"/>
            <ac:spMk id="3" creationId="{0FA929D2-D50A-3079-D9E8-1A48880A19CC}"/>
          </ac:spMkLst>
        </pc:spChg>
        <pc:graphicFrameChg chg="add mod modGraphic">
          <ac:chgData name="Giuseppe Russo" userId="be1e37e6ba4e8a40" providerId="LiveId" clId="{B3E89156-42F9-4575-B433-8FDBA5A0C280}" dt="2024-10-17T16:16:21.848" v="3472" actId="255"/>
          <ac:graphicFrameMkLst>
            <pc:docMk/>
            <pc:sldMk cId="2647519767" sldId="284"/>
            <ac:graphicFrameMk id="5" creationId="{F7C11B75-0E47-A57A-9FAB-A1774DF8B701}"/>
          </ac:graphicFrameMkLst>
        </pc:graphicFrameChg>
      </pc:sldChg>
      <pc:sldChg chg="addSp delSp modSp new mod ord setBg">
        <pc:chgData name="Giuseppe Russo" userId="be1e37e6ba4e8a40" providerId="LiveId" clId="{B3E89156-42F9-4575-B433-8FDBA5A0C280}" dt="2024-10-17T19:49:39.398" v="8583"/>
        <pc:sldMkLst>
          <pc:docMk/>
          <pc:sldMk cId="2823953590" sldId="285"/>
        </pc:sldMkLst>
        <pc:spChg chg="del mod">
          <ac:chgData name="Giuseppe Russo" userId="be1e37e6ba4e8a40" providerId="LiveId" clId="{B3E89156-42F9-4575-B433-8FDBA5A0C280}" dt="2024-10-17T16:18:09.196" v="3478" actId="26606"/>
          <ac:spMkLst>
            <pc:docMk/>
            <pc:sldMk cId="2823953590" sldId="285"/>
            <ac:spMk id="2" creationId="{1FA0D600-6F65-4517-5576-E6E1F48021B2}"/>
          </ac:spMkLst>
        </pc:spChg>
        <pc:spChg chg="del">
          <ac:chgData name="Giuseppe Russo" userId="be1e37e6ba4e8a40" providerId="LiveId" clId="{B3E89156-42F9-4575-B433-8FDBA5A0C280}" dt="2024-10-17T16:17:55.389" v="3474"/>
          <ac:spMkLst>
            <pc:docMk/>
            <pc:sldMk cId="2823953590" sldId="285"/>
            <ac:spMk id="3" creationId="{5F03DA8D-BAAC-BE80-A59F-E4340A994763}"/>
          </ac:spMkLst>
        </pc:spChg>
        <pc:spChg chg="add del">
          <ac:chgData name="Giuseppe Russo" userId="be1e37e6ba4e8a40" providerId="LiveId" clId="{B3E89156-42F9-4575-B433-8FDBA5A0C280}" dt="2024-10-17T16:18:09.196" v="3478" actId="26606"/>
          <ac:spMkLst>
            <pc:docMk/>
            <pc:sldMk cId="2823953590" sldId="285"/>
            <ac:spMk id="4" creationId="{2FA26371-027B-E0F4-8599-E9EC4324CC1F}"/>
          </ac:spMkLst>
        </pc:spChg>
        <pc:spChg chg="add mod">
          <ac:chgData name="Giuseppe Russo" userId="be1e37e6ba4e8a40" providerId="LiveId" clId="{B3E89156-42F9-4575-B433-8FDBA5A0C280}" dt="2024-10-17T16:21:10.814" v="3493" actId="20577"/>
          <ac:spMkLst>
            <pc:docMk/>
            <pc:sldMk cId="2823953590" sldId="285"/>
            <ac:spMk id="6" creationId="{405F4759-61C1-E617-3AAC-2C7B5881ED7B}"/>
          </ac:spMkLst>
        </pc:spChg>
        <pc:spChg chg="add del">
          <ac:chgData name="Giuseppe Russo" userId="be1e37e6ba4e8a40" providerId="LiveId" clId="{B3E89156-42F9-4575-B433-8FDBA5A0C280}" dt="2024-10-17T16:18:09.105" v="3477" actId="26606"/>
          <ac:spMkLst>
            <pc:docMk/>
            <pc:sldMk cId="2823953590" sldId="285"/>
            <ac:spMk id="10" creationId="{A8384FB5-9ADC-4DDC-881B-597D56F5B15D}"/>
          </ac:spMkLst>
        </pc:spChg>
        <pc:spChg chg="add del">
          <ac:chgData name="Giuseppe Russo" userId="be1e37e6ba4e8a40" providerId="LiveId" clId="{B3E89156-42F9-4575-B433-8FDBA5A0C280}" dt="2024-10-17T16:18:09.105" v="3477" actId="26606"/>
          <ac:spMkLst>
            <pc:docMk/>
            <pc:sldMk cId="2823953590" sldId="285"/>
            <ac:spMk id="12" creationId="{1199E1B1-A8C0-4FE8-A5A8-1CB41D69F857}"/>
          </ac:spMkLst>
        </pc:spChg>
        <pc:spChg chg="add del">
          <ac:chgData name="Giuseppe Russo" userId="be1e37e6ba4e8a40" providerId="LiveId" clId="{B3E89156-42F9-4575-B433-8FDBA5A0C280}" dt="2024-10-17T16:18:09.105" v="3477" actId="26606"/>
          <ac:spMkLst>
            <pc:docMk/>
            <pc:sldMk cId="2823953590" sldId="285"/>
            <ac:spMk id="14" creationId="{84A8DE83-DE75-4B41-9DB4-A7EC0B0DEC0B}"/>
          </ac:spMkLst>
        </pc:spChg>
        <pc:spChg chg="add del">
          <ac:chgData name="Giuseppe Russo" userId="be1e37e6ba4e8a40" providerId="LiveId" clId="{B3E89156-42F9-4575-B433-8FDBA5A0C280}" dt="2024-10-17T16:18:09.105" v="3477" actId="26606"/>
          <ac:spMkLst>
            <pc:docMk/>
            <pc:sldMk cId="2823953590" sldId="285"/>
            <ac:spMk id="16" creationId="{A7009A0A-BEF5-4EAC-AF15-E4F9F002E239}"/>
          </ac:spMkLst>
        </pc:spChg>
        <pc:spChg chg="add">
          <ac:chgData name="Giuseppe Russo" userId="be1e37e6ba4e8a40" providerId="LiveId" clId="{B3E89156-42F9-4575-B433-8FDBA5A0C280}" dt="2024-10-17T16:18:09.196" v="3478" actId="26606"/>
          <ac:spMkLst>
            <pc:docMk/>
            <pc:sldMk cId="2823953590" sldId="285"/>
            <ac:spMk id="18" creationId="{9A97C86A-04D6-40F7-AE84-31AB43E6A846}"/>
          </ac:spMkLst>
        </pc:spChg>
        <pc:spChg chg="add">
          <ac:chgData name="Giuseppe Russo" userId="be1e37e6ba4e8a40" providerId="LiveId" clId="{B3E89156-42F9-4575-B433-8FDBA5A0C280}" dt="2024-10-17T16:18:09.196" v="3478" actId="26606"/>
          <ac:spMkLst>
            <pc:docMk/>
            <pc:sldMk cId="2823953590" sldId="285"/>
            <ac:spMk id="19" creationId="{F3060C83-F051-4F0E-ABAD-AA0DFC48B218}"/>
          </ac:spMkLst>
        </pc:spChg>
        <pc:spChg chg="add">
          <ac:chgData name="Giuseppe Russo" userId="be1e37e6ba4e8a40" providerId="LiveId" clId="{B3E89156-42F9-4575-B433-8FDBA5A0C280}" dt="2024-10-17T16:18:09.196" v="3478" actId="26606"/>
          <ac:spMkLst>
            <pc:docMk/>
            <pc:sldMk cId="2823953590" sldId="285"/>
            <ac:spMk id="20" creationId="{FF9F2414-84E8-453E-B1F3-389FDE8192D9}"/>
          </ac:spMkLst>
        </pc:spChg>
        <pc:spChg chg="add">
          <ac:chgData name="Giuseppe Russo" userId="be1e37e6ba4e8a40" providerId="LiveId" clId="{B3E89156-42F9-4575-B433-8FDBA5A0C280}" dt="2024-10-17T16:18:09.196" v="3478" actId="26606"/>
          <ac:spMkLst>
            <pc:docMk/>
            <pc:sldMk cId="2823953590" sldId="285"/>
            <ac:spMk id="21" creationId="{83C98ABE-055B-441F-B07E-44F97F083C39}"/>
          </ac:spMkLst>
        </pc:spChg>
        <pc:spChg chg="add">
          <ac:chgData name="Giuseppe Russo" userId="be1e37e6ba4e8a40" providerId="LiveId" clId="{B3E89156-42F9-4575-B433-8FDBA5A0C280}" dt="2024-10-17T16:18:09.196" v="3478" actId="26606"/>
          <ac:spMkLst>
            <pc:docMk/>
            <pc:sldMk cId="2823953590" sldId="285"/>
            <ac:spMk id="22" creationId="{3ECA69A1-7536-43AC-85EF-C7106179F5ED}"/>
          </ac:spMkLst>
        </pc:spChg>
        <pc:spChg chg="add">
          <ac:chgData name="Giuseppe Russo" userId="be1e37e6ba4e8a40" providerId="LiveId" clId="{B3E89156-42F9-4575-B433-8FDBA5A0C280}" dt="2024-10-17T16:18:09.196" v="3478" actId="26606"/>
          <ac:spMkLst>
            <pc:docMk/>
            <pc:sldMk cId="2823953590" sldId="285"/>
            <ac:spMk id="23" creationId="{29FDB030-9B49-4CED-8CCD-4D99382388AC}"/>
          </ac:spMkLst>
        </pc:spChg>
        <pc:spChg chg="add">
          <ac:chgData name="Giuseppe Russo" userId="be1e37e6ba4e8a40" providerId="LiveId" clId="{B3E89156-42F9-4575-B433-8FDBA5A0C280}" dt="2024-10-17T16:18:09.196" v="3478" actId="26606"/>
          <ac:spMkLst>
            <pc:docMk/>
            <pc:sldMk cId="2823953590" sldId="285"/>
            <ac:spMk id="24" creationId="{3783CA14-24A1-485C-8B30-D6A5D87987AD}"/>
          </ac:spMkLst>
        </pc:spChg>
        <pc:graphicFrameChg chg="add mod modGraphic">
          <ac:chgData name="Giuseppe Russo" userId="be1e37e6ba4e8a40" providerId="LiveId" clId="{B3E89156-42F9-4575-B433-8FDBA5A0C280}" dt="2024-10-17T18:48:55.864" v="5325" actId="13926"/>
          <ac:graphicFrameMkLst>
            <pc:docMk/>
            <pc:sldMk cId="2823953590" sldId="285"/>
            <ac:graphicFrameMk id="5" creationId="{CE3E808B-F4D4-7E06-1CF6-30DF4A258C4A}"/>
          </ac:graphicFrameMkLst>
        </pc:graphicFrameChg>
      </pc:sldChg>
      <pc:sldChg chg="addSp delSp modSp new mod ord">
        <pc:chgData name="Giuseppe Russo" userId="be1e37e6ba4e8a40" providerId="LiveId" clId="{B3E89156-42F9-4575-B433-8FDBA5A0C280}" dt="2024-10-17T19:12:51.502" v="6820"/>
        <pc:sldMkLst>
          <pc:docMk/>
          <pc:sldMk cId="969602053" sldId="286"/>
        </pc:sldMkLst>
        <pc:spChg chg="mod">
          <ac:chgData name="Giuseppe Russo" userId="be1e37e6ba4e8a40" providerId="LiveId" clId="{B3E89156-42F9-4575-B433-8FDBA5A0C280}" dt="2024-10-17T18:48:25.620" v="5323" actId="20577"/>
          <ac:spMkLst>
            <pc:docMk/>
            <pc:sldMk cId="969602053" sldId="286"/>
            <ac:spMk id="2" creationId="{6F295631-FD74-A9D6-B2BE-D6B532194BB3}"/>
          </ac:spMkLst>
        </pc:spChg>
        <pc:spChg chg="del">
          <ac:chgData name="Giuseppe Russo" userId="be1e37e6ba4e8a40" providerId="LiveId" clId="{B3E89156-42F9-4575-B433-8FDBA5A0C280}" dt="2024-10-17T17:05:13.486" v="3766"/>
          <ac:spMkLst>
            <pc:docMk/>
            <pc:sldMk cId="969602053" sldId="286"/>
            <ac:spMk id="3" creationId="{BF7CB2AE-601E-03AE-0316-CE64E1EE8A4E}"/>
          </ac:spMkLst>
        </pc:spChg>
        <pc:spChg chg="add mod">
          <ac:chgData name="Giuseppe Russo" userId="be1e37e6ba4e8a40" providerId="LiveId" clId="{B3E89156-42F9-4575-B433-8FDBA5A0C280}" dt="2024-10-17T17:07:13.503" v="3891" actId="20577"/>
          <ac:spMkLst>
            <pc:docMk/>
            <pc:sldMk cId="969602053" sldId="286"/>
            <ac:spMk id="5" creationId="{A4682B1A-5522-3762-2FDE-42E359EF4A86}"/>
          </ac:spMkLst>
        </pc:spChg>
        <pc:graphicFrameChg chg="add mod">
          <ac:chgData name="Giuseppe Russo" userId="be1e37e6ba4e8a40" providerId="LiveId" clId="{B3E89156-42F9-4575-B433-8FDBA5A0C280}" dt="2024-10-17T17:06:14.983" v="3833"/>
          <ac:graphicFrameMkLst>
            <pc:docMk/>
            <pc:sldMk cId="969602053" sldId="286"/>
            <ac:graphicFrameMk id="4" creationId="{933111AC-030C-2BA2-BA76-10627971EDDA}"/>
          </ac:graphicFrameMkLst>
        </pc:graphicFrameChg>
      </pc:sldChg>
      <pc:sldChg chg="add del">
        <pc:chgData name="Giuseppe Russo" userId="be1e37e6ba4e8a40" providerId="LiveId" clId="{B3E89156-42F9-4575-B433-8FDBA5A0C280}" dt="2024-10-17T18:57:21.453" v="5629" actId="47"/>
        <pc:sldMkLst>
          <pc:docMk/>
          <pc:sldMk cId="491541504" sldId="287"/>
        </pc:sldMkLst>
      </pc:sldChg>
      <pc:sldChg chg="add del">
        <pc:chgData name="Giuseppe Russo" userId="be1e37e6ba4e8a40" providerId="LiveId" clId="{B3E89156-42F9-4575-B433-8FDBA5A0C280}" dt="2024-10-17T18:58:33.160" v="5635" actId="47"/>
        <pc:sldMkLst>
          <pc:docMk/>
          <pc:sldMk cId="2338416670" sldId="288"/>
        </pc:sldMkLst>
      </pc:sldChg>
      <pc:sldChg chg="new del">
        <pc:chgData name="Giuseppe Russo" userId="be1e37e6ba4e8a40" providerId="LiveId" clId="{B3E89156-42F9-4575-B433-8FDBA5A0C280}" dt="2024-10-17T18:50:19.197" v="5406" actId="47"/>
        <pc:sldMkLst>
          <pc:docMk/>
          <pc:sldMk cId="3270687728" sldId="289"/>
        </pc:sldMkLst>
      </pc:sldChg>
      <pc:sldChg chg="addSp delSp modSp new mod setBg">
        <pc:chgData name="Giuseppe Russo" userId="be1e37e6ba4e8a40" providerId="LiveId" clId="{B3E89156-42F9-4575-B433-8FDBA5A0C280}" dt="2024-10-17T18:26:21.747" v="4141" actId="26606"/>
        <pc:sldMkLst>
          <pc:docMk/>
          <pc:sldMk cId="2937851824" sldId="290"/>
        </pc:sldMkLst>
        <pc:spChg chg="mod">
          <ac:chgData name="Giuseppe Russo" userId="be1e37e6ba4e8a40" providerId="LiveId" clId="{B3E89156-42F9-4575-B433-8FDBA5A0C280}" dt="2024-10-17T18:26:21.747" v="4141" actId="26606"/>
          <ac:spMkLst>
            <pc:docMk/>
            <pc:sldMk cId="2937851824" sldId="290"/>
            <ac:spMk id="2" creationId="{E17BD50E-730B-B460-4888-6DF4AC449731}"/>
          </ac:spMkLst>
        </pc:spChg>
        <pc:spChg chg="mod">
          <ac:chgData name="Giuseppe Russo" userId="be1e37e6ba4e8a40" providerId="LiveId" clId="{B3E89156-42F9-4575-B433-8FDBA5A0C280}" dt="2024-10-17T18:26:21.747" v="4141" actId="26606"/>
          <ac:spMkLst>
            <pc:docMk/>
            <pc:sldMk cId="2937851824" sldId="290"/>
            <ac:spMk id="3" creationId="{6ED88837-5DCD-6758-5D72-A8B287411D10}"/>
          </ac:spMkLst>
        </pc:spChg>
        <pc:spChg chg="add del">
          <ac:chgData name="Giuseppe Russo" userId="be1e37e6ba4e8a40" providerId="LiveId" clId="{B3E89156-42F9-4575-B433-8FDBA5A0C280}" dt="2024-10-17T18:26:21.734" v="4140" actId="26606"/>
          <ac:spMkLst>
            <pc:docMk/>
            <pc:sldMk cId="2937851824" sldId="290"/>
            <ac:spMk id="7175" creationId="{D009D6D5-DAC2-4A8B-A17A-E206B9012D09}"/>
          </ac:spMkLst>
        </pc:spChg>
        <pc:spChg chg="add">
          <ac:chgData name="Giuseppe Russo" userId="be1e37e6ba4e8a40" providerId="LiveId" clId="{B3E89156-42F9-4575-B433-8FDBA5A0C280}" dt="2024-10-17T18:26:21.747" v="4141" actId="26606"/>
          <ac:spMkLst>
            <pc:docMk/>
            <pc:sldMk cId="2937851824" sldId="290"/>
            <ac:spMk id="7177" creationId="{B2DD41CD-8F47-4F56-AD12-4E2FF7696987}"/>
          </ac:spMkLst>
        </pc:spChg>
        <pc:spChg chg="add">
          <ac:chgData name="Giuseppe Russo" userId="be1e37e6ba4e8a40" providerId="LiveId" clId="{B3E89156-42F9-4575-B433-8FDBA5A0C280}" dt="2024-10-17T18:26:21.747" v="4141" actId="26606"/>
          <ac:spMkLst>
            <pc:docMk/>
            <pc:sldMk cId="2937851824" sldId="290"/>
            <ac:spMk id="7178" creationId="{45D37F4E-DDB4-456B-97E0-9937730A039F}"/>
          </ac:spMkLst>
        </pc:spChg>
        <pc:picChg chg="add mod">
          <ac:chgData name="Giuseppe Russo" userId="be1e37e6ba4e8a40" providerId="LiveId" clId="{B3E89156-42F9-4575-B433-8FDBA5A0C280}" dt="2024-10-17T18:26:21.747" v="4141" actId="26606"/>
          <ac:picMkLst>
            <pc:docMk/>
            <pc:sldMk cId="2937851824" sldId="290"/>
            <ac:picMk id="7170" creationId="{955A67FB-27B6-6BF4-D53B-86822F2C5E3D}"/>
          </ac:picMkLst>
        </pc:picChg>
      </pc:sldChg>
      <pc:sldChg chg="addSp delSp modSp add mod">
        <pc:chgData name="Giuseppe Russo" userId="be1e37e6ba4e8a40" providerId="LiveId" clId="{B3E89156-42F9-4575-B433-8FDBA5A0C280}" dt="2024-10-17T19:36:32.403" v="8553" actId="14100"/>
        <pc:sldMkLst>
          <pc:docMk/>
          <pc:sldMk cId="4217456279" sldId="291"/>
        </pc:sldMkLst>
        <pc:spChg chg="add del mod">
          <ac:chgData name="Giuseppe Russo" userId="be1e37e6ba4e8a40" providerId="LiveId" clId="{B3E89156-42F9-4575-B433-8FDBA5A0C280}" dt="2024-10-17T18:36:36.827" v="4650" actId="478"/>
          <ac:spMkLst>
            <pc:docMk/>
            <pc:sldMk cId="4217456279" sldId="291"/>
            <ac:spMk id="3" creationId="{559789A3-DF86-08E8-4612-A82004E59F77}"/>
          </ac:spMkLst>
        </pc:spChg>
        <pc:spChg chg="mod">
          <ac:chgData name="Giuseppe Russo" userId="be1e37e6ba4e8a40" providerId="LiveId" clId="{B3E89156-42F9-4575-B433-8FDBA5A0C280}" dt="2024-10-17T18:47:48.036" v="5301" actId="404"/>
          <ac:spMkLst>
            <pc:docMk/>
            <pc:sldMk cId="4217456279" sldId="291"/>
            <ac:spMk id="4" creationId="{085BCB0A-AB4C-36DD-8F20-748B03AD52FB}"/>
          </ac:spMkLst>
        </pc:spChg>
        <pc:spChg chg="add mod">
          <ac:chgData name="Giuseppe Russo" userId="be1e37e6ba4e8a40" providerId="LiveId" clId="{B3E89156-42F9-4575-B433-8FDBA5A0C280}" dt="2024-10-17T19:36:32.403" v="8553" actId="14100"/>
          <ac:spMkLst>
            <pc:docMk/>
            <pc:sldMk cId="4217456279" sldId="291"/>
            <ac:spMk id="5" creationId="{907F3A1D-180E-F02F-D591-A1FA48D84405}"/>
          </ac:spMkLst>
        </pc:spChg>
        <pc:graphicFrameChg chg="add del">
          <ac:chgData name="Giuseppe Russo" userId="be1e37e6ba4e8a40" providerId="LiveId" clId="{B3E89156-42F9-4575-B433-8FDBA5A0C280}" dt="2024-10-17T18:36:36.827" v="4650" actId="478"/>
          <ac:graphicFrameMkLst>
            <pc:docMk/>
            <pc:sldMk cId="4217456279" sldId="291"/>
            <ac:graphicFrameMk id="6" creationId="{D6202BF1-46B8-EED0-DC10-3356CAC08E13}"/>
          </ac:graphicFrameMkLst>
        </pc:graphicFrameChg>
      </pc:sldChg>
      <pc:sldChg chg="addSp delSp modSp new mod">
        <pc:chgData name="Giuseppe Russo" userId="be1e37e6ba4e8a40" providerId="LiveId" clId="{B3E89156-42F9-4575-B433-8FDBA5A0C280}" dt="2024-10-17T19:36:40.177" v="8554"/>
        <pc:sldMkLst>
          <pc:docMk/>
          <pc:sldMk cId="89713718" sldId="292"/>
        </pc:sldMkLst>
        <pc:spChg chg="mod">
          <ac:chgData name="Giuseppe Russo" userId="be1e37e6ba4e8a40" providerId="LiveId" clId="{B3E89156-42F9-4575-B433-8FDBA5A0C280}" dt="2024-10-17T18:46:47.443" v="5278" actId="13926"/>
          <ac:spMkLst>
            <pc:docMk/>
            <pc:sldMk cId="89713718" sldId="292"/>
            <ac:spMk id="2" creationId="{8B4F019C-C8B8-FCEA-DC87-B425FD05468F}"/>
          </ac:spMkLst>
        </pc:spChg>
        <pc:spChg chg="del">
          <ac:chgData name="Giuseppe Russo" userId="be1e37e6ba4e8a40" providerId="LiveId" clId="{B3E89156-42F9-4575-B433-8FDBA5A0C280}" dt="2024-10-17T18:37:13.447" v="4652"/>
          <ac:spMkLst>
            <pc:docMk/>
            <pc:sldMk cId="89713718" sldId="292"/>
            <ac:spMk id="3" creationId="{7E82F122-F121-C52C-77A2-94D2C3DA9BFE}"/>
          </ac:spMkLst>
        </pc:spChg>
        <pc:spChg chg="add mod">
          <ac:chgData name="Giuseppe Russo" userId="be1e37e6ba4e8a40" providerId="LiveId" clId="{B3E89156-42F9-4575-B433-8FDBA5A0C280}" dt="2024-10-17T19:36:40.177" v="8554"/>
          <ac:spMkLst>
            <pc:docMk/>
            <pc:sldMk cId="89713718" sldId="292"/>
            <ac:spMk id="5" creationId="{BA3DCA53-5683-81F3-D217-56A8C2EC11EE}"/>
          </ac:spMkLst>
        </pc:spChg>
        <pc:graphicFrameChg chg="add mod">
          <ac:chgData name="Giuseppe Russo" userId="be1e37e6ba4e8a40" providerId="LiveId" clId="{B3E89156-42F9-4575-B433-8FDBA5A0C280}" dt="2024-10-17T18:39:08.745" v="4862" actId="403"/>
          <ac:graphicFrameMkLst>
            <pc:docMk/>
            <pc:sldMk cId="89713718" sldId="292"/>
            <ac:graphicFrameMk id="4" creationId="{0713471B-8989-46C5-A72A-D4399BD4DE39}"/>
          </ac:graphicFrameMkLst>
        </pc:graphicFrameChg>
      </pc:sldChg>
      <pc:sldChg chg="addSp delSp modSp new mod">
        <pc:chgData name="Giuseppe Russo" userId="be1e37e6ba4e8a40" providerId="LiveId" clId="{B3E89156-42F9-4575-B433-8FDBA5A0C280}" dt="2024-10-17T19:36:43.436" v="8555"/>
        <pc:sldMkLst>
          <pc:docMk/>
          <pc:sldMk cId="3087944009" sldId="293"/>
        </pc:sldMkLst>
        <pc:spChg chg="mod">
          <ac:chgData name="Giuseppe Russo" userId="be1e37e6ba4e8a40" providerId="LiveId" clId="{B3E89156-42F9-4575-B433-8FDBA5A0C280}" dt="2024-10-17T18:45:48.187" v="5235" actId="13926"/>
          <ac:spMkLst>
            <pc:docMk/>
            <pc:sldMk cId="3087944009" sldId="293"/>
            <ac:spMk id="2" creationId="{58B80330-5DE6-7AC6-38CF-4F515999B846}"/>
          </ac:spMkLst>
        </pc:spChg>
        <pc:spChg chg="del">
          <ac:chgData name="Giuseppe Russo" userId="be1e37e6ba4e8a40" providerId="LiveId" clId="{B3E89156-42F9-4575-B433-8FDBA5A0C280}" dt="2024-10-17T18:41:41.878" v="4885"/>
          <ac:spMkLst>
            <pc:docMk/>
            <pc:sldMk cId="3087944009" sldId="293"/>
            <ac:spMk id="3" creationId="{200A24D5-81E4-2E3F-9C3A-35C8B3F4C42F}"/>
          </ac:spMkLst>
        </pc:spChg>
        <pc:spChg chg="add mod">
          <ac:chgData name="Giuseppe Russo" userId="be1e37e6ba4e8a40" providerId="LiveId" clId="{B3E89156-42F9-4575-B433-8FDBA5A0C280}" dt="2024-10-17T19:36:43.436" v="8555"/>
          <ac:spMkLst>
            <pc:docMk/>
            <pc:sldMk cId="3087944009" sldId="293"/>
            <ac:spMk id="5" creationId="{5ED28D20-E920-08D9-4EA6-D004FF692697}"/>
          </ac:spMkLst>
        </pc:spChg>
        <pc:graphicFrameChg chg="add mod">
          <ac:chgData name="Giuseppe Russo" userId="be1e37e6ba4e8a40" providerId="LiveId" clId="{B3E89156-42F9-4575-B433-8FDBA5A0C280}" dt="2024-10-17T18:41:41.878" v="4885"/>
          <ac:graphicFrameMkLst>
            <pc:docMk/>
            <pc:sldMk cId="3087944009" sldId="293"/>
            <ac:graphicFrameMk id="4" creationId="{4688A042-5105-47F4-9E9D-55958154F5AA}"/>
          </ac:graphicFrameMkLst>
        </pc:graphicFrameChg>
      </pc:sldChg>
      <pc:sldChg chg="modSp new mod">
        <pc:chgData name="Giuseppe Russo" userId="be1e37e6ba4e8a40" providerId="LiveId" clId="{B3E89156-42F9-4575-B433-8FDBA5A0C280}" dt="2024-10-17T20:14:41.466" v="11528" actId="20577"/>
        <pc:sldMkLst>
          <pc:docMk/>
          <pc:sldMk cId="3841933119" sldId="294"/>
        </pc:sldMkLst>
        <pc:spChg chg="mod">
          <ac:chgData name="Giuseppe Russo" userId="be1e37e6ba4e8a40" providerId="LiveId" clId="{B3E89156-42F9-4575-B433-8FDBA5A0C280}" dt="2024-10-17T20:02:31.206" v="9703" actId="20577"/>
          <ac:spMkLst>
            <pc:docMk/>
            <pc:sldMk cId="3841933119" sldId="294"/>
            <ac:spMk id="2" creationId="{6E29FA8F-F68B-C1D2-EC59-274E00CAA0F9}"/>
          </ac:spMkLst>
        </pc:spChg>
        <pc:spChg chg="mod">
          <ac:chgData name="Giuseppe Russo" userId="be1e37e6ba4e8a40" providerId="LiveId" clId="{B3E89156-42F9-4575-B433-8FDBA5A0C280}" dt="2024-10-17T20:14:41.466" v="11528" actId="20577"/>
          <ac:spMkLst>
            <pc:docMk/>
            <pc:sldMk cId="3841933119" sldId="294"/>
            <ac:spMk id="3" creationId="{EDFC5E1A-C9BC-1A1B-D9DE-4F2046F45124}"/>
          </ac:spMkLst>
        </pc:spChg>
      </pc:sldChg>
      <pc:sldChg chg="modSp new mod">
        <pc:chgData name="Giuseppe Russo" userId="be1e37e6ba4e8a40" providerId="LiveId" clId="{B3E89156-42F9-4575-B433-8FDBA5A0C280}" dt="2024-10-17T19:50:24.806" v="8620" actId="20577"/>
        <pc:sldMkLst>
          <pc:docMk/>
          <pc:sldMk cId="4233739070" sldId="295"/>
        </pc:sldMkLst>
        <pc:spChg chg="mod">
          <ac:chgData name="Giuseppe Russo" userId="be1e37e6ba4e8a40" providerId="LiveId" clId="{B3E89156-42F9-4575-B433-8FDBA5A0C280}" dt="2024-10-17T19:50:24.806" v="8620" actId="20577"/>
          <ac:spMkLst>
            <pc:docMk/>
            <pc:sldMk cId="4233739070" sldId="295"/>
            <ac:spMk id="2" creationId="{79B78721-3E9D-FC96-E00B-25CC0CB72925}"/>
          </ac:spMkLst>
        </pc:spChg>
        <pc:spChg chg="mod">
          <ac:chgData name="Giuseppe Russo" userId="be1e37e6ba4e8a40" providerId="LiveId" clId="{B3E89156-42F9-4575-B433-8FDBA5A0C280}" dt="2024-10-17T19:50:14.565" v="8608"/>
          <ac:spMkLst>
            <pc:docMk/>
            <pc:sldMk cId="4233739070" sldId="295"/>
            <ac:spMk id="3" creationId="{FB1B8294-646B-15B0-C93B-E19D70261CE4}"/>
          </ac:spMkLst>
        </pc:spChg>
      </pc:sldChg>
      <pc:sldChg chg="modSp new mod">
        <pc:chgData name="Giuseppe Russo" userId="be1e37e6ba4e8a40" providerId="LiveId" clId="{B3E89156-42F9-4575-B433-8FDBA5A0C280}" dt="2024-10-17T20:15:09.337" v="11541" actId="13926"/>
        <pc:sldMkLst>
          <pc:docMk/>
          <pc:sldMk cId="2449750405" sldId="296"/>
        </pc:sldMkLst>
        <pc:spChg chg="mod">
          <ac:chgData name="Giuseppe Russo" userId="be1e37e6ba4e8a40" providerId="LiveId" clId="{B3E89156-42F9-4575-B433-8FDBA5A0C280}" dt="2024-10-17T20:02:48.841" v="9734" actId="20577"/>
          <ac:spMkLst>
            <pc:docMk/>
            <pc:sldMk cId="2449750405" sldId="296"/>
            <ac:spMk id="2" creationId="{5155EF8B-FE28-78ED-D73D-80070A0E2CE6}"/>
          </ac:spMkLst>
        </pc:spChg>
        <pc:spChg chg="mod">
          <ac:chgData name="Giuseppe Russo" userId="be1e37e6ba4e8a40" providerId="LiveId" clId="{B3E89156-42F9-4575-B433-8FDBA5A0C280}" dt="2024-10-17T20:15:09.337" v="11541" actId="13926"/>
          <ac:spMkLst>
            <pc:docMk/>
            <pc:sldMk cId="2449750405" sldId="296"/>
            <ac:spMk id="3" creationId="{8C105C88-703E-092A-EEED-A65D605305E6}"/>
          </ac:spMkLst>
        </pc:spChg>
      </pc:sldChg>
      <pc:sldChg chg="new del">
        <pc:chgData name="Giuseppe Russo" userId="be1e37e6ba4e8a40" providerId="LiveId" clId="{B3E89156-42F9-4575-B433-8FDBA5A0C280}" dt="2024-10-17T20:17:38.919" v="11781" actId="47"/>
        <pc:sldMkLst>
          <pc:docMk/>
          <pc:sldMk cId="1003594350" sldId="297"/>
        </pc:sldMkLst>
      </pc:sldChg>
      <pc:sldChg chg="modSp new mod">
        <pc:chgData name="Giuseppe Russo" userId="be1e37e6ba4e8a40" providerId="LiveId" clId="{B3E89156-42F9-4575-B433-8FDBA5A0C280}" dt="2024-10-17T20:17:19.825" v="11772" actId="13926"/>
        <pc:sldMkLst>
          <pc:docMk/>
          <pc:sldMk cId="1470214267" sldId="298"/>
        </pc:sldMkLst>
        <pc:spChg chg="mod">
          <ac:chgData name="Giuseppe Russo" userId="be1e37e6ba4e8a40" providerId="LiveId" clId="{B3E89156-42F9-4575-B433-8FDBA5A0C280}" dt="2024-10-17T20:07:25.075" v="10420" actId="20577"/>
          <ac:spMkLst>
            <pc:docMk/>
            <pc:sldMk cId="1470214267" sldId="298"/>
            <ac:spMk id="2" creationId="{261A1792-B414-CFE7-CE45-58D393E912E8}"/>
          </ac:spMkLst>
        </pc:spChg>
        <pc:spChg chg="mod">
          <ac:chgData name="Giuseppe Russo" userId="be1e37e6ba4e8a40" providerId="LiveId" clId="{B3E89156-42F9-4575-B433-8FDBA5A0C280}" dt="2024-10-17T20:17:19.825" v="11772" actId="13926"/>
          <ac:spMkLst>
            <pc:docMk/>
            <pc:sldMk cId="1470214267" sldId="298"/>
            <ac:spMk id="3" creationId="{FC46411C-5A58-970A-6215-7240AB2D2B3D}"/>
          </ac:spMkLst>
        </pc:spChg>
      </pc:sldChg>
      <pc:sldChg chg="modSp new mod">
        <pc:chgData name="Giuseppe Russo" userId="be1e37e6ba4e8a40" providerId="LiveId" clId="{B3E89156-42F9-4575-B433-8FDBA5A0C280}" dt="2024-10-17T20:17:34.021" v="11780" actId="122"/>
        <pc:sldMkLst>
          <pc:docMk/>
          <pc:sldMk cId="382207276" sldId="299"/>
        </pc:sldMkLst>
        <pc:spChg chg="mod">
          <ac:chgData name="Giuseppe Russo" userId="be1e37e6ba4e8a40" providerId="LiveId" clId="{B3E89156-42F9-4575-B433-8FDBA5A0C280}" dt="2024-10-17T20:17:34.021" v="11780" actId="122"/>
          <ac:spMkLst>
            <pc:docMk/>
            <pc:sldMk cId="382207276" sldId="299"/>
            <ac:spMk id="2" creationId="{8EFC0D03-6238-FBEE-48A1-3D92766EFEE1}"/>
          </ac:spMkLst>
        </pc:spChg>
      </pc:sldChg>
      <pc:sldChg chg="modSp new del mod">
        <pc:chgData name="Giuseppe Russo" userId="be1e37e6ba4e8a40" providerId="LiveId" clId="{B3E89156-42F9-4575-B433-8FDBA5A0C280}" dt="2024-10-17T20:18:26.621" v="11808" actId="47"/>
        <pc:sldMkLst>
          <pc:docMk/>
          <pc:sldMk cId="3953447286" sldId="300"/>
        </pc:sldMkLst>
        <pc:spChg chg="mod">
          <ac:chgData name="Giuseppe Russo" userId="be1e37e6ba4e8a40" providerId="LiveId" clId="{B3E89156-42F9-4575-B433-8FDBA5A0C280}" dt="2024-10-17T20:17:53.060" v="11807" actId="20577"/>
          <ac:spMkLst>
            <pc:docMk/>
            <pc:sldMk cId="3953447286" sldId="300"/>
            <ac:spMk id="2" creationId="{450F62C5-8789-D8FF-2215-D70604C6A05C}"/>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d.docs.live.net/be1e37e6ba4e8a40/DESKTOP/2024H2/PalazzoLombardia3Regioni/Prodotto%20interno%20lordo%20lato%20produzione%20(IT1%5eJ93_498_DF_DCCN_PILT_1%5eJ1.0).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be1e37e6ba4e8a40/DESKTOP/2024H2/PalazzoLombardia3Regioni/Prodotto%20interno%20lordo%20lato%20produzione%20(IT1%5eJ93_498_DF_DCCN_PILT_1%5eJ1.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2.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2.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embeddings/oleObject3.bin"/></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oleObject" Target="../embeddings/oleObject4.bin"/></Relationships>
</file>

<file path=ppt/charts/_rels/chart10.xml.rels><?xml version="1.0" encoding="UTF-8" standalone="yes"?>
<Relationships xmlns="http://schemas.openxmlformats.org/package/2006/relationships"><Relationship Id="rId3" Type="http://schemas.openxmlformats.org/officeDocument/2006/relationships/oleObject" Target="https://d.docs.live.net/be1e37e6ba4e8a40/DESKTOP/2024H2/TURISMO_PIEMONTE_DATI/presemze%20turistiche%20totali%20ed%20estere%20per%20territorio%20per%20anno.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embeddings/oleObject5.bin"/></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oleObject" Target="../embeddings/oleObject6.bin"/></Relationships>
</file>

<file path=ppt/charts/_rels/chart13.xml.rels><?xml version="1.0" encoding="UTF-8" standalone="yes"?>
<Relationships xmlns="http://schemas.openxmlformats.org/package/2006/relationships"><Relationship Id="rId3" Type="http://schemas.openxmlformats.org/officeDocument/2006/relationships/oleObject" Target="../embeddings/oleObject7.bin"/><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chartUserShapes" Target="../drawings/drawing3.xml"/></Relationships>
</file>

<file path=ppt/charts/_rels/chart14.xml.rels><?xml version="1.0" encoding="UTF-8" standalone="yes"?>
<Relationships xmlns="http://schemas.openxmlformats.org/package/2006/relationships"><Relationship Id="rId3" Type="http://schemas.openxmlformats.org/officeDocument/2006/relationships/oleObject" Target="../embeddings/oleObject8.bin"/><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embeddings/oleObject9.bin"/><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lineChart>
        <c:grouping val="standard"/>
        <c:varyColors val="0"/>
        <c:ser>
          <c:idx val="2"/>
          <c:order val="2"/>
          <c:tx>
            <c:strRef>
              <c:f>'[Prodotto interno lordo lato produzione (IT1^J93_498_DF_DCCN_PILT_1^J1.0).xlsx]ElaRI100'!$A$12</c:f>
              <c:strCache>
                <c:ptCount val="1"/>
                <c:pt idx="0">
                  <c:v>EuroZona</c:v>
                </c:pt>
              </c:strCache>
            </c:strRef>
          </c:tx>
          <c:spPr>
            <a:ln w="57150" cap="rnd" cmpd="thickThin">
              <a:solidFill>
                <a:schemeClr val="accent1">
                  <a:shade val="41000"/>
                  <a:alpha val="93000"/>
                </a:schemeClr>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(IT1^J93_498_DF_DCCN_PILT_1^J1.0).xlsx]ElaRI100'!$B$12:$AD$12</c:f>
              <c:numCache>
                <c:formatCode>#,##0.0</c:formatCode>
                <c:ptCount val="29"/>
                <c:pt idx="0">
                  <c:v>100</c:v>
                </c:pt>
                <c:pt idx="1">
                  <c:v>101.62153022813665</c:v>
                </c:pt>
                <c:pt idx="2">
                  <c:v>104.33820127170058</c:v>
                </c:pt>
                <c:pt idx="3">
                  <c:v>107.4209888621585</c:v>
                </c:pt>
                <c:pt idx="4">
                  <c:v>110.54942527910436</c:v>
                </c:pt>
                <c:pt idx="5">
                  <c:v>114.82001118018873</c:v>
                </c:pt>
                <c:pt idx="6">
                  <c:v>117.29517290189941</c:v>
                </c:pt>
                <c:pt idx="7">
                  <c:v>118.36452879463586</c:v>
                </c:pt>
                <c:pt idx="8">
                  <c:v>119.18196946427129</c:v>
                </c:pt>
                <c:pt idx="9">
                  <c:v>121.91636861589477</c:v>
                </c:pt>
                <c:pt idx="10">
                  <c:v>124.01231219086175</c:v>
                </c:pt>
                <c:pt idx="11">
                  <c:v>128.09008847899193</c:v>
                </c:pt>
                <c:pt idx="12">
                  <c:v>131.96628900206332</c:v>
                </c:pt>
                <c:pt idx="13">
                  <c:v>132.55189578928915</c:v>
                </c:pt>
                <c:pt idx="14">
                  <c:v>126.58911956247478</c:v>
                </c:pt>
                <c:pt idx="15">
                  <c:v>129.2855173277203</c:v>
                </c:pt>
                <c:pt idx="16">
                  <c:v>131.55610436705129</c:v>
                </c:pt>
                <c:pt idx="17">
                  <c:v>130.35835012504072</c:v>
                </c:pt>
                <c:pt idx="18">
                  <c:v>130.14521249618875</c:v>
                </c:pt>
                <c:pt idx="19">
                  <c:v>131.99163420546878</c:v>
                </c:pt>
                <c:pt idx="20">
                  <c:v>134.685673943457</c:v>
                </c:pt>
                <c:pt idx="21">
                  <c:v>137.13443058249092</c:v>
                </c:pt>
                <c:pt idx="22">
                  <c:v>140.6996210697597</c:v>
                </c:pt>
                <c:pt idx="23">
                  <c:v>143.11602186019758</c:v>
                </c:pt>
                <c:pt idx="24">
                  <c:v>145.47074773177101</c:v>
                </c:pt>
                <c:pt idx="25">
                  <c:v>136.7095679841959</c:v>
                </c:pt>
                <c:pt idx="26">
                  <c:v>145.01146631148882</c:v>
                </c:pt>
                <c:pt idx="27">
                  <c:v>150.0200517272032</c:v>
                </c:pt>
                <c:pt idx="28">
                  <c:v>150.63661995371527</c:v>
                </c:pt>
              </c:numCache>
            </c:numRef>
          </c:val>
          <c:smooth val="0"/>
          <c:extLst>
            <c:ext xmlns:c16="http://schemas.microsoft.com/office/drawing/2014/chart" uri="{C3380CC4-5D6E-409C-BE32-E72D297353CC}">
              <c16:uniqueId val="{00000000-1E22-4C3D-9D69-36603517E4BA}"/>
            </c:ext>
          </c:extLst>
        </c:ser>
        <c:ser>
          <c:idx val="7"/>
          <c:order val="7"/>
          <c:tx>
            <c:strRef>
              <c:f>'[Prodotto interno lordo lato produzione (IT1^J93_498_DF_DCCN_PILT_1^J1.0).xlsx]ElaRI100'!$A$17</c:f>
              <c:strCache>
                <c:ptCount val="1"/>
                <c:pt idx="0">
                  <c:v>Nord-ovest  </c:v>
                </c:pt>
              </c:strCache>
            </c:strRef>
          </c:tx>
          <c:spPr>
            <a:ln w="44450" cap="rnd">
              <a:solidFill>
                <a:srgbClr val="7030A0"/>
              </a:solidFill>
              <a:prstDash val="sysDash"/>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(IT1^J93_498_DF_DCCN_PILT_1^J1.0).xlsx]ElaRI100'!$B$17:$AD$17</c:f>
              <c:numCache>
                <c:formatCode>#,##0.0</c:formatCode>
                <c:ptCount val="29"/>
                <c:pt idx="0">
                  <c:v>100</c:v>
                </c:pt>
                <c:pt idx="1">
                  <c:v>103.0342911876873</c:v>
                </c:pt>
                <c:pt idx="2">
                  <c:v>107.49109593784993</c:v>
                </c:pt>
                <c:pt idx="3">
                  <c:v>110.85466066521691</c:v>
                </c:pt>
                <c:pt idx="4">
                  <c:v>111.98263376919269</c:v>
                </c:pt>
                <c:pt idx="5">
                  <c:v>116.2778034120155</c:v>
                </c:pt>
                <c:pt idx="6">
                  <c:v>119.28176225529677</c:v>
                </c:pt>
                <c:pt idx="7">
                  <c:v>120.75792348331375</c:v>
                </c:pt>
                <c:pt idx="8">
                  <c:v>122.27432850936836</c:v>
                </c:pt>
                <c:pt idx="9">
                  <c:v>124.22484068279081</c:v>
                </c:pt>
                <c:pt idx="10">
                  <c:v>125.33819102400984</c:v>
                </c:pt>
                <c:pt idx="11">
                  <c:v>126.96503107989705</c:v>
                </c:pt>
                <c:pt idx="12">
                  <c:v>129.01272409419974</c:v>
                </c:pt>
                <c:pt idx="13">
                  <c:v>129.97386295938932</c:v>
                </c:pt>
                <c:pt idx="14">
                  <c:v>122.16527035288702</c:v>
                </c:pt>
                <c:pt idx="15">
                  <c:v>126.2878948742765</c:v>
                </c:pt>
                <c:pt idx="16">
                  <c:v>128.0241667549447</c:v>
                </c:pt>
                <c:pt idx="17">
                  <c:v>123.85500489033785</c:v>
                </c:pt>
                <c:pt idx="18">
                  <c:v>121.80622842021204</c:v>
                </c:pt>
                <c:pt idx="19">
                  <c:v>122.61271737758723</c:v>
                </c:pt>
                <c:pt idx="20">
                  <c:v>123.09659798966155</c:v>
                </c:pt>
                <c:pt idx="21">
                  <c:v>125.36924960741106</c:v>
                </c:pt>
                <c:pt idx="22">
                  <c:v>127.36213522530463</c:v>
                </c:pt>
                <c:pt idx="23">
                  <c:v>128.29391486790081</c:v>
                </c:pt>
                <c:pt idx="24">
                  <c:v>127.35509358585946</c:v>
                </c:pt>
                <c:pt idx="25">
                  <c:v>116.39251939716333</c:v>
                </c:pt>
                <c:pt idx="26">
                  <c:v>125.8379797018607</c:v>
                </c:pt>
                <c:pt idx="27">
                  <c:v>127.54410284500139</c:v>
                </c:pt>
              </c:numCache>
            </c:numRef>
          </c:val>
          <c:smooth val="0"/>
          <c:extLst>
            <c:ext xmlns:c16="http://schemas.microsoft.com/office/drawing/2014/chart" uri="{C3380CC4-5D6E-409C-BE32-E72D297353CC}">
              <c16:uniqueId val="{00000001-1E22-4C3D-9D69-36603517E4BA}"/>
            </c:ext>
          </c:extLst>
        </c:ser>
        <c:ser>
          <c:idx val="12"/>
          <c:order val="12"/>
          <c:tx>
            <c:strRef>
              <c:f>'[Prodotto interno lordo lato produzione (IT1^J93_498_DF_DCCN_PILT_1^J1.0).xlsx]ElaRI100'!$A$22</c:f>
              <c:strCache>
                <c:ptCount val="1"/>
                <c:pt idx="0">
                  <c:v>Nord-est  </c:v>
                </c:pt>
              </c:strCache>
            </c:strRef>
          </c:tx>
          <c:spPr>
            <a:ln w="28575" cap="rnd">
              <a:solidFill>
                <a:srgbClr val="00B05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(IT1^J93_498_DF_DCCN_PILT_1^J1.0).xlsx]ElaRI100'!$B$22:$AD$22</c:f>
              <c:numCache>
                <c:formatCode>#,##0.0</c:formatCode>
                <c:ptCount val="29"/>
                <c:pt idx="0">
                  <c:v>100</c:v>
                </c:pt>
                <c:pt idx="1">
                  <c:v>104.0395709725141</c:v>
                </c:pt>
                <c:pt idx="2">
                  <c:v>108.58060975260737</c:v>
                </c:pt>
                <c:pt idx="3">
                  <c:v>111.73687607935931</c:v>
                </c:pt>
                <c:pt idx="4">
                  <c:v>113.88154844141458</c:v>
                </c:pt>
                <c:pt idx="5">
                  <c:v>120.25095769266882</c:v>
                </c:pt>
                <c:pt idx="6">
                  <c:v>122.41690692053061</c:v>
                </c:pt>
                <c:pt idx="7">
                  <c:v>122.6454790829946</c:v>
                </c:pt>
                <c:pt idx="8">
                  <c:v>124.31279325103579</c:v>
                </c:pt>
                <c:pt idx="9">
                  <c:v>127.55737078616789</c:v>
                </c:pt>
                <c:pt idx="10">
                  <c:v>128.91785890160344</c:v>
                </c:pt>
                <c:pt idx="11">
                  <c:v>132.07998418317197</c:v>
                </c:pt>
                <c:pt idx="12">
                  <c:v>134.98560825903527</c:v>
                </c:pt>
                <c:pt idx="13">
                  <c:v>133.16333638855497</c:v>
                </c:pt>
                <c:pt idx="14">
                  <c:v>126.5472930762911</c:v>
                </c:pt>
                <c:pt idx="15">
                  <c:v>128.61935228599268</c:v>
                </c:pt>
                <c:pt idx="16">
                  <c:v>131.88505819553407</c:v>
                </c:pt>
                <c:pt idx="17">
                  <c:v>128.73051304688087</c:v>
                </c:pt>
                <c:pt idx="18">
                  <c:v>127.97736692778139</c:v>
                </c:pt>
                <c:pt idx="19">
                  <c:v>128.82904569576971</c:v>
                </c:pt>
                <c:pt idx="20">
                  <c:v>129.42246976994625</c:v>
                </c:pt>
                <c:pt idx="21">
                  <c:v>131.88200748406084</c:v>
                </c:pt>
                <c:pt idx="22">
                  <c:v>133.9419777035431</c:v>
                </c:pt>
                <c:pt idx="23">
                  <c:v>135.06088707950039</c:v>
                </c:pt>
                <c:pt idx="24">
                  <c:v>135.01049334765409</c:v>
                </c:pt>
                <c:pt idx="25">
                  <c:v>122.89957669206372</c:v>
                </c:pt>
                <c:pt idx="26">
                  <c:v>132.27849275448719</c:v>
                </c:pt>
                <c:pt idx="27">
                  <c:v>134.97520894308136</c:v>
                </c:pt>
              </c:numCache>
            </c:numRef>
          </c:val>
          <c:smooth val="0"/>
          <c:extLst>
            <c:ext xmlns:c16="http://schemas.microsoft.com/office/drawing/2014/chart" uri="{C3380CC4-5D6E-409C-BE32-E72D297353CC}">
              <c16:uniqueId val="{00000002-1E22-4C3D-9D69-36603517E4BA}"/>
            </c:ext>
          </c:extLst>
        </c:ser>
        <c:ser>
          <c:idx val="19"/>
          <c:order val="19"/>
          <c:tx>
            <c:strRef>
              <c:f>'[Prodotto interno lordo lato produzione (IT1^J93_498_DF_DCCN_PILT_1^J1.0).xlsx]ElaRI100'!$A$29</c:f>
              <c:strCache>
                <c:ptCount val="1"/>
                <c:pt idx="0">
                  <c:v>Centro  </c:v>
                </c:pt>
              </c:strCache>
            </c:strRef>
          </c:tx>
          <c:spPr>
            <a:ln w="28575" cap="rnd">
              <a:solidFill>
                <a:srgbClr val="FFC00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(IT1^J93_498_DF_DCCN_PILT_1^J1.0).xlsx]ElaRI100'!$B$29:$AD$29</c:f>
              <c:numCache>
                <c:formatCode>#,##0.0</c:formatCode>
                <c:ptCount val="29"/>
                <c:pt idx="0">
                  <c:v>100</c:v>
                </c:pt>
                <c:pt idx="1">
                  <c:v>102.6362832994477</c:v>
                </c:pt>
                <c:pt idx="2">
                  <c:v>107.55980796397375</c:v>
                </c:pt>
                <c:pt idx="3">
                  <c:v>111.348709489908</c:v>
                </c:pt>
                <c:pt idx="4">
                  <c:v>113.31318769398801</c:v>
                </c:pt>
                <c:pt idx="5">
                  <c:v>117.80663429731591</c:v>
                </c:pt>
                <c:pt idx="6">
                  <c:v>121.37795453142772</c:v>
                </c:pt>
                <c:pt idx="7">
                  <c:v>124.07640009446624</c:v>
                </c:pt>
                <c:pt idx="8">
                  <c:v>125.14778709389375</c:v>
                </c:pt>
                <c:pt idx="9">
                  <c:v>129.22925574694503</c:v>
                </c:pt>
                <c:pt idx="10">
                  <c:v>130.11154502837448</c:v>
                </c:pt>
                <c:pt idx="11">
                  <c:v>132.6861523353964</c:v>
                </c:pt>
                <c:pt idx="12">
                  <c:v>134.86808245042755</c:v>
                </c:pt>
                <c:pt idx="13">
                  <c:v>132.82323473519457</c:v>
                </c:pt>
                <c:pt idx="14">
                  <c:v>128.85288020546511</c:v>
                </c:pt>
                <c:pt idx="15">
                  <c:v>129.59882524771308</c:v>
                </c:pt>
                <c:pt idx="16">
                  <c:v>130.94971157946947</c:v>
                </c:pt>
                <c:pt idx="17">
                  <c:v>126.64739854413409</c:v>
                </c:pt>
                <c:pt idx="18">
                  <c:v>123.73728899967708</c:v>
                </c:pt>
                <c:pt idx="19">
                  <c:v>123.53620496707629</c:v>
                </c:pt>
                <c:pt idx="20">
                  <c:v>122.88019661660658</c:v>
                </c:pt>
                <c:pt idx="21">
                  <c:v>125.55401534068784</c:v>
                </c:pt>
                <c:pt idx="22">
                  <c:v>126.33956590335509</c:v>
                </c:pt>
                <c:pt idx="23">
                  <c:v>126.73707825386212</c:v>
                </c:pt>
                <c:pt idx="24">
                  <c:v>127.21055231937203</c:v>
                </c:pt>
                <c:pt idx="25">
                  <c:v>113.54728495876992</c:v>
                </c:pt>
                <c:pt idx="26">
                  <c:v>120.10468891124899</c:v>
                </c:pt>
                <c:pt idx="27">
                  <c:v>122.88886961614362</c:v>
                </c:pt>
              </c:numCache>
            </c:numRef>
          </c:val>
          <c:smooth val="0"/>
          <c:extLst>
            <c:ext xmlns:c16="http://schemas.microsoft.com/office/drawing/2014/chart" uri="{C3380CC4-5D6E-409C-BE32-E72D297353CC}">
              <c16:uniqueId val="{00000003-1E22-4C3D-9D69-36603517E4BA}"/>
            </c:ext>
          </c:extLst>
        </c:ser>
        <c:ser>
          <c:idx val="24"/>
          <c:order val="24"/>
          <c:tx>
            <c:strRef>
              <c:f>'[Prodotto interno lordo lato produzione (IT1^J93_498_DF_DCCN_PILT_1^J1.0).xlsx]ElaRI100'!$A$34</c:f>
              <c:strCache>
                <c:ptCount val="1"/>
                <c:pt idx="0">
                  <c:v>Mezzogiorno  </c:v>
                </c:pt>
              </c:strCache>
            </c:strRef>
          </c:tx>
          <c:spPr>
            <a:ln w="28575" cap="rnd">
              <a:solidFill>
                <a:srgbClr val="C0000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(IT1^J93_498_DF_DCCN_PILT_1^J1.0).xlsx]ElaRI100'!$B$34:$AD$34</c:f>
              <c:numCache>
                <c:formatCode>#,##0.0</c:formatCode>
                <c:ptCount val="29"/>
                <c:pt idx="0">
                  <c:v>100</c:v>
                </c:pt>
                <c:pt idx="1">
                  <c:v>102.91335859403415</c:v>
                </c:pt>
                <c:pt idx="2">
                  <c:v>108.21581942387888</c:v>
                </c:pt>
                <c:pt idx="3">
                  <c:v>111.61776992129123</c:v>
                </c:pt>
                <c:pt idx="4">
                  <c:v>113.67705101378436</c:v>
                </c:pt>
                <c:pt idx="5">
                  <c:v>117.94700538477009</c:v>
                </c:pt>
                <c:pt idx="6">
                  <c:v>121.10308345957796</c:v>
                </c:pt>
                <c:pt idx="7">
                  <c:v>121.70985225555</c:v>
                </c:pt>
                <c:pt idx="8">
                  <c:v>122.47662792362551</c:v>
                </c:pt>
                <c:pt idx="9">
                  <c:v>124.13936626338163</c:v>
                </c:pt>
                <c:pt idx="10">
                  <c:v>125.52445730720667</c:v>
                </c:pt>
                <c:pt idx="11">
                  <c:v>128.22345428932761</c:v>
                </c:pt>
                <c:pt idx="12">
                  <c:v>128.97654291958315</c:v>
                </c:pt>
                <c:pt idx="13">
                  <c:v>127.44337115772773</c:v>
                </c:pt>
                <c:pt idx="14">
                  <c:v>122.70221370843102</c:v>
                </c:pt>
                <c:pt idx="15">
                  <c:v>122.25662846489682</c:v>
                </c:pt>
                <c:pt idx="16">
                  <c:v>122.37501026136907</c:v>
                </c:pt>
                <c:pt idx="17">
                  <c:v>120.27703334804833</c:v>
                </c:pt>
                <c:pt idx="18">
                  <c:v>116.3755439426857</c:v>
                </c:pt>
                <c:pt idx="19">
                  <c:v>114.60400118268684</c:v>
                </c:pt>
                <c:pt idx="20">
                  <c:v>115.41766871819367</c:v>
                </c:pt>
                <c:pt idx="21">
                  <c:v>115.49661223714928</c:v>
                </c:pt>
                <c:pt idx="22">
                  <c:v>116.57152000449206</c:v>
                </c:pt>
                <c:pt idx="23">
                  <c:v>116.18730309724604</c:v>
                </c:pt>
                <c:pt idx="24">
                  <c:v>115.66306309092414</c:v>
                </c:pt>
                <c:pt idx="25">
                  <c:v>105.43917824138077</c:v>
                </c:pt>
                <c:pt idx="26">
                  <c:v>112.92742940574658</c:v>
                </c:pt>
                <c:pt idx="27">
                  <c:v>115.09914781831853</c:v>
                </c:pt>
              </c:numCache>
            </c:numRef>
          </c:val>
          <c:smooth val="0"/>
          <c:extLst>
            <c:ext xmlns:c16="http://schemas.microsoft.com/office/drawing/2014/chart" uri="{C3380CC4-5D6E-409C-BE32-E72D297353CC}">
              <c16:uniqueId val="{00000004-1E22-4C3D-9D69-36603517E4BA}"/>
            </c:ext>
          </c:extLst>
        </c:ser>
        <c:ser>
          <c:idx val="35"/>
          <c:order val="35"/>
          <c:tx>
            <c:strRef>
              <c:f>'[Prodotto interno lordo lato produzione (IT1^J93_498_DF_DCCN_PILT_1^J1.0).xlsx]ElaRI100'!$A$45</c:f>
              <c:strCache>
                <c:ptCount val="1"/>
                <c:pt idx="0">
                  <c:v>U.S:A.</c:v>
                </c:pt>
              </c:strCache>
            </c:strRef>
          </c:tx>
          <c:spPr>
            <a:ln w="28575" cap="rnd">
              <a:solidFill>
                <a:srgbClr val="FF000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(IT1^J93_498_DF_DCCN_PILT_1^J1.0).xlsx]ElaRI100'!$B$45:$AD$45</c:f>
              <c:numCache>
                <c:formatCode>#,##0.0</c:formatCode>
                <c:ptCount val="29"/>
                <c:pt idx="0">
                  <c:v>100</c:v>
                </c:pt>
                <c:pt idx="1">
                  <c:v>103.77277269138068</c:v>
                </c:pt>
                <c:pt idx="2">
                  <c:v>108.38768065783161</c:v>
                </c:pt>
                <c:pt idx="3">
                  <c:v>113.24684491701228</c:v>
                </c:pt>
                <c:pt idx="4">
                  <c:v>118.66958520677977</c:v>
                </c:pt>
                <c:pt idx="5">
                  <c:v>123.508439314705</c:v>
                </c:pt>
                <c:pt idx="6">
                  <c:v>124.68860980782286</c:v>
                </c:pt>
                <c:pt idx="7">
                  <c:v>126.80887394142756</c:v>
                </c:pt>
                <c:pt idx="8">
                  <c:v>130.35395038575268</c:v>
                </c:pt>
                <c:pt idx="9">
                  <c:v>135.36967279102134</c:v>
                </c:pt>
                <c:pt idx="10">
                  <c:v>140.08534294014586</c:v>
                </c:pt>
                <c:pt idx="11">
                  <c:v>143.98607484159308</c:v>
                </c:pt>
                <c:pt idx="12">
                  <c:v>146.87135175184252</c:v>
                </c:pt>
                <c:pt idx="13">
                  <c:v>147.03817887863431</c:v>
                </c:pt>
                <c:pt idx="14">
                  <c:v>143.24973985833012</c:v>
                </c:pt>
                <c:pt idx="15">
                  <c:v>147.11059622122536</c:v>
                </c:pt>
                <c:pt idx="16">
                  <c:v>149.41200447349041</c:v>
                </c:pt>
                <c:pt idx="17">
                  <c:v>152.83221466866064</c:v>
                </c:pt>
                <c:pt idx="18">
                  <c:v>156.0689413101467</c:v>
                </c:pt>
                <c:pt idx="19">
                  <c:v>160.00784017400488</c:v>
                </c:pt>
                <c:pt idx="20">
                  <c:v>164.72095183988239</c:v>
                </c:pt>
                <c:pt idx="21">
                  <c:v>167.71796962975242</c:v>
                </c:pt>
                <c:pt idx="22">
                  <c:v>171.83984385541694</c:v>
                </c:pt>
                <c:pt idx="23">
                  <c:v>176.93748153423476</c:v>
                </c:pt>
                <c:pt idx="24">
                  <c:v>181.30259566887338</c:v>
                </c:pt>
                <c:pt idx="25">
                  <c:v>177.28951831470957</c:v>
                </c:pt>
                <c:pt idx="26">
                  <c:v>187.57267581949444</c:v>
                </c:pt>
                <c:pt idx="27">
                  <c:v>191.20313726122427</c:v>
                </c:pt>
                <c:pt idx="28">
                  <c:v>196.17170296500169</c:v>
                </c:pt>
              </c:numCache>
            </c:numRef>
          </c:val>
          <c:smooth val="0"/>
          <c:extLst>
            <c:ext xmlns:c16="http://schemas.microsoft.com/office/drawing/2014/chart" uri="{C3380CC4-5D6E-409C-BE32-E72D297353CC}">
              <c16:uniqueId val="{00000005-1E22-4C3D-9D69-36603517E4BA}"/>
            </c:ext>
          </c:extLst>
        </c:ser>
        <c:dLbls>
          <c:showLegendKey val="0"/>
          <c:showVal val="0"/>
          <c:showCatName val="0"/>
          <c:showSerName val="0"/>
          <c:showPercent val="0"/>
          <c:showBubbleSize val="0"/>
        </c:dLbls>
        <c:smooth val="0"/>
        <c:axId val="758638848"/>
        <c:axId val="764755744"/>
        <c:extLst>
          <c:ext xmlns:c15="http://schemas.microsoft.com/office/drawing/2012/chart" uri="{02D57815-91ED-43cb-92C2-25804820EDAC}">
            <c15:filteredLineSeries>
              <c15:ser>
                <c:idx val="0"/>
                <c:order val="0"/>
                <c:tx>
                  <c:strRef>
                    <c:extLst>
                      <c:ext uri="{02D57815-91ED-43cb-92C2-25804820EDAC}">
                        <c15:formulaRef>
                          <c15:sqref>'[Prodotto interno lordo lato produzione (IT1^J93_498_DF_DCCN_PILT_1^J1.0).xlsx]ElaRI100'!$A$10</c15:sqref>
                        </c15:formulaRef>
                      </c:ext>
                    </c:extLst>
                    <c:strCache>
                      <c:ptCount val="1"/>
                      <c:pt idx="0">
                        <c:v>IP2022</c:v>
                      </c:pt>
                    </c:strCache>
                  </c:strRef>
                </c:tx>
                <c:spPr>
                  <a:ln w="28575" cap="rnd">
                    <a:solidFill>
                      <a:schemeClr val="accent1">
                        <a:shade val="33000"/>
                      </a:schemeClr>
                    </a:solidFill>
                    <a:round/>
                  </a:ln>
                  <a:effectLst/>
                </c:spPr>
                <c:marker>
                  <c:symbol val="none"/>
                </c:marker>
                <c:cat>
                  <c:numRef>
                    <c:extLst>
                      <c:ex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c:ext uri="{02D57815-91ED-43cb-92C2-25804820EDAC}">
                        <c15:formulaRef>
                          <c15:sqref>'[Prodotto interno lordo lato produzione (IT1^J93_498_DF_DCCN_PILT_1^J1.0).xlsx]ElaRI100'!$B$10:$AD$10</c15:sqref>
                        </c15:formulaRef>
                      </c:ext>
                    </c:extLst>
                    <c:numCache>
                      <c:formatCode>General</c:formatCode>
                      <c:ptCount val="29"/>
                      <c:pt idx="0">
                        <c:v>0.63599021559102509</c:v>
                      </c:pt>
                      <c:pt idx="1">
                        <c:v>0.65246339184148661</c:v>
                      </c:pt>
                      <c:pt idx="2">
                        <c:v>0.65124122022420972</c:v>
                      </c:pt>
                      <c:pt idx="3">
                        <c:v>0.65820556842943467</c:v>
                      </c:pt>
                      <c:pt idx="4">
                        <c:v>0.66866658193319384</c:v>
                      </c:pt>
                      <c:pt idx="5">
                        <c:v>0.67775542849605819</c:v>
                      </c:pt>
                      <c:pt idx="6">
                        <c:v>0.69448985578566191</c:v>
                      </c:pt>
                      <c:pt idx="7">
                        <c:v>0.71166229577235474</c:v>
                      </c:pt>
                      <c:pt idx="8">
                        <c:v>0.72749099245387783</c:v>
                      </c:pt>
                      <c:pt idx="9">
                        <c:v>0.74168380662416433</c:v>
                      </c:pt>
                      <c:pt idx="10">
                        <c:v>0.75571512484664627</c:v>
                      </c:pt>
                      <c:pt idx="11">
                        <c:v>0.770901693248219</c:v>
                      </c:pt>
                      <c:pt idx="12">
                        <c:v>0.78986511380271585</c:v>
                      </c:pt>
                      <c:pt idx="13">
                        <c:v>0.8063096893788082</c:v>
                      </c:pt>
                      <c:pt idx="14">
                        <c:v>0.81393266881714643</c:v>
                      </c:pt>
                      <c:pt idx="15">
                        <c:v>0.81929573520495735</c:v>
                      </c:pt>
                      <c:pt idx="16">
                        <c:v>0.82786373018135517</c:v>
                      </c:pt>
                      <c:pt idx="17">
                        <c:v>0.83833617707794272</c:v>
                      </c:pt>
                      <c:pt idx="18">
                        <c:v>0.84858772677980121</c:v>
                      </c:pt>
                      <c:pt idx="19">
                        <c:v>0.8566174088461922</c:v>
                      </c:pt>
                      <c:pt idx="20">
                        <c:v>0.86901341732356674</c:v>
                      </c:pt>
                      <c:pt idx="21">
                        <c:v>0.87688213047448782</c:v>
                      </c:pt>
                      <c:pt idx="22">
                        <c:v>0.8870190779040269</c:v>
                      </c:pt>
                      <c:pt idx="23">
                        <c:v>0.90090325323531695</c:v>
                      </c:pt>
                      <c:pt idx="24">
                        <c:v>0.91638583347224989</c:v>
                      </c:pt>
                      <c:pt idx="25">
                        <c:v>0.93330822072413833</c:v>
                      </c:pt>
                      <c:pt idx="26">
                        <c:v>0.95398422811938799</c:v>
                      </c:pt>
                      <c:pt idx="27">
                        <c:v>1</c:v>
                      </c:pt>
                      <c:pt idx="28">
                        <c:v>1.0590001457251554</c:v>
                      </c:pt>
                    </c:numCache>
                  </c:numRef>
                </c:val>
                <c:smooth val="0"/>
                <c:extLst>
                  <c:ext xmlns:c16="http://schemas.microsoft.com/office/drawing/2014/chart" uri="{C3380CC4-5D6E-409C-BE32-E72D297353CC}">
                    <c16:uniqueId val="{00000006-1E22-4C3D-9D69-36603517E4BA}"/>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'[Prodotto interno lordo lato produzione (IT1^J93_498_DF_DCCN_PILT_1^J1.0).xlsx]ElaRI100'!$A$11</c15:sqref>
                        </c15:formulaRef>
                      </c:ext>
                    </c:extLst>
                    <c:strCache>
                      <c:ptCount val="1"/>
                      <c:pt idx="0">
                        <c:v>IP2015</c:v>
                      </c:pt>
                    </c:strCache>
                  </c:strRef>
                </c:tx>
                <c:spPr>
                  <a:ln w="28575" cap="rnd">
                    <a:solidFill>
                      <a:schemeClr val="accent1">
                        <a:shade val="3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(IT1^J93_498_DF_DCCN_PILT_1^J1.0).xlsx]ElaRI100'!$B$11:$AD$11</c15:sqref>
                        </c15:formulaRef>
                      </c:ext>
                    </c:extLst>
                    <c:numCache>
                      <c:formatCode>General</c:formatCode>
                      <c:ptCount val="29"/>
                      <c:pt idx="0">
                        <c:v>1</c:v>
                      </c:pt>
                      <c:pt idx="1">
                        <c:v>1.0259016189976335</c:v>
                      </c:pt>
                      <c:pt idx="2">
                        <c:v>1.0239799359476183</c:v>
                      </c:pt>
                      <c:pt idx="3">
                        <c:v>1.0349303374388628</c:v>
                      </c:pt>
                      <c:pt idx="4">
                        <c:v>1.0513787249255127</c:v>
                      </c:pt>
                      <c:pt idx="5">
                        <c:v>1.0656695840300323</c:v>
                      </c:pt>
                      <c:pt idx="6">
                        <c:v>1.091981981421323</c:v>
                      </c:pt>
                      <c:pt idx="7">
                        <c:v>1.1189830886171852</c:v>
                      </c:pt>
                      <c:pt idx="8">
                        <c:v>1.143871359369611</c:v>
                      </c:pt>
                      <c:pt idx="9">
                        <c:v>1.1661874482375776</c:v>
                      </c:pt>
                      <c:pt idx="10">
                        <c:v>1.1882496087528029</c:v>
                      </c:pt>
                      <c:pt idx="11">
                        <c:v>1.2121282283121617</c:v>
                      </c:pt>
                      <c:pt idx="12">
                        <c:v>1.2419453860130458</c:v>
                      </c:pt>
                      <c:pt idx="13">
                        <c:v>1.2678020347050551</c:v>
                      </c:pt>
                      <c:pt idx="14">
                        <c:v>1.2797880358281293</c:v>
                      </c:pt>
                      <c:pt idx="15">
                        <c:v>1.2882206598785277</c:v>
                      </c:pt>
                      <c:pt idx="16">
                        <c:v>1.3016925573485785</c:v>
                      </c:pt>
                      <c:pt idx="17">
                        <c:v>1.3181589221445456</c:v>
                      </c:pt>
                      <c:pt idx="18">
                        <c:v>1.3342779589638962</c:v>
                      </c:pt>
                      <c:pt idx="19">
                        <c:v>1.3469034394658705</c:v>
                      </c:pt>
                      <c:pt idx="20">
                        <c:v>1.3663943186861665</c:v>
                      </c:pt>
                      <c:pt idx="21">
                        <c:v>1.3787666995153411</c:v>
                      </c:pt>
                      <c:pt idx="22">
                        <c:v>1.3947055413104446</c:v>
                      </c:pt>
                      <c:pt idx="23">
                        <c:v>1.4165363415191985</c:v>
                      </c:pt>
                      <c:pt idx="24">
                        <c:v>1.4408803956530267</c:v>
                      </c:pt>
                      <c:pt idx="25">
                        <c:v>1.4674883321228707</c:v>
                      </c:pt>
                      <c:pt idx="26">
                        <c:v>1.4999982778553462</c:v>
                      </c:pt>
                      <c:pt idx="27">
                        <c:v>1.5723512335338383</c:v>
                      </c:pt>
                      <c:pt idx="28">
                        <c:v>1.6651201854434627</c:v>
                      </c:pt>
                    </c:numCache>
                  </c:numRef>
                </c:val>
                <c:smooth val="0"/>
                <c:extLst xmlns:c15="http://schemas.microsoft.com/office/drawing/2012/chart">
                  <c:ext xmlns:c16="http://schemas.microsoft.com/office/drawing/2014/chart" uri="{C3380CC4-5D6E-409C-BE32-E72D297353CC}">
                    <c16:uniqueId val="{00000007-1E22-4C3D-9D69-36603517E4BA}"/>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'[Prodotto interno lordo lato produzione (IT1^J93_498_DF_DCCN_PILT_1^J1.0).xlsx]ElaRI100'!$A$13</c15:sqref>
                        </c15:formulaRef>
                      </c:ext>
                    </c:extLst>
                    <c:strCache>
                      <c:ptCount val="1"/>
                      <c:pt idx="0">
                        <c:v>Eurozona_Const</c:v>
                      </c:pt>
                    </c:strCache>
                  </c:strRef>
                </c:tx>
                <c:spPr>
                  <a:ln w="28575" cap="rnd">
                    <a:solidFill>
                      <a:schemeClr val="accent1">
                        <a:shade val="4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(IT1^J93_498_DF_DCCN_PILT_1^J1.0).xlsx]ElaRI100'!$B$13:$AD$13</c15:sqref>
                        </c15:formulaRef>
                      </c:ext>
                    </c:extLst>
                    <c:numCache>
                      <c:formatCode>#,##0.0</c:formatCode>
                      <c:ptCount val="29"/>
                      <c:pt idx="0">
                        <c:v>100</c:v>
                      </c:pt>
                      <c:pt idx="1">
                        <c:v>99.055824015003395</c:v>
                      </c:pt>
                      <c:pt idx="2">
                        <c:v>101.89477118528033</c:v>
                      </c:pt>
                      <c:pt idx="3">
                        <c:v>103.7953811731838</c:v>
                      </c:pt>
                      <c:pt idx="4">
                        <c:v>105.14710128544448</c:v>
                      </c:pt>
                      <c:pt idx="5">
                        <c:v>107.74447624372932</c:v>
                      </c:pt>
                      <c:pt idx="6">
                        <c:v>107.41493440141575</c:v>
                      </c:pt>
                      <c:pt idx="7">
                        <c:v>105.7786574244908</c:v>
                      </c:pt>
                      <c:pt idx="8">
                        <c:v>104.19175940374329</c:v>
                      </c:pt>
                      <c:pt idx="9">
                        <c:v>104.54268634098501</c:v>
                      </c:pt>
                      <c:pt idx="10">
                        <c:v>104.36554009979953</c:v>
                      </c:pt>
                      <c:pt idx="11">
                        <c:v>105.67371131794535</c:v>
                      </c:pt>
                      <c:pt idx="12">
                        <c:v>106.25772315617516</c:v>
                      </c:pt>
                      <c:pt idx="13">
                        <c:v>104.55251858002136</c:v>
                      </c:pt>
                      <c:pt idx="14">
                        <c:v>98.91412954221056</c:v>
                      </c:pt>
                      <c:pt idx="15">
                        <c:v>100.35976083469367</c:v>
                      </c:pt>
                      <c:pt idx="16">
                        <c:v>101.06541949891633</c:v>
                      </c:pt>
                      <c:pt idx="17">
                        <c:v>98.894259208864952</c:v>
                      </c:pt>
                      <c:pt idx="18">
                        <c:v>97.539805421990266</c:v>
                      </c:pt>
                      <c:pt idx="19">
                        <c:v>97.99635990075987</c:v>
                      </c:pt>
                      <c:pt idx="20">
                        <c:v>98.570136088506104</c:v>
                      </c:pt>
                      <c:pt idx="21">
                        <c:v>99.461664276266532</c:v>
                      </c:pt>
                      <c:pt idx="22">
                        <c:v>100.88123758192029</c:v>
                      </c:pt>
                      <c:pt idx="23">
                        <c:v>101.03236864838169</c:v>
                      </c:pt>
                      <c:pt idx="24">
                        <c:v>100.95962730191889</c:v>
                      </c:pt>
                      <c:pt idx="25">
                        <c:v>93.158879012299636</c:v>
                      </c:pt>
                      <c:pt idx="26">
                        <c:v>96.674421865885066</c:v>
                      </c:pt>
                      <c:pt idx="27">
                        <c:v>95.411285040960692</c:v>
                      </c:pt>
                      <c:pt idx="28">
                        <c:v>90.465914274888817</c:v>
                      </c:pt>
                    </c:numCache>
                  </c:numRef>
                </c:val>
                <c:smooth val="0"/>
                <c:extLst xmlns:c15="http://schemas.microsoft.com/office/drawing/2012/chart">
                  <c:ext xmlns:c16="http://schemas.microsoft.com/office/drawing/2014/chart" uri="{C3380CC4-5D6E-409C-BE32-E72D297353CC}">
                    <c16:uniqueId val="{00000008-1E22-4C3D-9D69-36603517E4BA}"/>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'[Prodotto interno lordo lato produzione (IT1^J93_498_DF_DCCN_PILT_1^J1.0).xlsx]ElaRI100'!$A$14</c15:sqref>
                        </c15:formulaRef>
                      </c:ext>
                    </c:extLst>
                    <c:strCache>
                      <c:ptCount val="1"/>
                      <c:pt idx="0">
                        <c:v>Italia  </c:v>
                      </c:pt>
                    </c:strCache>
                  </c:strRef>
                </c:tx>
                <c:spPr>
                  <a:ln w="28575" cap="rnd">
                    <a:solidFill>
                      <a:schemeClr val="accent1">
                        <a:shade val="4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(IT1^J93_498_DF_DCCN_PILT_1^J1.0).xlsx]ElaRI100'!$B$14:$AD$14</c15:sqref>
                        </c15:formulaRef>
                      </c:ext>
                    </c:extLst>
                    <c:numCache>
                      <c:formatCode>#,##0.0</c:formatCode>
                      <c:ptCount val="29"/>
                      <c:pt idx="0">
                        <c:v>100</c:v>
                      </c:pt>
                      <c:pt idx="1">
                        <c:v>103.15951153185969</c:v>
                      </c:pt>
                      <c:pt idx="2">
                        <c:v>107.94671574563807</c:v>
                      </c:pt>
                      <c:pt idx="3">
                        <c:v>111.35094313000856</c:v>
                      </c:pt>
                      <c:pt idx="4">
                        <c:v>113.10195211010672</c:v>
                      </c:pt>
                      <c:pt idx="5">
                        <c:v>117.88670560186171</c:v>
                      </c:pt>
                      <c:pt idx="6">
                        <c:v>120.84921760010484</c:v>
                      </c:pt>
                      <c:pt idx="7">
                        <c:v>122.1039436639669</c:v>
                      </c:pt>
                      <c:pt idx="8">
                        <c:v>123.37798202856919</c:v>
                      </c:pt>
                      <c:pt idx="9">
                        <c:v>126.017198808963</c:v>
                      </c:pt>
                      <c:pt idx="10">
                        <c:v>127.1958829398463</c:v>
                      </c:pt>
                      <c:pt idx="11">
                        <c:v>129.61983399938308</c:v>
                      </c:pt>
                      <c:pt idx="12">
                        <c:v>131.57188949917972</c:v>
                      </c:pt>
                      <c:pt idx="13">
                        <c:v>130.71304665820779</c:v>
                      </c:pt>
                      <c:pt idx="14">
                        <c:v>124.70971310180445</c:v>
                      </c:pt>
                      <c:pt idx="15">
                        <c:v>126.56591411806406</c:v>
                      </c:pt>
                      <c:pt idx="16">
                        <c:v>128.16931215176888</c:v>
                      </c:pt>
                      <c:pt idx="17">
                        <c:v>124.69537067898061</c:v>
                      </c:pt>
                      <c:pt idx="18">
                        <c:v>122.30866534094258</c:v>
                      </c:pt>
                      <c:pt idx="19">
                        <c:v>122.26312991769501</c:v>
                      </c:pt>
                      <c:pt idx="20">
                        <c:v>122.58893233454144</c:v>
                      </c:pt>
                      <c:pt idx="21">
                        <c:v>124.45622678661613</c:v>
                      </c:pt>
                      <c:pt idx="22">
                        <c:v>125.994506550038</c:v>
                      </c:pt>
                      <c:pt idx="23">
                        <c:v>126.5385714590995</c:v>
                      </c:pt>
                      <c:pt idx="24">
                        <c:v>126.17443015553467</c:v>
                      </c:pt>
                      <c:pt idx="25">
                        <c:v>114.54966826413148</c:v>
                      </c:pt>
                      <c:pt idx="26">
                        <c:v>122.93509615376919</c:v>
                      </c:pt>
                      <c:pt idx="27">
                        <c:v>125.26690418435713</c:v>
                      </c:pt>
                    </c:numCache>
                  </c:numRef>
                </c:val>
                <c:smooth val="0"/>
                <c:extLst xmlns:c15="http://schemas.microsoft.com/office/drawing/2012/chart">
                  <c:ext xmlns:c16="http://schemas.microsoft.com/office/drawing/2014/chart" uri="{C3380CC4-5D6E-409C-BE32-E72D297353CC}">
                    <c16:uniqueId val="{00000009-1E22-4C3D-9D69-36603517E4BA}"/>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'[Prodotto interno lordo lato produzione (IT1^J93_498_DF_DCCN_PILT_1^J1.0).xlsx]ElaRI100'!$A$15</c15:sqref>
                        </c15:formulaRef>
                      </c:ext>
                    </c:extLst>
                    <c:strCache>
                      <c:ptCount val="1"/>
                      <c:pt idx="0">
                        <c:v>Centro-nord  </c:v>
                      </c:pt>
                    </c:strCache>
                  </c:strRef>
                </c:tx>
                <c:spPr>
                  <a:ln w="28575" cap="rnd">
                    <a:solidFill>
                      <a:schemeClr val="accent1">
                        <a:shade val="5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(IT1^J93_498_DF_DCCN_PILT_1^J1.0).xlsx]ElaRI100'!$B$15:$AD$15</c15:sqref>
                        </c15:formulaRef>
                      </c:ext>
                    </c:extLst>
                    <c:numCache>
                      <c:formatCode>#,##0.0</c:formatCode>
                      <c:ptCount val="29"/>
                      <c:pt idx="0">
                        <c:v>100</c:v>
                      </c:pt>
                      <c:pt idx="1">
                        <c:v>103.20825558928122</c:v>
                      </c:pt>
                      <c:pt idx="2">
                        <c:v>107.82148413004687</c:v>
                      </c:pt>
                      <c:pt idx="3">
                        <c:v>111.24656233974116</c:v>
                      </c:pt>
                      <c:pt idx="4">
                        <c:v>112.90197831688421</c:v>
                      </c:pt>
                      <c:pt idx="5">
                        <c:v>117.84533701827361</c:v>
                      </c:pt>
                      <c:pt idx="6">
                        <c:v>120.77109467057345</c:v>
                      </c:pt>
                      <c:pt idx="7">
                        <c:v>122.23795811731102</c:v>
                      </c:pt>
                      <c:pt idx="8">
                        <c:v>123.67119827886934</c:v>
                      </c:pt>
                      <c:pt idx="9">
                        <c:v>126.5955050644737</c:v>
                      </c:pt>
                      <c:pt idx="10">
                        <c:v>127.71383567883167</c:v>
                      </c:pt>
                      <c:pt idx="11">
                        <c:v>130.04767440103473</c:v>
                      </c:pt>
                      <c:pt idx="12">
                        <c:v>132.37828217653873</c:v>
                      </c:pt>
                      <c:pt idx="13">
                        <c:v>131.69234923941713</c:v>
                      </c:pt>
                      <c:pt idx="14">
                        <c:v>125.31292503587626</c:v>
                      </c:pt>
                      <c:pt idx="15">
                        <c:v>127.89246790637036</c:v>
                      </c:pt>
                      <c:pt idx="16">
                        <c:v>129.95589078093548</c:v>
                      </c:pt>
                      <c:pt idx="17">
                        <c:v>126.03849634356494</c:v>
                      </c:pt>
                      <c:pt idx="18">
                        <c:v>124.11511213222444</c:v>
                      </c:pt>
                      <c:pt idx="19">
                        <c:v>124.64867937223043</c:v>
                      </c:pt>
                      <c:pt idx="20">
                        <c:v>124.84044834508829</c:v>
                      </c:pt>
                      <c:pt idx="21">
                        <c:v>127.28024549682084</c:v>
                      </c:pt>
                      <c:pt idx="22">
                        <c:v>128.94977913524144</c:v>
                      </c:pt>
                      <c:pt idx="23">
                        <c:v>129.78340070714103</c:v>
                      </c:pt>
                      <c:pt idx="24">
                        <c:v>129.49875652156109</c:v>
                      </c:pt>
                      <c:pt idx="25">
                        <c:v>117.44234985930818</c:v>
                      </c:pt>
                      <c:pt idx="26">
                        <c:v>126.04952720251055</c:v>
                      </c:pt>
                      <c:pt idx="27">
                        <c:v>128.34416647908463</c:v>
                      </c:pt>
                    </c:numCache>
                  </c:numRef>
                </c:val>
                <c:smooth val="0"/>
                <c:extLst xmlns:c15="http://schemas.microsoft.com/office/drawing/2012/chart">
                  <c:ext xmlns:c16="http://schemas.microsoft.com/office/drawing/2014/chart" uri="{C3380CC4-5D6E-409C-BE32-E72D297353CC}">
                    <c16:uniqueId val="{0000000A-1E22-4C3D-9D69-36603517E4BA}"/>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'[Prodotto interno lordo lato produzione (IT1^J93_498_DF_DCCN_PILT_1^J1.0).xlsx]ElaRI100'!$A$16</c15:sqref>
                        </c15:formulaRef>
                      </c:ext>
                    </c:extLst>
                    <c:strCache>
                      <c:ptCount val="1"/>
                      <c:pt idx="0">
                        <c:v>Nord  </c:v>
                      </c:pt>
                    </c:strCache>
                  </c:strRef>
                </c:tx>
                <c:spPr>
                  <a:ln w="28575" cap="rnd">
                    <a:solidFill>
                      <a:schemeClr val="accent1">
                        <a:shade val="5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(IT1^J93_498_DF_DCCN_PILT_1^J1.0).xlsx]ElaRI100'!$B$16:$AD$16</c15:sqref>
                        </c15:formulaRef>
                      </c:ext>
                    </c:extLst>
                    <c:numCache>
                      <c:formatCode>#,##0.0</c:formatCode>
                      <c:ptCount val="29"/>
                      <c:pt idx="0">
                        <c:v>100</c:v>
                      </c:pt>
                      <c:pt idx="1">
                        <c:v>103.43478910296609</c:v>
                      </c:pt>
                      <c:pt idx="2">
                        <c:v>107.92515222552609</c:v>
                      </c:pt>
                      <c:pt idx="3">
                        <c:v>111.20613041475707</c:v>
                      </c:pt>
                      <c:pt idx="4">
                        <c:v>112.73915088909897</c:v>
                      </c:pt>
                      <c:pt idx="5">
                        <c:v>117.86068613829728</c:v>
                      </c:pt>
                      <c:pt idx="6">
                        <c:v>120.53078657815222</c:v>
                      </c:pt>
                      <c:pt idx="7">
                        <c:v>121.50991521144267</c:v>
                      </c:pt>
                      <c:pt idx="8">
                        <c:v>123.08645788586925</c:v>
                      </c:pt>
                      <c:pt idx="9">
                        <c:v>125.55250227427129</c:v>
                      </c:pt>
                      <c:pt idx="10">
                        <c:v>126.76431094008242</c:v>
                      </c:pt>
                      <c:pt idx="11">
                        <c:v>129.00278478950213</c:v>
                      </c:pt>
                      <c:pt idx="12">
                        <c:v>131.39228816414712</c:v>
                      </c:pt>
                      <c:pt idx="13">
                        <c:v>131.24451687365945</c:v>
                      </c:pt>
                      <c:pt idx="14">
                        <c:v>123.91104400905374</c:v>
                      </c:pt>
                      <c:pt idx="15">
                        <c:v>127.21673463316459</c:v>
                      </c:pt>
                      <c:pt idx="16">
                        <c:v>129.56233889136703</c:v>
                      </c:pt>
                      <c:pt idx="17">
                        <c:v>125.79738041811851</c:v>
                      </c:pt>
                      <c:pt idx="18">
                        <c:v>124.26477592557536</c:v>
                      </c:pt>
                      <c:pt idx="19">
                        <c:v>125.08926825396782</c:v>
                      </c:pt>
                      <c:pt idx="20">
                        <c:v>125.61677674814497</c:v>
                      </c:pt>
                      <c:pt idx="21">
                        <c:v>127.96389638304782</c:v>
                      </c:pt>
                      <c:pt idx="22">
                        <c:v>129.98350813578372</c:v>
                      </c:pt>
                      <c:pt idx="23">
                        <c:v>130.98983923085015</c:v>
                      </c:pt>
                      <c:pt idx="24">
                        <c:v>130.40496257904988</c:v>
                      </c:pt>
                      <c:pt idx="25">
                        <c:v>118.98490778198274</c:v>
                      </c:pt>
                      <c:pt idx="26">
                        <c:v>128.4038445385311</c:v>
                      </c:pt>
                      <c:pt idx="27">
                        <c:v>130.50461448108209</c:v>
                      </c:pt>
                    </c:numCache>
                  </c:numRef>
                </c:val>
                <c:smooth val="0"/>
                <c:extLst xmlns:c15="http://schemas.microsoft.com/office/drawing/2012/chart">
                  <c:ext xmlns:c16="http://schemas.microsoft.com/office/drawing/2014/chart" uri="{C3380CC4-5D6E-409C-BE32-E72D297353CC}">
                    <c16:uniqueId val="{0000000B-1E22-4C3D-9D69-36603517E4BA}"/>
                  </c:ext>
                </c:extLst>
              </c15:ser>
            </c15:filteredLineSeries>
            <c15:filteredLineSeries>
              <c15:ser>
                <c:idx val="8"/>
                <c:order val="8"/>
                <c:tx>
                  <c:strRef>
                    <c:extLst xmlns:c15="http://schemas.microsoft.com/office/drawing/2012/chart">
                      <c:ext xmlns:c15="http://schemas.microsoft.com/office/drawing/2012/chart" uri="{02D57815-91ED-43cb-92C2-25804820EDAC}">
                        <c15:formulaRef>
                          <c15:sqref>'[Prodotto interno lordo lato produzione (IT1^J93_498_DF_DCCN_PILT_1^J1.0).xlsx]ElaRI100'!$A$18</c15:sqref>
                        </c15:formulaRef>
                      </c:ext>
                    </c:extLst>
                    <c:strCache>
                      <c:ptCount val="1"/>
                      <c:pt idx="0">
                        <c:v>Piemonte  </c:v>
                      </c:pt>
                    </c:strCache>
                  </c:strRef>
                </c:tx>
                <c:spPr>
                  <a:ln w="28575" cap="rnd">
                    <a:solidFill>
                      <a:schemeClr val="accent1">
                        <a:shade val="64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(IT1^J93_498_DF_DCCN_PILT_1^J1.0).xlsx]ElaRI100'!$B$18:$AD$18</c15:sqref>
                        </c15:formulaRef>
                      </c:ext>
                    </c:extLst>
                    <c:numCache>
                      <c:formatCode>#,##0.0</c:formatCode>
                      <c:ptCount val="29"/>
                      <c:pt idx="0">
                        <c:v>100</c:v>
                      </c:pt>
                      <c:pt idx="1">
                        <c:v>102.23058005846636</c:v>
                      </c:pt>
                      <c:pt idx="2">
                        <c:v>107.15325365783511</c:v>
                      </c:pt>
                      <c:pt idx="3">
                        <c:v>109.77554935897346</c:v>
                      </c:pt>
                      <c:pt idx="4">
                        <c:v>112.01843759520166</c:v>
                      </c:pt>
                      <c:pt idx="5">
                        <c:v>115.53349466228087</c:v>
                      </c:pt>
                      <c:pt idx="6">
                        <c:v>117.73610749019433</c:v>
                      </c:pt>
                      <c:pt idx="7">
                        <c:v>118.68276584475687</c:v>
                      </c:pt>
                      <c:pt idx="8">
                        <c:v>120.39512249121405</c:v>
                      </c:pt>
                      <c:pt idx="9">
                        <c:v>122.68766504419047</c:v>
                      </c:pt>
                      <c:pt idx="10">
                        <c:v>123.8121158979877</c:v>
                      </c:pt>
                      <c:pt idx="11">
                        <c:v>126.26406862684443</c:v>
                      </c:pt>
                      <c:pt idx="12">
                        <c:v>127.3386761501348</c:v>
                      </c:pt>
                      <c:pt idx="13">
                        <c:v>124.87923774300354</c:v>
                      </c:pt>
                      <c:pt idx="14">
                        <c:v>115.55841414561783</c:v>
                      </c:pt>
                      <c:pt idx="15">
                        <c:v>119.20467037034264</c:v>
                      </c:pt>
                      <c:pt idx="16">
                        <c:v>120.91325901483251</c:v>
                      </c:pt>
                      <c:pt idx="17">
                        <c:v>115.45615931862196</c:v>
                      </c:pt>
                      <c:pt idx="18">
                        <c:v>115.16257700464921</c:v>
                      </c:pt>
                      <c:pt idx="19">
                        <c:v>113.91109578549515</c:v>
                      </c:pt>
                      <c:pt idx="20">
                        <c:v>114.59188026147397</c:v>
                      </c:pt>
                      <c:pt idx="21">
                        <c:v>116.38287719248089</c:v>
                      </c:pt>
                      <c:pt idx="22">
                        <c:v>118.94606339160993</c:v>
                      </c:pt>
                      <c:pt idx="23">
                        <c:v>119.49129511829733</c:v>
                      </c:pt>
                      <c:pt idx="24">
                        <c:v>117.95731513432527</c:v>
                      </c:pt>
                      <c:pt idx="25">
                        <c:v>106.54661187477882</c:v>
                      </c:pt>
                      <c:pt idx="26">
                        <c:v>114.30165205425881</c:v>
                      </c:pt>
                      <c:pt idx="27">
                        <c:v>114.62750391916286</c:v>
                      </c:pt>
                    </c:numCache>
                  </c:numRef>
                </c:val>
                <c:smooth val="0"/>
                <c:extLst xmlns:c15="http://schemas.microsoft.com/office/drawing/2012/chart">
                  <c:ext xmlns:c16="http://schemas.microsoft.com/office/drawing/2014/chart" uri="{C3380CC4-5D6E-409C-BE32-E72D297353CC}">
                    <c16:uniqueId val="{0000000C-1E22-4C3D-9D69-36603517E4BA}"/>
                  </c:ext>
                </c:extLst>
              </c15:ser>
            </c15:filteredLineSeries>
            <c15:filteredLineSeries>
              <c15:ser>
                <c:idx val="9"/>
                <c:order val="9"/>
                <c:tx>
                  <c:strRef>
                    <c:extLst xmlns:c15="http://schemas.microsoft.com/office/drawing/2012/chart">
                      <c:ext xmlns:c15="http://schemas.microsoft.com/office/drawing/2012/chart" uri="{02D57815-91ED-43cb-92C2-25804820EDAC}">
                        <c15:formulaRef>
                          <c15:sqref>'[Prodotto interno lordo lato produzione (IT1^J93_498_DF_DCCN_PILT_1^J1.0).xlsx]ElaRI100'!$A$19</c15:sqref>
                        </c15:formulaRef>
                      </c:ext>
                    </c:extLst>
                    <c:strCache>
                      <c:ptCount val="1"/>
                      <c:pt idx="0">
                        <c:v>Valle d'Aosta / Vallée d'Aoste  </c:v>
                      </c:pt>
                    </c:strCache>
                  </c:strRef>
                </c:tx>
                <c:spPr>
                  <a:ln w="28575" cap="rnd">
                    <a:solidFill>
                      <a:schemeClr val="accent1">
                        <a:shade val="6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(IT1^J93_498_DF_DCCN_PILT_1^J1.0).xlsx]ElaRI100'!$B$19:$AD$19</c15:sqref>
                        </c15:formulaRef>
                      </c:ext>
                    </c:extLst>
                    <c:numCache>
                      <c:formatCode>#,##0.0</c:formatCode>
                      <c:ptCount val="29"/>
                      <c:pt idx="0">
                        <c:v>100</c:v>
                      </c:pt>
                      <c:pt idx="1">
                        <c:v>101.13059378482254</c:v>
                      </c:pt>
                      <c:pt idx="2">
                        <c:v>101.80660174221455</c:v>
                      </c:pt>
                      <c:pt idx="3">
                        <c:v>105.00355909295104</c:v>
                      </c:pt>
                      <c:pt idx="4">
                        <c:v>104.2927385748078</c:v>
                      </c:pt>
                      <c:pt idx="5">
                        <c:v>105.06242371838994</c:v>
                      </c:pt>
                      <c:pt idx="6">
                        <c:v>108.05472109639578</c:v>
                      </c:pt>
                      <c:pt idx="7">
                        <c:v>109.06675245749652</c:v>
                      </c:pt>
                      <c:pt idx="8">
                        <c:v>114.37205995154599</c:v>
                      </c:pt>
                      <c:pt idx="9">
                        <c:v>115.5660238931176</c:v>
                      </c:pt>
                      <c:pt idx="10">
                        <c:v>116.82066966400994</c:v>
                      </c:pt>
                      <c:pt idx="11">
                        <c:v>118.70315549776574</c:v>
                      </c:pt>
                      <c:pt idx="12">
                        <c:v>119.25052506956614</c:v>
                      </c:pt>
                      <c:pt idx="13">
                        <c:v>120.1136606815239</c:v>
                      </c:pt>
                      <c:pt idx="14">
                        <c:v>112.92382383818412</c:v>
                      </c:pt>
                      <c:pt idx="15">
                        <c:v>117.92491997536683</c:v>
                      </c:pt>
                      <c:pt idx="16">
                        <c:v>119.1464717010587</c:v>
                      </c:pt>
                      <c:pt idx="17">
                        <c:v>118.47162330553707</c:v>
                      </c:pt>
                      <c:pt idx="18">
                        <c:v>112.43111740480495</c:v>
                      </c:pt>
                      <c:pt idx="19">
                        <c:v>110.59527713459536</c:v>
                      </c:pt>
                      <c:pt idx="20">
                        <c:v>108.9663090750564</c:v>
                      </c:pt>
                      <c:pt idx="21">
                        <c:v>107.07185085618651</c:v>
                      </c:pt>
                      <c:pt idx="22">
                        <c:v>109.5278303415143</c:v>
                      </c:pt>
                      <c:pt idx="23">
                        <c:v>108.86499025329496</c:v>
                      </c:pt>
                      <c:pt idx="24">
                        <c:v>107.84080070857186</c:v>
                      </c:pt>
                      <c:pt idx="25">
                        <c:v>97.001331961922403</c:v>
                      </c:pt>
                      <c:pt idx="26">
                        <c:v>101.71183711244809</c:v>
                      </c:pt>
                      <c:pt idx="27">
                        <c:v>109.25277935144074</c:v>
                      </c:pt>
                    </c:numCache>
                  </c:numRef>
                </c:val>
                <c:smooth val="0"/>
                <c:extLst xmlns:c15="http://schemas.microsoft.com/office/drawing/2012/chart">
                  <c:ext xmlns:c16="http://schemas.microsoft.com/office/drawing/2014/chart" uri="{C3380CC4-5D6E-409C-BE32-E72D297353CC}">
                    <c16:uniqueId val="{0000000D-1E22-4C3D-9D69-36603517E4BA}"/>
                  </c:ext>
                </c:extLst>
              </c15:ser>
            </c15:filteredLineSeries>
            <c15:filteredLineSeries>
              <c15:ser>
                <c:idx val="10"/>
                <c:order val="10"/>
                <c:tx>
                  <c:strRef>
                    <c:extLst xmlns:c15="http://schemas.microsoft.com/office/drawing/2012/chart">
                      <c:ext xmlns:c15="http://schemas.microsoft.com/office/drawing/2012/chart" uri="{02D57815-91ED-43cb-92C2-25804820EDAC}">
                        <c15:formulaRef>
                          <c15:sqref>'[Prodotto interno lordo lato produzione (IT1^J93_498_DF_DCCN_PILT_1^J1.0).xlsx]ElaRI100'!$A$20</c15:sqref>
                        </c15:formulaRef>
                      </c:ext>
                    </c:extLst>
                    <c:strCache>
                      <c:ptCount val="1"/>
                      <c:pt idx="0">
                        <c:v>Liguria  </c:v>
                      </c:pt>
                    </c:strCache>
                  </c:strRef>
                </c:tx>
                <c:spPr>
                  <a:ln w="28575" cap="rnd">
                    <a:solidFill>
                      <a:schemeClr val="accent1">
                        <a:shade val="71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(IT1^J93_498_DF_DCCN_PILT_1^J1.0).xlsx]ElaRI100'!$B$20:$AD$20</c15:sqref>
                        </c15:formulaRef>
                      </c:ext>
                    </c:extLst>
                    <c:numCache>
                      <c:formatCode>#,##0.0</c:formatCode>
                      <c:ptCount val="29"/>
                      <c:pt idx="0">
                        <c:v>100</c:v>
                      </c:pt>
                      <c:pt idx="1">
                        <c:v>102.7812571457581</c:v>
                      </c:pt>
                      <c:pt idx="2">
                        <c:v>107.31205215161458</c:v>
                      </c:pt>
                      <c:pt idx="3">
                        <c:v>110.53202661518677</c:v>
                      </c:pt>
                      <c:pt idx="4">
                        <c:v>111.67225859396497</c:v>
                      </c:pt>
                      <c:pt idx="5">
                        <c:v>117.36025372735809</c:v>
                      </c:pt>
                      <c:pt idx="6">
                        <c:v>121.64898000300096</c:v>
                      </c:pt>
                      <c:pt idx="7">
                        <c:v>119.96724376223183</c:v>
                      </c:pt>
                      <c:pt idx="8">
                        <c:v>121.95055706701429</c:v>
                      </c:pt>
                      <c:pt idx="9">
                        <c:v>124.29345073795507</c:v>
                      </c:pt>
                      <c:pt idx="10">
                        <c:v>125.60021843488883</c:v>
                      </c:pt>
                      <c:pt idx="11">
                        <c:v>126.88835057953385</c:v>
                      </c:pt>
                      <c:pt idx="12">
                        <c:v>130.99431610984081</c:v>
                      </c:pt>
                      <c:pt idx="13">
                        <c:v>131.31947536510654</c:v>
                      </c:pt>
                      <c:pt idx="14">
                        <c:v>123.85410797003945</c:v>
                      </c:pt>
                      <c:pt idx="15">
                        <c:v>122.23380863005646</c:v>
                      </c:pt>
                      <c:pt idx="16">
                        <c:v>124.10361020072978</c:v>
                      </c:pt>
                      <c:pt idx="17">
                        <c:v>120.20003130593945</c:v>
                      </c:pt>
                      <c:pt idx="18">
                        <c:v>117.60638016885338</c:v>
                      </c:pt>
                      <c:pt idx="19">
                        <c:v>118.78470142372545</c:v>
                      </c:pt>
                      <c:pt idx="20">
                        <c:v>118.59952220825157</c:v>
                      </c:pt>
                      <c:pt idx="21">
                        <c:v>119.76700821762725</c:v>
                      </c:pt>
                      <c:pt idx="22">
                        <c:v>120.87755632147574</c:v>
                      </c:pt>
                      <c:pt idx="23">
                        <c:v>119.2752748711148</c:v>
                      </c:pt>
                      <c:pt idx="24">
                        <c:v>119.17665957296187</c:v>
                      </c:pt>
                      <c:pt idx="25">
                        <c:v>105.79963555203275</c:v>
                      </c:pt>
                      <c:pt idx="26">
                        <c:v>112.9426278374516</c:v>
                      </c:pt>
                      <c:pt idx="27">
                        <c:v>117.24991465749507</c:v>
                      </c:pt>
                    </c:numCache>
                  </c:numRef>
                </c:val>
                <c:smooth val="0"/>
                <c:extLst xmlns:c15="http://schemas.microsoft.com/office/drawing/2012/chart">
                  <c:ext xmlns:c16="http://schemas.microsoft.com/office/drawing/2014/chart" uri="{C3380CC4-5D6E-409C-BE32-E72D297353CC}">
                    <c16:uniqueId val="{0000000E-1E22-4C3D-9D69-36603517E4BA}"/>
                  </c:ext>
                </c:extLst>
              </c15:ser>
            </c15:filteredLineSeries>
            <c15:filteredLineSeries>
              <c15:ser>
                <c:idx val="11"/>
                <c:order val="11"/>
                <c:tx>
                  <c:strRef>
                    <c:extLst xmlns:c15="http://schemas.microsoft.com/office/drawing/2012/chart">
                      <c:ext xmlns:c15="http://schemas.microsoft.com/office/drawing/2012/chart" uri="{02D57815-91ED-43cb-92C2-25804820EDAC}">
                        <c15:formulaRef>
                          <c15:sqref>'[Prodotto interno lordo lato produzione (IT1^J93_498_DF_DCCN_PILT_1^J1.0).xlsx]ElaRI100'!$A$21</c15:sqref>
                        </c15:formulaRef>
                      </c:ext>
                    </c:extLst>
                    <c:strCache>
                      <c:ptCount val="1"/>
                      <c:pt idx="0">
                        <c:v>Lombardia  </c:v>
                      </c:pt>
                    </c:strCache>
                  </c:strRef>
                </c:tx>
                <c:spPr>
                  <a:ln w="28575" cap="rnd">
                    <a:solidFill>
                      <a:schemeClr val="accent1">
                        <a:shade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(IT1^J93_498_DF_DCCN_PILT_1^J1.0).xlsx]ElaRI100'!$B$21:$AD$21</c15:sqref>
                        </c15:formulaRef>
                      </c:ext>
                    </c:extLst>
                    <c:numCache>
                      <c:formatCode>#,##0.0</c:formatCode>
                      <c:ptCount val="29"/>
                      <c:pt idx="0">
                        <c:v>100</c:v>
                      </c:pt>
                      <c:pt idx="1">
                        <c:v>103.40937001491989</c:v>
                      </c:pt>
                      <c:pt idx="2">
                        <c:v>107.73187536045431</c:v>
                      </c:pt>
                      <c:pt idx="3">
                        <c:v>111.40516600156423</c:v>
                      </c:pt>
                      <c:pt idx="4">
                        <c:v>112.12704926826378</c:v>
                      </c:pt>
                      <c:pt idx="5">
                        <c:v>116.58268950209151</c:v>
                      </c:pt>
                      <c:pt idx="6">
                        <c:v>119.71779502498812</c:v>
                      </c:pt>
                      <c:pt idx="7">
                        <c:v>121.84694501620609</c:v>
                      </c:pt>
                      <c:pt idx="8">
                        <c:v>123.16563015113343</c:v>
                      </c:pt>
                      <c:pt idx="9">
                        <c:v>124.94009453566547</c:v>
                      </c:pt>
                      <c:pt idx="10">
                        <c:v>126.02006534282029</c:v>
                      </c:pt>
                      <c:pt idx="11">
                        <c:v>127.37071848884658</c:v>
                      </c:pt>
                      <c:pt idx="12">
                        <c:v>129.53038733518977</c:v>
                      </c:pt>
                      <c:pt idx="13">
                        <c:v>131.90683501922973</c:v>
                      </c:pt>
                      <c:pt idx="14">
                        <c:v>124.6268868225235</c:v>
                      </c:pt>
                      <c:pt idx="15">
                        <c:v>129.7227867664501</c:v>
                      </c:pt>
                      <c:pt idx="16">
                        <c:v>131.45879687614567</c:v>
                      </c:pt>
                      <c:pt idx="17">
                        <c:v>127.69919575694891</c:v>
                      </c:pt>
                      <c:pt idx="18">
                        <c:v>125.10630034576572</c:v>
                      </c:pt>
                      <c:pt idx="19">
                        <c:v>126.69756530151926</c:v>
                      </c:pt>
                      <c:pt idx="20">
                        <c:v>127.2301558409934</c:v>
                      </c:pt>
                      <c:pt idx="21">
                        <c:v>129.9060490415028</c:v>
                      </c:pt>
                      <c:pt idx="22">
                        <c:v>131.79433078376519</c:v>
                      </c:pt>
                      <c:pt idx="23">
                        <c:v>133.25352306098972</c:v>
                      </c:pt>
                      <c:pt idx="24">
                        <c:v>132.42910260501259</c:v>
                      </c:pt>
                      <c:pt idx="25">
                        <c:v>121.97551078451318</c:v>
                      </c:pt>
                      <c:pt idx="26">
                        <c:v>132.46804406549171</c:v>
                      </c:pt>
                      <c:pt idx="27">
                        <c:v>134.25834124897219</c:v>
                      </c:pt>
                    </c:numCache>
                  </c:numRef>
                </c:val>
                <c:smooth val="0"/>
                <c:extLst xmlns:c15="http://schemas.microsoft.com/office/drawing/2012/chart">
                  <c:ext xmlns:c16="http://schemas.microsoft.com/office/drawing/2014/chart" uri="{C3380CC4-5D6E-409C-BE32-E72D297353CC}">
                    <c16:uniqueId val="{0000000F-1E22-4C3D-9D69-36603517E4BA}"/>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'[Prodotto interno lordo lato produzione (IT1^J93_498_DF_DCCN_PILT_1^J1.0).xlsx]ElaRI100'!$A$23</c15:sqref>
                        </c15:formulaRef>
                      </c:ext>
                    </c:extLst>
                    <c:strCache>
                      <c:ptCount val="1"/>
                      <c:pt idx="0">
                        <c:v>Trentino Alto Adige / Südtirol  </c:v>
                      </c:pt>
                    </c:strCache>
                  </c:strRef>
                </c:tx>
                <c:spPr>
                  <a:ln w="28575" cap="rnd">
                    <a:solidFill>
                      <a:schemeClr val="accent1">
                        <a:shade val="8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(IT1^J93_498_DF_DCCN_PILT_1^J1.0).xlsx]ElaRI100'!$B$23:$AD$23</c15:sqref>
                        </c15:formulaRef>
                      </c:ext>
                    </c:extLst>
                    <c:numCache>
                      <c:formatCode>#,##0.0</c:formatCode>
                      <c:ptCount val="29"/>
                      <c:pt idx="0">
                        <c:v>100</c:v>
                      </c:pt>
                      <c:pt idx="1">
                        <c:v>105.08435427258438</c:v>
                      </c:pt>
                      <c:pt idx="2">
                        <c:v>107.89274252384321</c:v>
                      </c:pt>
                      <c:pt idx="3">
                        <c:v>112.10065906054783</c:v>
                      </c:pt>
                      <c:pt idx="4">
                        <c:v>113.14190980704598</c:v>
                      </c:pt>
                      <c:pt idx="5">
                        <c:v>118.01035220480688</c:v>
                      </c:pt>
                      <c:pt idx="6">
                        <c:v>119.86113057844821</c:v>
                      </c:pt>
                      <c:pt idx="7">
                        <c:v>119.49668655922832</c:v>
                      </c:pt>
                      <c:pt idx="8">
                        <c:v>121.1974124261672</c:v>
                      </c:pt>
                      <c:pt idx="9">
                        <c:v>124.44994812150907</c:v>
                      </c:pt>
                      <c:pt idx="10">
                        <c:v>124.65264575362599</c:v>
                      </c:pt>
                      <c:pt idx="11">
                        <c:v>127.94844074324652</c:v>
                      </c:pt>
                      <c:pt idx="12">
                        <c:v>131.19232534325468</c:v>
                      </c:pt>
                      <c:pt idx="13">
                        <c:v>131.56391081625952</c:v>
                      </c:pt>
                      <c:pt idx="14">
                        <c:v>128.90557850675759</c:v>
                      </c:pt>
                      <c:pt idx="15">
                        <c:v>132.47266323744395</c:v>
                      </c:pt>
                      <c:pt idx="16">
                        <c:v>135.38267935259691</c:v>
                      </c:pt>
                      <c:pt idx="17">
                        <c:v>137.3587488145518</c:v>
                      </c:pt>
                      <c:pt idx="18">
                        <c:v>138.36779334852662</c:v>
                      </c:pt>
                      <c:pt idx="19">
                        <c:v>138.17577094204094</c:v>
                      </c:pt>
                      <c:pt idx="20">
                        <c:v>137.53561842021895</c:v>
                      </c:pt>
                      <c:pt idx="21">
                        <c:v>139.08299025822575</c:v>
                      </c:pt>
                      <c:pt idx="22">
                        <c:v>141.51954805752089</c:v>
                      </c:pt>
                      <c:pt idx="23">
                        <c:v>145.1540571959205</c:v>
                      </c:pt>
                      <c:pt idx="24">
                        <c:v>146.88612861541881</c:v>
                      </c:pt>
                      <c:pt idx="25">
                        <c:v>134.70822017226052</c:v>
                      </c:pt>
                      <c:pt idx="26">
                        <c:v>142.17337607655884</c:v>
                      </c:pt>
                      <c:pt idx="27">
                        <c:v>150.92917842851321</c:v>
                      </c:pt>
                    </c:numCache>
                  </c:numRef>
                </c:val>
                <c:smooth val="0"/>
                <c:extLst xmlns:c15="http://schemas.microsoft.com/office/drawing/2012/chart">
                  <c:ext xmlns:c16="http://schemas.microsoft.com/office/drawing/2014/chart" uri="{C3380CC4-5D6E-409C-BE32-E72D297353CC}">
                    <c16:uniqueId val="{00000010-1E22-4C3D-9D69-36603517E4BA}"/>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'[Prodotto interno lordo lato produzione (IT1^J93_498_DF_DCCN_PILT_1^J1.0).xlsx]ElaRI100'!$A$24</c15:sqref>
                        </c15:formulaRef>
                      </c:ext>
                    </c:extLst>
                    <c:strCache>
                      <c:ptCount val="1"/>
                      <c:pt idx="0">
                        <c:v>Provincia Autonoma Bolzano / Bozen  </c:v>
                      </c:pt>
                    </c:strCache>
                  </c:strRef>
                </c:tx>
                <c:spPr>
                  <a:ln w="28575" cap="rnd">
                    <a:solidFill>
                      <a:schemeClr val="accent1">
                        <a:shade val="8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(IT1^J93_498_DF_DCCN_PILT_1^J1.0).xlsx]ElaRI100'!$B$24:$AD$24</c15:sqref>
                        </c15:formulaRef>
                      </c:ext>
                    </c:extLst>
                    <c:numCache>
                      <c:formatCode>#,##0.0</c:formatCode>
                      <c:ptCount val="29"/>
                      <c:pt idx="0">
                        <c:v>100</c:v>
                      </c:pt>
                      <c:pt idx="1">
                        <c:v>105.39846519810986</c:v>
                      </c:pt>
                      <c:pt idx="2">
                        <c:v>107.01604613589681</c:v>
                      </c:pt>
                      <c:pt idx="3">
                        <c:v>111.8313800527883</c:v>
                      </c:pt>
                      <c:pt idx="4">
                        <c:v>110.11721677724779</c:v>
                      </c:pt>
                      <c:pt idx="5">
                        <c:v>115.57215440398359</c:v>
                      </c:pt>
                      <c:pt idx="6">
                        <c:v>116.36933707611945</c:v>
                      </c:pt>
                      <c:pt idx="7">
                        <c:v>115.4212646961208</c:v>
                      </c:pt>
                      <c:pt idx="8">
                        <c:v>117.24637108409614</c:v>
                      </c:pt>
                      <c:pt idx="9">
                        <c:v>122.10346455315457</c:v>
                      </c:pt>
                      <c:pt idx="10">
                        <c:v>121.82966841946879</c:v>
                      </c:pt>
                      <c:pt idx="11">
                        <c:v>126.29265665175728</c:v>
                      </c:pt>
                      <c:pt idx="12">
                        <c:v>129.22090088134644</c:v>
                      </c:pt>
                      <c:pt idx="13">
                        <c:v>130.70549923087694</c:v>
                      </c:pt>
                      <c:pt idx="14">
                        <c:v>128.31967567227025</c:v>
                      </c:pt>
                      <c:pt idx="15">
                        <c:v>132.57566551995748</c:v>
                      </c:pt>
                      <c:pt idx="16">
                        <c:v>136.97808067245305</c:v>
                      </c:pt>
                      <c:pt idx="17">
                        <c:v>141.70264627212865</c:v>
                      </c:pt>
                      <c:pt idx="18">
                        <c:v>141.85995765719451</c:v>
                      </c:pt>
                      <c:pt idx="19">
                        <c:v>142.35744911283234</c:v>
                      </c:pt>
                      <c:pt idx="20">
                        <c:v>143.28189843058476</c:v>
                      </c:pt>
                      <c:pt idx="21">
                        <c:v>145.26115734795528</c:v>
                      </c:pt>
                      <c:pt idx="22">
                        <c:v>148.89433232038994</c:v>
                      </c:pt>
                      <c:pt idx="23">
                        <c:v>152.95982928173723</c:v>
                      </c:pt>
                      <c:pt idx="24">
                        <c:v>154.97242428679706</c:v>
                      </c:pt>
                      <c:pt idx="25">
                        <c:v>141.48015839193212</c:v>
                      </c:pt>
                      <c:pt idx="26">
                        <c:v>149.91464433941223</c:v>
                      </c:pt>
                      <c:pt idx="27">
                        <c:v>160.01326038275778</c:v>
                      </c:pt>
                    </c:numCache>
                  </c:numRef>
                </c:val>
                <c:smooth val="0"/>
                <c:extLst xmlns:c15="http://schemas.microsoft.com/office/drawing/2012/chart">
                  <c:ext xmlns:c16="http://schemas.microsoft.com/office/drawing/2014/chart" uri="{C3380CC4-5D6E-409C-BE32-E72D297353CC}">
                    <c16:uniqueId val="{00000011-1E22-4C3D-9D69-36603517E4BA}"/>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'[Prodotto interno lordo lato produzione (IT1^J93_498_DF_DCCN_PILT_1^J1.0).xlsx]ElaRI100'!$A$25</c15:sqref>
                        </c15:formulaRef>
                      </c:ext>
                    </c:extLst>
                    <c:strCache>
                      <c:ptCount val="1"/>
                      <c:pt idx="0">
                        <c:v>Provincia Autonoma Trento  </c:v>
                      </c:pt>
                    </c:strCache>
                  </c:strRef>
                </c:tx>
                <c:spPr>
                  <a:ln w="28575" cap="rnd">
                    <a:solidFill>
                      <a:schemeClr val="accent1">
                        <a:shade val="90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(IT1^J93_498_DF_DCCN_PILT_1^J1.0).xlsx]ElaRI100'!$B$25:$AD$25</c15:sqref>
                        </c15:formulaRef>
                      </c:ext>
                    </c:extLst>
                    <c:numCache>
                      <c:formatCode>#,##0.0</c:formatCode>
                      <c:ptCount val="29"/>
                      <c:pt idx="0">
                        <c:v>100</c:v>
                      </c:pt>
                      <c:pt idx="1">
                        <c:v>104.74730870564714</c:v>
                      </c:pt>
                      <c:pt idx="2">
                        <c:v>108.83093098408159</c:v>
                      </c:pt>
                      <c:pt idx="3">
                        <c:v>112.38882547840683</c:v>
                      </c:pt>
                      <c:pt idx="4">
                        <c:v>116.37875683337785</c:v>
                      </c:pt>
                      <c:pt idx="5">
                        <c:v>120.61956683368125</c:v>
                      </c:pt>
                      <c:pt idx="6">
                        <c:v>123.59784081754702</c:v>
                      </c:pt>
                      <c:pt idx="7">
                        <c:v>123.85796124353161</c:v>
                      </c:pt>
                      <c:pt idx="8">
                        <c:v>125.42558245631744</c:v>
                      </c:pt>
                      <c:pt idx="9">
                        <c:v>126.96101562017409</c:v>
                      </c:pt>
                      <c:pt idx="10">
                        <c:v>127.67362861021644</c:v>
                      </c:pt>
                      <c:pt idx="11">
                        <c:v>129.72112664549675</c:v>
                      </c:pt>
                      <c:pt idx="12">
                        <c:v>133.3020268383487</c:v>
                      </c:pt>
                      <c:pt idx="13">
                        <c:v>132.48253196562612</c:v>
                      </c:pt>
                      <c:pt idx="14">
                        <c:v>129.53257695878105</c:v>
                      </c:pt>
                      <c:pt idx="15">
                        <c:v>132.36315518239994</c:v>
                      </c:pt>
                      <c:pt idx="16">
                        <c:v>133.67608695135974</c:v>
                      </c:pt>
                      <c:pt idx="17">
                        <c:v>132.71016747762638</c:v>
                      </c:pt>
                      <c:pt idx="18">
                        <c:v>134.62999223243276</c:v>
                      </c:pt>
                      <c:pt idx="19">
                        <c:v>133.70078706141021</c:v>
                      </c:pt>
                      <c:pt idx="20">
                        <c:v>131.38629047824801</c:v>
                      </c:pt>
                      <c:pt idx="21">
                        <c:v>132.47148238765473</c:v>
                      </c:pt>
                      <c:pt idx="22">
                        <c:v>133.62749148320501</c:v>
                      </c:pt>
                      <c:pt idx="23">
                        <c:v>136.80078302386829</c:v>
                      </c:pt>
                      <c:pt idx="24">
                        <c:v>138.23265474548148</c:v>
                      </c:pt>
                      <c:pt idx="25">
                        <c:v>127.46129366669412</c:v>
                      </c:pt>
                      <c:pt idx="26">
                        <c:v>133.88851268700918</c:v>
                      </c:pt>
                      <c:pt idx="27">
                        <c:v>141.20793287702244</c:v>
                      </c:pt>
                    </c:numCache>
                  </c:numRef>
                </c:val>
                <c:smooth val="0"/>
                <c:extLst xmlns:c15="http://schemas.microsoft.com/office/drawing/2012/chart">
                  <c:ext xmlns:c16="http://schemas.microsoft.com/office/drawing/2014/chart" uri="{C3380CC4-5D6E-409C-BE32-E72D297353CC}">
                    <c16:uniqueId val="{00000012-1E22-4C3D-9D69-36603517E4BA}"/>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'[Prodotto interno lordo lato produzione (IT1^J93_498_DF_DCCN_PILT_1^J1.0).xlsx]ElaRI100'!$A$26</c15:sqref>
                        </c15:formulaRef>
                      </c:ext>
                    </c:extLst>
                    <c:strCache>
                      <c:ptCount val="1"/>
                      <c:pt idx="0">
                        <c:v>Veneto  </c:v>
                      </c:pt>
                    </c:strCache>
                  </c:strRef>
                </c:tx>
                <c:spPr>
                  <a:ln w="28575" cap="rnd">
                    <a:solidFill>
                      <a:schemeClr val="accent1">
                        <a:shade val="94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(IT1^J93_498_DF_DCCN_PILT_1^J1.0).xlsx]ElaRI100'!$B$26:$AD$26</c15:sqref>
                        </c15:formulaRef>
                      </c:ext>
                    </c:extLst>
                    <c:numCache>
                      <c:formatCode>#,##0.0</c:formatCode>
                      <c:ptCount val="29"/>
                      <c:pt idx="0">
                        <c:v>100</c:v>
                      </c:pt>
                      <c:pt idx="1">
                        <c:v>103.94903097401314</c:v>
                      </c:pt>
                      <c:pt idx="2">
                        <c:v>109.18789222316198</c:v>
                      </c:pt>
                      <c:pt idx="3">
                        <c:v>112.05764741863412</c:v>
                      </c:pt>
                      <c:pt idx="4">
                        <c:v>113.80242330253381</c:v>
                      </c:pt>
                      <c:pt idx="5">
                        <c:v>120.06826221141992</c:v>
                      </c:pt>
                      <c:pt idx="6">
                        <c:v>121.95238665654202</c:v>
                      </c:pt>
                      <c:pt idx="7">
                        <c:v>121.60419290335346</c:v>
                      </c:pt>
                      <c:pt idx="8">
                        <c:v>124.74939788961737</c:v>
                      </c:pt>
                      <c:pt idx="9">
                        <c:v>128.71958265389884</c:v>
                      </c:pt>
                      <c:pt idx="10">
                        <c:v>129.95534593717221</c:v>
                      </c:pt>
                      <c:pt idx="11">
                        <c:v>131.95001721371435</c:v>
                      </c:pt>
                      <c:pt idx="12">
                        <c:v>134.3243968487707</c:v>
                      </c:pt>
                      <c:pt idx="13">
                        <c:v>131.66371864340178</c:v>
                      </c:pt>
                      <c:pt idx="14">
                        <c:v>125.80866876644433</c:v>
                      </c:pt>
                      <c:pt idx="15">
                        <c:v>127.22177609184006</c:v>
                      </c:pt>
                      <c:pt idx="16">
                        <c:v>130.25037180684558</c:v>
                      </c:pt>
                      <c:pt idx="17">
                        <c:v>126.3455752245232</c:v>
                      </c:pt>
                      <c:pt idx="18">
                        <c:v>124.84140648799668</c:v>
                      </c:pt>
                      <c:pt idx="19">
                        <c:v>125.72843860132636</c:v>
                      </c:pt>
                      <c:pt idx="20">
                        <c:v>126.38179715389492</c:v>
                      </c:pt>
                      <c:pt idx="21">
                        <c:v>129.35588460603259</c:v>
                      </c:pt>
                      <c:pt idx="22">
                        <c:v>131.30758806408454</c:v>
                      </c:pt>
                      <c:pt idx="23">
                        <c:v>131.78383992369919</c:v>
                      </c:pt>
                      <c:pt idx="24">
                        <c:v>132.03185448068174</c:v>
                      </c:pt>
                      <c:pt idx="25">
                        <c:v>118.89002594322534</c:v>
                      </c:pt>
                      <c:pt idx="26">
                        <c:v>128.04844729384965</c:v>
                      </c:pt>
                      <c:pt idx="27">
                        <c:v>131.18915779087791</c:v>
                      </c:pt>
                    </c:numCache>
                  </c:numRef>
                </c:val>
                <c:smooth val="0"/>
                <c:extLst xmlns:c15="http://schemas.microsoft.com/office/drawing/2012/chart">
                  <c:ext xmlns:c16="http://schemas.microsoft.com/office/drawing/2014/chart" uri="{C3380CC4-5D6E-409C-BE32-E72D297353CC}">
                    <c16:uniqueId val="{00000013-1E22-4C3D-9D69-36603517E4BA}"/>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'[Prodotto interno lordo lato produzione (IT1^J93_498_DF_DCCN_PILT_1^J1.0).xlsx]ElaRI100'!$A$27</c15:sqref>
                        </c15:formulaRef>
                      </c:ext>
                    </c:extLst>
                    <c:strCache>
                      <c:ptCount val="1"/>
                      <c:pt idx="0">
                        <c:v>Friuli-Venezia Giulia  </c:v>
                      </c:pt>
                    </c:strCache>
                  </c:strRef>
                </c:tx>
                <c:spPr>
                  <a:ln w="28575" cap="rnd">
                    <a:solidFill>
                      <a:schemeClr val="accent1">
                        <a:shade val="9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(IT1^J93_498_DF_DCCN_PILT_1^J1.0).xlsx]ElaRI100'!$B$27:$AD$27</c15:sqref>
                        </c15:formulaRef>
                      </c:ext>
                    </c:extLst>
                    <c:numCache>
                      <c:formatCode>#,##0.0</c:formatCode>
                      <c:ptCount val="29"/>
                      <c:pt idx="0">
                        <c:v>100</c:v>
                      </c:pt>
                      <c:pt idx="1">
                        <c:v>102.01271058482054</c:v>
                      </c:pt>
                      <c:pt idx="2">
                        <c:v>106.13136841000349</c:v>
                      </c:pt>
                      <c:pt idx="3">
                        <c:v>107.86915258798101</c:v>
                      </c:pt>
                      <c:pt idx="4">
                        <c:v>111.03476555927041</c:v>
                      </c:pt>
                      <c:pt idx="5">
                        <c:v>117.6086996667327</c:v>
                      </c:pt>
                      <c:pt idx="6">
                        <c:v>121.18618516718918</c:v>
                      </c:pt>
                      <c:pt idx="7">
                        <c:v>121.85533899920544</c:v>
                      </c:pt>
                      <c:pt idx="8">
                        <c:v>120.31504212062084</c:v>
                      </c:pt>
                      <c:pt idx="9">
                        <c:v>122.17987454660447</c:v>
                      </c:pt>
                      <c:pt idx="10">
                        <c:v>125.06000328776081</c:v>
                      </c:pt>
                      <c:pt idx="11">
                        <c:v>128.21197606659936</c:v>
                      </c:pt>
                      <c:pt idx="12">
                        <c:v>130.67015875199081</c:v>
                      </c:pt>
                      <c:pt idx="13">
                        <c:v>127.13484542056344</c:v>
                      </c:pt>
                      <c:pt idx="14">
                        <c:v>118.98123991518598</c:v>
                      </c:pt>
                      <c:pt idx="15">
                        <c:v>122.33207636975091</c:v>
                      </c:pt>
                      <c:pt idx="16">
                        <c:v>123.78330270162209</c:v>
                      </c:pt>
                      <c:pt idx="17">
                        <c:v>118.9524487866676</c:v>
                      </c:pt>
                      <c:pt idx="18">
                        <c:v>118.57028441784387</c:v>
                      </c:pt>
                      <c:pt idx="19">
                        <c:v>118.23288692695441</c:v>
                      </c:pt>
                      <c:pt idx="20">
                        <c:v>119.79867746786785</c:v>
                      </c:pt>
                      <c:pt idx="21">
                        <c:v>120.31860535087901</c:v>
                      </c:pt>
                      <c:pt idx="22">
                        <c:v>121.64337150916225</c:v>
                      </c:pt>
                      <c:pt idx="23">
                        <c:v>123.23654165668692</c:v>
                      </c:pt>
                      <c:pt idx="24">
                        <c:v>123.81557015320232</c:v>
                      </c:pt>
                      <c:pt idx="25">
                        <c:v>113.28870482270418</c:v>
                      </c:pt>
                      <c:pt idx="26">
                        <c:v>122.40734453685222</c:v>
                      </c:pt>
                      <c:pt idx="27">
                        <c:v>124.23490754252866</c:v>
                      </c:pt>
                    </c:numCache>
                  </c:numRef>
                </c:val>
                <c:smooth val="0"/>
                <c:extLst xmlns:c15="http://schemas.microsoft.com/office/drawing/2012/chart">
                  <c:ext xmlns:c16="http://schemas.microsoft.com/office/drawing/2014/chart" uri="{C3380CC4-5D6E-409C-BE32-E72D297353CC}">
                    <c16:uniqueId val="{00000014-1E22-4C3D-9D69-36603517E4BA}"/>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'[Prodotto interno lordo lato produzione (IT1^J93_498_DF_DCCN_PILT_1^J1.0).xlsx]ElaRI100'!$A$28</c15:sqref>
                        </c15:formulaRef>
                      </c:ext>
                    </c:extLst>
                    <c:strCache>
                      <c:ptCount val="1"/>
                      <c:pt idx="0">
                        <c:v>Emilia-Romagna  </c:v>
                      </c:pt>
                    </c:strCache>
                  </c:strRef>
                </c:tx>
                <c:spPr>
                  <a:ln w="28575" cap="rnd">
                    <a:solidFill>
                      <a:schemeClr val="accent1">
                        <a:tint val="99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(IT1^J93_498_DF_DCCN_PILT_1^J1.0).xlsx]ElaRI100'!$B$28:$AD$28</c15:sqref>
                        </c15:formulaRef>
                      </c:ext>
                    </c:extLst>
                    <c:numCache>
                      <c:formatCode>#,##0.0</c:formatCode>
                      <c:ptCount val="29"/>
                      <c:pt idx="0">
                        <c:v>100</c:v>
                      </c:pt>
                      <c:pt idx="1">
                        <c:v>104.39587766059812</c:v>
                      </c:pt>
                      <c:pt idx="2">
                        <c:v>108.77778643657147</c:v>
                      </c:pt>
                      <c:pt idx="3">
                        <c:v>112.33443628654426</c:v>
                      </c:pt>
                      <c:pt idx="4">
                        <c:v>114.93220989845534</c:v>
                      </c:pt>
                      <c:pt idx="5">
                        <c:v>121.76614317364837</c:v>
                      </c:pt>
                      <c:pt idx="6">
                        <c:v>123.93980712346993</c:v>
                      </c:pt>
                      <c:pt idx="7">
                        <c:v>124.82712295392079</c:v>
                      </c:pt>
                      <c:pt idx="8">
                        <c:v>125.76982440760196</c:v>
                      </c:pt>
                      <c:pt idx="9">
                        <c:v>128.60842420360015</c:v>
                      </c:pt>
                      <c:pt idx="10">
                        <c:v>130.00935618041734</c:v>
                      </c:pt>
                      <c:pt idx="11">
                        <c:v>134.38348683491893</c:v>
                      </c:pt>
                      <c:pt idx="12">
                        <c:v>137.88410957035578</c:v>
                      </c:pt>
                      <c:pt idx="13">
                        <c:v>136.8186617881959</c:v>
                      </c:pt>
                      <c:pt idx="14">
                        <c:v>128.72506082676247</c:v>
                      </c:pt>
                      <c:pt idx="15">
                        <c:v>130.74928530134071</c:v>
                      </c:pt>
                      <c:pt idx="16">
                        <c:v>134.85241941285841</c:v>
                      </c:pt>
                      <c:pt idx="17">
                        <c:v>131.55051289597432</c:v>
                      </c:pt>
                      <c:pt idx="18">
                        <c:v>131.01899528596419</c:v>
                      </c:pt>
                      <c:pt idx="19">
                        <c:v>132.43668228712014</c:v>
                      </c:pt>
                      <c:pt idx="20">
                        <c:v>133.041061585324</c:v>
                      </c:pt>
                      <c:pt idx="21">
                        <c:v>135.72109097709796</c:v>
                      </c:pt>
                      <c:pt idx="22">
                        <c:v>137.9915307759897</c:v>
                      </c:pt>
                      <c:pt idx="23">
                        <c:v>138.98327439019857</c:v>
                      </c:pt>
                      <c:pt idx="24">
                        <c:v>137.9596112613541</c:v>
                      </c:pt>
                      <c:pt idx="25">
                        <c:v>126.54148873405471</c:v>
                      </c:pt>
                      <c:pt idx="26">
                        <c:v>136.74732341524825</c:v>
                      </c:pt>
                      <c:pt idx="27">
                        <c:v>137.55236214621672</c:v>
                      </c:pt>
                    </c:numCache>
                  </c:numRef>
                </c:val>
                <c:smooth val="0"/>
                <c:extLst xmlns:c15="http://schemas.microsoft.com/office/drawing/2012/chart">
                  <c:ext xmlns:c16="http://schemas.microsoft.com/office/drawing/2014/chart" uri="{C3380CC4-5D6E-409C-BE32-E72D297353CC}">
                    <c16:uniqueId val="{00000015-1E22-4C3D-9D69-36603517E4BA}"/>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'[Prodotto interno lordo lato produzione (IT1^J93_498_DF_DCCN_PILT_1^J1.0).xlsx]ElaRI100'!$A$30</c15:sqref>
                        </c15:formulaRef>
                      </c:ext>
                    </c:extLst>
                    <c:strCache>
                      <c:ptCount val="1"/>
                      <c:pt idx="0">
                        <c:v>Toscana  </c:v>
                      </c:pt>
                    </c:strCache>
                  </c:strRef>
                </c:tx>
                <c:spPr>
                  <a:ln w="28575" cap="rnd">
                    <a:solidFill>
                      <a:schemeClr val="accent1">
                        <a:tint val="91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(IT1^J93_498_DF_DCCN_PILT_1^J1.0).xlsx]ElaRI100'!$B$30:$AD$30</c15:sqref>
                        </c15:formulaRef>
                      </c:ext>
                    </c:extLst>
                    <c:numCache>
                      <c:formatCode>#,##0.0</c:formatCode>
                      <c:ptCount val="29"/>
                      <c:pt idx="0">
                        <c:v>100</c:v>
                      </c:pt>
                      <c:pt idx="1">
                        <c:v>103.03928092885037</c:v>
                      </c:pt>
                      <c:pt idx="2">
                        <c:v>107.32512793367992</c:v>
                      </c:pt>
                      <c:pt idx="3">
                        <c:v>111.22418852814884</c:v>
                      </c:pt>
                      <c:pt idx="4">
                        <c:v>113.95044328629159</c:v>
                      </c:pt>
                      <c:pt idx="5">
                        <c:v>118.91492798005812</c:v>
                      </c:pt>
                      <c:pt idx="6">
                        <c:v>121.87646757192498</c:v>
                      </c:pt>
                      <c:pt idx="7">
                        <c:v>123.3205621205032</c:v>
                      </c:pt>
                      <c:pt idx="8">
                        <c:v>124.75991689547421</c:v>
                      </c:pt>
                      <c:pt idx="9">
                        <c:v>127.32551948429381</c:v>
                      </c:pt>
                      <c:pt idx="10">
                        <c:v>127.41861390367595</c:v>
                      </c:pt>
                      <c:pt idx="11">
                        <c:v>130.52939741021541</c:v>
                      </c:pt>
                      <c:pt idx="12">
                        <c:v>132.72040061836984</c:v>
                      </c:pt>
                      <c:pt idx="13">
                        <c:v>131.54839783627594</c:v>
                      </c:pt>
                      <c:pt idx="14">
                        <c:v>127.78010191260471</c:v>
                      </c:pt>
                      <c:pt idx="15">
                        <c:v>128.57509517732538</c:v>
                      </c:pt>
                      <c:pt idx="16">
                        <c:v>130.5834596217905</c:v>
                      </c:pt>
                      <c:pt idx="17">
                        <c:v>128.07679965707081</c:v>
                      </c:pt>
                      <c:pt idx="18">
                        <c:v>125.59017148262316</c:v>
                      </c:pt>
                      <c:pt idx="19">
                        <c:v>126.84210914242108</c:v>
                      </c:pt>
                      <c:pt idx="20">
                        <c:v>126.27714310226399</c:v>
                      </c:pt>
                      <c:pt idx="21">
                        <c:v>127.91989055010718</c:v>
                      </c:pt>
                      <c:pt idx="22">
                        <c:v>129.08822071539845</c:v>
                      </c:pt>
                      <c:pt idx="23">
                        <c:v>130.12789295967542</c:v>
                      </c:pt>
                      <c:pt idx="24">
                        <c:v>132.783404643945</c:v>
                      </c:pt>
                      <c:pt idx="25">
                        <c:v>115.23874715853636</c:v>
                      </c:pt>
                      <c:pt idx="26">
                        <c:v>123.89858163154177</c:v>
                      </c:pt>
                      <c:pt idx="27">
                        <c:v>127.94110099199094</c:v>
                      </c:pt>
                    </c:numCache>
                  </c:numRef>
                </c:val>
                <c:smooth val="0"/>
                <c:extLst xmlns:c15="http://schemas.microsoft.com/office/drawing/2012/chart">
                  <c:ext xmlns:c16="http://schemas.microsoft.com/office/drawing/2014/chart" uri="{C3380CC4-5D6E-409C-BE32-E72D297353CC}">
                    <c16:uniqueId val="{00000016-1E22-4C3D-9D69-36603517E4BA}"/>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'[Prodotto interno lordo lato produzione (IT1^J93_498_DF_DCCN_PILT_1^J1.0).xlsx]ElaRI100'!$A$31</c15:sqref>
                        </c15:formulaRef>
                      </c:ext>
                    </c:extLst>
                    <c:strCache>
                      <c:ptCount val="1"/>
                      <c:pt idx="0">
                        <c:v>Umbria  </c:v>
                      </c:pt>
                    </c:strCache>
                  </c:strRef>
                </c:tx>
                <c:spPr>
                  <a:ln w="28575" cap="rnd">
                    <a:solidFill>
                      <a:schemeClr val="accent1">
                        <a:tint val="8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(IT1^J93_498_DF_DCCN_PILT_1^J1.0).xlsx]ElaRI100'!$B$31:$AD$31</c15:sqref>
                        </c15:formulaRef>
                      </c:ext>
                    </c:extLst>
                    <c:numCache>
                      <c:formatCode>#,##0.0</c:formatCode>
                      <c:ptCount val="29"/>
                      <c:pt idx="0">
                        <c:v>100</c:v>
                      </c:pt>
                      <c:pt idx="1">
                        <c:v>101.72386520294343</c:v>
                      </c:pt>
                      <c:pt idx="2">
                        <c:v>107.21007627317867</c:v>
                      </c:pt>
                      <c:pt idx="3">
                        <c:v>109.04031531241164</c:v>
                      </c:pt>
                      <c:pt idx="4">
                        <c:v>112.30694541615992</c:v>
                      </c:pt>
                      <c:pt idx="5">
                        <c:v>117.07806927078521</c:v>
                      </c:pt>
                      <c:pt idx="6">
                        <c:v>120.27249655838298</c:v>
                      </c:pt>
                      <c:pt idx="7">
                        <c:v>119.95508546669332</c:v>
                      </c:pt>
                      <c:pt idx="8">
                        <c:v>121.37191453314277</c:v>
                      </c:pt>
                      <c:pt idx="9">
                        <c:v>124.19690997406282</c:v>
                      </c:pt>
                      <c:pt idx="10">
                        <c:v>124.35130516236579</c:v>
                      </c:pt>
                      <c:pt idx="11">
                        <c:v>127.88247882472734</c:v>
                      </c:pt>
                      <c:pt idx="12">
                        <c:v>129.79594064930933</c:v>
                      </c:pt>
                      <c:pt idx="13">
                        <c:v>128.88370009709092</c:v>
                      </c:pt>
                      <c:pt idx="14">
                        <c:v>119.90599208117051</c:v>
                      </c:pt>
                      <c:pt idx="15">
                        <c:v>121.4620683947163</c:v>
                      </c:pt>
                      <c:pt idx="16">
                        <c:v>121.44643886708401</c:v>
                      </c:pt>
                      <c:pt idx="17">
                        <c:v>116.73888860486949</c:v>
                      </c:pt>
                      <c:pt idx="18">
                        <c:v>113.18959713729308</c:v>
                      </c:pt>
                      <c:pt idx="19">
                        <c:v>110.0022691569571</c:v>
                      </c:pt>
                      <c:pt idx="20">
                        <c:v>111.64900519101447</c:v>
                      </c:pt>
                      <c:pt idx="21">
                        <c:v>111.14031722642915</c:v>
                      </c:pt>
                      <c:pt idx="22">
                        <c:v>112.51440371935452</c:v>
                      </c:pt>
                      <c:pt idx="23">
                        <c:v>114.26736273917278</c:v>
                      </c:pt>
                      <c:pt idx="24">
                        <c:v>113.08085832783395</c:v>
                      </c:pt>
                      <c:pt idx="25">
                        <c:v>101.88230474498133</c:v>
                      </c:pt>
                      <c:pt idx="26">
                        <c:v>108.99614723283473</c:v>
                      </c:pt>
                      <c:pt idx="27">
                        <c:v>109.07379437177468</c:v>
                      </c:pt>
                    </c:numCache>
                  </c:numRef>
                </c:val>
                <c:smooth val="0"/>
                <c:extLst xmlns:c15="http://schemas.microsoft.com/office/drawing/2012/chart">
                  <c:ext xmlns:c16="http://schemas.microsoft.com/office/drawing/2014/chart" uri="{C3380CC4-5D6E-409C-BE32-E72D297353CC}">
                    <c16:uniqueId val="{00000017-1E22-4C3D-9D69-36603517E4BA}"/>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'[Prodotto interno lordo lato produzione (IT1^J93_498_DF_DCCN_PILT_1^J1.0).xlsx]ElaRI100'!$A$32</c15:sqref>
                        </c15:formulaRef>
                      </c:ext>
                    </c:extLst>
                    <c:strCache>
                      <c:ptCount val="1"/>
                      <c:pt idx="0">
                        <c:v>Marche  </c:v>
                      </c:pt>
                    </c:strCache>
                  </c:strRef>
                </c:tx>
                <c:spPr>
                  <a:ln w="28575" cap="rnd">
                    <a:solidFill>
                      <a:schemeClr val="accent1">
                        <a:tint val="83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(IT1^J93_498_DF_DCCN_PILT_1^J1.0).xlsx]ElaRI100'!$B$32:$AD$32</c15:sqref>
                        </c15:formulaRef>
                      </c:ext>
                    </c:extLst>
                    <c:numCache>
                      <c:formatCode>#,##0.0</c:formatCode>
                      <c:ptCount val="29"/>
                      <c:pt idx="0">
                        <c:v>100</c:v>
                      </c:pt>
                      <c:pt idx="1">
                        <c:v>104.55855248530274</c:v>
                      </c:pt>
                      <c:pt idx="2">
                        <c:v>109.05789914509225</c:v>
                      </c:pt>
                      <c:pt idx="3">
                        <c:v>111.3430083889716</c:v>
                      </c:pt>
                      <c:pt idx="4">
                        <c:v>115.15867687149766</c:v>
                      </c:pt>
                      <c:pt idx="5">
                        <c:v>120.0329010199293</c:v>
                      </c:pt>
                      <c:pt idx="6">
                        <c:v>123.54586136938845</c:v>
                      </c:pt>
                      <c:pt idx="7">
                        <c:v>127.11262808573069</c:v>
                      </c:pt>
                      <c:pt idx="8">
                        <c:v>127.48475241520242</c:v>
                      </c:pt>
                      <c:pt idx="9">
                        <c:v>130.35249318156553</c:v>
                      </c:pt>
                      <c:pt idx="10">
                        <c:v>131.75758257105457</c:v>
                      </c:pt>
                      <c:pt idx="11">
                        <c:v>136.28327553938232</c:v>
                      </c:pt>
                      <c:pt idx="12">
                        <c:v>138.8129337196647</c:v>
                      </c:pt>
                      <c:pt idx="13">
                        <c:v>135.48530769109905</c:v>
                      </c:pt>
                      <c:pt idx="14">
                        <c:v>130.55496274303951</c:v>
                      </c:pt>
                      <c:pt idx="15">
                        <c:v>129.77971876404231</c:v>
                      </c:pt>
                      <c:pt idx="16">
                        <c:v>130.23158616782527</c:v>
                      </c:pt>
                      <c:pt idx="17">
                        <c:v>125.85347407533531</c:v>
                      </c:pt>
                      <c:pt idx="18">
                        <c:v>122.28207263766993</c:v>
                      </c:pt>
                      <c:pt idx="19">
                        <c:v>123.96413314521483</c:v>
                      </c:pt>
                      <c:pt idx="20">
                        <c:v>123.06545688858286</c:v>
                      </c:pt>
                      <c:pt idx="21">
                        <c:v>123.87672144627356</c:v>
                      </c:pt>
                      <c:pt idx="22">
                        <c:v>125.36121428709752</c:v>
                      </c:pt>
                      <c:pt idx="23">
                        <c:v>125.71390137429782</c:v>
                      </c:pt>
                      <c:pt idx="24">
                        <c:v>125.61431672345796</c:v>
                      </c:pt>
                      <c:pt idx="25">
                        <c:v>113.66890279145636</c:v>
                      </c:pt>
                      <c:pt idx="26">
                        <c:v>121.9040130326913</c:v>
                      </c:pt>
                      <c:pt idx="27">
                        <c:v>123.26063964544581</c:v>
                      </c:pt>
                    </c:numCache>
                  </c:numRef>
                </c:val>
                <c:smooth val="0"/>
                <c:extLst xmlns:c15="http://schemas.microsoft.com/office/drawing/2012/chart">
                  <c:ext xmlns:c16="http://schemas.microsoft.com/office/drawing/2014/chart" uri="{C3380CC4-5D6E-409C-BE32-E72D297353CC}">
                    <c16:uniqueId val="{00000018-1E22-4C3D-9D69-36603517E4BA}"/>
                  </c:ext>
                </c:extLst>
              </c15:ser>
            </c15:filteredLineSeries>
            <c15:filteredLineSeries>
              <c15:ser>
                <c:idx val="23"/>
                <c:order val="23"/>
                <c:tx>
                  <c:strRef>
                    <c:extLst xmlns:c15="http://schemas.microsoft.com/office/drawing/2012/chart">
                      <c:ext xmlns:c15="http://schemas.microsoft.com/office/drawing/2012/chart" uri="{02D57815-91ED-43cb-92C2-25804820EDAC}">
                        <c15:formulaRef>
                          <c15:sqref>'[Prodotto interno lordo lato produzione (IT1^J93_498_DF_DCCN_PILT_1^J1.0).xlsx]ElaRI100'!$A$33</c15:sqref>
                        </c15:formulaRef>
                      </c:ext>
                    </c:extLst>
                    <c:strCache>
                      <c:ptCount val="1"/>
                      <c:pt idx="0">
                        <c:v>Lazio  </c:v>
                      </c:pt>
                    </c:strCache>
                  </c:strRef>
                </c:tx>
                <c:spPr>
                  <a:ln w="28575" cap="rnd">
                    <a:solidFill>
                      <a:schemeClr val="accent1">
                        <a:tint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(IT1^J93_498_DF_DCCN_PILT_1^J1.0).xlsx]ElaRI100'!$B$33:$AD$33</c15:sqref>
                        </c15:formulaRef>
                      </c:ext>
                    </c:extLst>
                    <c:numCache>
                      <c:formatCode>#,##0.0</c:formatCode>
                      <c:ptCount val="29"/>
                      <c:pt idx="0">
                        <c:v>100</c:v>
                      </c:pt>
                      <c:pt idx="1">
                        <c:v>102.1127556176108</c:v>
                      </c:pt>
                      <c:pt idx="2">
                        <c:v>107.42127328812785</c:v>
                      </c:pt>
                      <c:pt idx="3">
                        <c:v>111.71440960907671</c:v>
                      </c:pt>
                      <c:pt idx="4">
                        <c:v>112.68324278184144</c:v>
                      </c:pt>
                      <c:pt idx="5">
                        <c:v>116.79009830099805</c:v>
                      </c:pt>
                      <c:pt idx="6">
                        <c:v>120.77193499172812</c:v>
                      </c:pt>
                      <c:pt idx="7">
                        <c:v>124.38977096090701</c:v>
                      </c:pt>
                      <c:pt idx="8">
                        <c:v>125.35412246712974</c:v>
                      </c:pt>
                      <c:pt idx="9">
                        <c:v>130.72354050036813</c:v>
                      </c:pt>
                      <c:pt idx="10">
                        <c:v>132.04079552577312</c:v>
                      </c:pt>
                      <c:pt idx="11">
                        <c:v>133.77205872248604</c:v>
                      </c:pt>
                      <c:pt idx="12">
                        <c:v>135.90908567200901</c:v>
                      </c:pt>
                      <c:pt idx="13">
                        <c:v>133.49104960822015</c:v>
                      </c:pt>
                      <c:pt idx="14">
                        <c:v>130.24365642081256</c:v>
                      </c:pt>
                      <c:pt idx="15">
                        <c:v>131.1812784336187</c:v>
                      </c:pt>
                      <c:pt idx="16">
                        <c:v>132.51847170546648</c:v>
                      </c:pt>
                      <c:pt idx="17">
                        <c:v>127.25183943731761</c:v>
                      </c:pt>
                      <c:pt idx="18">
                        <c:v>124.31977135624656</c:v>
                      </c:pt>
                      <c:pt idx="19">
                        <c:v>123.26319565624333</c:v>
                      </c:pt>
                      <c:pt idx="20">
                        <c:v>122.31419148363503</c:v>
                      </c:pt>
                      <c:pt idx="21">
                        <c:v>126.37936274398872</c:v>
                      </c:pt>
                      <c:pt idx="22">
                        <c:v>126.72208227395487</c:v>
                      </c:pt>
                      <c:pt idx="23">
                        <c:v>126.58803177448537</c:v>
                      </c:pt>
                      <c:pt idx="24">
                        <c:v>126.13986731151309</c:v>
                      </c:pt>
                      <c:pt idx="25">
                        <c:v>114.02977596703332</c:v>
                      </c:pt>
                      <c:pt idx="26">
                        <c:v>118.95259704876709</c:v>
                      </c:pt>
                      <c:pt idx="27">
                        <c:v>121.66003731317183</c:v>
                      </c:pt>
                    </c:numCache>
                  </c:numRef>
                </c:val>
                <c:smooth val="0"/>
                <c:extLst xmlns:c15="http://schemas.microsoft.com/office/drawing/2012/chart">
                  <c:ext xmlns:c16="http://schemas.microsoft.com/office/drawing/2014/chart" uri="{C3380CC4-5D6E-409C-BE32-E72D297353CC}">
                    <c16:uniqueId val="{00000019-1E22-4C3D-9D69-36603517E4BA}"/>
                  </c:ext>
                </c:extLst>
              </c15:ser>
            </c15:filteredLineSeries>
            <c15:filteredLineSeries>
              <c15:ser>
                <c:idx val="25"/>
                <c:order val="25"/>
                <c:tx>
                  <c:strRef>
                    <c:extLst xmlns:c15="http://schemas.microsoft.com/office/drawing/2012/chart">
                      <c:ext xmlns:c15="http://schemas.microsoft.com/office/drawing/2012/chart" uri="{02D57815-91ED-43cb-92C2-25804820EDAC}">
                        <c15:formulaRef>
                          <c15:sqref>'[Prodotto interno lordo lato produzione (IT1^J93_498_DF_DCCN_PILT_1^J1.0).xlsx]ElaRI100'!$A$35</c15:sqref>
                        </c15:formulaRef>
                      </c:ext>
                    </c:extLst>
                    <c:strCache>
                      <c:ptCount val="1"/>
                      <c:pt idx="0">
                        <c:v>Sud  </c:v>
                      </c:pt>
                    </c:strCache>
                  </c:strRef>
                </c:tx>
                <c:spPr>
                  <a:ln w="28575" cap="rnd">
                    <a:solidFill>
                      <a:schemeClr val="accent1">
                        <a:tint val="7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(IT1^J93_498_DF_DCCN_PILT_1^J1.0).xlsx]ElaRI100'!$B$35:$AD$35</c15:sqref>
                        </c15:formulaRef>
                      </c:ext>
                    </c:extLst>
                    <c:numCache>
                      <c:formatCode>#,##0.0</c:formatCode>
                      <c:ptCount val="29"/>
                      <c:pt idx="0">
                        <c:v>100</c:v>
                      </c:pt>
                      <c:pt idx="1">
                        <c:v>103.00391559861987</c:v>
                      </c:pt>
                      <c:pt idx="2">
                        <c:v>108.37182320949256</c:v>
                      </c:pt>
                      <c:pt idx="3">
                        <c:v>112.06101056190624</c:v>
                      </c:pt>
                      <c:pt idx="4">
                        <c:v>114.83662863381167</c:v>
                      </c:pt>
                      <c:pt idx="5">
                        <c:v>119.06145425875484</c:v>
                      </c:pt>
                      <c:pt idx="6">
                        <c:v>121.99181952339107</c:v>
                      </c:pt>
                      <c:pt idx="7">
                        <c:v>122.67002155006102</c:v>
                      </c:pt>
                      <c:pt idx="8">
                        <c:v>122.82714215729236</c:v>
                      </c:pt>
                      <c:pt idx="9">
                        <c:v>124.32440739196738</c:v>
                      </c:pt>
                      <c:pt idx="10">
                        <c:v>125.25694448131841</c:v>
                      </c:pt>
                      <c:pt idx="11">
                        <c:v>127.98959655206608</c:v>
                      </c:pt>
                      <c:pt idx="12">
                        <c:v>129.08793812860881</c:v>
                      </c:pt>
                      <c:pt idx="13">
                        <c:v>127.07600293408575</c:v>
                      </c:pt>
                      <c:pt idx="14">
                        <c:v>122.26616733152687</c:v>
                      </c:pt>
                      <c:pt idx="15">
                        <c:v>121.86660038172359</c:v>
                      </c:pt>
                      <c:pt idx="16">
                        <c:v>122.4389361126775</c:v>
                      </c:pt>
                      <c:pt idx="17">
                        <c:v>120.20839002172016</c:v>
                      </c:pt>
                      <c:pt idx="18">
                        <c:v>116.32114602761777</c:v>
                      </c:pt>
                      <c:pt idx="19">
                        <c:v>115.04472235941972</c:v>
                      </c:pt>
                      <c:pt idx="20">
                        <c:v>115.80123806019546</c:v>
                      </c:pt>
                      <c:pt idx="21">
                        <c:v>116.38469831333003</c:v>
                      </c:pt>
                      <c:pt idx="22">
                        <c:v>117.48190904503197</c:v>
                      </c:pt>
                      <c:pt idx="23">
                        <c:v>117.36383555868598</c:v>
                      </c:pt>
                      <c:pt idx="24">
                        <c:v>116.77965439082692</c:v>
                      </c:pt>
                      <c:pt idx="25">
                        <c:v>106.31688501394521</c:v>
                      </c:pt>
                      <c:pt idx="26">
                        <c:v>113.79950870239709</c:v>
                      </c:pt>
                      <c:pt idx="27">
                        <c:v>116.44388392208205</c:v>
                      </c:pt>
                    </c:numCache>
                  </c:numRef>
                </c:val>
                <c:smooth val="0"/>
                <c:extLst xmlns:c15="http://schemas.microsoft.com/office/drawing/2012/chart">
                  <c:ext xmlns:c16="http://schemas.microsoft.com/office/drawing/2014/chart" uri="{C3380CC4-5D6E-409C-BE32-E72D297353CC}">
                    <c16:uniqueId val="{0000001A-1E22-4C3D-9D69-36603517E4BA}"/>
                  </c:ext>
                </c:extLst>
              </c15:ser>
            </c15:filteredLineSeries>
            <c15:filteredLineSeries>
              <c15:ser>
                <c:idx val="26"/>
                <c:order val="26"/>
                <c:tx>
                  <c:strRef>
                    <c:extLst xmlns:c15="http://schemas.microsoft.com/office/drawing/2012/chart">
                      <c:ext xmlns:c15="http://schemas.microsoft.com/office/drawing/2012/chart" uri="{02D57815-91ED-43cb-92C2-25804820EDAC}">
                        <c15:formulaRef>
                          <c15:sqref>'[Prodotto interno lordo lato produzione (IT1^J93_498_DF_DCCN_PILT_1^J1.0).xlsx]ElaRI100'!$A$36</c15:sqref>
                        </c15:formulaRef>
                      </c:ext>
                    </c:extLst>
                    <c:strCache>
                      <c:ptCount val="1"/>
                      <c:pt idx="0">
                        <c:v>Abruzzo  </c:v>
                      </c:pt>
                    </c:strCache>
                  </c:strRef>
                </c:tx>
                <c:spPr>
                  <a:ln w="28575" cap="rnd">
                    <a:solidFill>
                      <a:schemeClr val="accent1">
                        <a:tint val="6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(IT1^J93_498_DF_DCCN_PILT_1^J1.0).xlsx]ElaRI100'!$B$36:$AD$36</c15:sqref>
                        </c15:formulaRef>
                      </c:ext>
                    </c:extLst>
                    <c:numCache>
                      <c:formatCode>#,##0.0</c:formatCode>
                      <c:ptCount val="29"/>
                      <c:pt idx="0">
                        <c:v>100</c:v>
                      </c:pt>
                      <c:pt idx="1">
                        <c:v>103.55551902182179</c:v>
                      </c:pt>
                      <c:pt idx="2">
                        <c:v>107.13854783660413</c:v>
                      </c:pt>
                      <c:pt idx="3">
                        <c:v>108.5669354161184</c:v>
                      </c:pt>
                      <c:pt idx="4">
                        <c:v>110.74214897296625</c:v>
                      </c:pt>
                      <c:pt idx="5">
                        <c:v>116.57887625284432</c:v>
                      </c:pt>
                      <c:pt idx="6">
                        <c:v>119.07343592174711</c:v>
                      </c:pt>
                      <c:pt idx="7">
                        <c:v>118.59504491260236</c:v>
                      </c:pt>
                      <c:pt idx="8">
                        <c:v>118.00055375200468</c:v>
                      </c:pt>
                      <c:pt idx="9">
                        <c:v>116.41166203635359</c:v>
                      </c:pt>
                      <c:pt idx="10">
                        <c:v>119.99971842185276</c:v>
                      </c:pt>
                      <c:pt idx="11">
                        <c:v>123.24859939803223</c:v>
                      </c:pt>
                      <c:pt idx="12">
                        <c:v>125.3105199249251</c:v>
                      </c:pt>
                      <c:pt idx="13">
                        <c:v>126.05495854313595</c:v>
                      </c:pt>
                      <c:pt idx="14">
                        <c:v>120.34742134880642</c:v>
                      </c:pt>
                      <c:pt idx="15">
                        <c:v>122.88737198876225</c:v>
                      </c:pt>
                      <c:pt idx="16">
                        <c:v>127.45790747330298</c:v>
                      </c:pt>
                      <c:pt idx="17">
                        <c:v>125.39631896572479</c:v>
                      </c:pt>
                      <c:pt idx="18">
                        <c:v>121.64770972601704</c:v>
                      </c:pt>
                      <c:pt idx="19">
                        <c:v>119.89211778732025</c:v>
                      </c:pt>
                      <c:pt idx="20">
                        <c:v>119.12297652313866</c:v>
                      </c:pt>
                      <c:pt idx="21">
                        <c:v>118.25301673900422</c:v>
                      </c:pt>
                      <c:pt idx="22">
                        <c:v>120.27681193473316</c:v>
                      </c:pt>
                      <c:pt idx="23">
                        <c:v>118.94355068074506</c:v>
                      </c:pt>
                      <c:pt idx="24">
                        <c:v>117.66489911377099</c:v>
                      </c:pt>
                      <c:pt idx="25">
                        <c:v>106.37350666459187</c:v>
                      </c:pt>
                      <c:pt idx="26">
                        <c:v>114.12288927557017</c:v>
                      </c:pt>
                      <c:pt idx="27">
                        <c:v>112.73514869175283</c:v>
                      </c:pt>
                    </c:numCache>
                  </c:numRef>
                </c:val>
                <c:smooth val="0"/>
                <c:extLst xmlns:c15="http://schemas.microsoft.com/office/drawing/2012/chart">
                  <c:ext xmlns:c16="http://schemas.microsoft.com/office/drawing/2014/chart" uri="{C3380CC4-5D6E-409C-BE32-E72D297353CC}">
                    <c16:uniqueId val="{0000001B-1E22-4C3D-9D69-36603517E4BA}"/>
                  </c:ext>
                </c:extLst>
              </c15:ser>
            </c15:filteredLineSeries>
            <c15:filteredLineSeries>
              <c15:ser>
                <c:idx val="27"/>
                <c:order val="27"/>
                <c:tx>
                  <c:strRef>
                    <c:extLst xmlns:c15="http://schemas.microsoft.com/office/drawing/2012/chart">
                      <c:ext xmlns:c15="http://schemas.microsoft.com/office/drawing/2012/chart" uri="{02D57815-91ED-43cb-92C2-25804820EDAC}">
                        <c15:formulaRef>
                          <c15:sqref>'[Prodotto interno lordo lato produzione (IT1^J93_498_DF_DCCN_PILT_1^J1.0).xlsx]ElaRI100'!$A$37</c15:sqref>
                        </c15:formulaRef>
                      </c:ext>
                    </c:extLst>
                    <c:strCache>
                      <c:ptCount val="1"/>
                      <c:pt idx="0">
                        <c:v>Molise  </c:v>
                      </c:pt>
                    </c:strCache>
                  </c:strRef>
                </c:tx>
                <c:spPr>
                  <a:ln w="28575" cap="rnd">
                    <a:solidFill>
                      <a:schemeClr val="accent1">
                        <a:tint val="6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(IT1^J93_498_DF_DCCN_PILT_1^J1.0).xlsx]ElaRI100'!$B$37:$AD$37</c15:sqref>
                        </c15:formulaRef>
                      </c:ext>
                    </c:extLst>
                    <c:numCache>
                      <c:formatCode>#,##0.0</c:formatCode>
                      <c:ptCount val="29"/>
                      <c:pt idx="0">
                        <c:v>100</c:v>
                      </c:pt>
                      <c:pt idx="1">
                        <c:v>103.84214739273936</c:v>
                      </c:pt>
                      <c:pt idx="2">
                        <c:v>111.66785738117143</c:v>
                      </c:pt>
                      <c:pt idx="3">
                        <c:v>114.85694958922502</c:v>
                      </c:pt>
                      <c:pt idx="4">
                        <c:v>114.59148323388445</c:v>
                      </c:pt>
                      <c:pt idx="5">
                        <c:v>118.50233576805977</c:v>
                      </c:pt>
                      <c:pt idx="6">
                        <c:v>121.10484157746254</c:v>
                      </c:pt>
                      <c:pt idx="7">
                        <c:v>121.03943423633521</c:v>
                      </c:pt>
                      <c:pt idx="8">
                        <c:v>120.6924380960174</c:v>
                      </c:pt>
                      <c:pt idx="9">
                        <c:v>123.26441542314139</c:v>
                      </c:pt>
                      <c:pt idx="10">
                        <c:v>124.21047133547216</c:v>
                      </c:pt>
                      <c:pt idx="11">
                        <c:v>129.69099721626688</c:v>
                      </c:pt>
                      <c:pt idx="12">
                        <c:v>131.80081652481931</c:v>
                      </c:pt>
                      <c:pt idx="13">
                        <c:v>126.71510440924166</c:v>
                      </c:pt>
                      <c:pt idx="14">
                        <c:v>122.22284180419062</c:v>
                      </c:pt>
                      <c:pt idx="15">
                        <c:v>120.84969393455103</c:v>
                      </c:pt>
                      <c:pt idx="16">
                        <c:v>119.71418819244437</c:v>
                      </c:pt>
                      <c:pt idx="17">
                        <c:v>114.47605115293663</c:v>
                      </c:pt>
                      <c:pt idx="18">
                        <c:v>105.16419788046471</c:v>
                      </c:pt>
                      <c:pt idx="19">
                        <c:v>102.76376022393154</c:v>
                      </c:pt>
                      <c:pt idx="20">
                        <c:v>103.56542093279558</c:v>
                      </c:pt>
                      <c:pt idx="21">
                        <c:v>103.491092608635</c:v>
                      </c:pt>
                      <c:pt idx="22">
                        <c:v>104.88781443755501</c:v>
                      </c:pt>
                      <c:pt idx="23">
                        <c:v>105.24848912836734</c:v>
                      </c:pt>
                      <c:pt idx="24">
                        <c:v>105.5230054279828</c:v>
                      </c:pt>
                      <c:pt idx="25">
                        <c:v>96.65767132175823</c:v>
                      </c:pt>
                      <c:pt idx="26">
                        <c:v>102.83284203939516</c:v>
                      </c:pt>
                      <c:pt idx="27">
                        <c:v>106.40181295057121</c:v>
                      </c:pt>
                    </c:numCache>
                  </c:numRef>
                </c:val>
                <c:smooth val="0"/>
                <c:extLst xmlns:c15="http://schemas.microsoft.com/office/drawing/2012/chart">
                  <c:ext xmlns:c16="http://schemas.microsoft.com/office/drawing/2014/chart" uri="{C3380CC4-5D6E-409C-BE32-E72D297353CC}">
                    <c16:uniqueId val="{0000001C-1E22-4C3D-9D69-36603517E4BA}"/>
                  </c:ext>
                </c:extLst>
              </c15:ser>
            </c15:filteredLineSeries>
            <c15:filteredLineSeries>
              <c15:ser>
                <c:idx val="28"/>
                <c:order val="28"/>
                <c:tx>
                  <c:strRef>
                    <c:extLst xmlns:c15="http://schemas.microsoft.com/office/drawing/2012/chart">
                      <c:ext xmlns:c15="http://schemas.microsoft.com/office/drawing/2012/chart" uri="{02D57815-91ED-43cb-92C2-25804820EDAC}">
                        <c15:formulaRef>
                          <c15:sqref>'[Prodotto interno lordo lato produzione (IT1^J93_498_DF_DCCN_PILT_1^J1.0).xlsx]ElaRI100'!$A$38</c15:sqref>
                        </c15:formulaRef>
                      </c:ext>
                    </c:extLst>
                    <c:strCache>
                      <c:ptCount val="1"/>
                      <c:pt idx="0">
                        <c:v>Campania  </c:v>
                      </c:pt>
                    </c:strCache>
                  </c:strRef>
                </c:tx>
                <c:spPr>
                  <a:ln w="28575" cap="rnd">
                    <a:solidFill>
                      <a:schemeClr val="accent1">
                        <a:tint val="61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(IT1^J93_498_DF_DCCN_PILT_1^J1.0).xlsx]ElaRI100'!$B$38:$AD$38</c15:sqref>
                        </c15:formulaRef>
                      </c:ext>
                    </c:extLst>
                    <c:numCache>
                      <c:formatCode>#,##0.0</c:formatCode>
                      <c:ptCount val="29"/>
                      <c:pt idx="0">
                        <c:v>100</c:v>
                      </c:pt>
                      <c:pt idx="1">
                        <c:v>102.13698992243383</c:v>
                      </c:pt>
                      <c:pt idx="2">
                        <c:v>108.74750428445593</c:v>
                      </c:pt>
                      <c:pt idx="3">
                        <c:v>112.69862016286818</c:v>
                      </c:pt>
                      <c:pt idx="4">
                        <c:v>114.59766971451774</c:v>
                      </c:pt>
                      <c:pt idx="5">
                        <c:v>119.18831383669222</c:v>
                      </c:pt>
                      <c:pt idx="6">
                        <c:v>123.04260076526832</c:v>
                      </c:pt>
                      <c:pt idx="7">
                        <c:v>125.10644198474574</c:v>
                      </c:pt>
                      <c:pt idx="8">
                        <c:v>125.05298155501048</c:v>
                      </c:pt>
                      <c:pt idx="9">
                        <c:v>126.73832484014224</c:v>
                      </c:pt>
                      <c:pt idx="10">
                        <c:v>127.72143561435513</c:v>
                      </c:pt>
                      <c:pt idx="11">
                        <c:v>129.85704103887286</c:v>
                      </c:pt>
                      <c:pt idx="12">
                        <c:v>131.14636222049521</c:v>
                      </c:pt>
                      <c:pt idx="13">
                        <c:v>129.12452136178197</c:v>
                      </c:pt>
                      <c:pt idx="14">
                        <c:v>124.53973470687707</c:v>
                      </c:pt>
                      <c:pt idx="15">
                        <c:v>122.82799643084684</c:v>
                      </c:pt>
                      <c:pt idx="16">
                        <c:v>122.13090946075025</c:v>
                      </c:pt>
                      <c:pt idx="17">
                        <c:v>119.63531725008471</c:v>
                      </c:pt>
                      <c:pt idx="18">
                        <c:v>116.22783626983302</c:v>
                      </c:pt>
                      <c:pt idx="19">
                        <c:v>115.56212041523641</c:v>
                      </c:pt>
                      <c:pt idx="20">
                        <c:v>116.37311472196826</c:v>
                      </c:pt>
                      <c:pt idx="21">
                        <c:v>117.31728459372152</c:v>
                      </c:pt>
                      <c:pt idx="22">
                        <c:v>118.38849161125057</c:v>
                      </c:pt>
                      <c:pt idx="23">
                        <c:v>117.9747326083076</c:v>
                      </c:pt>
                      <c:pt idx="24">
                        <c:v>118.237793367512</c:v>
                      </c:pt>
                      <c:pt idx="25">
                        <c:v>107.25872727329489</c:v>
                      </c:pt>
                      <c:pt idx="26">
                        <c:v>113.87038230978726</c:v>
                      </c:pt>
                      <c:pt idx="27">
                        <c:v>116.39548320075988</c:v>
                      </c:pt>
                    </c:numCache>
                  </c:numRef>
                </c:val>
                <c:smooth val="0"/>
                <c:extLst xmlns:c15="http://schemas.microsoft.com/office/drawing/2012/chart">
                  <c:ext xmlns:c16="http://schemas.microsoft.com/office/drawing/2014/chart" uri="{C3380CC4-5D6E-409C-BE32-E72D297353CC}">
                    <c16:uniqueId val="{0000001D-1E22-4C3D-9D69-36603517E4BA}"/>
                  </c:ext>
                </c:extLst>
              </c15:ser>
            </c15:filteredLineSeries>
            <c15:filteredLineSeries>
              <c15:ser>
                <c:idx val="29"/>
                <c:order val="29"/>
                <c:tx>
                  <c:strRef>
                    <c:extLst xmlns:c15="http://schemas.microsoft.com/office/drawing/2012/chart">
                      <c:ext xmlns:c15="http://schemas.microsoft.com/office/drawing/2012/chart" uri="{02D57815-91ED-43cb-92C2-25804820EDAC}">
                        <c15:formulaRef>
                          <c15:sqref>'[Prodotto interno lordo lato produzione (IT1^J93_498_DF_DCCN_PILT_1^J1.0).xlsx]ElaRI100'!$A$39</c15:sqref>
                        </c15:formulaRef>
                      </c:ext>
                    </c:extLst>
                    <c:strCache>
                      <c:ptCount val="1"/>
                      <c:pt idx="0">
                        <c:v>Puglia  </c:v>
                      </c:pt>
                    </c:strCache>
                  </c:strRef>
                </c:tx>
                <c:spPr>
                  <a:ln w="28575" cap="rnd">
                    <a:solidFill>
                      <a:schemeClr val="accent1">
                        <a:tint val="5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(IT1^J93_498_DF_DCCN_PILT_1^J1.0).xlsx]ElaRI100'!$B$39:$AD$39</c15:sqref>
                        </c15:formulaRef>
                      </c:ext>
                    </c:extLst>
                    <c:numCache>
                      <c:formatCode>#,##0.0</c:formatCode>
                      <c:ptCount val="29"/>
                      <c:pt idx="0">
                        <c:v>100</c:v>
                      </c:pt>
                      <c:pt idx="1">
                        <c:v>103.58861166171309</c:v>
                      </c:pt>
                      <c:pt idx="2">
                        <c:v>107.24645107597799</c:v>
                      </c:pt>
                      <c:pt idx="3">
                        <c:v>111.55192540357827</c:v>
                      </c:pt>
                      <c:pt idx="4">
                        <c:v>114.90408973800258</c:v>
                      </c:pt>
                      <c:pt idx="5">
                        <c:v>119.27447942210355</c:v>
                      </c:pt>
                      <c:pt idx="6">
                        <c:v>121.31292986607183</c:v>
                      </c:pt>
                      <c:pt idx="7">
                        <c:v>121.0002190667628</c:v>
                      </c:pt>
                      <c:pt idx="8">
                        <c:v>121.71533750397171</c:v>
                      </c:pt>
                      <c:pt idx="9">
                        <c:v>123.35687117001564</c:v>
                      </c:pt>
                      <c:pt idx="10">
                        <c:v>123.40912561347149</c:v>
                      </c:pt>
                      <c:pt idx="11">
                        <c:v>126.4171094618145</c:v>
                      </c:pt>
                      <c:pt idx="12">
                        <c:v>126.85921462648777</c:v>
                      </c:pt>
                      <c:pt idx="13">
                        <c:v>123.28503895772518</c:v>
                      </c:pt>
                      <c:pt idx="14">
                        <c:v>118.84500832503031</c:v>
                      </c:pt>
                      <c:pt idx="15">
                        <c:v>119.58260861826621</c:v>
                      </c:pt>
                      <c:pt idx="16">
                        <c:v>120.48719158056772</c:v>
                      </c:pt>
                      <c:pt idx="17">
                        <c:v>119.62834180625167</c:v>
                      </c:pt>
                      <c:pt idx="18">
                        <c:v>114.6716053441527</c:v>
                      </c:pt>
                      <c:pt idx="19">
                        <c:v>114.03522236456858</c:v>
                      </c:pt>
                      <c:pt idx="20">
                        <c:v>114.9457640721273</c:v>
                      </c:pt>
                      <c:pt idx="21">
                        <c:v>115.80828567558744</c:v>
                      </c:pt>
                      <c:pt idx="22">
                        <c:v>116.63932517133914</c:v>
                      </c:pt>
                      <c:pt idx="23">
                        <c:v>117.59860062469423</c:v>
                      </c:pt>
                      <c:pt idx="24">
                        <c:v>116.81591309836779</c:v>
                      </c:pt>
                      <c:pt idx="25">
                        <c:v>107.58173937637204</c:v>
                      </c:pt>
                      <c:pt idx="26">
                        <c:v>115.91205903209844</c:v>
                      </c:pt>
                      <c:pt idx="27">
                        <c:v>119.32315927545417</c:v>
                      </c:pt>
                    </c:numCache>
                  </c:numRef>
                </c:val>
                <c:smooth val="0"/>
                <c:extLst xmlns:c15="http://schemas.microsoft.com/office/drawing/2012/chart">
                  <c:ext xmlns:c16="http://schemas.microsoft.com/office/drawing/2014/chart" uri="{C3380CC4-5D6E-409C-BE32-E72D297353CC}">
                    <c16:uniqueId val="{0000001E-1E22-4C3D-9D69-36603517E4BA}"/>
                  </c:ext>
                </c:extLst>
              </c15:ser>
            </c15:filteredLineSeries>
            <c15:filteredLineSeries>
              <c15:ser>
                <c:idx val="30"/>
                <c:order val="30"/>
                <c:tx>
                  <c:strRef>
                    <c:extLst xmlns:c15="http://schemas.microsoft.com/office/drawing/2012/chart">
                      <c:ext xmlns:c15="http://schemas.microsoft.com/office/drawing/2012/chart" uri="{02D57815-91ED-43cb-92C2-25804820EDAC}">
                        <c15:formulaRef>
                          <c15:sqref>'[Prodotto interno lordo lato produzione (IT1^J93_498_DF_DCCN_PILT_1^J1.0).xlsx]ElaRI100'!$A$40</c15:sqref>
                        </c15:formulaRef>
                      </c:ext>
                    </c:extLst>
                    <c:strCache>
                      <c:ptCount val="1"/>
                      <c:pt idx="0">
                        <c:v>Basilicata  </c:v>
                      </c:pt>
                    </c:strCache>
                  </c:strRef>
                </c:tx>
                <c:spPr>
                  <a:ln w="28575" cap="rnd">
                    <a:solidFill>
                      <a:schemeClr val="accent1">
                        <a:tint val="53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(IT1^J93_498_DF_DCCN_PILT_1^J1.0).xlsx]ElaRI100'!$B$40:$AD$40</c15:sqref>
                        </c15:formulaRef>
                      </c:ext>
                    </c:extLst>
                    <c:numCache>
                      <c:formatCode>#,##0.0</c:formatCode>
                      <c:ptCount val="29"/>
                      <c:pt idx="0">
                        <c:v>100</c:v>
                      </c:pt>
                      <c:pt idx="1">
                        <c:v>105.94042583066306</c:v>
                      </c:pt>
                      <c:pt idx="2">
                        <c:v>112.38726729871699</c:v>
                      </c:pt>
                      <c:pt idx="3">
                        <c:v>116.81253636352044</c:v>
                      </c:pt>
                      <c:pt idx="4">
                        <c:v>122.85498825120281</c:v>
                      </c:pt>
                      <c:pt idx="5">
                        <c:v>124.25978514010464</c:v>
                      </c:pt>
                      <c:pt idx="6">
                        <c:v>124.6512003197014</c:v>
                      </c:pt>
                      <c:pt idx="7">
                        <c:v>124.97525591393173</c:v>
                      </c:pt>
                      <c:pt idx="8">
                        <c:v>122.10594938510621</c:v>
                      </c:pt>
                      <c:pt idx="9">
                        <c:v>123.51322497645873</c:v>
                      </c:pt>
                      <c:pt idx="10">
                        <c:v>122.68787720416285</c:v>
                      </c:pt>
                      <c:pt idx="11">
                        <c:v>127.32092033048687</c:v>
                      </c:pt>
                      <c:pt idx="12">
                        <c:v>129.6690807081649</c:v>
                      </c:pt>
                      <c:pt idx="13">
                        <c:v>127.15132968348209</c:v>
                      </c:pt>
                      <c:pt idx="14">
                        <c:v>119.02342667373603</c:v>
                      </c:pt>
                      <c:pt idx="15">
                        <c:v>117.32295166484283</c:v>
                      </c:pt>
                      <c:pt idx="16">
                        <c:v>120.18834341465447</c:v>
                      </c:pt>
                      <c:pt idx="17">
                        <c:v>117.69245501144289</c:v>
                      </c:pt>
                      <c:pt idx="18">
                        <c:v>118.85452846343195</c:v>
                      </c:pt>
                      <c:pt idx="19">
                        <c:v>113.05411403197225</c:v>
                      </c:pt>
                      <c:pt idx="20">
                        <c:v>120.88382377023807</c:v>
                      </c:pt>
                      <c:pt idx="21">
                        <c:v>119.60832095064866</c:v>
                      </c:pt>
                      <c:pt idx="22">
                        <c:v>119.57900376998683</c:v>
                      </c:pt>
                      <c:pt idx="23">
                        <c:v>123.8438038903026</c:v>
                      </c:pt>
                      <c:pt idx="24">
                        <c:v>119.84387729898032</c:v>
                      </c:pt>
                      <c:pt idx="25">
                        <c:v>106.16568496452025</c:v>
                      </c:pt>
                      <c:pt idx="26">
                        <c:v>119.25683229244937</c:v>
                      </c:pt>
                      <c:pt idx="27">
                        <c:v>129.72955873433582</c:v>
                      </c:pt>
                    </c:numCache>
                  </c:numRef>
                </c:val>
                <c:smooth val="0"/>
                <c:extLst xmlns:c15="http://schemas.microsoft.com/office/drawing/2012/chart">
                  <c:ext xmlns:c16="http://schemas.microsoft.com/office/drawing/2014/chart" uri="{C3380CC4-5D6E-409C-BE32-E72D297353CC}">
                    <c16:uniqueId val="{0000001F-1E22-4C3D-9D69-36603517E4BA}"/>
                  </c:ext>
                </c:extLst>
              </c15:ser>
            </c15:filteredLineSeries>
            <c15:filteredLineSeries>
              <c15:ser>
                <c:idx val="31"/>
                <c:order val="31"/>
                <c:tx>
                  <c:strRef>
                    <c:extLst xmlns:c15="http://schemas.microsoft.com/office/drawing/2012/chart">
                      <c:ext xmlns:c15="http://schemas.microsoft.com/office/drawing/2012/chart" uri="{02D57815-91ED-43cb-92C2-25804820EDAC}">
                        <c15:formulaRef>
                          <c15:sqref>'[Prodotto interno lordo lato produzione (IT1^J93_498_DF_DCCN_PILT_1^J1.0).xlsx]ElaRI100'!$A$41</c15:sqref>
                        </c15:formulaRef>
                      </c:ext>
                    </c:extLst>
                    <c:strCache>
                      <c:ptCount val="1"/>
                      <c:pt idx="0">
                        <c:v>Calabria  </c:v>
                      </c:pt>
                    </c:strCache>
                  </c:strRef>
                </c:tx>
                <c:spPr>
                  <a:ln w="28575" cap="rnd">
                    <a:solidFill>
                      <a:schemeClr val="accent1">
                        <a:tint val="49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(IT1^J93_498_DF_DCCN_PILT_1^J1.0).xlsx]ElaRI100'!$B$41:$AD$41</c15:sqref>
                        </c15:formulaRef>
                      </c:ext>
                    </c:extLst>
                    <c:numCache>
                      <c:formatCode>#,##0.0</c:formatCode>
                      <c:ptCount val="29"/>
                      <c:pt idx="0">
                        <c:v>100</c:v>
                      </c:pt>
                      <c:pt idx="1">
                        <c:v>102.72887235205104</c:v>
                      </c:pt>
                      <c:pt idx="2">
                        <c:v>108.69508187877334</c:v>
                      </c:pt>
                      <c:pt idx="3">
                        <c:v>112.18016331398607</c:v>
                      </c:pt>
                      <c:pt idx="4">
                        <c:v>116.50359525031595</c:v>
                      </c:pt>
                      <c:pt idx="5">
                        <c:v>118.79945750005825</c:v>
                      </c:pt>
                      <c:pt idx="6">
                        <c:v>122.14057425703648</c:v>
                      </c:pt>
                      <c:pt idx="7">
                        <c:v>121.97006443723571</c:v>
                      </c:pt>
                      <c:pt idx="8">
                        <c:v>123.46703679733044</c:v>
                      </c:pt>
                      <c:pt idx="9">
                        <c:v>126.77618360620461</c:v>
                      </c:pt>
                      <c:pt idx="10">
                        <c:v>127.59284692765749</c:v>
                      </c:pt>
                      <c:pt idx="11">
                        <c:v>129.8795523606893</c:v>
                      </c:pt>
                      <c:pt idx="12">
                        <c:v>130.24378575870844</c:v>
                      </c:pt>
                      <c:pt idx="13">
                        <c:v>129.89946592210336</c:v>
                      </c:pt>
                      <c:pt idx="14">
                        <c:v>125.5324851320965</c:v>
                      </c:pt>
                      <c:pt idx="15">
                        <c:v>124.69075399987301</c:v>
                      </c:pt>
                      <c:pt idx="16">
                        <c:v>124.31831025861258</c:v>
                      </c:pt>
                      <c:pt idx="17">
                        <c:v>120.48302869283543</c:v>
                      </c:pt>
                      <c:pt idx="18">
                        <c:v>116.60990035141397</c:v>
                      </c:pt>
                      <c:pt idx="19">
                        <c:v>114.29607902855848</c:v>
                      </c:pt>
                      <c:pt idx="20">
                        <c:v>113.4506181660835</c:v>
                      </c:pt>
                      <c:pt idx="21">
                        <c:v>114.45163862937028</c:v>
                      </c:pt>
                      <c:pt idx="22">
                        <c:v>115.67927950883664</c:v>
                      </c:pt>
                      <c:pt idx="23">
                        <c:v>113.62364643093196</c:v>
                      </c:pt>
                      <c:pt idx="24">
                        <c:v>112.48505840545708</c:v>
                      </c:pt>
                      <c:pt idx="25">
                        <c:v>102.56630608863037</c:v>
                      </c:pt>
                      <c:pt idx="26">
                        <c:v>108.97066949321236</c:v>
                      </c:pt>
                      <c:pt idx="27">
                        <c:v>111.13688458748851</c:v>
                      </c:pt>
                    </c:numCache>
                  </c:numRef>
                </c:val>
                <c:smooth val="0"/>
                <c:extLst xmlns:c15="http://schemas.microsoft.com/office/drawing/2012/chart">
                  <c:ext xmlns:c16="http://schemas.microsoft.com/office/drawing/2014/chart" uri="{C3380CC4-5D6E-409C-BE32-E72D297353CC}">
                    <c16:uniqueId val="{00000020-1E22-4C3D-9D69-36603517E4BA}"/>
                  </c:ext>
                </c:extLst>
              </c15:ser>
            </c15:filteredLineSeries>
            <c15:filteredLineSeries>
              <c15:ser>
                <c:idx val="32"/>
                <c:order val="32"/>
                <c:tx>
                  <c:strRef>
                    <c:extLst xmlns:c15="http://schemas.microsoft.com/office/drawing/2012/chart">
                      <c:ext xmlns:c15="http://schemas.microsoft.com/office/drawing/2012/chart" uri="{02D57815-91ED-43cb-92C2-25804820EDAC}">
                        <c15:formulaRef>
                          <c15:sqref>'[Prodotto interno lordo lato produzione (IT1^J93_498_DF_DCCN_PILT_1^J1.0).xlsx]ElaRI100'!$A$42</c15:sqref>
                        </c15:formulaRef>
                      </c:ext>
                    </c:extLst>
                    <c:strCache>
                      <c:ptCount val="1"/>
                      <c:pt idx="0">
                        <c:v>Isole  </c:v>
                      </c:pt>
                    </c:strCache>
                  </c:strRef>
                </c:tx>
                <c:spPr>
                  <a:ln w="28575" cap="rnd">
                    <a:solidFill>
                      <a:schemeClr val="accent1">
                        <a:tint val="4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(IT1^J93_498_DF_DCCN_PILT_1^J1.0).xlsx]ElaRI100'!$B$42:$AD$42</c15:sqref>
                        </c15:formulaRef>
                      </c:ext>
                    </c:extLst>
                    <c:numCache>
                      <c:formatCode>#,##0.0</c:formatCode>
                      <c:ptCount val="29"/>
                      <c:pt idx="0">
                        <c:v>100</c:v>
                      </c:pt>
                      <c:pt idx="1">
                        <c:v>102.72085610176902</c:v>
                      </c:pt>
                      <c:pt idx="2">
                        <c:v>107.88428341972029</c:v>
                      </c:pt>
                      <c:pt idx="3">
                        <c:v>110.67618799741935</c:v>
                      </c:pt>
                      <c:pt idx="4">
                        <c:v>111.21364729850885</c:v>
                      </c:pt>
                      <c:pt idx="5">
                        <c:v>115.57958481493398</c:v>
                      </c:pt>
                      <c:pt idx="6">
                        <c:v>119.21501025375106</c:v>
                      </c:pt>
                      <c:pt idx="7">
                        <c:v>119.67003487304588</c:v>
                      </c:pt>
                      <c:pt idx="8">
                        <c:v>121.73199547810157</c:v>
                      </c:pt>
                      <c:pt idx="9">
                        <c:v>123.74612623863548</c:v>
                      </c:pt>
                      <c:pt idx="10">
                        <c:v>126.09256169142969</c:v>
                      </c:pt>
                      <c:pt idx="11">
                        <c:v>128.71995439485261</c:v>
                      </c:pt>
                      <c:pt idx="12">
                        <c:v>128.73974027200981</c:v>
                      </c:pt>
                      <c:pt idx="13">
                        <c:v>128.22359272512099</c:v>
                      </c:pt>
                      <c:pt idx="14">
                        <c:v>123.62822979590834</c:v>
                      </c:pt>
                      <c:pt idx="15">
                        <c:v>123.08499247170064</c:v>
                      </c:pt>
                      <c:pt idx="16">
                        <c:v>122.23905395206235</c:v>
                      </c:pt>
                      <c:pt idx="17">
                        <c:v>120.42269235476148</c:v>
                      </c:pt>
                      <c:pt idx="18">
                        <c:v>116.49104535796477</c:v>
                      </c:pt>
                      <c:pt idx="19">
                        <c:v>113.66764053496416</c:v>
                      </c:pt>
                      <c:pt idx="20">
                        <c:v>114.60261680179519</c:v>
                      </c:pt>
                      <c:pt idx="21">
                        <c:v>113.60992713838883</c:v>
                      </c:pt>
                      <c:pt idx="22">
                        <c:v>114.63745600448007</c:v>
                      </c:pt>
                      <c:pt idx="23">
                        <c:v>113.6878794472816</c:v>
                      </c:pt>
                      <c:pt idx="24">
                        <c:v>113.29088017380252</c:v>
                      </c:pt>
                      <c:pt idx="25">
                        <c:v>103.5745547736807</c:v>
                      </c:pt>
                      <c:pt idx="26">
                        <c:v>111.07475038078547</c:v>
                      </c:pt>
                      <c:pt idx="27">
                        <c:v>112.24241585416542</c:v>
                      </c:pt>
                    </c:numCache>
                  </c:numRef>
                </c:val>
                <c:smooth val="0"/>
                <c:extLst xmlns:c15="http://schemas.microsoft.com/office/drawing/2012/chart">
                  <c:ext xmlns:c16="http://schemas.microsoft.com/office/drawing/2014/chart" uri="{C3380CC4-5D6E-409C-BE32-E72D297353CC}">
                    <c16:uniqueId val="{00000021-1E22-4C3D-9D69-36603517E4BA}"/>
                  </c:ext>
                </c:extLst>
              </c15:ser>
            </c15:filteredLineSeries>
            <c15:filteredLineSeries>
              <c15:ser>
                <c:idx val="33"/>
                <c:order val="33"/>
                <c:tx>
                  <c:strRef>
                    <c:extLst xmlns:c15="http://schemas.microsoft.com/office/drawing/2012/chart">
                      <c:ext xmlns:c15="http://schemas.microsoft.com/office/drawing/2012/chart" uri="{02D57815-91ED-43cb-92C2-25804820EDAC}">
                        <c15:formulaRef>
                          <c15:sqref>'[Prodotto interno lordo lato produzione (IT1^J93_498_DF_DCCN_PILT_1^J1.0).xlsx]ElaRI100'!$A$43</c15:sqref>
                        </c15:formulaRef>
                      </c:ext>
                    </c:extLst>
                    <c:strCache>
                      <c:ptCount val="1"/>
                      <c:pt idx="0">
                        <c:v>Sicilia  </c:v>
                      </c:pt>
                    </c:strCache>
                  </c:strRef>
                </c:tx>
                <c:spPr>
                  <a:ln w="28575" cap="rnd">
                    <a:solidFill>
                      <a:schemeClr val="accent1">
                        <a:tint val="4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(IT1^J93_498_DF_DCCN_PILT_1^J1.0).xlsx]ElaRI100'!$B$43:$AD$43</c15:sqref>
                        </c15:formulaRef>
                      </c:ext>
                    </c:extLst>
                    <c:numCache>
                      <c:formatCode>#,##0.0</c:formatCode>
                      <c:ptCount val="29"/>
                      <c:pt idx="0">
                        <c:v>100</c:v>
                      </c:pt>
                      <c:pt idx="1">
                        <c:v>103.091223360488</c:v>
                      </c:pt>
                      <c:pt idx="2">
                        <c:v>107.64296099709442</c:v>
                      </c:pt>
                      <c:pt idx="3">
                        <c:v>110.59422785248169</c:v>
                      </c:pt>
                      <c:pt idx="4">
                        <c:v>110.59399713780313</c:v>
                      </c:pt>
                      <c:pt idx="5">
                        <c:v>115.02046330252028</c:v>
                      </c:pt>
                      <c:pt idx="6">
                        <c:v>118.60674103707892</c:v>
                      </c:pt>
                      <c:pt idx="7">
                        <c:v>119.4282784143344</c:v>
                      </c:pt>
                      <c:pt idx="8">
                        <c:v>121.0725350828066</c:v>
                      </c:pt>
                      <c:pt idx="9">
                        <c:v>122.54714299669766</c:v>
                      </c:pt>
                      <c:pt idx="10">
                        <c:v>125.62665054575648</c:v>
                      </c:pt>
                      <c:pt idx="11">
                        <c:v>128.12486170404267</c:v>
                      </c:pt>
                      <c:pt idx="12">
                        <c:v>127.78586757994627</c:v>
                      </c:pt>
                      <c:pt idx="13">
                        <c:v>126.73760246887613</c:v>
                      </c:pt>
                      <c:pt idx="14">
                        <c:v>122.20713880017281</c:v>
                      </c:pt>
                      <c:pt idx="15">
                        <c:v>121.67918189795168</c:v>
                      </c:pt>
                      <c:pt idx="16">
                        <c:v>120.29311872178367</c:v>
                      </c:pt>
                      <c:pt idx="17">
                        <c:v>118.33739921603134</c:v>
                      </c:pt>
                      <c:pt idx="18">
                        <c:v>114.93438594257584</c:v>
                      </c:pt>
                      <c:pt idx="19">
                        <c:v>111.49663482480877</c:v>
                      </c:pt>
                      <c:pt idx="20">
                        <c:v>111.74592138664974</c:v>
                      </c:pt>
                      <c:pt idx="21">
                        <c:v>111.21109261586618</c:v>
                      </c:pt>
                      <c:pt idx="22">
                        <c:v>112.21034518673963</c:v>
                      </c:pt>
                      <c:pt idx="23">
                        <c:v>110.83331257115081</c:v>
                      </c:pt>
                      <c:pt idx="24">
                        <c:v>110.1088241823677</c:v>
                      </c:pt>
                      <c:pt idx="25">
                        <c:v>101.27749908544786</c:v>
                      </c:pt>
                      <c:pt idx="26">
                        <c:v>108.6296818527665</c:v>
                      </c:pt>
                      <c:pt idx="27">
                        <c:v>109.55755909135485</c:v>
                      </c:pt>
                    </c:numCache>
                  </c:numRef>
                </c:val>
                <c:smooth val="0"/>
                <c:extLst xmlns:c15="http://schemas.microsoft.com/office/drawing/2012/chart">
                  <c:ext xmlns:c16="http://schemas.microsoft.com/office/drawing/2014/chart" uri="{C3380CC4-5D6E-409C-BE32-E72D297353CC}">
                    <c16:uniqueId val="{00000022-1E22-4C3D-9D69-36603517E4BA}"/>
                  </c:ext>
                </c:extLst>
              </c15:ser>
            </c15:filteredLineSeries>
            <c15:filteredLineSeries>
              <c15:ser>
                <c:idx val="34"/>
                <c:order val="34"/>
                <c:tx>
                  <c:strRef>
                    <c:extLst xmlns:c15="http://schemas.microsoft.com/office/drawing/2012/chart">
                      <c:ext xmlns:c15="http://schemas.microsoft.com/office/drawing/2012/chart" uri="{02D57815-91ED-43cb-92C2-25804820EDAC}">
                        <c15:formulaRef>
                          <c15:sqref>'[Prodotto interno lordo lato produzione (IT1^J93_498_DF_DCCN_PILT_1^J1.0).xlsx]ElaRI100'!$A$44</c15:sqref>
                        </c15:formulaRef>
                      </c:ext>
                    </c:extLst>
                    <c:strCache>
                      <c:ptCount val="1"/>
                      <c:pt idx="0">
                        <c:v>Sardegna  </c:v>
                      </c:pt>
                    </c:strCache>
                  </c:strRef>
                </c:tx>
                <c:spPr>
                  <a:ln w="28575" cap="rnd">
                    <a:solidFill>
                      <a:schemeClr val="accent1">
                        <a:tint val="3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(IT1^J93_498_DF_DCCN_PILT_1^J1.0).xlsx]ElaRI100'!$B$44:$AD$44</c15:sqref>
                        </c15:formulaRef>
                      </c:ext>
                    </c:extLst>
                    <c:numCache>
                      <c:formatCode>#,##0.0</c:formatCode>
                      <c:ptCount val="29"/>
                      <c:pt idx="0">
                        <c:v>100</c:v>
                      </c:pt>
                      <c:pt idx="1">
                        <c:v>101.676027463069</c:v>
                      </c:pt>
                      <c:pt idx="2">
                        <c:v>108.56506870077351</c:v>
                      </c:pt>
                      <c:pt idx="3">
                        <c:v>110.90740256794862</c:v>
                      </c:pt>
                      <c:pt idx="4">
                        <c:v>112.96171821633142</c:v>
                      </c:pt>
                      <c:pt idx="5">
                        <c:v>117.15690072213253</c:v>
                      </c:pt>
                      <c:pt idx="6">
                        <c:v>120.93097483392691</c:v>
                      </c:pt>
                      <c:pt idx="7">
                        <c:v>120.35204459638396</c:v>
                      </c:pt>
                      <c:pt idx="8">
                        <c:v>123.59193505217841</c:v>
                      </c:pt>
                      <c:pt idx="9">
                        <c:v>127.128531132715</c:v>
                      </c:pt>
                      <c:pt idx="10">
                        <c:v>127.40692546584269</c:v>
                      </c:pt>
                      <c:pt idx="11">
                        <c:v>130.3987471914669</c:v>
                      </c:pt>
                      <c:pt idx="12">
                        <c:v>131.43067334689582</c:v>
                      </c:pt>
                      <c:pt idx="13">
                        <c:v>132.41605750723281</c:v>
                      </c:pt>
                      <c:pt idx="14">
                        <c:v>127.63721421769183</c:v>
                      </c:pt>
                      <c:pt idx="15">
                        <c:v>127.05086989056427</c:v>
                      </c:pt>
                      <c:pt idx="16">
                        <c:v>127.72827070183277</c:v>
                      </c:pt>
                      <c:pt idx="17">
                        <c:v>126.30543155521232</c:v>
                      </c:pt>
                      <c:pt idx="18">
                        <c:v>120.88210068754459</c:v>
                      </c:pt>
                      <c:pt idx="19">
                        <c:v>119.79218013005963</c:v>
                      </c:pt>
                      <c:pt idx="20">
                        <c:v>122.66189594162572</c:v>
                      </c:pt>
                      <c:pt idx="21">
                        <c:v>120.37718571654352</c:v>
                      </c:pt>
                      <c:pt idx="22">
                        <c:v>121.48448373701964</c:v>
                      </c:pt>
                      <c:pt idx="23">
                        <c:v>121.74078680626755</c:v>
                      </c:pt>
                      <c:pt idx="24">
                        <c:v>122.26765431225388</c:v>
                      </c:pt>
                      <c:pt idx="25">
                        <c:v>110.05468904919775</c:v>
                      </c:pt>
                      <c:pt idx="26">
                        <c:v>117.97243790989937</c:v>
                      </c:pt>
                      <c:pt idx="27">
                        <c:v>119.8165606268275</c:v>
                      </c:pt>
                    </c:numCache>
                  </c:numRef>
                </c:val>
                <c:smooth val="0"/>
                <c:extLst xmlns:c15="http://schemas.microsoft.com/office/drawing/2012/chart">
                  <c:ext xmlns:c16="http://schemas.microsoft.com/office/drawing/2014/chart" uri="{C3380CC4-5D6E-409C-BE32-E72D297353CC}">
                    <c16:uniqueId val="{00000023-1E22-4C3D-9D69-36603517E4BA}"/>
                  </c:ext>
                </c:extLst>
              </c15:ser>
            </c15:filteredLineSeries>
          </c:ext>
        </c:extLst>
      </c:lineChart>
      <c:catAx>
        <c:axId val="758638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crossAx val="764755744"/>
        <c:crosses val="autoZero"/>
        <c:auto val="1"/>
        <c:lblAlgn val="ctr"/>
        <c:lblOffset val="100"/>
        <c:noMultiLvlLbl val="0"/>
      </c:catAx>
      <c:valAx>
        <c:axId val="764755744"/>
        <c:scaling>
          <c:orientation val="minMax"/>
          <c:min val="100"/>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crossAx val="758638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it-IT"/>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lineChart>
        <c:grouping val="standard"/>
        <c:varyColors val="0"/>
        <c:ser>
          <c:idx val="2"/>
          <c:order val="2"/>
          <c:tx>
            <c:strRef>
              <c:f>'[Prodotto interno lordo lato produzione (IT1^J93_498_DF_DCCN_PILT_1^J1.0).xlsx]ElaRI100'!$A$12</c:f>
              <c:strCache>
                <c:ptCount val="1"/>
                <c:pt idx="0">
                  <c:v>EuroZona</c:v>
                </c:pt>
              </c:strCache>
            </c:strRef>
          </c:tx>
          <c:spPr>
            <a:ln w="57150" cap="rnd" cmpd="thickThin">
              <a:solidFill>
                <a:schemeClr val="accent1">
                  <a:shade val="41000"/>
                  <a:alpha val="93000"/>
                </a:schemeClr>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(IT1^J93_498_DF_DCCN_PILT_1^J1.0).xlsx]ElaRI100'!$B$12:$AD$12</c:f>
              <c:numCache>
                <c:formatCode>#,##0.0</c:formatCode>
                <c:ptCount val="29"/>
                <c:pt idx="0">
                  <c:v>100</c:v>
                </c:pt>
                <c:pt idx="1">
                  <c:v>101.62153022813665</c:v>
                </c:pt>
                <c:pt idx="2">
                  <c:v>104.33820127170058</c:v>
                </c:pt>
                <c:pt idx="3">
                  <c:v>107.4209888621585</c:v>
                </c:pt>
                <c:pt idx="4">
                  <c:v>110.54942527910436</c:v>
                </c:pt>
                <c:pt idx="5">
                  <c:v>114.82001118018873</c:v>
                </c:pt>
                <c:pt idx="6">
                  <c:v>117.29517290189941</c:v>
                </c:pt>
                <c:pt idx="7">
                  <c:v>118.36452879463586</c:v>
                </c:pt>
                <c:pt idx="8">
                  <c:v>119.18196946427129</c:v>
                </c:pt>
                <c:pt idx="9">
                  <c:v>121.91636861589477</c:v>
                </c:pt>
                <c:pt idx="10">
                  <c:v>124.01231219086175</c:v>
                </c:pt>
                <c:pt idx="11">
                  <c:v>128.09008847899193</c:v>
                </c:pt>
                <c:pt idx="12">
                  <c:v>131.96628900206332</c:v>
                </c:pt>
                <c:pt idx="13">
                  <c:v>132.55189578928915</c:v>
                </c:pt>
                <c:pt idx="14">
                  <c:v>126.58911956247478</c:v>
                </c:pt>
                <c:pt idx="15">
                  <c:v>129.2855173277203</c:v>
                </c:pt>
                <c:pt idx="16">
                  <c:v>131.55610436705129</c:v>
                </c:pt>
                <c:pt idx="17">
                  <c:v>130.35835012504072</c:v>
                </c:pt>
                <c:pt idx="18">
                  <c:v>130.14521249618875</c:v>
                </c:pt>
                <c:pt idx="19">
                  <c:v>131.99163420546878</c:v>
                </c:pt>
                <c:pt idx="20">
                  <c:v>134.685673943457</c:v>
                </c:pt>
                <c:pt idx="21">
                  <c:v>137.13443058249092</c:v>
                </c:pt>
                <c:pt idx="22">
                  <c:v>140.6996210697597</c:v>
                </c:pt>
                <c:pt idx="23">
                  <c:v>143.11602186019758</c:v>
                </c:pt>
                <c:pt idx="24">
                  <c:v>145.47074773177101</c:v>
                </c:pt>
                <c:pt idx="25">
                  <c:v>136.7095679841959</c:v>
                </c:pt>
                <c:pt idx="26">
                  <c:v>145.01146631148882</c:v>
                </c:pt>
                <c:pt idx="27">
                  <c:v>150.0200517272032</c:v>
                </c:pt>
                <c:pt idx="28">
                  <c:v>150.63661995371527</c:v>
                </c:pt>
              </c:numCache>
            </c:numRef>
          </c:val>
          <c:smooth val="0"/>
          <c:extLst>
            <c:ext xmlns:c16="http://schemas.microsoft.com/office/drawing/2014/chart" uri="{C3380CC4-5D6E-409C-BE32-E72D297353CC}">
              <c16:uniqueId val="{00000000-C80B-472B-9405-13550351635B}"/>
            </c:ext>
          </c:extLst>
        </c:ser>
        <c:ser>
          <c:idx val="8"/>
          <c:order val="8"/>
          <c:tx>
            <c:strRef>
              <c:f>'[Prodotto interno lordo lato produzione (IT1^J93_498_DF_DCCN_PILT_1^J1.0).xlsx]ElaRI100'!$A$18</c:f>
              <c:strCache>
                <c:ptCount val="1"/>
                <c:pt idx="0">
                  <c:v>Piemonte  </c:v>
                </c:pt>
              </c:strCache>
              <c:extLst xmlns:c15="http://schemas.microsoft.com/office/drawing/2012/chart"/>
            </c:strRef>
          </c:tx>
          <c:spPr>
            <a:ln w="28575" cap="rnd">
              <a:solidFill>
                <a:schemeClr val="accent1">
                  <a:shade val="64000"/>
                </a:schemeClr>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extLst xmlns:c15="http://schemas.microsoft.com/office/drawing/2012/chart"/>
            </c:numRef>
          </c:cat>
          <c:val>
            <c:numRef>
              <c:f>'[Prodotto interno lordo lato produzione (IT1^J93_498_DF_DCCN_PILT_1^J1.0).xlsx]ElaRI100'!$B$18:$AD$18</c:f>
              <c:numCache>
                <c:formatCode>#,##0.0</c:formatCode>
                <c:ptCount val="29"/>
                <c:pt idx="0">
                  <c:v>100</c:v>
                </c:pt>
                <c:pt idx="1">
                  <c:v>102.23058005846636</c:v>
                </c:pt>
                <c:pt idx="2">
                  <c:v>107.15325365783511</c:v>
                </c:pt>
                <c:pt idx="3">
                  <c:v>109.77554935897346</c:v>
                </c:pt>
                <c:pt idx="4">
                  <c:v>112.01843759520166</c:v>
                </c:pt>
                <c:pt idx="5">
                  <c:v>115.53349466228087</c:v>
                </c:pt>
                <c:pt idx="6">
                  <c:v>117.73610749019433</c:v>
                </c:pt>
                <c:pt idx="7">
                  <c:v>118.68276584475687</c:v>
                </c:pt>
                <c:pt idx="8">
                  <c:v>120.39512249121405</c:v>
                </c:pt>
                <c:pt idx="9">
                  <c:v>122.68766504419047</c:v>
                </c:pt>
                <c:pt idx="10">
                  <c:v>123.8121158979877</c:v>
                </c:pt>
                <c:pt idx="11">
                  <c:v>126.26406862684443</c:v>
                </c:pt>
                <c:pt idx="12">
                  <c:v>127.3386761501348</c:v>
                </c:pt>
                <c:pt idx="13">
                  <c:v>124.87923774300354</c:v>
                </c:pt>
                <c:pt idx="14">
                  <c:v>115.55841414561783</c:v>
                </c:pt>
                <c:pt idx="15">
                  <c:v>119.20467037034264</c:v>
                </c:pt>
                <c:pt idx="16">
                  <c:v>120.91325901483251</c:v>
                </c:pt>
                <c:pt idx="17">
                  <c:v>115.45615931862196</c:v>
                </c:pt>
                <c:pt idx="18">
                  <c:v>115.16257700464921</c:v>
                </c:pt>
                <c:pt idx="19">
                  <c:v>113.91109578549515</c:v>
                </c:pt>
                <c:pt idx="20">
                  <c:v>114.59188026147397</c:v>
                </c:pt>
                <c:pt idx="21">
                  <c:v>116.38287719248089</c:v>
                </c:pt>
                <c:pt idx="22">
                  <c:v>118.94606339160993</c:v>
                </c:pt>
                <c:pt idx="23">
                  <c:v>119.49129511829733</c:v>
                </c:pt>
                <c:pt idx="24">
                  <c:v>117.95731513432527</c:v>
                </c:pt>
                <c:pt idx="25">
                  <c:v>106.54661187477882</c:v>
                </c:pt>
                <c:pt idx="26">
                  <c:v>114.30165205425881</c:v>
                </c:pt>
                <c:pt idx="27">
                  <c:v>114.62750391916286</c:v>
                </c:pt>
              </c:numCache>
              <c:extLst xmlns:c15="http://schemas.microsoft.com/office/drawing/2012/chart"/>
            </c:numRef>
          </c:val>
          <c:smooth val="0"/>
          <c:extLst>
            <c:ext xmlns:c16="http://schemas.microsoft.com/office/drawing/2014/chart" uri="{C3380CC4-5D6E-409C-BE32-E72D297353CC}">
              <c16:uniqueId val="{00000001-C80B-472B-9405-13550351635B}"/>
            </c:ext>
          </c:extLst>
        </c:ser>
        <c:ser>
          <c:idx val="9"/>
          <c:order val="9"/>
          <c:tx>
            <c:strRef>
              <c:f>'[Prodotto interno lordo lato produzione (IT1^J93_498_DF_DCCN_PILT_1^J1.0).xlsx]ElaRI100'!$A$19</c:f>
              <c:strCache>
                <c:ptCount val="1"/>
                <c:pt idx="0">
                  <c:v>Valle d'Aosta / Vallée d'Aoste  </c:v>
                </c:pt>
              </c:strCache>
              <c:extLst xmlns:c15="http://schemas.microsoft.com/office/drawing/2012/chart"/>
            </c:strRef>
          </c:tx>
          <c:spPr>
            <a:ln w="28575" cap="rnd">
              <a:solidFill>
                <a:srgbClr val="00B05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extLst xmlns:c15="http://schemas.microsoft.com/office/drawing/2012/chart"/>
            </c:numRef>
          </c:cat>
          <c:val>
            <c:numRef>
              <c:f>'[Prodotto interno lordo lato produzione (IT1^J93_498_DF_DCCN_PILT_1^J1.0).xlsx]ElaRI100'!$B$19:$AD$19</c:f>
              <c:numCache>
                <c:formatCode>#,##0.0</c:formatCode>
                <c:ptCount val="29"/>
                <c:pt idx="0">
                  <c:v>100</c:v>
                </c:pt>
                <c:pt idx="1">
                  <c:v>101.13059378482254</c:v>
                </c:pt>
                <c:pt idx="2">
                  <c:v>101.80660174221455</c:v>
                </c:pt>
                <c:pt idx="3">
                  <c:v>105.00355909295104</c:v>
                </c:pt>
                <c:pt idx="4">
                  <c:v>104.2927385748078</c:v>
                </c:pt>
                <c:pt idx="5">
                  <c:v>105.06242371838994</c:v>
                </c:pt>
                <c:pt idx="6">
                  <c:v>108.05472109639578</c:v>
                </c:pt>
                <c:pt idx="7">
                  <c:v>109.06675245749652</c:v>
                </c:pt>
                <c:pt idx="8">
                  <c:v>114.37205995154599</c:v>
                </c:pt>
                <c:pt idx="9">
                  <c:v>115.5660238931176</c:v>
                </c:pt>
                <c:pt idx="10">
                  <c:v>116.82066966400994</c:v>
                </c:pt>
                <c:pt idx="11">
                  <c:v>118.70315549776574</c:v>
                </c:pt>
                <c:pt idx="12">
                  <c:v>119.25052506956614</c:v>
                </c:pt>
                <c:pt idx="13">
                  <c:v>120.1136606815239</c:v>
                </c:pt>
                <c:pt idx="14">
                  <c:v>112.92382383818412</c:v>
                </c:pt>
                <c:pt idx="15">
                  <c:v>117.92491997536683</c:v>
                </c:pt>
                <c:pt idx="16">
                  <c:v>119.1464717010587</c:v>
                </c:pt>
                <c:pt idx="17">
                  <c:v>118.47162330553707</c:v>
                </c:pt>
                <c:pt idx="18">
                  <c:v>112.43111740480495</c:v>
                </c:pt>
                <c:pt idx="19">
                  <c:v>110.59527713459536</c:v>
                </c:pt>
                <c:pt idx="20">
                  <c:v>108.9663090750564</c:v>
                </c:pt>
                <c:pt idx="21">
                  <c:v>107.07185085618651</c:v>
                </c:pt>
                <c:pt idx="22">
                  <c:v>109.5278303415143</c:v>
                </c:pt>
                <c:pt idx="23">
                  <c:v>108.86499025329496</c:v>
                </c:pt>
                <c:pt idx="24">
                  <c:v>107.84080070857186</c:v>
                </c:pt>
                <c:pt idx="25">
                  <c:v>97.001331961922403</c:v>
                </c:pt>
                <c:pt idx="26">
                  <c:v>101.71183711244809</c:v>
                </c:pt>
                <c:pt idx="27">
                  <c:v>109.25277935144074</c:v>
                </c:pt>
              </c:numCache>
              <c:extLst xmlns:c15="http://schemas.microsoft.com/office/drawing/2012/chart"/>
            </c:numRef>
          </c:val>
          <c:smooth val="0"/>
          <c:extLst>
            <c:ext xmlns:c16="http://schemas.microsoft.com/office/drawing/2014/chart" uri="{C3380CC4-5D6E-409C-BE32-E72D297353CC}">
              <c16:uniqueId val="{00000002-C80B-472B-9405-13550351635B}"/>
            </c:ext>
          </c:extLst>
        </c:ser>
        <c:ser>
          <c:idx val="10"/>
          <c:order val="10"/>
          <c:tx>
            <c:strRef>
              <c:f>'[Prodotto interno lordo lato produzione (IT1^J93_498_DF_DCCN_PILT_1^J1.0).xlsx]ElaRI100'!$A$20</c:f>
              <c:strCache>
                <c:ptCount val="1"/>
                <c:pt idx="0">
                  <c:v>Liguria  </c:v>
                </c:pt>
              </c:strCache>
              <c:extLst xmlns:c15="http://schemas.microsoft.com/office/drawing/2012/chart"/>
            </c:strRef>
          </c:tx>
          <c:spPr>
            <a:ln w="28575" cap="rnd">
              <a:solidFill>
                <a:srgbClr val="FFC00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extLst xmlns:c15="http://schemas.microsoft.com/office/drawing/2012/chart"/>
            </c:numRef>
          </c:cat>
          <c:val>
            <c:numRef>
              <c:f>'[Prodotto interno lordo lato produzione (IT1^J93_498_DF_DCCN_PILT_1^J1.0).xlsx]ElaRI100'!$B$20:$AD$20</c:f>
              <c:numCache>
                <c:formatCode>#,##0.0</c:formatCode>
                <c:ptCount val="29"/>
                <c:pt idx="0">
                  <c:v>100</c:v>
                </c:pt>
                <c:pt idx="1">
                  <c:v>102.7812571457581</c:v>
                </c:pt>
                <c:pt idx="2">
                  <c:v>107.31205215161458</c:v>
                </c:pt>
                <c:pt idx="3">
                  <c:v>110.53202661518677</c:v>
                </c:pt>
                <c:pt idx="4">
                  <c:v>111.67225859396497</c:v>
                </c:pt>
                <c:pt idx="5">
                  <c:v>117.36025372735809</c:v>
                </c:pt>
                <c:pt idx="6">
                  <c:v>121.64898000300096</c:v>
                </c:pt>
                <c:pt idx="7">
                  <c:v>119.96724376223183</c:v>
                </c:pt>
                <c:pt idx="8">
                  <c:v>121.95055706701429</c:v>
                </c:pt>
                <c:pt idx="9">
                  <c:v>124.29345073795507</c:v>
                </c:pt>
                <c:pt idx="10">
                  <c:v>125.60021843488883</c:v>
                </c:pt>
                <c:pt idx="11">
                  <c:v>126.88835057953385</c:v>
                </c:pt>
                <c:pt idx="12">
                  <c:v>130.99431610984081</c:v>
                </c:pt>
                <c:pt idx="13">
                  <c:v>131.31947536510654</c:v>
                </c:pt>
                <c:pt idx="14">
                  <c:v>123.85410797003945</c:v>
                </c:pt>
                <c:pt idx="15">
                  <c:v>122.23380863005646</c:v>
                </c:pt>
                <c:pt idx="16">
                  <c:v>124.10361020072978</c:v>
                </c:pt>
                <c:pt idx="17">
                  <c:v>120.20003130593945</c:v>
                </c:pt>
                <c:pt idx="18">
                  <c:v>117.60638016885338</c:v>
                </c:pt>
                <c:pt idx="19">
                  <c:v>118.78470142372545</c:v>
                </c:pt>
                <c:pt idx="20">
                  <c:v>118.59952220825157</c:v>
                </c:pt>
                <c:pt idx="21">
                  <c:v>119.76700821762725</c:v>
                </c:pt>
                <c:pt idx="22">
                  <c:v>120.87755632147574</c:v>
                </c:pt>
                <c:pt idx="23">
                  <c:v>119.2752748711148</c:v>
                </c:pt>
                <c:pt idx="24">
                  <c:v>119.17665957296187</c:v>
                </c:pt>
                <c:pt idx="25">
                  <c:v>105.79963555203275</c:v>
                </c:pt>
                <c:pt idx="26">
                  <c:v>112.9426278374516</c:v>
                </c:pt>
                <c:pt idx="27">
                  <c:v>117.24991465749507</c:v>
                </c:pt>
              </c:numCache>
              <c:extLst xmlns:c15="http://schemas.microsoft.com/office/drawing/2012/chart"/>
            </c:numRef>
          </c:val>
          <c:smooth val="0"/>
          <c:extLst>
            <c:ext xmlns:c16="http://schemas.microsoft.com/office/drawing/2014/chart" uri="{C3380CC4-5D6E-409C-BE32-E72D297353CC}">
              <c16:uniqueId val="{00000003-C80B-472B-9405-13550351635B}"/>
            </c:ext>
          </c:extLst>
        </c:ser>
        <c:ser>
          <c:idx val="11"/>
          <c:order val="11"/>
          <c:tx>
            <c:strRef>
              <c:f>'[Prodotto interno lordo lato produzione (IT1^J93_498_DF_DCCN_PILT_1^J1.0).xlsx]ElaRI100'!$A$21</c:f>
              <c:strCache>
                <c:ptCount val="1"/>
                <c:pt idx="0">
                  <c:v>Lombardia  </c:v>
                </c:pt>
              </c:strCache>
              <c:extLst xmlns:c15="http://schemas.microsoft.com/office/drawing/2012/chart"/>
            </c:strRef>
          </c:tx>
          <c:spPr>
            <a:ln w="28575" cap="rnd">
              <a:solidFill>
                <a:srgbClr val="7030A0"/>
              </a:solidFill>
              <a:round/>
            </a:ln>
            <a:effectLst/>
          </c:spPr>
          <c:marker>
            <c:symbol val="circle"/>
            <c:size val="5"/>
            <c:spPr>
              <a:solidFill>
                <a:schemeClr val="accent1">
                  <a:shade val="75000"/>
                </a:schemeClr>
              </a:solidFill>
              <a:ln w="9525">
                <a:solidFill>
                  <a:schemeClr val="accent1">
                    <a:shade val="75000"/>
                  </a:schemeClr>
                </a:solidFill>
              </a:ln>
              <a:effectLst/>
            </c:spPr>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extLst xmlns:c15="http://schemas.microsoft.com/office/drawing/2012/chart"/>
            </c:numRef>
          </c:cat>
          <c:val>
            <c:numRef>
              <c:f>'[Prodotto interno lordo lato produzione (IT1^J93_498_DF_DCCN_PILT_1^J1.0).xlsx]ElaRI100'!$B$21:$AD$21</c:f>
              <c:numCache>
                <c:formatCode>#,##0.0</c:formatCode>
                <c:ptCount val="29"/>
                <c:pt idx="0">
                  <c:v>100</c:v>
                </c:pt>
                <c:pt idx="1">
                  <c:v>103.40937001491989</c:v>
                </c:pt>
                <c:pt idx="2">
                  <c:v>107.73187536045431</c:v>
                </c:pt>
                <c:pt idx="3">
                  <c:v>111.40516600156423</c:v>
                </c:pt>
                <c:pt idx="4">
                  <c:v>112.12704926826378</c:v>
                </c:pt>
                <c:pt idx="5">
                  <c:v>116.58268950209151</c:v>
                </c:pt>
                <c:pt idx="6">
                  <c:v>119.71779502498812</c:v>
                </c:pt>
                <c:pt idx="7">
                  <c:v>121.84694501620609</c:v>
                </c:pt>
                <c:pt idx="8">
                  <c:v>123.16563015113343</c:v>
                </c:pt>
                <c:pt idx="9">
                  <c:v>124.94009453566547</c:v>
                </c:pt>
                <c:pt idx="10">
                  <c:v>126.02006534282029</c:v>
                </c:pt>
                <c:pt idx="11">
                  <c:v>127.37071848884658</c:v>
                </c:pt>
                <c:pt idx="12">
                  <c:v>129.53038733518977</c:v>
                </c:pt>
                <c:pt idx="13">
                  <c:v>131.90683501922973</c:v>
                </c:pt>
                <c:pt idx="14">
                  <c:v>124.6268868225235</c:v>
                </c:pt>
                <c:pt idx="15">
                  <c:v>129.7227867664501</c:v>
                </c:pt>
                <c:pt idx="16">
                  <c:v>131.45879687614567</c:v>
                </c:pt>
                <c:pt idx="17">
                  <c:v>127.69919575694891</c:v>
                </c:pt>
                <c:pt idx="18">
                  <c:v>125.10630034576572</c:v>
                </c:pt>
                <c:pt idx="19">
                  <c:v>126.69756530151926</c:v>
                </c:pt>
                <c:pt idx="20">
                  <c:v>127.2301558409934</c:v>
                </c:pt>
                <c:pt idx="21">
                  <c:v>129.9060490415028</c:v>
                </c:pt>
                <c:pt idx="22">
                  <c:v>131.79433078376519</c:v>
                </c:pt>
                <c:pt idx="23">
                  <c:v>133.25352306098972</c:v>
                </c:pt>
                <c:pt idx="24">
                  <c:v>132.42910260501259</c:v>
                </c:pt>
                <c:pt idx="25">
                  <c:v>121.97551078451318</c:v>
                </c:pt>
                <c:pt idx="26">
                  <c:v>132.46804406549171</c:v>
                </c:pt>
                <c:pt idx="27">
                  <c:v>134.25834124897219</c:v>
                </c:pt>
              </c:numCache>
              <c:extLst xmlns:c15="http://schemas.microsoft.com/office/drawing/2012/chart"/>
            </c:numRef>
          </c:val>
          <c:smooth val="0"/>
          <c:extLst>
            <c:ext xmlns:c16="http://schemas.microsoft.com/office/drawing/2014/chart" uri="{C3380CC4-5D6E-409C-BE32-E72D297353CC}">
              <c16:uniqueId val="{00000004-C80B-472B-9405-13550351635B}"/>
            </c:ext>
          </c:extLst>
        </c:ser>
        <c:ser>
          <c:idx val="35"/>
          <c:order val="35"/>
          <c:tx>
            <c:strRef>
              <c:f>'[Prodotto interno lordo lato produzione (IT1^J93_498_DF_DCCN_PILT_1^J1.0).xlsx]ElaRI100'!$A$45</c:f>
              <c:strCache>
                <c:ptCount val="1"/>
                <c:pt idx="0">
                  <c:v>U.S:A.</c:v>
                </c:pt>
              </c:strCache>
            </c:strRef>
          </c:tx>
          <c:spPr>
            <a:ln w="28575" cap="rnd">
              <a:solidFill>
                <a:srgbClr val="FF0000"/>
              </a:solidFill>
              <a:round/>
            </a:ln>
            <a:effectLst/>
          </c:spPr>
          <c:marker>
            <c:symbol val="none"/>
          </c:marker>
          <c:cat>
            <c:numRef>
              <c:f>'[Prodotto interno lordo lato produzione (IT1^J93_498_DF_DCCN_PILT_1^J1.0).xlsx]ElaRI100'!$B$9:$AD$9</c:f>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f>'[Prodotto interno lordo lato produzione (IT1^J93_498_DF_DCCN_PILT_1^J1.0).xlsx]ElaRI100'!$B$45:$AD$45</c:f>
              <c:numCache>
                <c:formatCode>#,##0.0</c:formatCode>
                <c:ptCount val="29"/>
                <c:pt idx="0">
                  <c:v>100</c:v>
                </c:pt>
                <c:pt idx="1">
                  <c:v>103.77277269138068</c:v>
                </c:pt>
                <c:pt idx="2">
                  <c:v>108.38768065783161</c:v>
                </c:pt>
                <c:pt idx="3">
                  <c:v>113.24684491701228</c:v>
                </c:pt>
                <c:pt idx="4">
                  <c:v>118.66958520677977</c:v>
                </c:pt>
                <c:pt idx="5">
                  <c:v>123.508439314705</c:v>
                </c:pt>
                <c:pt idx="6">
                  <c:v>124.68860980782286</c:v>
                </c:pt>
                <c:pt idx="7">
                  <c:v>126.80887394142756</c:v>
                </c:pt>
                <c:pt idx="8">
                  <c:v>130.35395038575268</c:v>
                </c:pt>
                <c:pt idx="9">
                  <c:v>135.36967279102134</c:v>
                </c:pt>
                <c:pt idx="10">
                  <c:v>140.08534294014586</c:v>
                </c:pt>
                <c:pt idx="11">
                  <c:v>143.98607484159308</c:v>
                </c:pt>
                <c:pt idx="12">
                  <c:v>146.87135175184252</c:v>
                </c:pt>
                <c:pt idx="13">
                  <c:v>147.03817887863431</c:v>
                </c:pt>
                <c:pt idx="14">
                  <c:v>143.24973985833012</c:v>
                </c:pt>
                <c:pt idx="15">
                  <c:v>147.11059622122536</c:v>
                </c:pt>
                <c:pt idx="16">
                  <c:v>149.41200447349041</c:v>
                </c:pt>
                <c:pt idx="17">
                  <c:v>152.83221466866064</c:v>
                </c:pt>
                <c:pt idx="18">
                  <c:v>156.0689413101467</c:v>
                </c:pt>
                <c:pt idx="19">
                  <c:v>160.00784017400488</c:v>
                </c:pt>
                <c:pt idx="20">
                  <c:v>164.72095183988239</c:v>
                </c:pt>
                <c:pt idx="21">
                  <c:v>167.71796962975242</c:v>
                </c:pt>
                <c:pt idx="22">
                  <c:v>171.83984385541694</c:v>
                </c:pt>
                <c:pt idx="23">
                  <c:v>176.93748153423476</c:v>
                </c:pt>
                <c:pt idx="24">
                  <c:v>181.30259566887338</c:v>
                </c:pt>
                <c:pt idx="25">
                  <c:v>177.28951831470957</c:v>
                </c:pt>
                <c:pt idx="26">
                  <c:v>187.57267581949444</c:v>
                </c:pt>
                <c:pt idx="27">
                  <c:v>191.20313726122427</c:v>
                </c:pt>
                <c:pt idx="28">
                  <c:v>196.17170296500169</c:v>
                </c:pt>
              </c:numCache>
            </c:numRef>
          </c:val>
          <c:smooth val="0"/>
          <c:extLst>
            <c:ext xmlns:c16="http://schemas.microsoft.com/office/drawing/2014/chart" uri="{C3380CC4-5D6E-409C-BE32-E72D297353CC}">
              <c16:uniqueId val="{00000005-C80B-472B-9405-13550351635B}"/>
            </c:ext>
          </c:extLst>
        </c:ser>
        <c:dLbls>
          <c:showLegendKey val="0"/>
          <c:showVal val="0"/>
          <c:showCatName val="0"/>
          <c:showSerName val="0"/>
          <c:showPercent val="0"/>
          <c:showBubbleSize val="0"/>
        </c:dLbls>
        <c:smooth val="0"/>
        <c:axId val="758638848"/>
        <c:axId val="764755744"/>
        <c:extLst>
          <c:ext xmlns:c15="http://schemas.microsoft.com/office/drawing/2012/chart" uri="{02D57815-91ED-43cb-92C2-25804820EDAC}">
            <c15:filteredLineSeries>
              <c15:ser>
                <c:idx val="0"/>
                <c:order val="0"/>
                <c:tx>
                  <c:strRef>
                    <c:extLst>
                      <c:ext uri="{02D57815-91ED-43cb-92C2-25804820EDAC}">
                        <c15:formulaRef>
                          <c15:sqref>'[Prodotto interno lordo lato produzione (IT1^J93_498_DF_DCCN_PILT_1^J1.0).xlsx]ElaRI100'!$A$10</c15:sqref>
                        </c15:formulaRef>
                      </c:ext>
                    </c:extLst>
                    <c:strCache>
                      <c:ptCount val="1"/>
                      <c:pt idx="0">
                        <c:v>IP2022</c:v>
                      </c:pt>
                    </c:strCache>
                  </c:strRef>
                </c:tx>
                <c:spPr>
                  <a:ln w="28575" cap="rnd">
                    <a:solidFill>
                      <a:schemeClr val="accent1">
                        <a:shade val="33000"/>
                      </a:schemeClr>
                    </a:solidFill>
                    <a:round/>
                  </a:ln>
                  <a:effectLst/>
                </c:spPr>
                <c:marker>
                  <c:symbol val="none"/>
                </c:marker>
                <c:cat>
                  <c:numRef>
                    <c:extLst>
                      <c:ex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c:ext uri="{02D57815-91ED-43cb-92C2-25804820EDAC}">
                        <c15:formulaRef>
                          <c15:sqref>'[Prodotto interno lordo lato produzione (IT1^J93_498_DF_DCCN_PILT_1^J1.0).xlsx]ElaRI100'!$B$10:$AD$10</c15:sqref>
                        </c15:formulaRef>
                      </c:ext>
                    </c:extLst>
                    <c:numCache>
                      <c:formatCode>General</c:formatCode>
                      <c:ptCount val="29"/>
                      <c:pt idx="0">
                        <c:v>0.63599021559102509</c:v>
                      </c:pt>
                      <c:pt idx="1">
                        <c:v>0.65246339184148661</c:v>
                      </c:pt>
                      <c:pt idx="2">
                        <c:v>0.65124122022420972</c:v>
                      </c:pt>
                      <c:pt idx="3">
                        <c:v>0.65820556842943467</c:v>
                      </c:pt>
                      <c:pt idx="4">
                        <c:v>0.66866658193319384</c:v>
                      </c:pt>
                      <c:pt idx="5">
                        <c:v>0.67775542849605819</c:v>
                      </c:pt>
                      <c:pt idx="6">
                        <c:v>0.69448985578566191</c:v>
                      </c:pt>
                      <c:pt idx="7">
                        <c:v>0.71166229577235474</c:v>
                      </c:pt>
                      <c:pt idx="8">
                        <c:v>0.72749099245387783</c:v>
                      </c:pt>
                      <c:pt idx="9">
                        <c:v>0.74168380662416433</c:v>
                      </c:pt>
                      <c:pt idx="10">
                        <c:v>0.75571512484664627</c:v>
                      </c:pt>
                      <c:pt idx="11">
                        <c:v>0.770901693248219</c:v>
                      </c:pt>
                      <c:pt idx="12">
                        <c:v>0.78986511380271585</c:v>
                      </c:pt>
                      <c:pt idx="13">
                        <c:v>0.8063096893788082</c:v>
                      </c:pt>
                      <c:pt idx="14">
                        <c:v>0.81393266881714643</c:v>
                      </c:pt>
                      <c:pt idx="15">
                        <c:v>0.81929573520495735</c:v>
                      </c:pt>
                      <c:pt idx="16">
                        <c:v>0.82786373018135517</c:v>
                      </c:pt>
                      <c:pt idx="17">
                        <c:v>0.83833617707794272</c:v>
                      </c:pt>
                      <c:pt idx="18">
                        <c:v>0.84858772677980121</c:v>
                      </c:pt>
                      <c:pt idx="19">
                        <c:v>0.8566174088461922</c:v>
                      </c:pt>
                      <c:pt idx="20">
                        <c:v>0.86901341732356674</c:v>
                      </c:pt>
                      <c:pt idx="21">
                        <c:v>0.87688213047448782</c:v>
                      </c:pt>
                      <c:pt idx="22">
                        <c:v>0.8870190779040269</c:v>
                      </c:pt>
                      <c:pt idx="23">
                        <c:v>0.90090325323531695</c:v>
                      </c:pt>
                      <c:pt idx="24">
                        <c:v>0.91638583347224989</c:v>
                      </c:pt>
                      <c:pt idx="25">
                        <c:v>0.93330822072413833</c:v>
                      </c:pt>
                      <c:pt idx="26">
                        <c:v>0.95398422811938799</c:v>
                      </c:pt>
                      <c:pt idx="27">
                        <c:v>1</c:v>
                      </c:pt>
                      <c:pt idx="28">
                        <c:v>1.0590001457251554</c:v>
                      </c:pt>
                    </c:numCache>
                  </c:numRef>
                </c:val>
                <c:smooth val="0"/>
                <c:extLst>
                  <c:ext xmlns:c16="http://schemas.microsoft.com/office/drawing/2014/chart" uri="{C3380CC4-5D6E-409C-BE32-E72D297353CC}">
                    <c16:uniqueId val="{00000006-C80B-472B-9405-13550351635B}"/>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'[Prodotto interno lordo lato produzione (IT1^J93_498_DF_DCCN_PILT_1^J1.0).xlsx]ElaRI100'!$A$11</c15:sqref>
                        </c15:formulaRef>
                      </c:ext>
                    </c:extLst>
                    <c:strCache>
                      <c:ptCount val="1"/>
                      <c:pt idx="0">
                        <c:v>IP2015</c:v>
                      </c:pt>
                    </c:strCache>
                  </c:strRef>
                </c:tx>
                <c:spPr>
                  <a:ln w="28575" cap="rnd">
                    <a:solidFill>
                      <a:schemeClr val="accent1">
                        <a:shade val="3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(IT1^J93_498_DF_DCCN_PILT_1^J1.0).xlsx]ElaRI100'!$B$11:$AD$11</c15:sqref>
                        </c15:formulaRef>
                      </c:ext>
                    </c:extLst>
                    <c:numCache>
                      <c:formatCode>General</c:formatCode>
                      <c:ptCount val="29"/>
                      <c:pt idx="0">
                        <c:v>1</c:v>
                      </c:pt>
                      <c:pt idx="1">
                        <c:v>1.0259016189976335</c:v>
                      </c:pt>
                      <c:pt idx="2">
                        <c:v>1.0239799359476183</c:v>
                      </c:pt>
                      <c:pt idx="3">
                        <c:v>1.0349303374388628</c:v>
                      </c:pt>
                      <c:pt idx="4">
                        <c:v>1.0513787249255127</c:v>
                      </c:pt>
                      <c:pt idx="5">
                        <c:v>1.0656695840300323</c:v>
                      </c:pt>
                      <c:pt idx="6">
                        <c:v>1.091981981421323</c:v>
                      </c:pt>
                      <c:pt idx="7">
                        <c:v>1.1189830886171852</c:v>
                      </c:pt>
                      <c:pt idx="8">
                        <c:v>1.143871359369611</c:v>
                      </c:pt>
                      <c:pt idx="9">
                        <c:v>1.1661874482375776</c:v>
                      </c:pt>
                      <c:pt idx="10">
                        <c:v>1.1882496087528029</c:v>
                      </c:pt>
                      <c:pt idx="11">
                        <c:v>1.2121282283121617</c:v>
                      </c:pt>
                      <c:pt idx="12">
                        <c:v>1.2419453860130458</c:v>
                      </c:pt>
                      <c:pt idx="13">
                        <c:v>1.2678020347050551</c:v>
                      </c:pt>
                      <c:pt idx="14">
                        <c:v>1.2797880358281293</c:v>
                      </c:pt>
                      <c:pt idx="15">
                        <c:v>1.2882206598785277</c:v>
                      </c:pt>
                      <c:pt idx="16">
                        <c:v>1.3016925573485785</c:v>
                      </c:pt>
                      <c:pt idx="17">
                        <c:v>1.3181589221445456</c:v>
                      </c:pt>
                      <c:pt idx="18">
                        <c:v>1.3342779589638962</c:v>
                      </c:pt>
                      <c:pt idx="19">
                        <c:v>1.3469034394658705</c:v>
                      </c:pt>
                      <c:pt idx="20">
                        <c:v>1.3663943186861665</c:v>
                      </c:pt>
                      <c:pt idx="21">
                        <c:v>1.3787666995153411</c:v>
                      </c:pt>
                      <c:pt idx="22">
                        <c:v>1.3947055413104446</c:v>
                      </c:pt>
                      <c:pt idx="23">
                        <c:v>1.4165363415191985</c:v>
                      </c:pt>
                      <c:pt idx="24">
                        <c:v>1.4408803956530267</c:v>
                      </c:pt>
                      <c:pt idx="25">
                        <c:v>1.4674883321228707</c:v>
                      </c:pt>
                      <c:pt idx="26">
                        <c:v>1.4999982778553462</c:v>
                      </c:pt>
                      <c:pt idx="27">
                        <c:v>1.5723512335338383</c:v>
                      </c:pt>
                      <c:pt idx="28">
                        <c:v>1.6651201854434627</c:v>
                      </c:pt>
                    </c:numCache>
                  </c:numRef>
                </c:val>
                <c:smooth val="0"/>
                <c:extLst xmlns:c15="http://schemas.microsoft.com/office/drawing/2012/chart">
                  <c:ext xmlns:c16="http://schemas.microsoft.com/office/drawing/2014/chart" uri="{C3380CC4-5D6E-409C-BE32-E72D297353CC}">
                    <c16:uniqueId val="{00000007-C80B-472B-9405-13550351635B}"/>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'[Prodotto interno lordo lato produzione (IT1^J93_498_DF_DCCN_PILT_1^J1.0).xlsx]ElaRI100'!$A$13</c15:sqref>
                        </c15:formulaRef>
                      </c:ext>
                    </c:extLst>
                    <c:strCache>
                      <c:ptCount val="1"/>
                      <c:pt idx="0">
                        <c:v>Eurozona_Const</c:v>
                      </c:pt>
                    </c:strCache>
                  </c:strRef>
                </c:tx>
                <c:spPr>
                  <a:ln w="28575" cap="rnd">
                    <a:solidFill>
                      <a:schemeClr val="accent1">
                        <a:shade val="4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(IT1^J93_498_DF_DCCN_PILT_1^J1.0).xlsx]ElaRI100'!$B$13:$AD$13</c15:sqref>
                        </c15:formulaRef>
                      </c:ext>
                    </c:extLst>
                    <c:numCache>
                      <c:formatCode>#,##0.0</c:formatCode>
                      <c:ptCount val="29"/>
                      <c:pt idx="0">
                        <c:v>100</c:v>
                      </c:pt>
                      <c:pt idx="1">
                        <c:v>99.055824015003395</c:v>
                      </c:pt>
                      <c:pt idx="2">
                        <c:v>101.89477118528033</c:v>
                      </c:pt>
                      <c:pt idx="3">
                        <c:v>103.7953811731838</c:v>
                      </c:pt>
                      <c:pt idx="4">
                        <c:v>105.14710128544448</c:v>
                      </c:pt>
                      <c:pt idx="5">
                        <c:v>107.74447624372932</c:v>
                      </c:pt>
                      <c:pt idx="6">
                        <c:v>107.41493440141575</c:v>
                      </c:pt>
                      <c:pt idx="7">
                        <c:v>105.7786574244908</c:v>
                      </c:pt>
                      <c:pt idx="8">
                        <c:v>104.19175940374329</c:v>
                      </c:pt>
                      <c:pt idx="9">
                        <c:v>104.54268634098501</c:v>
                      </c:pt>
                      <c:pt idx="10">
                        <c:v>104.36554009979953</c:v>
                      </c:pt>
                      <c:pt idx="11">
                        <c:v>105.67371131794535</c:v>
                      </c:pt>
                      <c:pt idx="12">
                        <c:v>106.25772315617516</c:v>
                      </c:pt>
                      <c:pt idx="13">
                        <c:v>104.55251858002136</c:v>
                      </c:pt>
                      <c:pt idx="14">
                        <c:v>98.91412954221056</c:v>
                      </c:pt>
                      <c:pt idx="15">
                        <c:v>100.35976083469367</c:v>
                      </c:pt>
                      <c:pt idx="16">
                        <c:v>101.06541949891633</c:v>
                      </c:pt>
                      <c:pt idx="17">
                        <c:v>98.894259208864952</c:v>
                      </c:pt>
                      <c:pt idx="18">
                        <c:v>97.539805421990266</c:v>
                      </c:pt>
                      <c:pt idx="19">
                        <c:v>97.99635990075987</c:v>
                      </c:pt>
                      <c:pt idx="20">
                        <c:v>98.570136088506104</c:v>
                      </c:pt>
                      <c:pt idx="21">
                        <c:v>99.461664276266532</c:v>
                      </c:pt>
                      <c:pt idx="22">
                        <c:v>100.88123758192029</c:v>
                      </c:pt>
                      <c:pt idx="23">
                        <c:v>101.03236864838169</c:v>
                      </c:pt>
                      <c:pt idx="24">
                        <c:v>100.95962730191889</c:v>
                      </c:pt>
                      <c:pt idx="25">
                        <c:v>93.158879012299636</c:v>
                      </c:pt>
                      <c:pt idx="26">
                        <c:v>96.674421865885066</c:v>
                      </c:pt>
                      <c:pt idx="27">
                        <c:v>95.411285040960692</c:v>
                      </c:pt>
                      <c:pt idx="28">
                        <c:v>90.465914274888817</c:v>
                      </c:pt>
                    </c:numCache>
                  </c:numRef>
                </c:val>
                <c:smooth val="0"/>
                <c:extLst xmlns:c15="http://schemas.microsoft.com/office/drawing/2012/chart">
                  <c:ext xmlns:c16="http://schemas.microsoft.com/office/drawing/2014/chart" uri="{C3380CC4-5D6E-409C-BE32-E72D297353CC}">
                    <c16:uniqueId val="{00000008-C80B-472B-9405-13550351635B}"/>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'[Prodotto interno lordo lato produzione (IT1^J93_498_DF_DCCN_PILT_1^J1.0).xlsx]ElaRI100'!$A$14</c15:sqref>
                        </c15:formulaRef>
                      </c:ext>
                    </c:extLst>
                    <c:strCache>
                      <c:ptCount val="1"/>
                      <c:pt idx="0">
                        <c:v>Italia  </c:v>
                      </c:pt>
                    </c:strCache>
                  </c:strRef>
                </c:tx>
                <c:spPr>
                  <a:ln w="28575" cap="rnd">
                    <a:solidFill>
                      <a:schemeClr val="accent1">
                        <a:shade val="4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(IT1^J93_498_DF_DCCN_PILT_1^J1.0).xlsx]ElaRI100'!$B$14:$AD$14</c15:sqref>
                        </c15:formulaRef>
                      </c:ext>
                    </c:extLst>
                    <c:numCache>
                      <c:formatCode>#,##0.0</c:formatCode>
                      <c:ptCount val="29"/>
                      <c:pt idx="0">
                        <c:v>100</c:v>
                      </c:pt>
                      <c:pt idx="1">
                        <c:v>103.15951153185969</c:v>
                      </c:pt>
                      <c:pt idx="2">
                        <c:v>107.94671574563807</c:v>
                      </c:pt>
                      <c:pt idx="3">
                        <c:v>111.35094313000856</c:v>
                      </c:pt>
                      <c:pt idx="4">
                        <c:v>113.10195211010672</c:v>
                      </c:pt>
                      <c:pt idx="5">
                        <c:v>117.88670560186171</c:v>
                      </c:pt>
                      <c:pt idx="6">
                        <c:v>120.84921760010484</c:v>
                      </c:pt>
                      <c:pt idx="7">
                        <c:v>122.1039436639669</c:v>
                      </c:pt>
                      <c:pt idx="8">
                        <c:v>123.37798202856919</c:v>
                      </c:pt>
                      <c:pt idx="9">
                        <c:v>126.017198808963</c:v>
                      </c:pt>
                      <c:pt idx="10">
                        <c:v>127.1958829398463</c:v>
                      </c:pt>
                      <c:pt idx="11">
                        <c:v>129.61983399938308</c:v>
                      </c:pt>
                      <c:pt idx="12">
                        <c:v>131.57188949917972</c:v>
                      </c:pt>
                      <c:pt idx="13">
                        <c:v>130.71304665820779</c:v>
                      </c:pt>
                      <c:pt idx="14">
                        <c:v>124.70971310180445</c:v>
                      </c:pt>
                      <c:pt idx="15">
                        <c:v>126.56591411806406</c:v>
                      </c:pt>
                      <c:pt idx="16">
                        <c:v>128.16931215176888</c:v>
                      </c:pt>
                      <c:pt idx="17">
                        <c:v>124.69537067898061</c:v>
                      </c:pt>
                      <c:pt idx="18">
                        <c:v>122.30866534094258</c:v>
                      </c:pt>
                      <c:pt idx="19">
                        <c:v>122.26312991769501</c:v>
                      </c:pt>
                      <c:pt idx="20">
                        <c:v>122.58893233454144</c:v>
                      </c:pt>
                      <c:pt idx="21">
                        <c:v>124.45622678661613</c:v>
                      </c:pt>
                      <c:pt idx="22">
                        <c:v>125.994506550038</c:v>
                      </c:pt>
                      <c:pt idx="23">
                        <c:v>126.5385714590995</c:v>
                      </c:pt>
                      <c:pt idx="24">
                        <c:v>126.17443015553467</c:v>
                      </c:pt>
                      <c:pt idx="25">
                        <c:v>114.54966826413148</c:v>
                      </c:pt>
                      <c:pt idx="26">
                        <c:v>122.93509615376919</c:v>
                      </c:pt>
                      <c:pt idx="27">
                        <c:v>125.26690418435713</c:v>
                      </c:pt>
                    </c:numCache>
                  </c:numRef>
                </c:val>
                <c:smooth val="0"/>
                <c:extLst xmlns:c15="http://schemas.microsoft.com/office/drawing/2012/chart">
                  <c:ext xmlns:c16="http://schemas.microsoft.com/office/drawing/2014/chart" uri="{C3380CC4-5D6E-409C-BE32-E72D297353CC}">
                    <c16:uniqueId val="{00000009-C80B-472B-9405-13550351635B}"/>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'[Prodotto interno lordo lato produzione (IT1^J93_498_DF_DCCN_PILT_1^J1.0).xlsx]ElaRI100'!$A$15</c15:sqref>
                        </c15:formulaRef>
                      </c:ext>
                    </c:extLst>
                    <c:strCache>
                      <c:ptCount val="1"/>
                      <c:pt idx="0">
                        <c:v>Centro-nord  </c:v>
                      </c:pt>
                    </c:strCache>
                  </c:strRef>
                </c:tx>
                <c:spPr>
                  <a:ln w="28575" cap="rnd">
                    <a:solidFill>
                      <a:schemeClr val="accent1">
                        <a:shade val="5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(IT1^J93_498_DF_DCCN_PILT_1^J1.0).xlsx]ElaRI100'!$B$15:$AD$15</c15:sqref>
                        </c15:formulaRef>
                      </c:ext>
                    </c:extLst>
                    <c:numCache>
                      <c:formatCode>#,##0.0</c:formatCode>
                      <c:ptCount val="29"/>
                      <c:pt idx="0">
                        <c:v>100</c:v>
                      </c:pt>
                      <c:pt idx="1">
                        <c:v>103.20825558928122</c:v>
                      </c:pt>
                      <c:pt idx="2">
                        <c:v>107.82148413004687</c:v>
                      </c:pt>
                      <c:pt idx="3">
                        <c:v>111.24656233974116</c:v>
                      </c:pt>
                      <c:pt idx="4">
                        <c:v>112.90197831688421</c:v>
                      </c:pt>
                      <c:pt idx="5">
                        <c:v>117.84533701827361</c:v>
                      </c:pt>
                      <c:pt idx="6">
                        <c:v>120.77109467057345</c:v>
                      </c:pt>
                      <c:pt idx="7">
                        <c:v>122.23795811731102</c:v>
                      </c:pt>
                      <c:pt idx="8">
                        <c:v>123.67119827886934</c:v>
                      </c:pt>
                      <c:pt idx="9">
                        <c:v>126.5955050644737</c:v>
                      </c:pt>
                      <c:pt idx="10">
                        <c:v>127.71383567883167</c:v>
                      </c:pt>
                      <c:pt idx="11">
                        <c:v>130.04767440103473</c:v>
                      </c:pt>
                      <c:pt idx="12">
                        <c:v>132.37828217653873</c:v>
                      </c:pt>
                      <c:pt idx="13">
                        <c:v>131.69234923941713</c:v>
                      </c:pt>
                      <c:pt idx="14">
                        <c:v>125.31292503587626</c:v>
                      </c:pt>
                      <c:pt idx="15">
                        <c:v>127.89246790637036</c:v>
                      </c:pt>
                      <c:pt idx="16">
                        <c:v>129.95589078093548</c:v>
                      </c:pt>
                      <c:pt idx="17">
                        <c:v>126.03849634356494</c:v>
                      </c:pt>
                      <c:pt idx="18">
                        <c:v>124.11511213222444</c:v>
                      </c:pt>
                      <c:pt idx="19">
                        <c:v>124.64867937223043</c:v>
                      </c:pt>
                      <c:pt idx="20">
                        <c:v>124.84044834508829</c:v>
                      </c:pt>
                      <c:pt idx="21">
                        <c:v>127.28024549682084</c:v>
                      </c:pt>
                      <c:pt idx="22">
                        <c:v>128.94977913524144</c:v>
                      </c:pt>
                      <c:pt idx="23">
                        <c:v>129.78340070714103</c:v>
                      </c:pt>
                      <c:pt idx="24">
                        <c:v>129.49875652156109</c:v>
                      </c:pt>
                      <c:pt idx="25">
                        <c:v>117.44234985930818</c:v>
                      </c:pt>
                      <c:pt idx="26">
                        <c:v>126.04952720251055</c:v>
                      </c:pt>
                      <c:pt idx="27">
                        <c:v>128.34416647908463</c:v>
                      </c:pt>
                    </c:numCache>
                  </c:numRef>
                </c:val>
                <c:smooth val="0"/>
                <c:extLst xmlns:c15="http://schemas.microsoft.com/office/drawing/2012/chart">
                  <c:ext xmlns:c16="http://schemas.microsoft.com/office/drawing/2014/chart" uri="{C3380CC4-5D6E-409C-BE32-E72D297353CC}">
                    <c16:uniqueId val="{0000000A-C80B-472B-9405-13550351635B}"/>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'[Prodotto interno lordo lato produzione (IT1^J93_498_DF_DCCN_PILT_1^J1.0).xlsx]ElaRI100'!$A$16</c15:sqref>
                        </c15:formulaRef>
                      </c:ext>
                    </c:extLst>
                    <c:strCache>
                      <c:ptCount val="1"/>
                      <c:pt idx="0">
                        <c:v>Nord  </c:v>
                      </c:pt>
                    </c:strCache>
                  </c:strRef>
                </c:tx>
                <c:spPr>
                  <a:ln w="28575" cap="rnd">
                    <a:solidFill>
                      <a:schemeClr val="accent1">
                        <a:shade val="5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(IT1^J93_498_DF_DCCN_PILT_1^J1.0).xlsx]ElaRI100'!$B$16:$AD$16</c15:sqref>
                        </c15:formulaRef>
                      </c:ext>
                    </c:extLst>
                    <c:numCache>
                      <c:formatCode>#,##0.0</c:formatCode>
                      <c:ptCount val="29"/>
                      <c:pt idx="0">
                        <c:v>100</c:v>
                      </c:pt>
                      <c:pt idx="1">
                        <c:v>103.43478910296609</c:v>
                      </c:pt>
                      <c:pt idx="2">
                        <c:v>107.92515222552609</c:v>
                      </c:pt>
                      <c:pt idx="3">
                        <c:v>111.20613041475707</c:v>
                      </c:pt>
                      <c:pt idx="4">
                        <c:v>112.73915088909897</c:v>
                      </c:pt>
                      <c:pt idx="5">
                        <c:v>117.86068613829728</c:v>
                      </c:pt>
                      <c:pt idx="6">
                        <c:v>120.53078657815222</c:v>
                      </c:pt>
                      <c:pt idx="7">
                        <c:v>121.50991521144267</c:v>
                      </c:pt>
                      <c:pt idx="8">
                        <c:v>123.08645788586925</c:v>
                      </c:pt>
                      <c:pt idx="9">
                        <c:v>125.55250227427129</c:v>
                      </c:pt>
                      <c:pt idx="10">
                        <c:v>126.76431094008242</c:v>
                      </c:pt>
                      <c:pt idx="11">
                        <c:v>129.00278478950213</c:v>
                      </c:pt>
                      <c:pt idx="12">
                        <c:v>131.39228816414712</c:v>
                      </c:pt>
                      <c:pt idx="13">
                        <c:v>131.24451687365945</c:v>
                      </c:pt>
                      <c:pt idx="14">
                        <c:v>123.91104400905374</c:v>
                      </c:pt>
                      <c:pt idx="15">
                        <c:v>127.21673463316459</c:v>
                      </c:pt>
                      <c:pt idx="16">
                        <c:v>129.56233889136703</c:v>
                      </c:pt>
                      <c:pt idx="17">
                        <c:v>125.79738041811851</c:v>
                      </c:pt>
                      <c:pt idx="18">
                        <c:v>124.26477592557536</c:v>
                      </c:pt>
                      <c:pt idx="19">
                        <c:v>125.08926825396782</c:v>
                      </c:pt>
                      <c:pt idx="20">
                        <c:v>125.61677674814497</c:v>
                      </c:pt>
                      <c:pt idx="21">
                        <c:v>127.96389638304782</c:v>
                      </c:pt>
                      <c:pt idx="22">
                        <c:v>129.98350813578372</c:v>
                      </c:pt>
                      <c:pt idx="23">
                        <c:v>130.98983923085015</c:v>
                      </c:pt>
                      <c:pt idx="24">
                        <c:v>130.40496257904988</c:v>
                      </c:pt>
                      <c:pt idx="25">
                        <c:v>118.98490778198274</c:v>
                      </c:pt>
                      <c:pt idx="26">
                        <c:v>128.4038445385311</c:v>
                      </c:pt>
                      <c:pt idx="27">
                        <c:v>130.50461448108209</c:v>
                      </c:pt>
                    </c:numCache>
                  </c:numRef>
                </c:val>
                <c:smooth val="0"/>
                <c:extLst xmlns:c15="http://schemas.microsoft.com/office/drawing/2012/chart">
                  <c:ext xmlns:c16="http://schemas.microsoft.com/office/drawing/2014/chart" uri="{C3380CC4-5D6E-409C-BE32-E72D297353CC}">
                    <c16:uniqueId val="{0000000B-C80B-472B-9405-13550351635B}"/>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'[Prodotto interno lordo lato produzione (IT1^J93_498_DF_DCCN_PILT_1^J1.0).xlsx]ElaRI100'!$A$17</c15:sqref>
                        </c15:formulaRef>
                      </c:ext>
                    </c:extLst>
                    <c:strCache>
                      <c:ptCount val="1"/>
                      <c:pt idx="0">
                        <c:v>Nord-ovest  </c:v>
                      </c:pt>
                    </c:strCache>
                  </c:strRef>
                </c:tx>
                <c:spPr>
                  <a:ln w="44450" cap="rnd">
                    <a:solidFill>
                      <a:srgbClr val="7030A0"/>
                    </a:solidFill>
                    <a:prstDash val="sysDash"/>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(IT1^J93_498_DF_DCCN_PILT_1^J1.0).xlsx]ElaRI100'!$B$17:$AD$17</c15:sqref>
                        </c15:formulaRef>
                      </c:ext>
                    </c:extLst>
                    <c:numCache>
                      <c:formatCode>#,##0.0</c:formatCode>
                      <c:ptCount val="29"/>
                      <c:pt idx="0">
                        <c:v>100</c:v>
                      </c:pt>
                      <c:pt idx="1">
                        <c:v>103.0342911876873</c:v>
                      </c:pt>
                      <c:pt idx="2">
                        <c:v>107.49109593784993</c:v>
                      </c:pt>
                      <c:pt idx="3">
                        <c:v>110.85466066521691</c:v>
                      </c:pt>
                      <c:pt idx="4">
                        <c:v>111.98263376919269</c:v>
                      </c:pt>
                      <c:pt idx="5">
                        <c:v>116.2778034120155</c:v>
                      </c:pt>
                      <c:pt idx="6">
                        <c:v>119.28176225529677</c:v>
                      </c:pt>
                      <c:pt idx="7">
                        <c:v>120.75792348331375</c:v>
                      </c:pt>
                      <c:pt idx="8">
                        <c:v>122.27432850936836</c:v>
                      </c:pt>
                      <c:pt idx="9">
                        <c:v>124.22484068279081</c:v>
                      </c:pt>
                      <c:pt idx="10">
                        <c:v>125.33819102400984</c:v>
                      </c:pt>
                      <c:pt idx="11">
                        <c:v>126.96503107989705</c:v>
                      </c:pt>
                      <c:pt idx="12">
                        <c:v>129.01272409419974</c:v>
                      </c:pt>
                      <c:pt idx="13">
                        <c:v>129.97386295938932</c:v>
                      </c:pt>
                      <c:pt idx="14">
                        <c:v>122.16527035288702</c:v>
                      </c:pt>
                      <c:pt idx="15">
                        <c:v>126.2878948742765</c:v>
                      </c:pt>
                      <c:pt idx="16">
                        <c:v>128.0241667549447</c:v>
                      </c:pt>
                      <c:pt idx="17">
                        <c:v>123.85500489033785</c:v>
                      </c:pt>
                      <c:pt idx="18">
                        <c:v>121.80622842021204</c:v>
                      </c:pt>
                      <c:pt idx="19">
                        <c:v>122.61271737758723</c:v>
                      </c:pt>
                      <c:pt idx="20">
                        <c:v>123.09659798966155</c:v>
                      </c:pt>
                      <c:pt idx="21">
                        <c:v>125.36924960741106</c:v>
                      </c:pt>
                      <c:pt idx="22">
                        <c:v>127.36213522530463</c:v>
                      </c:pt>
                      <c:pt idx="23">
                        <c:v>128.29391486790081</c:v>
                      </c:pt>
                      <c:pt idx="24">
                        <c:v>127.35509358585946</c:v>
                      </c:pt>
                      <c:pt idx="25">
                        <c:v>116.39251939716333</c:v>
                      </c:pt>
                      <c:pt idx="26">
                        <c:v>125.8379797018607</c:v>
                      </c:pt>
                      <c:pt idx="27">
                        <c:v>127.54410284500139</c:v>
                      </c:pt>
                    </c:numCache>
                  </c:numRef>
                </c:val>
                <c:smooth val="0"/>
                <c:extLst xmlns:c15="http://schemas.microsoft.com/office/drawing/2012/chart">
                  <c:ext xmlns:c16="http://schemas.microsoft.com/office/drawing/2014/chart" uri="{C3380CC4-5D6E-409C-BE32-E72D297353CC}">
                    <c16:uniqueId val="{0000000C-C80B-472B-9405-13550351635B}"/>
                  </c:ext>
                </c:extLst>
              </c15:ser>
            </c15:filteredLineSeries>
            <c15:filteredLineSeries>
              <c15:ser>
                <c:idx val="12"/>
                <c:order val="12"/>
                <c:tx>
                  <c:strRef>
                    <c:extLst xmlns:c15="http://schemas.microsoft.com/office/drawing/2012/chart">
                      <c:ext xmlns:c15="http://schemas.microsoft.com/office/drawing/2012/chart" uri="{02D57815-91ED-43cb-92C2-25804820EDAC}">
                        <c15:formulaRef>
                          <c15:sqref>'[Prodotto interno lordo lato produzione (IT1^J93_498_DF_DCCN_PILT_1^J1.0).xlsx]ElaRI100'!$A$22</c15:sqref>
                        </c15:formulaRef>
                      </c:ext>
                    </c:extLst>
                    <c:strCache>
                      <c:ptCount val="1"/>
                      <c:pt idx="0">
                        <c:v>Nord-est  </c:v>
                      </c:pt>
                    </c:strCache>
                  </c:strRef>
                </c:tx>
                <c:spPr>
                  <a:ln w="28575" cap="rnd">
                    <a:solidFill>
                      <a:srgbClr val="00B050"/>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(IT1^J93_498_DF_DCCN_PILT_1^J1.0).xlsx]ElaRI100'!$B$22:$AD$22</c15:sqref>
                        </c15:formulaRef>
                      </c:ext>
                    </c:extLst>
                    <c:numCache>
                      <c:formatCode>#,##0.0</c:formatCode>
                      <c:ptCount val="29"/>
                      <c:pt idx="0">
                        <c:v>100</c:v>
                      </c:pt>
                      <c:pt idx="1">
                        <c:v>104.0395709725141</c:v>
                      </c:pt>
                      <c:pt idx="2">
                        <c:v>108.58060975260737</c:v>
                      </c:pt>
                      <c:pt idx="3">
                        <c:v>111.73687607935931</c:v>
                      </c:pt>
                      <c:pt idx="4">
                        <c:v>113.88154844141458</c:v>
                      </c:pt>
                      <c:pt idx="5">
                        <c:v>120.25095769266882</c:v>
                      </c:pt>
                      <c:pt idx="6">
                        <c:v>122.41690692053061</c:v>
                      </c:pt>
                      <c:pt idx="7">
                        <c:v>122.6454790829946</c:v>
                      </c:pt>
                      <c:pt idx="8">
                        <c:v>124.31279325103579</c:v>
                      </c:pt>
                      <c:pt idx="9">
                        <c:v>127.55737078616789</c:v>
                      </c:pt>
                      <c:pt idx="10">
                        <c:v>128.91785890160344</c:v>
                      </c:pt>
                      <c:pt idx="11">
                        <c:v>132.07998418317197</c:v>
                      </c:pt>
                      <c:pt idx="12">
                        <c:v>134.98560825903527</c:v>
                      </c:pt>
                      <c:pt idx="13">
                        <c:v>133.16333638855497</c:v>
                      </c:pt>
                      <c:pt idx="14">
                        <c:v>126.5472930762911</c:v>
                      </c:pt>
                      <c:pt idx="15">
                        <c:v>128.61935228599268</c:v>
                      </c:pt>
                      <c:pt idx="16">
                        <c:v>131.88505819553407</c:v>
                      </c:pt>
                      <c:pt idx="17">
                        <c:v>128.73051304688087</c:v>
                      </c:pt>
                      <c:pt idx="18">
                        <c:v>127.97736692778139</c:v>
                      </c:pt>
                      <c:pt idx="19">
                        <c:v>128.82904569576971</c:v>
                      </c:pt>
                      <c:pt idx="20">
                        <c:v>129.42246976994625</c:v>
                      </c:pt>
                      <c:pt idx="21">
                        <c:v>131.88200748406084</c:v>
                      </c:pt>
                      <c:pt idx="22">
                        <c:v>133.9419777035431</c:v>
                      </c:pt>
                      <c:pt idx="23">
                        <c:v>135.06088707950039</c:v>
                      </c:pt>
                      <c:pt idx="24">
                        <c:v>135.01049334765409</c:v>
                      </c:pt>
                      <c:pt idx="25">
                        <c:v>122.89957669206372</c:v>
                      </c:pt>
                      <c:pt idx="26">
                        <c:v>132.27849275448719</c:v>
                      </c:pt>
                      <c:pt idx="27">
                        <c:v>134.97520894308136</c:v>
                      </c:pt>
                    </c:numCache>
                  </c:numRef>
                </c:val>
                <c:smooth val="0"/>
                <c:extLst xmlns:c15="http://schemas.microsoft.com/office/drawing/2012/chart">
                  <c:ext xmlns:c16="http://schemas.microsoft.com/office/drawing/2014/chart" uri="{C3380CC4-5D6E-409C-BE32-E72D297353CC}">
                    <c16:uniqueId val="{0000000D-C80B-472B-9405-13550351635B}"/>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'[Prodotto interno lordo lato produzione (IT1^J93_498_DF_DCCN_PILT_1^J1.0).xlsx]ElaRI100'!$A$23</c15:sqref>
                        </c15:formulaRef>
                      </c:ext>
                    </c:extLst>
                    <c:strCache>
                      <c:ptCount val="1"/>
                      <c:pt idx="0">
                        <c:v>Trentino Alto Adige / Südtirol  </c:v>
                      </c:pt>
                    </c:strCache>
                  </c:strRef>
                </c:tx>
                <c:spPr>
                  <a:ln w="28575" cap="rnd">
                    <a:solidFill>
                      <a:schemeClr val="accent1">
                        <a:shade val="8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(IT1^J93_498_DF_DCCN_PILT_1^J1.0).xlsx]ElaRI100'!$B$23:$AD$23</c15:sqref>
                        </c15:formulaRef>
                      </c:ext>
                    </c:extLst>
                    <c:numCache>
                      <c:formatCode>#,##0.0</c:formatCode>
                      <c:ptCount val="29"/>
                      <c:pt idx="0">
                        <c:v>100</c:v>
                      </c:pt>
                      <c:pt idx="1">
                        <c:v>105.08435427258438</c:v>
                      </c:pt>
                      <c:pt idx="2">
                        <c:v>107.89274252384321</c:v>
                      </c:pt>
                      <c:pt idx="3">
                        <c:v>112.10065906054783</c:v>
                      </c:pt>
                      <c:pt idx="4">
                        <c:v>113.14190980704598</c:v>
                      </c:pt>
                      <c:pt idx="5">
                        <c:v>118.01035220480688</c:v>
                      </c:pt>
                      <c:pt idx="6">
                        <c:v>119.86113057844821</c:v>
                      </c:pt>
                      <c:pt idx="7">
                        <c:v>119.49668655922832</c:v>
                      </c:pt>
                      <c:pt idx="8">
                        <c:v>121.1974124261672</c:v>
                      </c:pt>
                      <c:pt idx="9">
                        <c:v>124.44994812150907</c:v>
                      </c:pt>
                      <c:pt idx="10">
                        <c:v>124.65264575362599</c:v>
                      </c:pt>
                      <c:pt idx="11">
                        <c:v>127.94844074324652</c:v>
                      </c:pt>
                      <c:pt idx="12">
                        <c:v>131.19232534325468</c:v>
                      </c:pt>
                      <c:pt idx="13">
                        <c:v>131.56391081625952</c:v>
                      </c:pt>
                      <c:pt idx="14">
                        <c:v>128.90557850675759</c:v>
                      </c:pt>
                      <c:pt idx="15">
                        <c:v>132.47266323744395</c:v>
                      </c:pt>
                      <c:pt idx="16">
                        <c:v>135.38267935259691</c:v>
                      </c:pt>
                      <c:pt idx="17">
                        <c:v>137.3587488145518</c:v>
                      </c:pt>
                      <c:pt idx="18">
                        <c:v>138.36779334852662</c:v>
                      </c:pt>
                      <c:pt idx="19">
                        <c:v>138.17577094204094</c:v>
                      </c:pt>
                      <c:pt idx="20">
                        <c:v>137.53561842021895</c:v>
                      </c:pt>
                      <c:pt idx="21">
                        <c:v>139.08299025822575</c:v>
                      </c:pt>
                      <c:pt idx="22">
                        <c:v>141.51954805752089</c:v>
                      </c:pt>
                      <c:pt idx="23">
                        <c:v>145.1540571959205</c:v>
                      </c:pt>
                      <c:pt idx="24">
                        <c:v>146.88612861541881</c:v>
                      </c:pt>
                      <c:pt idx="25">
                        <c:v>134.70822017226052</c:v>
                      </c:pt>
                      <c:pt idx="26">
                        <c:v>142.17337607655884</c:v>
                      </c:pt>
                      <c:pt idx="27">
                        <c:v>150.92917842851321</c:v>
                      </c:pt>
                    </c:numCache>
                  </c:numRef>
                </c:val>
                <c:smooth val="0"/>
                <c:extLst xmlns:c15="http://schemas.microsoft.com/office/drawing/2012/chart">
                  <c:ext xmlns:c16="http://schemas.microsoft.com/office/drawing/2014/chart" uri="{C3380CC4-5D6E-409C-BE32-E72D297353CC}">
                    <c16:uniqueId val="{0000000E-C80B-472B-9405-13550351635B}"/>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'[Prodotto interno lordo lato produzione (IT1^J93_498_DF_DCCN_PILT_1^J1.0).xlsx]ElaRI100'!$A$24</c15:sqref>
                        </c15:formulaRef>
                      </c:ext>
                    </c:extLst>
                    <c:strCache>
                      <c:ptCount val="1"/>
                      <c:pt idx="0">
                        <c:v>Provincia Autonoma Bolzano / Bozen  </c:v>
                      </c:pt>
                    </c:strCache>
                  </c:strRef>
                </c:tx>
                <c:spPr>
                  <a:ln w="28575" cap="rnd">
                    <a:solidFill>
                      <a:schemeClr val="accent1">
                        <a:shade val="8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(IT1^J93_498_DF_DCCN_PILT_1^J1.0).xlsx]ElaRI100'!$B$24:$AD$24</c15:sqref>
                        </c15:formulaRef>
                      </c:ext>
                    </c:extLst>
                    <c:numCache>
                      <c:formatCode>#,##0.0</c:formatCode>
                      <c:ptCount val="29"/>
                      <c:pt idx="0">
                        <c:v>100</c:v>
                      </c:pt>
                      <c:pt idx="1">
                        <c:v>105.39846519810986</c:v>
                      </c:pt>
                      <c:pt idx="2">
                        <c:v>107.01604613589681</c:v>
                      </c:pt>
                      <c:pt idx="3">
                        <c:v>111.8313800527883</c:v>
                      </c:pt>
                      <c:pt idx="4">
                        <c:v>110.11721677724779</c:v>
                      </c:pt>
                      <c:pt idx="5">
                        <c:v>115.57215440398359</c:v>
                      </c:pt>
                      <c:pt idx="6">
                        <c:v>116.36933707611945</c:v>
                      </c:pt>
                      <c:pt idx="7">
                        <c:v>115.4212646961208</c:v>
                      </c:pt>
                      <c:pt idx="8">
                        <c:v>117.24637108409614</c:v>
                      </c:pt>
                      <c:pt idx="9">
                        <c:v>122.10346455315457</c:v>
                      </c:pt>
                      <c:pt idx="10">
                        <c:v>121.82966841946879</c:v>
                      </c:pt>
                      <c:pt idx="11">
                        <c:v>126.29265665175728</c:v>
                      </c:pt>
                      <c:pt idx="12">
                        <c:v>129.22090088134644</c:v>
                      </c:pt>
                      <c:pt idx="13">
                        <c:v>130.70549923087694</c:v>
                      </c:pt>
                      <c:pt idx="14">
                        <c:v>128.31967567227025</c:v>
                      </c:pt>
                      <c:pt idx="15">
                        <c:v>132.57566551995748</c:v>
                      </c:pt>
                      <c:pt idx="16">
                        <c:v>136.97808067245305</c:v>
                      </c:pt>
                      <c:pt idx="17">
                        <c:v>141.70264627212865</c:v>
                      </c:pt>
                      <c:pt idx="18">
                        <c:v>141.85995765719451</c:v>
                      </c:pt>
                      <c:pt idx="19">
                        <c:v>142.35744911283234</c:v>
                      </c:pt>
                      <c:pt idx="20">
                        <c:v>143.28189843058476</c:v>
                      </c:pt>
                      <c:pt idx="21">
                        <c:v>145.26115734795528</c:v>
                      </c:pt>
                      <c:pt idx="22">
                        <c:v>148.89433232038994</c:v>
                      </c:pt>
                      <c:pt idx="23">
                        <c:v>152.95982928173723</c:v>
                      </c:pt>
                      <c:pt idx="24">
                        <c:v>154.97242428679706</c:v>
                      </c:pt>
                      <c:pt idx="25">
                        <c:v>141.48015839193212</c:v>
                      </c:pt>
                      <c:pt idx="26">
                        <c:v>149.91464433941223</c:v>
                      </c:pt>
                      <c:pt idx="27">
                        <c:v>160.01326038275778</c:v>
                      </c:pt>
                    </c:numCache>
                  </c:numRef>
                </c:val>
                <c:smooth val="0"/>
                <c:extLst xmlns:c15="http://schemas.microsoft.com/office/drawing/2012/chart">
                  <c:ext xmlns:c16="http://schemas.microsoft.com/office/drawing/2014/chart" uri="{C3380CC4-5D6E-409C-BE32-E72D297353CC}">
                    <c16:uniqueId val="{0000000F-C80B-472B-9405-13550351635B}"/>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'[Prodotto interno lordo lato produzione (IT1^J93_498_DF_DCCN_PILT_1^J1.0).xlsx]ElaRI100'!$A$25</c15:sqref>
                        </c15:formulaRef>
                      </c:ext>
                    </c:extLst>
                    <c:strCache>
                      <c:ptCount val="1"/>
                      <c:pt idx="0">
                        <c:v>Provincia Autonoma Trento  </c:v>
                      </c:pt>
                    </c:strCache>
                  </c:strRef>
                </c:tx>
                <c:spPr>
                  <a:ln w="28575" cap="rnd">
                    <a:solidFill>
                      <a:schemeClr val="accent1">
                        <a:shade val="90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(IT1^J93_498_DF_DCCN_PILT_1^J1.0).xlsx]ElaRI100'!$B$25:$AD$25</c15:sqref>
                        </c15:formulaRef>
                      </c:ext>
                    </c:extLst>
                    <c:numCache>
                      <c:formatCode>#,##0.0</c:formatCode>
                      <c:ptCount val="29"/>
                      <c:pt idx="0">
                        <c:v>100</c:v>
                      </c:pt>
                      <c:pt idx="1">
                        <c:v>104.74730870564714</c:v>
                      </c:pt>
                      <c:pt idx="2">
                        <c:v>108.83093098408159</c:v>
                      </c:pt>
                      <c:pt idx="3">
                        <c:v>112.38882547840683</c:v>
                      </c:pt>
                      <c:pt idx="4">
                        <c:v>116.37875683337785</c:v>
                      </c:pt>
                      <c:pt idx="5">
                        <c:v>120.61956683368125</c:v>
                      </c:pt>
                      <c:pt idx="6">
                        <c:v>123.59784081754702</c:v>
                      </c:pt>
                      <c:pt idx="7">
                        <c:v>123.85796124353161</c:v>
                      </c:pt>
                      <c:pt idx="8">
                        <c:v>125.42558245631744</c:v>
                      </c:pt>
                      <c:pt idx="9">
                        <c:v>126.96101562017409</c:v>
                      </c:pt>
                      <c:pt idx="10">
                        <c:v>127.67362861021644</c:v>
                      </c:pt>
                      <c:pt idx="11">
                        <c:v>129.72112664549675</c:v>
                      </c:pt>
                      <c:pt idx="12">
                        <c:v>133.3020268383487</c:v>
                      </c:pt>
                      <c:pt idx="13">
                        <c:v>132.48253196562612</c:v>
                      </c:pt>
                      <c:pt idx="14">
                        <c:v>129.53257695878105</c:v>
                      </c:pt>
                      <c:pt idx="15">
                        <c:v>132.36315518239994</c:v>
                      </c:pt>
                      <c:pt idx="16">
                        <c:v>133.67608695135974</c:v>
                      </c:pt>
                      <c:pt idx="17">
                        <c:v>132.71016747762638</c:v>
                      </c:pt>
                      <c:pt idx="18">
                        <c:v>134.62999223243276</c:v>
                      </c:pt>
                      <c:pt idx="19">
                        <c:v>133.70078706141021</c:v>
                      </c:pt>
                      <c:pt idx="20">
                        <c:v>131.38629047824801</c:v>
                      </c:pt>
                      <c:pt idx="21">
                        <c:v>132.47148238765473</c:v>
                      </c:pt>
                      <c:pt idx="22">
                        <c:v>133.62749148320501</c:v>
                      </c:pt>
                      <c:pt idx="23">
                        <c:v>136.80078302386829</c:v>
                      </c:pt>
                      <c:pt idx="24">
                        <c:v>138.23265474548148</c:v>
                      </c:pt>
                      <c:pt idx="25">
                        <c:v>127.46129366669412</c:v>
                      </c:pt>
                      <c:pt idx="26">
                        <c:v>133.88851268700918</c:v>
                      </c:pt>
                      <c:pt idx="27">
                        <c:v>141.20793287702244</c:v>
                      </c:pt>
                    </c:numCache>
                  </c:numRef>
                </c:val>
                <c:smooth val="0"/>
                <c:extLst xmlns:c15="http://schemas.microsoft.com/office/drawing/2012/chart">
                  <c:ext xmlns:c16="http://schemas.microsoft.com/office/drawing/2014/chart" uri="{C3380CC4-5D6E-409C-BE32-E72D297353CC}">
                    <c16:uniqueId val="{00000010-C80B-472B-9405-13550351635B}"/>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'[Prodotto interno lordo lato produzione (IT1^J93_498_DF_DCCN_PILT_1^J1.0).xlsx]ElaRI100'!$A$26</c15:sqref>
                        </c15:formulaRef>
                      </c:ext>
                    </c:extLst>
                    <c:strCache>
                      <c:ptCount val="1"/>
                      <c:pt idx="0">
                        <c:v>Veneto  </c:v>
                      </c:pt>
                    </c:strCache>
                  </c:strRef>
                </c:tx>
                <c:spPr>
                  <a:ln w="28575" cap="rnd">
                    <a:solidFill>
                      <a:schemeClr val="accent1">
                        <a:shade val="94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(IT1^J93_498_DF_DCCN_PILT_1^J1.0).xlsx]ElaRI100'!$B$26:$AD$26</c15:sqref>
                        </c15:formulaRef>
                      </c:ext>
                    </c:extLst>
                    <c:numCache>
                      <c:formatCode>#,##0.0</c:formatCode>
                      <c:ptCount val="29"/>
                      <c:pt idx="0">
                        <c:v>100</c:v>
                      </c:pt>
                      <c:pt idx="1">
                        <c:v>103.94903097401314</c:v>
                      </c:pt>
                      <c:pt idx="2">
                        <c:v>109.18789222316198</c:v>
                      </c:pt>
                      <c:pt idx="3">
                        <c:v>112.05764741863412</c:v>
                      </c:pt>
                      <c:pt idx="4">
                        <c:v>113.80242330253381</c:v>
                      </c:pt>
                      <c:pt idx="5">
                        <c:v>120.06826221141992</c:v>
                      </c:pt>
                      <c:pt idx="6">
                        <c:v>121.95238665654202</c:v>
                      </c:pt>
                      <c:pt idx="7">
                        <c:v>121.60419290335346</c:v>
                      </c:pt>
                      <c:pt idx="8">
                        <c:v>124.74939788961737</c:v>
                      </c:pt>
                      <c:pt idx="9">
                        <c:v>128.71958265389884</c:v>
                      </c:pt>
                      <c:pt idx="10">
                        <c:v>129.95534593717221</c:v>
                      </c:pt>
                      <c:pt idx="11">
                        <c:v>131.95001721371435</c:v>
                      </c:pt>
                      <c:pt idx="12">
                        <c:v>134.3243968487707</c:v>
                      </c:pt>
                      <c:pt idx="13">
                        <c:v>131.66371864340178</c:v>
                      </c:pt>
                      <c:pt idx="14">
                        <c:v>125.80866876644433</c:v>
                      </c:pt>
                      <c:pt idx="15">
                        <c:v>127.22177609184006</c:v>
                      </c:pt>
                      <c:pt idx="16">
                        <c:v>130.25037180684558</c:v>
                      </c:pt>
                      <c:pt idx="17">
                        <c:v>126.3455752245232</c:v>
                      </c:pt>
                      <c:pt idx="18">
                        <c:v>124.84140648799668</c:v>
                      </c:pt>
                      <c:pt idx="19">
                        <c:v>125.72843860132636</c:v>
                      </c:pt>
                      <c:pt idx="20">
                        <c:v>126.38179715389492</c:v>
                      </c:pt>
                      <c:pt idx="21">
                        <c:v>129.35588460603259</c:v>
                      </c:pt>
                      <c:pt idx="22">
                        <c:v>131.30758806408454</c:v>
                      </c:pt>
                      <c:pt idx="23">
                        <c:v>131.78383992369919</c:v>
                      </c:pt>
                      <c:pt idx="24">
                        <c:v>132.03185448068174</c:v>
                      </c:pt>
                      <c:pt idx="25">
                        <c:v>118.89002594322534</c:v>
                      </c:pt>
                      <c:pt idx="26">
                        <c:v>128.04844729384965</c:v>
                      </c:pt>
                      <c:pt idx="27">
                        <c:v>131.18915779087791</c:v>
                      </c:pt>
                    </c:numCache>
                  </c:numRef>
                </c:val>
                <c:smooth val="0"/>
                <c:extLst xmlns:c15="http://schemas.microsoft.com/office/drawing/2012/chart">
                  <c:ext xmlns:c16="http://schemas.microsoft.com/office/drawing/2014/chart" uri="{C3380CC4-5D6E-409C-BE32-E72D297353CC}">
                    <c16:uniqueId val="{00000011-C80B-472B-9405-13550351635B}"/>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'[Prodotto interno lordo lato produzione (IT1^J93_498_DF_DCCN_PILT_1^J1.0).xlsx]ElaRI100'!$A$27</c15:sqref>
                        </c15:formulaRef>
                      </c:ext>
                    </c:extLst>
                    <c:strCache>
                      <c:ptCount val="1"/>
                      <c:pt idx="0">
                        <c:v>Friuli-Venezia Giulia  </c:v>
                      </c:pt>
                    </c:strCache>
                  </c:strRef>
                </c:tx>
                <c:spPr>
                  <a:ln w="28575" cap="rnd">
                    <a:solidFill>
                      <a:schemeClr val="accent1">
                        <a:shade val="9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(IT1^J93_498_DF_DCCN_PILT_1^J1.0).xlsx]ElaRI100'!$B$27:$AD$27</c15:sqref>
                        </c15:formulaRef>
                      </c:ext>
                    </c:extLst>
                    <c:numCache>
                      <c:formatCode>#,##0.0</c:formatCode>
                      <c:ptCount val="29"/>
                      <c:pt idx="0">
                        <c:v>100</c:v>
                      </c:pt>
                      <c:pt idx="1">
                        <c:v>102.01271058482054</c:v>
                      </c:pt>
                      <c:pt idx="2">
                        <c:v>106.13136841000349</c:v>
                      </c:pt>
                      <c:pt idx="3">
                        <c:v>107.86915258798101</c:v>
                      </c:pt>
                      <c:pt idx="4">
                        <c:v>111.03476555927041</c:v>
                      </c:pt>
                      <c:pt idx="5">
                        <c:v>117.6086996667327</c:v>
                      </c:pt>
                      <c:pt idx="6">
                        <c:v>121.18618516718918</c:v>
                      </c:pt>
                      <c:pt idx="7">
                        <c:v>121.85533899920544</c:v>
                      </c:pt>
                      <c:pt idx="8">
                        <c:v>120.31504212062084</c:v>
                      </c:pt>
                      <c:pt idx="9">
                        <c:v>122.17987454660447</c:v>
                      </c:pt>
                      <c:pt idx="10">
                        <c:v>125.06000328776081</c:v>
                      </c:pt>
                      <c:pt idx="11">
                        <c:v>128.21197606659936</c:v>
                      </c:pt>
                      <c:pt idx="12">
                        <c:v>130.67015875199081</c:v>
                      </c:pt>
                      <c:pt idx="13">
                        <c:v>127.13484542056344</c:v>
                      </c:pt>
                      <c:pt idx="14">
                        <c:v>118.98123991518598</c:v>
                      </c:pt>
                      <c:pt idx="15">
                        <c:v>122.33207636975091</c:v>
                      </c:pt>
                      <c:pt idx="16">
                        <c:v>123.78330270162209</c:v>
                      </c:pt>
                      <c:pt idx="17">
                        <c:v>118.9524487866676</c:v>
                      </c:pt>
                      <c:pt idx="18">
                        <c:v>118.57028441784387</c:v>
                      </c:pt>
                      <c:pt idx="19">
                        <c:v>118.23288692695441</c:v>
                      </c:pt>
                      <c:pt idx="20">
                        <c:v>119.79867746786785</c:v>
                      </c:pt>
                      <c:pt idx="21">
                        <c:v>120.31860535087901</c:v>
                      </c:pt>
                      <c:pt idx="22">
                        <c:v>121.64337150916225</c:v>
                      </c:pt>
                      <c:pt idx="23">
                        <c:v>123.23654165668692</c:v>
                      </c:pt>
                      <c:pt idx="24">
                        <c:v>123.81557015320232</c:v>
                      </c:pt>
                      <c:pt idx="25">
                        <c:v>113.28870482270418</c:v>
                      </c:pt>
                      <c:pt idx="26">
                        <c:v>122.40734453685222</c:v>
                      </c:pt>
                      <c:pt idx="27">
                        <c:v>124.23490754252866</c:v>
                      </c:pt>
                    </c:numCache>
                  </c:numRef>
                </c:val>
                <c:smooth val="0"/>
                <c:extLst xmlns:c15="http://schemas.microsoft.com/office/drawing/2012/chart">
                  <c:ext xmlns:c16="http://schemas.microsoft.com/office/drawing/2014/chart" uri="{C3380CC4-5D6E-409C-BE32-E72D297353CC}">
                    <c16:uniqueId val="{00000012-C80B-472B-9405-13550351635B}"/>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'[Prodotto interno lordo lato produzione (IT1^J93_498_DF_DCCN_PILT_1^J1.0).xlsx]ElaRI100'!$A$28</c15:sqref>
                        </c15:formulaRef>
                      </c:ext>
                    </c:extLst>
                    <c:strCache>
                      <c:ptCount val="1"/>
                      <c:pt idx="0">
                        <c:v>Emilia-Romagna  </c:v>
                      </c:pt>
                    </c:strCache>
                  </c:strRef>
                </c:tx>
                <c:spPr>
                  <a:ln w="28575" cap="rnd">
                    <a:solidFill>
                      <a:schemeClr val="accent1">
                        <a:tint val="99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(IT1^J93_498_DF_DCCN_PILT_1^J1.0).xlsx]ElaRI100'!$B$28:$AD$28</c15:sqref>
                        </c15:formulaRef>
                      </c:ext>
                    </c:extLst>
                    <c:numCache>
                      <c:formatCode>#,##0.0</c:formatCode>
                      <c:ptCount val="29"/>
                      <c:pt idx="0">
                        <c:v>100</c:v>
                      </c:pt>
                      <c:pt idx="1">
                        <c:v>104.39587766059812</c:v>
                      </c:pt>
                      <c:pt idx="2">
                        <c:v>108.77778643657147</c:v>
                      </c:pt>
                      <c:pt idx="3">
                        <c:v>112.33443628654426</c:v>
                      </c:pt>
                      <c:pt idx="4">
                        <c:v>114.93220989845534</c:v>
                      </c:pt>
                      <c:pt idx="5">
                        <c:v>121.76614317364837</c:v>
                      </c:pt>
                      <c:pt idx="6">
                        <c:v>123.93980712346993</c:v>
                      </c:pt>
                      <c:pt idx="7">
                        <c:v>124.82712295392079</c:v>
                      </c:pt>
                      <c:pt idx="8">
                        <c:v>125.76982440760196</c:v>
                      </c:pt>
                      <c:pt idx="9">
                        <c:v>128.60842420360015</c:v>
                      </c:pt>
                      <c:pt idx="10">
                        <c:v>130.00935618041734</c:v>
                      </c:pt>
                      <c:pt idx="11">
                        <c:v>134.38348683491893</c:v>
                      </c:pt>
                      <c:pt idx="12">
                        <c:v>137.88410957035578</c:v>
                      </c:pt>
                      <c:pt idx="13">
                        <c:v>136.8186617881959</c:v>
                      </c:pt>
                      <c:pt idx="14">
                        <c:v>128.72506082676247</c:v>
                      </c:pt>
                      <c:pt idx="15">
                        <c:v>130.74928530134071</c:v>
                      </c:pt>
                      <c:pt idx="16">
                        <c:v>134.85241941285841</c:v>
                      </c:pt>
                      <c:pt idx="17">
                        <c:v>131.55051289597432</c:v>
                      </c:pt>
                      <c:pt idx="18">
                        <c:v>131.01899528596419</c:v>
                      </c:pt>
                      <c:pt idx="19">
                        <c:v>132.43668228712014</c:v>
                      </c:pt>
                      <c:pt idx="20">
                        <c:v>133.041061585324</c:v>
                      </c:pt>
                      <c:pt idx="21">
                        <c:v>135.72109097709796</c:v>
                      </c:pt>
                      <c:pt idx="22">
                        <c:v>137.9915307759897</c:v>
                      </c:pt>
                      <c:pt idx="23">
                        <c:v>138.98327439019857</c:v>
                      </c:pt>
                      <c:pt idx="24">
                        <c:v>137.9596112613541</c:v>
                      </c:pt>
                      <c:pt idx="25">
                        <c:v>126.54148873405471</c:v>
                      </c:pt>
                      <c:pt idx="26">
                        <c:v>136.74732341524825</c:v>
                      </c:pt>
                      <c:pt idx="27">
                        <c:v>137.55236214621672</c:v>
                      </c:pt>
                    </c:numCache>
                  </c:numRef>
                </c:val>
                <c:smooth val="0"/>
                <c:extLst xmlns:c15="http://schemas.microsoft.com/office/drawing/2012/chart">
                  <c:ext xmlns:c16="http://schemas.microsoft.com/office/drawing/2014/chart" uri="{C3380CC4-5D6E-409C-BE32-E72D297353CC}">
                    <c16:uniqueId val="{00000013-C80B-472B-9405-13550351635B}"/>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'[Prodotto interno lordo lato produzione (IT1^J93_498_DF_DCCN_PILT_1^J1.0).xlsx]ElaRI100'!$A$29</c15:sqref>
                        </c15:formulaRef>
                      </c:ext>
                    </c:extLst>
                    <c:strCache>
                      <c:ptCount val="1"/>
                      <c:pt idx="0">
                        <c:v>Centro  </c:v>
                      </c:pt>
                    </c:strCache>
                  </c:strRef>
                </c:tx>
                <c:spPr>
                  <a:ln w="28575" cap="rnd">
                    <a:solidFill>
                      <a:srgbClr val="FFC000"/>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(IT1^J93_498_DF_DCCN_PILT_1^J1.0).xlsx]ElaRI100'!$B$29:$AD$29</c15:sqref>
                        </c15:formulaRef>
                      </c:ext>
                    </c:extLst>
                    <c:numCache>
                      <c:formatCode>#,##0.0</c:formatCode>
                      <c:ptCount val="29"/>
                      <c:pt idx="0">
                        <c:v>100</c:v>
                      </c:pt>
                      <c:pt idx="1">
                        <c:v>102.6362832994477</c:v>
                      </c:pt>
                      <c:pt idx="2">
                        <c:v>107.55980796397375</c:v>
                      </c:pt>
                      <c:pt idx="3">
                        <c:v>111.348709489908</c:v>
                      </c:pt>
                      <c:pt idx="4">
                        <c:v>113.31318769398801</c:v>
                      </c:pt>
                      <c:pt idx="5">
                        <c:v>117.80663429731591</c:v>
                      </c:pt>
                      <c:pt idx="6">
                        <c:v>121.37795453142772</c:v>
                      </c:pt>
                      <c:pt idx="7">
                        <c:v>124.07640009446624</c:v>
                      </c:pt>
                      <c:pt idx="8">
                        <c:v>125.14778709389375</c:v>
                      </c:pt>
                      <c:pt idx="9">
                        <c:v>129.22925574694503</c:v>
                      </c:pt>
                      <c:pt idx="10">
                        <c:v>130.11154502837448</c:v>
                      </c:pt>
                      <c:pt idx="11">
                        <c:v>132.6861523353964</c:v>
                      </c:pt>
                      <c:pt idx="12">
                        <c:v>134.86808245042755</c:v>
                      </c:pt>
                      <c:pt idx="13">
                        <c:v>132.82323473519457</c:v>
                      </c:pt>
                      <c:pt idx="14">
                        <c:v>128.85288020546511</c:v>
                      </c:pt>
                      <c:pt idx="15">
                        <c:v>129.59882524771308</c:v>
                      </c:pt>
                      <c:pt idx="16">
                        <c:v>130.94971157946947</c:v>
                      </c:pt>
                      <c:pt idx="17">
                        <c:v>126.64739854413409</c:v>
                      </c:pt>
                      <c:pt idx="18">
                        <c:v>123.73728899967708</c:v>
                      </c:pt>
                      <c:pt idx="19">
                        <c:v>123.53620496707629</c:v>
                      </c:pt>
                      <c:pt idx="20">
                        <c:v>122.88019661660658</c:v>
                      </c:pt>
                      <c:pt idx="21">
                        <c:v>125.55401534068784</c:v>
                      </c:pt>
                      <c:pt idx="22">
                        <c:v>126.33956590335509</c:v>
                      </c:pt>
                      <c:pt idx="23">
                        <c:v>126.73707825386212</c:v>
                      </c:pt>
                      <c:pt idx="24">
                        <c:v>127.21055231937203</c:v>
                      </c:pt>
                      <c:pt idx="25">
                        <c:v>113.54728495876992</c:v>
                      </c:pt>
                      <c:pt idx="26">
                        <c:v>120.10468891124899</c:v>
                      </c:pt>
                      <c:pt idx="27">
                        <c:v>122.88886961614362</c:v>
                      </c:pt>
                    </c:numCache>
                  </c:numRef>
                </c:val>
                <c:smooth val="0"/>
                <c:extLst xmlns:c15="http://schemas.microsoft.com/office/drawing/2012/chart">
                  <c:ext xmlns:c16="http://schemas.microsoft.com/office/drawing/2014/chart" uri="{C3380CC4-5D6E-409C-BE32-E72D297353CC}">
                    <c16:uniqueId val="{00000014-C80B-472B-9405-13550351635B}"/>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'[Prodotto interno lordo lato produzione (IT1^J93_498_DF_DCCN_PILT_1^J1.0).xlsx]ElaRI100'!$A$30</c15:sqref>
                        </c15:formulaRef>
                      </c:ext>
                    </c:extLst>
                    <c:strCache>
                      <c:ptCount val="1"/>
                      <c:pt idx="0">
                        <c:v>Toscana  </c:v>
                      </c:pt>
                    </c:strCache>
                  </c:strRef>
                </c:tx>
                <c:spPr>
                  <a:ln w="28575" cap="rnd">
                    <a:solidFill>
                      <a:schemeClr val="accent1">
                        <a:tint val="91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(IT1^J93_498_DF_DCCN_PILT_1^J1.0).xlsx]ElaRI100'!$B$30:$AD$30</c15:sqref>
                        </c15:formulaRef>
                      </c:ext>
                    </c:extLst>
                    <c:numCache>
                      <c:formatCode>#,##0.0</c:formatCode>
                      <c:ptCount val="29"/>
                      <c:pt idx="0">
                        <c:v>100</c:v>
                      </c:pt>
                      <c:pt idx="1">
                        <c:v>103.03928092885037</c:v>
                      </c:pt>
                      <c:pt idx="2">
                        <c:v>107.32512793367992</c:v>
                      </c:pt>
                      <c:pt idx="3">
                        <c:v>111.22418852814884</c:v>
                      </c:pt>
                      <c:pt idx="4">
                        <c:v>113.95044328629159</c:v>
                      </c:pt>
                      <c:pt idx="5">
                        <c:v>118.91492798005812</c:v>
                      </c:pt>
                      <c:pt idx="6">
                        <c:v>121.87646757192498</c:v>
                      </c:pt>
                      <c:pt idx="7">
                        <c:v>123.3205621205032</c:v>
                      </c:pt>
                      <c:pt idx="8">
                        <c:v>124.75991689547421</c:v>
                      </c:pt>
                      <c:pt idx="9">
                        <c:v>127.32551948429381</c:v>
                      </c:pt>
                      <c:pt idx="10">
                        <c:v>127.41861390367595</c:v>
                      </c:pt>
                      <c:pt idx="11">
                        <c:v>130.52939741021541</c:v>
                      </c:pt>
                      <c:pt idx="12">
                        <c:v>132.72040061836984</c:v>
                      </c:pt>
                      <c:pt idx="13">
                        <c:v>131.54839783627594</c:v>
                      </c:pt>
                      <c:pt idx="14">
                        <c:v>127.78010191260471</c:v>
                      </c:pt>
                      <c:pt idx="15">
                        <c:v>128.57509517732538</c:v>
                      </c:pt>
                      <c:pt idx="16">
                        <c:v>130.5834596217905</c:v>
                      </c:pt>
                      <c:pt idx="17">
                        <c:v>128.07679965707081</c:v>
                      </c:pt>
                      <c:pt idx="18">
                        <c:v>125.59017148262316</c:v>
                      </c:pt>
                      <c:pt idx="19">
                        <c:v>126.84210914242108</c:v>
                      </c:pt>
                      <c:pt idx="20">
                        <c:v>126.27714310226399</c:v>
                      </c:pt>
                      <c:pt idx="21">
                        <c:v>127.91989055010718</c:v>
                      </c:pt>
                      <c:pt idx="22">
                        <c:v>129.08822071539845</c:v>
                      </c:pt>
                      <c:pt idx="23">
                        <c:v>130.12789295967542</c:v>
                      </c:pt>
                      <c:pt idx="24">
                        <c:v>132.783404643945</c:v>
                      </c:pt>
                      <c:pt idx="25">
                        <c:v>115.23874715853636</c:v>
                      </c:pt>
                      <c:pt idx="26">
                        <c:v>123.89858163154177</c:v>
                      </c:pt>
                      <c:pt idx="27">
                        <c:v>127.94110099199094</c:v>
                      </c:pt>
                    </c:numCache>
                  </c:numRef>
                </c:val>
                <c:smooth val="0"/>
                <c:extLst xmlns:c15="http://schemas.microsoft.com/office/drawing/2012/chart">
                  <c:ext xmlns:c16="http://schemas.microsoft.com/office/drawing/2014/chart" uri="{C3380CC4-5D6E-409C-BE32-E72D297353CC}">
                    <c16:uniqueId val="{00000015-C80B-472B-9405-13550351635B}"/>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'[Prodotto interno lordo lato produzione (IT1^J93_498_DF_DCCN_PILT_1^J1.0).xlsx]ElaRI100'!$A$31</c15:sqref>
                        </c15:formulaRef>
                      </c:ext>
                    </c:extLst>
                    <c:strCache>
                      <c:ptCount val="1"/>
                      <c:pt idx="0">
                        <c:v>Umbria  </c:v>
                      </c:pt>
                    </c:strCache>
                  </c:strRef>
                </c:tx>
                <c:spPr>
                  <a:ln w="28575" cap="rnd">
                    <a:solidFill>
                      <a:schemeClr val="accent1">
                        <a:tint val="8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(IT1^J93_498_DF_DCCN_PILT_1^J1.0).xlsx]ElaRI100'!$B$31:$AD$31</c15:sqref>
                        </c15:formulaRef>
                      </c:ext>
                    </c:extLst>
                    <c:numCache>
                      <c:formatCode>#,##0.0</c:formatCode>
                      <c:ptCount val="29"/>
                      <c:pt idx="0">
                        <c:v>100</c:v>
                      </c:pt>
                      <c:pt idx="1">
                        <c:v>101.72386520294343</c:v>
                      </c:pt>
                      <c:pt idx="2">
                        <c:v>107.21007627317867</c:v>
                      </c:pt>
                      <c:pt idx="3">
                        <c:v>109.04031531241164</c:v>
                      </c:pt>
                      <c:pt idx="4">
                        <c:v>112.30694541615992</c:v>
                      </c:pt>
                      <c:pt idx="5">
                        <c:v>117.07806927078521</c:v>
                      </c:pt>
                      <c:pt idx="6">
                        <c:v>120.27249655838298</c:v>
                      </c:pt>
                      <c:pt idx="7">
                        <c:v>119.95508546669332</c:v>
                      </c:pt>
                      <c:pt idx="8">
                        <c:v>121.37191453314277</c:v>
                      </c:pt>
                      <c:pt idx="9">
                        <c:v>124.19690997406282</c:v>
                      </c:pt>
                      <c:pt idx="10">
                        <c:v>124.35130516236579</c:v>
                      </c:pt>
                      <c:pt idx="11">
                        <c:v>127.88247882472734</c:v>
                      </c:pt>
                      <c:pt idx="12">
                        <c:v>129.79594064930933</c:v>
                      </c:pt>
                      <c:pt idx="13">
                        <c:v>128.88370009709092</c:v>
                      </c:pt>
                      <c:pt idx="14">
                        <c:v>119.90599208117051</c:v>
                      </c:pt>
                      <c:pt idx="15">
                        <c:v>121.4620683947163</c:v>
                      </c:pt>
                      <c:pt idx="16">
                        <c:v>121.44643886708401</c:v>
                      </c:pt>
                      <c:pt idx="17">
                        <c:v>116.73888860486949</c:v>
                      </c:pt>
                      <c:pt idx="18">
                        <c:v>113.18959713729308</c:v>
                      </c:pt>
                      <c:pt idx="19">
                        <c:v>110.0022691569571</c:v>
                      </c:pt>
                      <c:pt idx="20">
                        <c:v>111.64900519101447</c:v>
                      </c:pt>
                      <c:pt idx="21">
                        <c:v>111.14031722642915</c:v>
                      </c:pt>
                      <c:pt idx="22">
                        <c:v>112.51440371935452</c:v>
                      </c:pt>
                      <c:pt idx="23">
                        <c:v>114.26736273917278</c:v>
                      </c:pt>
                      <c:pt idx="24">
                        <c:v>113.08085832783395</c:v>
                      </c:pt>
                      <c:pt idx="25">
                        <c:v>101.88230474498133</c:v>
                      </c:pt>
                      <c:pt idx="26">
                        <c:v>108.99614723283473</c:v>
                      </c:pt>
                      <c:pt idx="27">
                        <c:v>109.07379437177468</c:v>
                      </c:pt>
                    </c:numCache>
                  </c:numRef>
                </c:val>
                <c:smooth val="0"/>
                <c:extLst xmlns:c15="http://schemas.microsoft.com/office/drawing/2012/chart">
                  <c:ext xmlns:c16="http://schemas.microsoft.com/office/drawing/2014/chart" uri="{C3380CC4-5D6E-409C-BE32-E72D297353CC}">
                    <c16:uniqueId val="{00000016-C80B-472B-9405-13550351635B}"/>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'[Prodotto interno lordo lato produzione (IT1^J93_498_DF_DCCN_PILT_1^J1.0).xlsx]ElaRI100'!$A$32</c15:sqref>
                        </c15:formulaRef>
                      </c:ext>
                    </c:extLst>
                    <c:strCache>
                      <c:ptCount val="1"/>
                      <c:pt idx="0">
                        <c:v>Marche  </c:v>
                      </c:pt>
                    </c:strCache>
                  </c:strRef>
                </c:tx>
                <c:spPr>
                  <a:ln w="28575" cap="rnd">
                    <a:solidFill>
                      <a:schemeClr val="accent1">
                        <a:tint val="83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(IT1^J93_498_DF_DCCN_PILT_1^J1.0).xlsx]ElaRI100'!$B$32:$AD$32</c15:sqref>
                        </c15:formulaRef>
                      </c:ext>
                    </c:extLst>
                    <c:numCache>
                      <c:formatCode>#,##0.0</c:formatCode>
                      <c:ptCount val="29"/>
                      <c:pt idx="0">
                        <c:v>100</c:v>
                      </c:pt>
                      <c:pt idx="1">
                        <c:v>104.55855248530274</c:v>
                      </c:pt>
                      <c:pt idx="2">
                        <c:v>109.05789914509225</c:v>
                      </c:pt>
                      <c:pt idx="3">
                        <c:v>111.3430083889716</c:v>
                      </c:pt>
                      <c:pt idx="4">
                        <c:v>115.15867687149766</c:v>
                      </c:pt>
                      <c:pt idx="5">
                        <c:v>120.0329010199293</c:v>
                      </c:pt>
                      <c:pt idx="6">
                        <c:v>123.54586136938845</c:v>
                      </c:pt>
                      <c:pt idx="7">
                        <c:v>127.11262808573069</c:v>
                      </c:pt>
                      <c:pt idx="8">
                        <c:v>127.48475241520242</c:v>
                      </c:pt>
                      <c:pt idx="9">
                        <c:v>130.35249318156553</c:v>
                      </c:pt>
                      <c:pt idx="10">
                        <c:v>131.75758257105457</c:v>
                      </c:pt>
                      <c:pt idx="11">
                        <c:v>136.28327553938232</c:v>
                      </c:pt>
                      <c:pt idx="12">
                        <c:v>138.8129337196647</c:v>
                      </c:pt>
                      <c:pt idx="13">
                        <c:v>135.48530769109905</c:v>
                      </c:pt>
                      <c:pt idx="14">
                        <c:v>130.55496274303951</c:v>
                      </c:pt>
                      <c:pt idx="15">
                        <c:v>129.77971876404231</c:v>
                      </c:pt>
                      <c:pt idx="16">
                        <c:v>130.23158616782527</c:v>
                      </c:pt>
                      <c:pt idx="17">
                        <c:v>125.85347407533531</c:v>
                      </c:pt>
                      <c:pt idx="18">
                        <c:v>122.28207263766993</c:v>
                      </c:pt>
                      <c:pt idx="19">
                        <c:v>123.96413314521483</c:v>
                      </c:pt>
                      <c:pt idx="20">
                        <c:v>123.06545688858286</c:v>
                      </c:pt>
                      <c:pt idx="21">
                        <c:v>123.87672144627356</c:v>
                      </c:pt>
                      <c:pt idx="22">
                        <c:v>125.36121428709752</c:v>
                      </c:pt>
                      <c:pt idx="23">
                        <c:v>125.71390137429782</c:v>
                      </c:pt>
                      <c:pt idx="24">
                        <c:v>125.61431672345796</c:v>
                      </c:pt>
                      <c:pt idx="25">
                        <c:v>113.66890279145636</c:v>
                      </c:pt>
                      <c:pt idx="26">
                        <c:v>121.9040130326913</c:v>
                      </c:pt>
                      <c:pt idx="27">
                        <c:v>123.26063964544581</c:v>
                      </c:pt>
                    </c:numCache>
                  </c:numRef>
                </c:val>
                <c:smooth val="0"/>
                <c:extLst xmlns:c15="http://schemas.microsoft.com/office/drawing/2012/chart">
                  <c:ext xmlns:c16="http://schemas.microsoft.com/office/drawing/2014/chart" uri="{C3380CC4-5D6E-409C-BE32-E72D297353CC}">
                    <c16:uniqueId val="{00000017-C80B-472B-9405-13550351635B}"/>
                  </c:ext>
                </c:extLst>
              </c15:ser>
            </c15:filteredLineSeries>
            <c15:filteredLineSeries>
              <c15:ser>
                <c:idx val="23"/>
                <c:order val="23"/>
                <c:tx>
                  <c:strRef>
                    <c:extLst xmlns:c15="http://schemas.microsoft.com/office/drawing/2012/chart">
                      <c:ext xmlns:c15="http://schemas.microsoft.com/office/drawing/2012/chart" uri="{02D57815-91ED-43cb-92C2-25804820EDAC}">
                        <c15:formulaRef>
                          <c15:sqref>'[Prodotto interno lordo lato produzione (IT1^J93_498_DF_DCCN_PILT_1^J1.0).xlsx]ElaRI100'!$A$33</c15:sqref>
                        </c15:formulaRef>
                      </c:ext>
                    </c:extLst>
                    <c:strCache>
                      <c:ptCount val="1"/>
                      <c:pt idx="0">
                        <c:v>Lazio  </c:v>
                      </c:pt>
                    </c:strCache>
                  </c:strRef>
                </c:tx>
                <c:spPr>
                  <a:ln w="28575" cap="rnd">
                    <a:solidFill>
                      <a:schemeClr val="accent1">
                        <a:tint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(IT1^J93_498_DF_DCCN_PILT_1^J1.0).xlsx]ElaRI100'!$B$33:$AD$33</c15:sqref>
                        </c15:formulaRef>
                      </c:ext>
                    </c:extLst>
                    <c:numCache>
                      <c:formatCode>#,##0.0</c:formatCode>
                      <c:ptCount val="29"/>
                      <c:pt idx="0">
                        <c:v>100</c:v>
                      </c:pt>
                      <c:pt idx="1">
                        <c:v>102.1127556176108</c:v>
                      </c:pt>
                      <c:pt idx="2">
                        <c:v>107.42127328812785</c:v>
                      </c:pt>
                      <c:pt idx="3">
                        <c:v>111.71440960907671</c:v>
                      </c:pt>
                      <c:pt idx="4">
                        <c:v>112.68324278184144</c:v>
                      </c:pt>
                      <c:pt idx="5">
                        <c:v>116.79009830099805</c:v>
                      </c:pt>
                      <c:pt idx="6">
                        <c:v>120.77193499172812</c:v>
                      </c:pt>
                      <c:pt idx="7">
                        <c:v>124.38977096090701</c:v>
                      </c:pt>
                      <c:pt idx="8">
                        <c:v>125.35412246712974</c:v>
                      </c:pt>
                      <c:pt idx="9">
                        <c:v>130.72354050036813</c:v>
                      </c:pt>
                      <c:pt idx="10">
                        <c:v>132.04079552577312</c:v>
                      </c:pt>
                      <c:pt idx="11">
                        <c:v>133.77205872248604</c:v>
                      </c:pt>
                      <c:pt idx="12">
                        <c:v>135.90908567200901</c:v>
                      </c:pt>
                      <c:pt idx="13">
                        <c:v>133.49104960822015</c:v>
                      </c:pt>
                      <c:pt idx="14">
                        <c:v>130.24365642081256</c:v>
                      </c:pt>
                      <c:pt idx="15">
                        <c:v>131.1812784336187</c:v>
                      </c:pt>
                      <c:pt idx="16">
                        <c:v>132.51847170546648</c:v>
                      </c:pt>
                      <c:pt idx="17">
                        <c:v>127.25183943731761</c:v>
                      </c:pt>
                      <c:pt idx="18">
                        <c:v>124.31977135624656</c:v>
                      </c:pt>
                      <c:pt idx="19">
                        <c:v>123.26319565624333</c:v>
                      </c:pt>
                      <c:pt idx="20">
                        <c:v>122.31419148363503</c:v>
                      </c:pt>
                      <c:pt idx="21">
                        <c:v>126.37936274398872</c:v>
                      </c:pt>
                      <c:pt idx="22">
                        <c:v>126.72208227395487</c:v>
                      </c:pt>
                      <c:pt idx="23">
                        <c:v>126.58803177448537</c:v>
                      </c:pt>
                      <c:pt idx="24">
                        <c:v>126.13986731151309</c:v>
                      </c:pt>
                      <c:pt idx="25">
                        <c:v>114.02977596703332</c:v>
                      </c:pt>
                      <c:pt idx="26">
                        <c:v>118.95259704876709</c:v>
                      </c:pt>
                      <c:pt idx="27">
                        <c:v>121.66003731317183</c:v>
                      </c:pt>
                    </c:numCache>
                  </c:numRef>
                </c:val>
                <c:smooth val="0"/>
                <c:extLst xmlns:c15="http://schemas.microsoft.com/office/drawing/2012/chart">
                  <c:ext xmlns:c16="http://schemas.microsoft.com/office/drawing/2014/chart" uri="{C3380CC4-5D6E-409C-BE32-E72D297353CC}">
                    <c16:uniqueId val="{00000018-C80B-472B-9405-13550351635B}"/>
                  </c:ext>
                </c:extLst>
              </c15:ser>
            </c15:filteredLineSeries>
            <c15:filteredLineSeries>
              <c15:ser>
                <c:idx val="24"/>
                <c:order val="24"/>
                <c:tx>
                  <c:strRef>
                    <c:extLst xmlns:c15="http://schemas.microsoft.com/office/drawing/2012/chart">
                      <c:ext xmlns:c15="http://schemas.microsoft.com/office/drawing/2012/chart" uri="{02D57815-91ED-43cb-92C2-25804820EDAC}">
                        <c15:formulaRef>
                          <c15:sqref>'[Prodotto interno lordo lato produzione (IT1^J93_498_DF_DCCN_PILT_1^J1.0).xlsx]ElaRI100'!$A$34</c15:sqref>
                        </c15:formulaRef>
                      </c:ext>
                    </c:extLst>
                    <c:strCache>
                      <c:ptCount val="1"/>
                      <c:pt idx="0">
                        <c:v>Mezzogiorno  </c:v>
                      </c:pt>
                    </c:strCache>
                  </c:strRef>
                </c:tx>
                <c:spPr>
                  <a:ln w="28575" cap="rnd">
                    <a:solidFill>
                      <a:srgbClr val="C00000"/>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(IT1^J93_498_DF_DCCN_PILT_1^J1.0).xlsx]ElaRI100'!$B$34:$AD$34</c15:sqref>
                        </c15:formulaRef>
                      </c:ext>
                    </c:extLst>
                    <c:numCache>
                      <c:formatCode>#,##0.0</c:formatCode>
                      <c:ptCount val="29"/>
                      <c:pt idx="0">
                        <c:v>100</c:v>
                      </c:pt>
                      <c:pt idx="1">
                        <c:v>102.91335859403415</c:v>
                      </c:pt>
                      <c:pt idx="2">
                        <c:v>108.21581942387888</c:v>
                      </c:pt>
                      <c:pt idx="3">
                        <c:v>111.61776992129123</c:v>
                      </c:pt>
                      <c:pt idx="4">
                        <c:v>113.67705101378436</c:v>
                      </c:pt>
                      <c:pt idx="5">
                        <c:v>117.94700538477009</c:v>
                      </c:pt>
                      <c:pt idx="6">
                        <c:v>121.10308345957796</c:v>
                      </c:pt>
                      <c:pt idx="7">
                        <c:v>121.70985225555</c:v>
                      </c:pt>
                      <c:pt idx="8">
                        <c:v>122.47662792362551</c:v>
                      </c:pt>
                      <c:pt idx="9">
                        <c:v>124.13936626338163</c:v>
                      </c:pt>
                      <c:pt idx="10">
                        <c:v>125.52445730720667</c:v>
                      </c:pt>
                      <c:pt idx="11">
                        <c:v>128.22345428932761</c:v>
                      </c:pt>
                      <c:pt idx="12">
                        <c:v>128.97654291958315</c:v>
                      </c:pt>
                      <c:pt idx="13">
                        <c:v>127.44337115772773</c:v>
                      </c:pt>
                      <c:pt idx="14">
                        <c:v>122.70221370843102</c:v>
                      </c:pt>
                      <c:pt idx="15">
                        <c:v>122.25662846489682</c:v>
                      </c:pt>
                      <c:pt idx="16">
                        <c:v>122.37501026136907</c:v>
                      </c:pt>
                      <c:pt idx="17">
                        <c:v>120.27703334804833</c:v>
                      </c:pt>
                      <c:pt idx="18">
                        <c:v>116.3755439426857</c:v>
                      </c:pt>
                      <c:pt idx="19">
                        <c:v>114.60400118268684</c:v>
                      </c:pt>
                      <c:pt idx="20">
                        <c:v>115.41766871819367</c:v>
                      </c:pt>
                      <c:pt idx="21">
                        <c:v>115.49661223714928</c:v>
                      </c:pt>
                      <c:pt idx="22">
                        <c:v>116.57152000449206</c:v>
                      </c:pt>
                      <c:pt idx="23">
                        <c:v>116.18730309724604</c:v>
                      </c:pt>
                      <c:pt idx="24">
                        <c:v>115.66306309092414</c:v>
                      </c:pt>
                      <c:pt idx="25">
                        <c:v>105.43917824138077</c:v>
                      </c:pt>
                      <c:pt idx="26">
                        <c:v>112.92742940574658</c:v>
                      </c:pt>
                      <c:pt idx="27">
                        <c:v>115.09914781831853</c:v>
                      </c:pt>
                    </c:numCache>
                  </c:numRef>
                </c:val>
                <c:smooth val="0"/>
                <c:extLst xmlns:c15="http://schemas.microsoft.com/office/drawing/2012/chart">
                  <c:ext xmlns:c16="http://schemas.microsoft.com/office/drawing/2014/chart" uri="{C3380CC4-5D6E-409C-BE32-E72D297353CC}">
                    <c16:uniqueId val="{00000019-C80B-472B-9405-13550351635B}"/>
                  </c:ext>
                </c:extLst>
              </c15:ser>
            </c15:filteredLineSeries>
            <c15:filteredLineSeries>
              <c15:ser>
                <c:idx val="25"/>
                <c:order val="25"/>
                <c:tx>
                  <c:strRef>
                    <c:extLst xmlns:c15="http://schemas.microsoft.com/office/drawing/2012/chart">
                      <c:ext xmlns:c15="http://schemas.microsoft.com/office/drawing/2012/chart" uri="{02D57815-91ED-43cb-92C2-25804820EDAC}">
                        <c15:formulaRef>
                          <c15:sqref>'[Prodotto interno lordo lato produzione (IT1^J93_498_DF_DCCN_PILT_1^J1.0).xlsx]ElaRI100'!$A$35</c15:sqref>
                        </c15:formulaRef>
                      </c:ext>
                    </c:extLst>
                    <c:strCache>
                      <c:ptCount val="1"/>
                      <c:pt idx="0">
                        <c:v>Sud  </c:v>
                      </c:pt>
                    </c:strCache>
                  </c:strRef>
                </c:tx>
                <c:spPr>
                  <a:ln w="28575" cap="rnd">
                    <a:solidFill>
                      <a:schemeClr val="accent1">
                        <a:tint val="7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(IT1^J93_498_DF_DCCN_PILT_1^J1.0).xlsx]ElaRI100'!$B$35:$AD$35</c15:sqref>
                        </c15:formulaRef>
                      </c:ext>
                    </c:extLst>
                    <c:numCache>
                      <c:formatCode>#,##0.0</c:formatCode>
                      <c:ptCount val="29"/>
                      <c:pt idx="0">
                        <c:v>100</c:v>
                      </c:pt>
                      <c:pt idx="1">
                        <c:v>103.00391559861987</c:v>
                      </c:pt>
                      <c:pt idx="2">
                        <c:v>108.37182320949256</c:v>
                      </c:pt>
                      <c:pt idx="3">
                        <c:v>112.06101056190624</c:v>
                      </c:pt>
                      <c:pt idx="4">
                        <c:v>114.83662863381167</c:v>
                      </c:pt>
                      <c:pt idx="5">
                        <c:v>119.06145425875484</c:v>
                      </c:pt>
                      <c:pt idx="6">
                        <c:v>121.99181952339107</c:v>
                      </c:pt>
                      <c:pt idx="7">
                        <c:v>122.67002155006102</c:v>
                      </c:pt>
                      <c:pt idx="8">
                        <c:v>122.82714215729236</c:v>
                      </c:pt>
                      <c:pt idx="9">
                        <c:v>124.32440739196738</c:v>
                      </c:pt>
                      <c:pt idx="10">
                        <c:v>125.25694448131841</c:v>
                      </c:pt>
                      <c:pt idx="11">
                        <c:v>127.98959655206608</c:v>
                      </c:pt>
                      <c:pt idx="12">
                        <c:v>129.08793812860881</c:v>
                      </c:pt>
                      <c:pt idx="13">
                        <c:v>127.07600293408575</c:v>
                      </c:pt>
                      <c:pt idx="14">
                        <c:v>122.26616733152687</c:v>
                      </c:pt>
                      <c:pt idx="15">
                        <c:v>121.86660038172359</c:v>
                      </c:pt>
                      <c:pt idx="16">
                        <c:v>122.4389361126775</c:v>
                      </c:pt>
                      <c:pt idx="17">
                        <c:v>120.20839002172016</c:v>
                      </c:pt>
                      <c:pt idx="18">
                        <c:v>116.32114602761777</c:v>
                      </c:pt>
                      <c:pt idx="19">
                        <c:v>115.04472235941972</c:v>
                      </c:pt>
                      <c:pt idx="20">
                        <c:v>115.80123806019546</c:v>
                      </c:pt>
                      <c:pt idx="21">
                        <c:v>116.38469831333003</c:v>
                      </c:pt>
                      <c:pt idx="22">
                        <c:v>117.48190904503197</c:v>
                      </c:pt>
                      <c:pt idx="23">
                        <c:v>117.36383555868598</c:v>
                      </c:pt>
                      <c:pt idx="24">
                        <c:v>116.77965439082692</c:v>
                      </c:pt>
                      <c:pt idx="25">
                        <c:v>106.31688501394521</c:v>
                      </c:pt>
                      <c:pt idx="26">
                        <c:v>113.79950870239709</c:v>
                      </c:pt>
                      <c:pt idx="27">
                        <c:v>116.44388392208205</c:v>
                      </c:pt>
                    </c:numCache>
                  </c:numRef>
                </c:val>
                <c:smooth val="0"/>
                <c:extLst xmlns:c15="http://schemas.microsoft.com/office/drawing/2012/chart">
                  <c:ext xmlns:c16="http://schemas.microsoft.com/office/drawing/2014/chart" uri="{C3380CC4-5D6E-409C-BE32-E72D297353CC}">
                    <c16:uniqueId val="{0000001A-C80B-472B-9405-13550351635B}"/>
                  </c:ext>
                </c:extLst>
              </c15:ser>
            </c15:filteredLineSeries>
            <c15:filteredLineSeries>
              <c15:ser>
                <c:idx val="26"/>
                <c:order val="26"/>
                <c:tx>
                  <c:strRef>
                    <c:extLst xmlns:c15="http://schemas.microsoft.com/office/drawing/2012/chart">
                      <c:ext xmlns:c15="http://schemas.microsoft.com/office/drawing/2012/chart" uri="{02D57815-91ED-43cb-92C2-25804820EDAC}">
                        <c15:formulaRef>
                          <c15:sqref>'[Prodotto interno lordo lato produzione (IT1^J93_498_DF_DCCN_PILT_1^J1.0).xlsx]ElaRI100'!$A$36</c15:sqref>
                        </c15:formulaRef>
                      </c:ext>
                    </c:extLst>
                    <c:strCache>
                      <c:ptCount val="1"/>
                      <c:pt idx="0">
                        <c:v>Abruzzo  </c:v>
                      </c:pt>
                    </c:strCache>
                  </c:strRef>
                </c:tx>
                <c:spPr>
                  <a:ln w="28575" cap="rnd">
                    <a:solidFill>
                      <a:schemeClr val="accent1">
                        <a:tint val="6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(IT1^J93_498_DF_DCCN_PILT_1^J1.0).xlsx]ElaRI100'!$B$36:$AD$36</c15:sqref>
                        </c15:formulaRef>
                      </c:ext>
                    </c:extLst>
                    <c:numCache>
                      <c:formatCode>#,##0.0</c:formatCode>
                      <c:ptCount val="29"/>
                      <c:pt idx="0">
                        <c:v>100</c:v>
                      </c:pt>
                      <c:pt idx="1">
                        <c:v>103.55551902182179</c:v>
                      </c:pt>
                      <c:pt idx="2">
                        <c:v>107.13854783660413</c:v>
                      </c:pt>
                      <c:pt idx="3">
                        <c:v>108.5669354161184</c:v>
                      </c:pt>
                      <c:pt idx="4">
                        <c:v>110.74214897296625</c:v>
                      </c:pt>
                      <c:pt idx="5">
                        <c:v>116.57887625284432</c:v>
                      </c:pt>
                      <c:pt idx="6">
                        <c:v>119.07343592174711</c:v>
                      </c:pt>
                      <c:pt idx="7">
                        <c:v>118.59504491260236</c:v>
                      </c:pt>
                      <c:pt idx="8">
                        <c:v>118.00055375200468</c:v>
                      </c:pt>
                      <c:pt idx="9">
                        <c:v>116.41166203635359</c:v>
                      </c:pt>
                      <c:pt idx="10">
                        <c:v>119.99971842185276</c:v>
                      </c:pt>
                      <c:pt idx="11">
                        <c:v>123.24859939803223</c:v>
                      </c:pt>
                      <c:pt idx="12">
                        <c:v>125.3105199249251</c:v>
                      </c:pt>
                      <c:pt idx="13">
                        <c:v>126.05495854313595</c:v>
                      </c:pt>
                      <c:pt idx="14">
                        <c:v>120.34742134880642</c:v>
                      </c:pt>
                      <c:pt idx="15">
                        <c:v>122.88737198876225</c:v>
                      </c:pt>
                      <c:pt idx="16">
                        <c:v>127.45790747330298</c:v>
                      </c:pt>
                      <c:pt idx="17">
                        <c:v>125.39631896572479</c:v>
                      </c:pt>
                      <c:pt idx="18">
                        <c:v>121.64770972601704</c:v>
                      </c:pt>
                      <c:pt idx="19">
                        <c:v>119.89211778732025</c:v>
                      </c:pt>
                      <c:pt idx="20">
                        <c:v>119.12297652313866</c:v>
                      </c:pt>
                      <c:pt idx="21">
                        <c:v>118.25301673900422</c:v>
                      </c:pt>
                      <c:pt idx="22">
                        <c:v>120.27681193473316</c:v>
                      </c:pt>
                      <c:pt idx="23">
                        <c:v>118.94355068074506</c:v>
                      </c:pt>
                      <c:pt idx="24">
                        <c:v>117.66489911377099</c:v>
                      </c:pt>
                      <c:pt idx="25">
                        <c:v>106.37350666459187</c:v>
                      </c:pt>
                      <c:pt idx="26">
                        <c:v>114.12288927557017</c:v>
                      </c:pt>
                      <c:pt idx="27">
                        <c:v>112.73514869175283</c:v>
                      </c:pt>
                    </c:numCache>
                  </c:numRef>
                </c:val>
                <c:smooth val="0"/>
                <c:extLst xmlns:c15="http://schemas.microsoft.com/office/drawing/2012/chart">
                  <c:ext xmlns:c16="http://schemas.microsoft.com/office/drawing/2014/chart" uri="{C3380CC4-5D6E-409C-BE32-E72D297353CC}">
                    <c16:uniqueId val="{0000001B-C80B-472B-9405-13550351635B}"/>
                  </c:ext>
                </c:extLst>
              </c15:ser>
            </c15:filteredLineSeries>
            <c15:filteredLineSeries>
              <c15:ser>
                <c:idx val="27"/>
                <c:order val="27"/>
                <c:tx>
                  <c:strRef>
                    <c:extLst xmlns:c15="http://schemas.microsoft.com/office/drawing/2012/chart">
                      <c:ext xmlns:c15="http://schemas.microsoft.com/office/drawing/2012/chart" uri="{02D57815-91ED-43cb-92C2-25804820EDAC}">
                        <c15:formulaRef>
                          <c15:sqref>'[Prodotto interno lordo lato produzione (IT1^J93_498_DF_DCCN_PILT_1^J1.0).xlsx]ElaRI100'!$A$37</c15:sqref>
                        </c15:formulaRef>
                      </c:ext>
                    </c:extLst>
                    <c:strCache>
                      <c:ptCount val="1"/>
                      <c:pt idx="0">
                        <c:v>Molise  </c:v>
                      </c:pt>
                    </c:strCache>
                  </c:strRef>
                </c:tx>
                <c:spPr>
                  <a:ln w="28575" cap="rnd">
                    <a:solidFill>
                      <a:schemeClr val="accent1">
                        <a:tint val="6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(IT1^J93_498_DF_DCCN_PILT_1^J1.0).xlsx]ElaRI100'!$B$37:$AD$37</c15:sqref>
                        </c15:formulaRef>
                      </c:ext>
                    </c:extLst>
                    <c:numCache>
                      <c:formatCode>#,##0.0</c:formatCode>
                      <c:ptCount val="29"/>
                      <c:pt idx="0">
                        <c:v>100</c:v>
                      </c:pt>
                      <c:pt idx="1">
                        <c:v>103.84214739273936</c:v>
                      </c:pt>
                      <c:pt idx="2">
                        <c:v>111.66785738117143</c:v>
                      </c:pt>
                      <c:pt idx="3">
                        <c:v>114.85694958922502</c:v>
                      </c:pt>
                      <c:pt idx="4">
                        <c:v>114.59148323388445</c:v>
                      </c:pt>
                      <c:pt idx="5">
                        <c:v>118.50233576805977</c:v>
                      </c:pt>
                      <c:pt idx="6">
                        <c:v>121.10484157746254</c:v>
                      </c:pt>
                      <c:pt idx="7">
                        <c:v>121.03943423633521</c:v>
                      </c:pt>
                      <c:pt idx="8">
                        <c:v>120.6924380960174</c:v>
                      </c:pt>
                      <c:pt idx="9">
                        <c:v>123.26441542314139</c:v>
                      </c:pt>
                      <c:pt idx="10">
                        <c:v>124.21047133547216</c:v>
                      </c:pt>
                      <c:pt idx="11">
                        <c:v>129.69099721626688</c:v>
                      </c:pt>
                      <c:pt idx="12">
                        <c:v>131.80081652481931</c:v>
                      </c:pt>
                      <c:pt idx="13">
                        <c:v>126.71510440924166</c:v>
                      </c:pt>
                      <c:pt idx="14">
                        <c:v>122.22284180419062</c:v>
                      </c:pt>
                      <c:pt idx="15">
                        <c:v>120.84969393455103</c:v>
                      </c:pt>
                      <c:pt idx="16">
                        <c:v>119.71418819244437</c:v>
                      </c:pt>
                      <c:pt idx="17">
                        <c:v>114.47605115293663</c:v>
                      </c:pt>
                      <c:pt idx="18">
                        <c:v>105.16419788046471</c:v>
                      </c:pt>
                      <c:pt idx="19">
                        <c:v>102.76376022393154</c:v>
                      </c:pt>
                      <c:pt idx="20">
                        <c:v>103.56542093279558</c:v>
                      </c:pt>
                      <c:pt idx="21">
                        <c:v>103.491092608635</c:v>
                      </c:pt>
                      <c:pt idx="22">
                        <c:v>104.88781443755501</c:v>
                      </c:pt>
                      <c:pt idx="23">
                        <c:v>105.24848912836734</c:v>
                      </c:pt>
                      <c:pt idx="24">
                        <c:v>105.5230054279828</c:v>
                      </c:pt>
                      <c:pt idx="25">
                        <c:v>96.65767132175823</c:v>
                      </c:pt>
                      <c:pt idx="26">
                        <c:v>102.83284203939516</c:v>
                      </c:pt>
                      <c:pt idx="27">
                        <c:v>106.40181295057121</c:v>
                      </c:pt>
                    </c:numCache>
                  </c:numRef>
                </c:val>
                <c:smooth val="0"/>
                <c:extLst xmlns:c15="http://schemas.microsoft.com/office/drawing/2012/chart">
                  <c:ext xmlns:c16="http://schemas.microsoft.com/office/drawing/2014/chart" uri="{C3380CC4-5D6E-409C-BE32-E72D297353CC}">
                    <c16:uniqueId val="{0000001C-C80B-472B-9405-13550351635B}"/>
                  </c:ext>
                </c:extLst>
              </c15:ser>
            </c15:filteredLineSeries>
            <c15:filteredLineSeries>
              <c15:ser>
                <c:idx val="28"/>
                <c:order val="28"/>
                <c:tx>
                  <c:strRef>
                    <c:extLst xmlns:c15="http://schemas.microsoft.com/office/drawing/2012/chart">
                      <c:ext xmlns:c15="http://schemas.microsoft.com/office/drawing/2012/chart" uri="{02D57815-91ED-43cb-92C2-25804820EDAC}">
                        <c15:formulaRef>
                          <c15:sqref>'[Prodotto interno lordo lato produzione (IT1^J93_498_DF_DCCN_PILT_1^J1.0).xlsx]ElaRI100'!$A$38</c15:sqref>
                        </c15:formulaRef>
                      </c:ext>
                    </c:extLst>
                    <c:strCache>
                      <c:ptCount val="1"/>
                      <c:pt idx="0">
                        <c:v>Campania  </c:v>
                      </c:pt>
                    </c:strCache>
                  </c:strRef>
                </c:tx>
                <c:spPr>
                  <a:ln w="28575" cap="rnd">
                    <a:solidFill>
                      <a:schemeClr val="accent1">
                        <a:tint val="61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(IT1^J93_498_DF_DCCN_PILT_1^J1.0).xlsx]ElaRI100'!$B$38:$AD$38</c15:sqref>
                        </c15:formulaRef>
                      </c:ext>
                    </c:extLst>
                    <c:numCache>
                      <c:formatCode>#,##0.0</c:formatCode>
                      <c:ptCount val="29"/>
                      <c:pt idx="0">
                        <c:v>100</c:v>
                      </c:pt>
                      <c:pt idx="1">
                        <c:v>102.13698992243383</c:v>
                      </c:pt>
                      <c:pt idx="2">
                        <c:v>108.74750428445593</c:v>
                      </c:pt>
                      <c:pt idx="3">
                        <c:v>112.69862016286818</c:v>
                      </c:pt>
                      <c:pt idx="4">
                        <c:v>114.59766971451774</c:v>
                      </c:pt>
                      <c:pt idx="5">
                        <c:v>119.18831383669222</c:v>
                      </c:pt>
                      <c:pt idx="6">
                        <c:v>123.04260076526832</c:v>
                      </c:pt>
                      <c:pt idx="7">
                        <c:v>125.10644198474574</c:v>
                      </c:pt>
                      <c:pt idx="8">
                        <c:v>125.05298155501048</c:v>
                      </c:pt>
                      <c:pt idx="9">
                        <c:v>126.73832484014224</c:v>
                      </c:pt>
                      <c:pt idx="10">
                        <c:v>127.72143561435513</c:v>
                      </c:pt>
                      <c:pt idx="11">
                        <c:v>129.85704103887286</c:v>
                      </c:pt>
                      <c:pt idx="12">
                        <c:v>131.14636222049521</c:v>
                      </c:pt>
                      <c:pt idx="13">
                        <c:v>129.12452136178197</c:v>
                      </c:pt>
                      <c:pt idx="14">
                        <c:v>124.53973470687707</c:v>
                      </c:pt>
                      <c:pt idx="15">
                        <c:v>122.82799643084684</c:v>
                      </c:pt>
                      <c:pt idx="16">
                        <c:v>122.13090946075025</c:v>
                      </c:pt>
                      <c:pt idx="17">
                        <c:v>119.63531725008471</c:v>
                      </c:pt>
                      <c:pt idx="18">
                        <c:v>116.22783626983302</c:v>
                      </c:pt>
                      <c:pt idx="19">
                        <c:v>115.56212041523641</c:v>
                      </c:pt>
                      <c:pt idx="20">
                        <c:v>116.37311472196826</c:v>
                      </c:pt>
                      <c:pt idx="21">
                        <c:v>117.31728459372152</c:v>
                      </c:pt>
                      <c:pt idx="22">
                        <c:v>118.38849161125057</c:v>
                      </c:pt>
                      <c:pt idx="23">
                        <c:v>117.9747326083076</c:v>
                      </c:pt>
                      <c:pt idx="24">
                        <c:v>118.237793367512</c:v>
                      </c:pt>
                      <c:pt idx="25">
                        <c:v>107.25872727329489</c:v>
                      </c:pt>
                      <c:pt idx="26">
                        <c:v>113.87038230978726</c:v>
                      </c:pt>
                      <c:pt idx="27">
                        <c:v>116.39548320075988</c:v>
                      </c:pt>
                    </c:numCache>
                  </c:numRef>
                </c:val>
                <c:smooth val="0"/>
                <c:extLst xmlns:c15="http://schemas.microsoft.com/office/drawing/2012/chart">
                  <c:ext xmlns:c16="http://schemas.microsoft.com/office/drawing/2014/chart" uri="{C3380CC4-5D6E-409C-BE32-E72D297353CC}">
                    <c16:uniqueId val="{0000001D-C80B-472B-9405-13550351635B}"/>
                  </c:ext>
                </c:extLst>
              </c15:ser>
            </c15:filteredLineSeries>
            <c15:filteredLineSeries>
              <c15:ser>
                <c:idx val="29"/>
                <c:order val="29"/>
                <c:tx>
                  <c:strRef>
                    <c:extLst xmlns:c15="http://schemas.microsoft.com/office/drawing/2012/chart">
                      <c:ext xmlns:c15="http://schemas.microsoft.com/office/drawing/2012/chart" uri="{02D57815-91ED-43cb-92C2-25804820EDAC}">
                        <c15:formulaRef>
                          <c15:sqref>'[Prodotto interno lordo lato produzione (IT1^J93_498_DF_DCCN_PILT_1^J1.0).xlsx]ElaRI100'!$A$39</c15:sqref>
                        </c15:formulaRef>
                      </c:ext>
                    </c:extLst>
                    <c:strCache>
                      <c:ptCount val="1"/>
                      <c:pt idx="0">
                        <c:v>Puglia  </c:v>
                      </c:pt>
                    </c:strCache>
                  </c:strRef>
                </c:tx>
                <c:spPr>
                  <a:ln w="28575" cap="rnd">
                    <a:solidFill>
                      <a:schemeClr val="accent1">
                        <a:tint val="57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(IT1^J93_498_DF_DCCN_PILT_1^J1.0).xlsx]ElaRI100'!$B$39:$AD$39</c15:sqref>
                        </c15:formulaRef>
                      </c:ext>
                    </c:extLst>
                    <c:numCache>
                      <c:formatCode>#,##0.0</c:formatCode>
                      <c:ptCount val="29"/>
                      <c:pt idx="0">
                        <c:v>100</c:v>
                      </c:pt>
                      <c:pt idx="1">
                        <c:v>103.58861166171309</c:v>
                      </c:pt>
                      <c:pt idx="2">
                        <c:v>107.24645107597799</c:v>
                      </c:pt>
                      <c:pt idx="3">
                        <c:v>111.55192540357827</c:v>
                      </c:pt>
                      <c:pt idx="4">
                        <c:v>114.90408973800258</c:v>
                      </c:pt>
                      <c:pt idx="5">
                        <c:v>119.27447942210355</c:v>
                      </c:pt>
                      <c:pt idx="6">
                        <c:v>121.31292986607183</c:v>
                      </c:pt>
                      <c:pt idx="7">
                        <c:v>121.0002190667628</c:v>
                      </c:pt>
                      <c:pt idx="8">
                        <c:v>121.71533750397171</c:v>
                      </c:pt>
                      <c:pt idx="9">
                        <c:v>123.35687117001564</c:v>
                      </c:pt>
                      <c:pt idx="10">
                        <c:v>123.40912561347149</c:v>
                      </c:pt>
                      <c:pt idx="11">
                        <c:v>126.4171094618145</c:v>
                      </c:pt>
                      <c:pt idx="12">
                        <c:v>126.85921462648777</c:v>
                      </c:pt>
                      <c:pt idx="13">
                        <c:v>123.28503895772518</c:v>
                      </c:pt>
                      <c:pt idx="14">
                        <c:v>118.84500832503031</c:v>
                      </c:pt>
                      <c:pt idx="15">
                        <c:v>119.58260861826621</c:v>
                      </c:pt>
                      <c:pt idx="16">
                        <c:v>120.48719158056772</c:v>
                      </c:pt>
                      <c:pt idx="17">
                        <c:v>119.62834180625167</c:v>
                      </c:pt>
                      <c:pt idx="18">
                        <c:v>114.6716053441527</c:v>
                      </c:pt>
                      <c:pt idx="19">
                        <c:v>114.03522236456858</c:v>
                      </c:pt>
                      <c:pt idx="20">
                        <c:v>114.9457640721273</c:v>
                      </c:pt>
                      <c:pt idx="21">
                        <c:v>115.80828567558744</c:v>
                      </c:pt>
                      <c:pt idx="22">
                        <c:v>116.63932517133914</c:v>
                      </c:pt>
                      <c:pt idx="23">
                        <c:v>117.59860062469423</c:v>
                      </c:pt>
                      <c:pt idx="24">
                        <c:v>116.81591309836779</c:v>
                      </c:pt>
                      <c:pt idx="25">
                        <c:v>107.58173937637204</c:v>
                      </c:pt>
                      <c:pt idx="26">
                        <c:v>115.91205903209844</c:v>
                      </c:pt>
                      <c:pt idx="27">
                        <c:v>119.32315927545417</c:v>
                      </c:pt>
                    </c:numCache>
                  </c:numRef>
                </c:val>
                <c:smooth val="0"/>
                <c:extLst xmlns:c15="http://schemas.microsoft.com/office/drawing/2012/chart">
                  <c:ext xmlns:c16="http://schemas.microsoft.com/office/drawing/2014/chart" uri="{C3380CC4-5D6E-409C-BE32-E72D297353CC}">
                    <c16:uniqueId val="{0000001E-C80B-472B-9405-13550351635B}"/>
                  </c:ext>
                </c:extLst>
              </c15:ser>
            </c15:filteredLineSeries>
            <c15:filteredLineSeries>
              <c15:ser>
                <c:idx val="30"/>
                <c:order val="30"/>
                <c:tx>
                  <c:strRef>
                    <c:extLst xmlns:c15="http://schemas.microsoft.com/office/drawing/2012/chart">
                      <c:ext xmlns:c15="http://schemas.microsoft.com/office/drawing/2012/chart" uri="{02D57815-91ED-43cb-92C2-25804820EDAC}">
                        <c15:formulaRef>
                          <c15:sqref>'[Prodotto interno lordo lato produzione (IT1^J93_498_DF_DCCN_PILT_1^J1.0).xlsx]ElaRI100'!$A$40</c15:sqref>
                        </c15:formulaRef>
                      </c:ext>
                    </c:extLst>
                    <c:strCache>
                      <c:ptCount val="1"/>
                      <c:pt idx="0">
                        <c:v>Basilicata  </c:v>
                      </c:pt>
                    </c:strCache>
                  </c:strRef>
                </c:tx>
                <c:spPr>
                  <a:ln w="28575" cap="rnd">
                    <a:solidFill>
                      <a:schemeClr val="accent1">
                        <a:tint val="53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(IT1^J93_498_DF_DCCN_PILT_1^J1.0).xlsx]ElaRI100'!$B$40:$AD$40</c15:sqref>
                        </c15:formulaRef>
                      </c:ext>
                    </c:extLst>
                    <c:numCache>
                      <c:formatCode>#,##0.0</c:formatCode>
                      <c:ptCount val="29"/>
                      <c:pt idx="0">
                        <c:v>100</c:v>
                      </c:pt>
                      <c:pt idx="1">
                        <c:v>105.94042583066306</c:v>
                      </c:pt>
                      <c:pt idx="2">
                        <c:v>112.38726729871699</c:v>
                      </c:pt>
                      <c:pt idx="3">
                        <c:v>116.81253636352044</c:v>
                      </c:pt>
                      <c:pt idx="4">
                        <c:v>122.85498825120281</c:v>
                      </c:pt>
                      <c:pt idx="5">
                        <c:v>124.25978514010464</c:v>
                      </c:pt>
                      <c:pt idx="6">
                        <c:v>124.6512003197014</c:v>
                      </c:pt>
                      <c:pt idx="7">
                        <c:v>124.97525591393173</c:v>
                      </c:pt>
                      <c:pt idx="8">
                        <c:v>122.10594938510621</c:v>
                      </c:pt>
                      <c:pt idx="9">
                        <c:v>123.51322497645873</c:v>
                      </c:pt>
                      <c:pt idx="10">
                        <c:v>122.68787720416285</c:v>
                      </c:pt>
                      <c:pt idx="11">
                        <c:v>127.32092033048687</c:v>
                      </c:pt>
                      <c:pt idx="12">
                        <c:v>129.6690807081649</c:v>
                      </c:pt>
                      <c:pt idx="13">
                        <c:v>127.15132968348209</c:v>
                      </c:pt>
                      <c:pt idx="14">
                        <c:v>119.02342667373603</c:v>
                      </c:pt>
                      <c:pt idx="15">
                        <c:v>117.32295166484283</c:v>
                      </c:pt>
                      <c:pt idx="16">
                        <c:v>120.18834341465447</c:v>
                      </c:pt>
                      <c:pt idx="17">
                        <c:v>117.69245501144289</c:v>
                      </c:pt>
                      <c:pt idx="18">
                        <c:v>118.85452846343195</c:v>
                      </c:pt>
                      <c:pt idx="19">
                        <c:v>113.05411403197225</c:v>
                      </c:pt>
                      <c:pt idx="20">
                        <c:v>120.88382377023807</c:v>
                      </c:pt>
                      <c:pt idx="21">
                        <c:v>119.60832095064866</c:v>
                      </c:pt>
                      <c:pt idx="22">
                        <c:v>119.57900376998683</c:v>
                      </c:pt>
                      <c:pt idx="23">
                        <c:v>123.8438038903026</c:v>
                      </c:pt>
                      <c:pt idx="24">
                        <c:v>119.84387729898032</c:v>
                      </c:pt>
                      <c:pt idx="25">
                        <c:v>106.16568496452025</c:v>
                      </c:pt>
                      <c:pt idx="26">
                        <c:v>119.25683229244937</c:v>
                      </c:pt>
                      <c:pt idx="27">
                        <c:v>129.72955873433582</c:v>
                      </c:pt>
                    </c:numCache>
                  </c:numRef>
                </c:val>
                <c:smooth val="0"/>
                <c:extLst xmlns:c15="http://schemas.microsoft.com/office/drawing/2012/chart">
                  <c:ext xmlns:c16="http://schemas.microsoft.com/office/drawing/2014/chart" uri="{C3380CC4-5D6E-409C-BE32-E72D297353CC}">
                    <c16:uniqueId val="{0000001F-C80B-472B-9405-13550351635B}"/>
                  </c:ext>
                </c:extLst>
              </c15:ser>
            </c15:filteredLineSeries>
            <c15:filteredLineSeries>
              <c15:ser>
                <c:idx val="31"/>
                <c:order val="31"/>
                <c:tx>
                  <c:strRef>
                    <c:extLst xmlns:c15="http://schemas.microsoft.com/office/drawing/2012/chart">
                      <c:ext xmlns:c15="http://schemas.microsoft.com/office/drawing/2012/chart" uri="{02D57815-91ED-43cb-92C2-25804820EDAC}">
                        <c15:formulaRef>
                          <c15:sqref>'[Prodotto interno lordo lato produzione (IT1^J93_498_DF_DCCN_PILT_1^J1.0).xlsx]ElaRI100'!$A$41</c15:sqref>
                        </c15:formulaRef>
                      </c:ext>
                    </c:extLst>
                    <c:strCache>
                      <c:ptCount val="1"/>
                      <c:pt idx="0">
                        <c:v>Calabria  </c:v>
                      </c:pt>
                    </c:strCache>
                  </c:strRef>
                </c:tx>
                <c:spPr>
                  <a:ln w="28575" cap="rnd">
                    <a:solidFill>
                      <a:schemeClr val="accent1">
                        <a:tint val="49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(IT1^J93_498_DF_DCCN_PILT_1^J1.0).xlsx]ElaRI100'!$B$41:$AD$41</c15:sqref>
                        </c15:formulaRef>
                      </c:ext>
                    </c:extLst>
                    <c:numCache>
                      <c:formatCode>#,##0.0</c:formatCode>
                      <c:ptCount val="29"/>
                      <c:pt idx="0">
                        <c:v>100</c:v>
                      </c:pt>
                      <c:pt idx="1">
                        <c:v>102.72887235205104</c:v>
                      </c:pt>
                      <c:pt idx="2">
                        <c:v>108.69508187877334</c:v>
                      </c:pt>
                      <c:pt idx="3">
                        <c:v>112.18016331398607</c:v>
                      </c:pt>
                      <c:pt idx="4">
                        <c:v>116.50359525031595</c:v>
                      </c:pt>
                      <c:pt idx="5">
                        <c:v>118.79945750005825</c:v>
                      </c:pt>
                      <c:pt idx="6">
                        <c:v>122.14057425703648</c:v>
                      </c:pt>
                      <c:pt idx="7">
                        <c:v>121.97006443723571</c:v>
                      </c:pt>
                      <c:pt idx="8">
                        <c:v>123.46703679733044</c:v>
                      </c:pt>
                      <c:pt idx="9">
                        <c:v>126.77618360620461</c:v>
                      </c:pt>
                      <c:pt idx="10">
                        <c:v>127.59284692765749</c:v>
                      </c:pt>
                      <c:pt idx="11">
                        <c:v>129.8795523606893</c:v>
                      </c:pt>
                      <c:pt idx="12">
                        <c:v>130.24378575870844</c:v>
                      </c:pt>
                      <c:pt idx="13">
                        <c:v>129.89946592210336</c:v>
                      </c:pt>
                      <c:pt idx="14">
                        <c:v>125.5324851320965</c:v>
                      </c:pt>
                      <c:pt idx="15">
                        <c:v>124.69075399987301</c:v>
                      </c:pt>
                      <c:pt idx="16">
                        <c:v>124.31831025861258</c:v>
                      </c:pt>
                      <c:pt idx="17">
                        <c:v>120.48302869283543</c:v>
                      </c:pt>
                      <c:pt idx="18">
                        <c:v>116.60990035141397</c:v>
                      </c:pt>
                      <c:pt idx="19">
                        <c:v>114.29607902855848</c:v>
                      </c:pt>
                      <c:pt idx="20">
                        <c:v>113.4506181660835</c:v>
                      </c:pt>
                      <c:pt idx="21">
                        <c:v>114.45163862937028</c:v>
                      </c:pt>
                      <c:pt idx="22">
                        <c:v>115.67927950883664</c:v>
                      </c:pt>
                      <c:pt idx="23">
                        <c:v>113.62364643093196</c:v>
                      </c:pt>
                      <c:pt idx="24">
                        <c:v>112.48505840545708</c:v>
                      </c:pt>
                      <c:pt idx="25">
                        <c:v>102.56630608863037</c:v>
                      </c:pt>
                      <c:pt idx="26">
                        <c:v>108.97066949321236</c:v>
                      </c:pt>
                      <c:pt idx="27">
                        <c:v>111.13688458748851</c:v>
                      </c:pt>
                    </c:numCache>
                  </c:numRef>
                </c:val>
                <c:smooth val="0"/>
                <c:extLst xmlns:c15="http://schemas.microsoft.com/office/drawing/2012/chart">
                  <c:ext xmlns:c16="http://schemas.microsoft.com/office/drawing/2014/chart" uri="{C3380CC4-5D6E-409C-BE32-E72D297353CC}">
                    <c16:uniqueId val="{00000020-C80B-472B-9405-13550351635B}"/>
                  </c:ext>
                </c:extLst>
              </c15:ser>
            </c15:filteredLineSeries>
            <c15:filteredLineSeries>
              <c15:ser>
                <c:idx val="32"/>
                <c:order val="32"/>
                <c:tx>
                  <c:strRef>
                    <c:extLst xmlns:c15="http://schemas.microsoft.com/office/drawing/2012/chart">
                      <c:ext xmlns:c15="http://schemas.microsoft.com/office/drawing/2012/chart" uri="{02D57815-91ED-43cb-92C2-25804820EDAC}">
                        <c15:formulaRef>
                          <c15:sqref>'[Prodotto interno lordo lato produzione (IT1^J93_498_DF_DCCN_PILT_1^J1.0).xlsx]ElaRI100'!$A$42</c15:sqref>
                        </c15:formulaRef>
                      </c:ext>
                    </c:extLst>
                    <c:strCache>
                      <c:ptCount val="1"/>
                      <c:pt idx="0">
                        <c:v>Isole  </c:v>
                      </c:pt>
                    </c:strCache>
                  </c:strRef>
                </c:tx>
                <c:spPr>
                  <a:ln w="28575" cap="rnd">
                    <a:solidFill>
                      <a:schemeClr val="accent1">
                        <a:tint val="46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(IT1^J93_498_DF_DCCN_PILT_1^J1.0).xlsx]ElaRI100'!$B$42:$AD$42</c15:sqref>
                        </c15:formulaRef>
                      </c:ext>
                    </c:extLst>
                    <c:numCache>
                      <c:formatCode>#,##0.0</c:formatCode>
                      <c:ptCount val="29"/>
                      <c:pt idx="0">
                        <c:v>100</c:v>
                      </c:pt>
                      <c:pt idx="1">
                        <c:v>102.72085610176902</c:v>
                      </c:pt>
                      <c:pt idx="2">
                        <c:v>107.88428341972029</c:v>
                      </c:pt>
                      <c:pt idx="3">
                        <c:v>110.67618799741935</c:v>
                      </c:pt>
                      <c:pt idx="4">
                        <c:v>111.21364729850885</c:v>
                      </c:pt>
                      <c:pt idx="5">
                        <c:v>115.57958481493398</c:v>
                      </c:pt>
                      <c:pt idx="6">
                        <c:v>119.21501025375106</c:v>
                      </c:pt>
                      <c:pt idx="7">
                        <c:v>119.67003487304588</c:v>
                      </c:pt>
                      <c:pt idx="8">
                        <c:v>121.73199547810157</c:v>
                      </c:pt>
                      <c:pt idx="9">
                        <c:v>123.74612623863548</c:v>
                      </c:pt>
                      <c:pt idx="10">
                        <c:v>126.09256169142969</c:v>
                      </c:pt>
                      <c:pt idx="11">
                        <c:v>128.71995439485261</c:v>
                      </c:pt>
                      <c:pt idx="12">
                        <c:v>128.73974027200981</c:v>
                      </c:pt>
                      <c:pt idx="13">
                        <c:v>128.22359272512099</c:v>
                      </c:pt>
                      <c:pt idx="14">
                        <c:v>123.62822979590834</c:v>
                      </c:pt>
                      <c:pt idx="15">
                        <c:v>123.08499247170064</c:v>
                      </c:pt>
                      <c:pt idx="16">
                        <c:v>122.23905395206235</c:v>
                      </c:pt>
                      <c:pt idx="17">
                        <c:v>120.42269235476148</c:v>
                      </c:pt>
                      <c:pt idx="18">
                        <c:v>116.49104535796477</c:v>
                      </c:pt>
                      <c:pt idx="19">
                        <c:v>113.66764053496416</c:v>
                      </c:pt>
                      <c:pt idx="20">
                        <c:v>114.60261680179519</c:v>
                      </c:pt>
                      <c:pt idx="21">
                        <c:v>113.60992713838883</c:v>
                      </c:pt>
                      <c:pt idx="22">
                        <c:v>114.63745600448007</c:v>
                      </c:pt>
                      <c:pt idx="23">
                        <c:v>113.6878794472816</c:v>
                      </c:pt>
                      <c:pt idx="24">
                        <c:v>113.29088017380252</c:v>
                      </c:pt>
                      <c:pt idx="25">
                        <c:v>103.5745547736807</c:v>
                      </c:pt>
                      <c:pt idx="26">
                        <c:v>111.07475038078547</c:v>
                      </c:pt>
                      <c:pt idx="27">
                        <c:v>112.24241585416542</c:v>
                      </c:pt>
                    </c:numCache>
                  </c:numRef>
                </c:val>
                <c:smooth val="0"/>
                <c:extLst xmlns:c15="http://schemas.microsoft.com/office/drawing/2012/chart">
                  <c:ext xmlns:c16="http://schemas.microsoft.com/office/drawing/2014/chart" uri="{C3380CC4-5D6E-409C-BE32-E72D297353CC}">
                    <c16:uniqueId val="{00000021-C80B-472B-9405-13550351635B}"/>
                  </c:ext>
                </c:extLst>
              </c15:ser>
            </c15:filteredLineSeries>
            <c15:filteredLineSeries>
              <c15:ser>
                <c:idx val="33"/>
                <c:order val="33"/>
                <c:tx>
                  <c:strRef>
                    <c:extLst xmlns:c15="http://schemas.microsoft.com/office/drawing/2012/chart">
                      <c:ext xmlns:c15="http://schemas.microsoft.com/office/drawing/2012/chart" uri="{02D57815-91ED-43cb-92C2-25804820EDAC}">
                        <c15:formulaRef>
                          <c15:sqref>'[Prodotto interno lordo lato produzione (IT1^J93_498_DF_DCCN_PILT_1^J1.0).xlsx]ElaRI100'!$A$43</c15:sqref>
                        </c15:formulaRef>
                      </c:ext>
                    </c:extLst>
                    <c:strCache>
                      <c:ptCount val="1"/>
                      <c:pt idx="0">
                        <c:v>Sicilia  </c:v>
                      </c:pt>
                    </c:strCache>
                  </c:strRef>
                </c:tx>
                <c:spPr>
                  <a:ln w="28575" cap="rnd">
                    <a:solidFill>
                      <a:schemeClr val="accent1">
                        <a:tint val="42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(IT1^J93_498_DF_DCCN_PILT_1^J1.0).xlsx]ElaRI100'!$B$43:$AD$43</c15:sqref>
                        </c15:formulaRef>
                      </c:ext>
                    </c:extLst>
                    <c:numCache>
                      <c:formatCode>#,##0.0</c:formatCode>
                      <c:ptCount val="29"/>
                      <c:pt idx="0">
                        <c:v>100</c:v>
                      </c:pt>
                      <c:pt idx="1">
                        <c:v>103.091223360488</c:v>
                      </c:pt>
                      <c:pt idx="2">
                        <c:v>107.64296099709442</c:v>
                      </c:pt>
                      <c:pt idx="3">
                        <c:v>110.59422785248169</c:v>
                      </c:pt>
                      <c:pt idx="4">
                        <c:v>110.59399713780313</c:v>
                      </c:pt>
                      <c:pt idx="5">
                        <c:v>115.02046330252028</c:v>
                      </c:pt>
                      <c:pt idx="6">
                        <c:v>118.60674103707892</c:v>
                      </c:pt>
                      <c:pt idx="7">
                        <c:v>119.4282784143344</c:v>
                      </c:pt>
                      <c:pt idx="8">
                        <c:v>121.0725350828066</c:v>
                      </c:pt>
                      <c:pt idx="9">
                        <c:v>122.54714299669766</c:v>
                      </c:pt>
                      <c:pt idx="10">
                        <c:v>125.62665054575648</c:v>
                      </c:pt>
                      <c:pt idx="11">
                        <c:v>128.12486170404267</c:v>
                      </c:pt>
                      <c:pt idx="12">
                        <c:v>127.78586757994627</c:v>
                      </c:pt>
                      <c:pt idx="13">
                        <c:v>126.73760246887613</c:v>
                      </c:pt>
                      <c:pt idx="14">
                        <c:v>122.20713880017281</c:v>
                      </c:pt>
                      <c:pt idx="15">
                        <c:v>121.67918189795168</c:v>
                      </c:pt>
                      <c:pt idx="16">
                        <c:v>120.29311872178367</c:v>
                      </c:pt>
                      <c:pt idx="17">
                        <c:v>118.33739921603134</c:v>
                      </c:pt>
                      <c:pt idx="18">
                        <c:v>114.93438594257584</c:v>
                      </c:pt>
                      <c:pt idx="19">
                        <c:v>111.49663482480877</c:v>
                      </c:pt>
                      <c:pt idx="20">
                        <c:v>111.74592138664974</c:v>
                      </c:pt>
                      <c:pt idx="21">
                        <c:v>111.21109261586618</c:v>
                      </c:pt>
                      <c:pt idx="22">
                        <c:v>112.21034518673963</c:v>
                      </c:pt>
                      <c:pt idx="23">
                        <c:v>110.83331257115081</c:v>
                      </c:pt>
                      <c:pt idx="24">
                        <c:v>110.1088241823677</c:v>
                      </c:pt>
                      <c:pt idx="25">
                        <c:v>101.27749908544786</c:v>
                      </c:pt>
                      <c:pt idx="26">
                        <c:v>108.6296818527665</c:v>
                      </c:pt>
                      <c:pt idx="27">
                        <c:v>109.55755909135485</c:v>
                      </c:pt>
                    </c:numCache>
                  </c:numRef>
                </c:val>
                <c:smooth val="0"/>
                <c:extLst xmlns:c15="http://schemas.microsoft.com/office/drawing/2012/chart">
                  <c:ext xmlns:c16="http://schemas.microsoft.com/office/drawing/2014/chart" uri="{C3380CC4-5D6E-409C-BE32-E72D297353CC}">
                    <c16:uniqueId val="{00000022-C80B-472B-9405-13550351635B}"/>
                  </c:ext>
                </c:extLst>
              </c15:ser>
            </c15:filteredLineSeries>
            <c15:filteredLineSeries>
              <c15:ser>
                <c:idx val="34"/>
                <c:order val="34"/>
                <c:tx>
                  <c:strRef>
                    <c:extLst xmlns:c15="http://schemas.microsoft.com/office/drawing/2012/chart">
                      <c:ext xmlns:c15="http://schemas.microsoft.com/office/drawing/2012/chart" uri="{02D57815-91ED-43cb-92C2-25804820EDAC}">
                        <c15:formulaRef>
                          <c15:sqref>'[Prodotto interno lordo lato produzione (IT1^J93_498_DF_DCCN_PILT_1^J1.0).xlsx]ElaRI100'!$A$44</c15:sqref>
                        </c15:formulaRef>
                      </c:ext>
                    </c:extLst>
                    <c:strCache>
                      <c:ptCount val="1"/>
                      <c:pt idx="0">
                        <c:v>Sardegna  </c:v>
                      </c:pt>
                    </c:strCache>
                  </c:strRef>
                </c:tx>
                <c:spPr>
                  <a:ln w="28575" cap="rnd">
                    <a:solidFill>
                      <a:schemeClr val="accent1">
                        <a:tint val="38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'[Prodotto interno lordo lato produzione (IT1^J93_498_DF_DCCN_PILT_1^J1.0).xlsx]ElaRI100'!$B$9:$AD$9</c15:sqref>
                        </c15:formulaRef>
                      </c:ext>
                    </c:extLst>
                    <c:numCache>
                      <c:formatCode>General</c:formatCode>
                      <c:ptCount val="2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pt idx="28">
                        <c:v>2023</c:v>
                      </c:pt>
                    </c:numCache>
                  </c:numRef>
                </c:cat>
                <c:val>
                  <c:numRef>
                    <c:extLst xmlns:c15="http://schemas.microsoft.com/office/drawing/2012/chart">
                      <c:ext xmlns:c15="http://schemas.microsoft.com/office/drawing/2012/chart" uri="{02D57815-91ED-43cb-92C2-25804820EDAC}">
                        <c15:formulaRef>
                          <c15:sqref>'[Prodotto interno lordo lato produzione (IT1^J93_498_DF_DCCN_PILT_1^J1.0).xlsx]ElaRI100'!$B$44:$AD$44</c15:sqref>
                        </c15:formulaRef>
                      </c:ext>
                    </c:extLst>
                    <c:numCache>
                      <c:formatCode>#,##0.0</c:formatCode>
                      <c:ptCount val="29"/>
                      <c:pt idx="0">
                        <c:v>100</c:v>
                      </c:pt>
                      <c:pt idx="1">
                        <c:v>101.676027463069</c:v>
                      </c:pt>
                      <c:pt idx="2">
                        <c:v>108.56506870077351</c:v>
                      </c:pt>
                      <c:pt idx="3">
                        <c:v>110.90740256794862</c:v>
                      </c:pt>
                      <c:pt idx="4">
                        <c:v>112.96171821633142</c:v>
                      </c:pt>
                      <c:pt idx="5">
                        <c:v>117.15690072213253</c:v>
                      </c:pt>
                      <c:pt idx="6">
                        <c:v>120.93097483392691</c:v>
                      </c:pt>
                      <c:pt idx="7">
                        <c:v>120.35204459638396</c:v>
                      </c:pt>
                      <c:pt idx="8">
                        <c:v>123.59193505217841</c:v>
                      </c:pt>
                      <c:pt idx="9">
                        <c:v>127.128531132715</c:v>
                      </c:pt>
                      <c:pt idx="10">
                        <c:v>127.40692546584269</c:v>
                      </c:pt>
                      <c:pt idx="11">
                        <c:v>130.3987471914669</c:v>
                      </c:pt>
                      <c:pt idx="12">
                        <c:v>131.43067334689582</c:v>
                      </c:pt>
                      <c:pt idx="13">
                        <c:v>132.41605750723281</c:v>
                      </c:pt>
                      <c:pt idx="14">
                        <c:v>127.63721421769183</c:v>
                      </c:pt>
                      <c:pt idx="15">
                        <c:v>127.05086989056427</c:v>
                      </c:pt>
                      <c:pt idx="16">
                        <c:v>127.72827070183277</c:v>
                      </c:pt>
                      <c:pt idx="17">
                        <c:v>126.30543155521232</c:v>
                      </c:pt>
                      <c:pt idx="18">
                        <c:v>120.88210068754459</c:v>
                      </c:pt>
                      <c:pt idx="19">
                        <c:v>119.79218013005963</c:v>
                      </c:pt>
                      <c:pt idx="20">
                        <c:v>122.66189594162572</c:v>
                      </c:pt>
                      <c:pt idx="21">
                        <c:v>120.37718571654352</c:v>
                      </c:pt>
                      <c:pt idx="22">
                        <c:v>121.48448373701964</c:v>
                      </c:pt>
                      <c:pt idx="23">
                        <c:v>121.74078680626755</c:v>
                      </c:pt>
                      <c:pt idx="24">
                        <c:v>122.26765431225388</c:v>
                      </c:pt>
                      <c:pt idx="25">
                        <c:v>110.05468904919775</c:v>
                      </c:pt>
                      <c:pt idx="26">
                        <c:v>117.97243790989937</c:v>
                      </c:pt>
                      <c:pt idx="27">
                        <c:v>119.8165606268275</c:v>
                      </c:pt>
                    </c:numCache>
                  </c:numRef>
                </c:val>
                <c:smooth val="0"/>
                <c:extLst xmlns:c15="http://schemas.microsoft.com/office/drawing/2012/chart">
                  <c:ext xmlns:c16="http://schemas.microsoft.com/office/drawing/2014/chart" uri="{C3380CC4-5D6E-409C-BE32-E72D297353CC}">
                    <c16:uniqueId val="{00000023-C80B-472B-9405-13550351635B}"/>
                  </c:ext>
                </c:extLst>
              </c15:ser>
            </c15:filteredLineSeries>
          </c:ext>
        </c:extLst>
      </c:lineChart>
      <c:catAx>
        <c:axId val="758638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crossAx val="764755744"/>
        <c:crosses val="autoZero"/>
        <c:auto val="1"/>
        <c:lblAlgn val="ctr"/>
        <c:lblOffset val="100"/>
        <c:noMultiLvlLbl val="0"/>
      </c:catAx>
      <c:valAx>
        <c:axId val="764755744"/>
        <c:scaling>
          <c:orientation val="minMax"/>
          <c:min val="100"/>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crossAx val="758638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pPr>
      <a:endParaRPr lang="it-I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Foglio1!$B$1</c:f>
              <c:strCache>
                <c:ptCount val="1"/>
                <c:pt idx="0">
                  <c:v>Serie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tx2"/>
                    </a:solidFill>
                    <a:latin typeface="+mn-lt"/>
                    <a:ea typeface="+mn-ea"/>
                    <a:cs typeface="+mn-cs"/>
                  </a:defRPr>
                </a:pPr>
                <a:endParaRPr lang="it-I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Foglio1!$A$2:$A$4</c:f>
              <c:strCache>
                <c:ptCount val="3"/>
                <c:pt idx="0">
                  <c:v>Usa</c:v>
                </c:pt>
                <c:pt idx="1">
                  <c:v>EUZ</c:v>
                </c:pt>
                <c:pt idx="2">
                  <c:v>N-W Italy</c:v>
                </c:pt>
              </c:strCache>
            </c:strRef>
          </c:cat>
          <c:val>
            <c:numRef>
              <c:f>Foglio1!$B$2:$B$4</c:f>
              <c:numCache>
                <c:formatCode>General</c:formatCode>
                <c:ptCount val="3"/>
                <c:pt idx="0">
                  <c:v>2.5</c:v>
                </c:pt>
                <c:pt idx="1">
                  <c:v>1.5</c:v>
                </c:pt>
                <c:pt idx="2">
                  <c:v>0.7</c:v>
                </c:pt>
              </c:numCache>
            </c:numRef>
          </c:val>
          <c:extLst>
            <c:ext xmlns:c16="http://schemas.microsoft.com/office/drawing/2014/chart" uri="{C3380CC4-5D6E-409C-BE32-E72D297353CC}">
              <c16:uniqueId val="{00000000-077E-468F-A44A-2DAC763A3685}"/>
            </c:ext>
          </c:extLst>
        </c:ser>
        <c:dLbls>
          <c:showLegendKey val="0"/>
          <c:showVal val="1"/>
          <c:showCatName val="0"/>
          <c:showSerName val="0"/>
          <c:showPercent val="0"/>
          <c:showBubbleSize val="0"/>
        </c:dLbls>
        <c:gapWidth val="75"/>
        <c:axId val="9358927"/>
        <c:axId val="9372367"/>
      </c:barChart>
      <c:catAx>
        <c:axId val="9358927"/>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2"/>
                </a:solidFill>
                <a:latin typeface="+mn-lt"/>
                <a:ea typeface="+mn-ea"/>
                <a:cs typeface="+mn-cs"/>
              </a:defRPr>
            </a:pPr>
            <a:endParaRPr lang="it-IT"/>
          </a:p>
        </c:txPr>
        <c:crossAx val="9372367"/>
        <c:crosses val="autoZero"/>
        <c:auto val="1"/>
        <c:lblAlgn val="ctr"/>
        <c:lblOffset val="100"/>
        <c:noMultiLvlLbl val="0"/>
      </c:catAx>
      <c:valAx>
        <c:axId val="9372367"/>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2"/>
                </a:solidFill>
                <a:latin typeface="+mn-lt"/>
                <a:ea typeface="+mn-ea"/>
                <a:cs typeface="+mn-cs"/>
              </a:defRPr>
            </a:pPr>
            <a:endParaRPr lang="it-IT"/>
          </a:p>
        </c:txPr>
        <c:crossAx val="935892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pPr>
      <a:endParaRPr lang="it-IT"/>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1"/>
          <c:order val="1"/>
          <c:tx>
            <c:strRef>
              <c:f>'[PIL NOV.xlsx]compcre'!$B$11</c:f>
              <c:strCache>
                <c:ptCount val="1"/>
                <c:pt idx="0">
                  <c:v>exp nette</c:v>
                </c:pt>
              </c:strCache>
            </c:strRef>
          </c:tx>
          <c:spPr>
            <a:solidFill>
              <a:srgbClr val="00B0F0"/>
            </a:solidFill>
            <a:ln>
              <a:noFill/>
            </a:ln>
            <a:effectLst/>
          </c:spPr>
          <c:invertIfNegative val="0"/>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NOV.xlsx]compcre'!$C$11:$AC$11</c:f>
              <c:numCache>
                <c:formatCode>#,##0.000</c:formatCode>
                <c:ptCount val="27"/>
                <c:pt idx="0">
                  <c:v>5.8935015787713055E-2</c:v>
                </c:pt>
                <c:pt idx="1">
                  <c:v>-0.56026073269655585</c:v>
                </c:pt>
                <c:pt idx="2">
                  <c:v>-0.67000815058424013</c:v>
                </c:pt>
                <c:pt idx="3">
                  <c:v>-1.1947220191790173</c:v>
                </c:pt>
                <c:pt idx="4">
                  <c:v>0.20565338926690124</c:v>
                </c:pt>
                <c:pt idx="5">
                  <c:v>1.1056783801340024</c:v>
                </c:pt>
                <c:pt idx="6">
                  <c:v>-0.21353825578792471</c:v>
                </c:pt>
                <c:pt idx="7">
                  <c:v>0.93083282040288151</c:v>
                </c:pt>
                <c:pt idx="8">
                  <c:v>-4.1697160400879375E-2</c:v>
                </c:pt>
                <c:pt idx="9">
                  <c:v>-0.42560161169764926</c:v>
                </c:pt>
                <c:pt idx="10">
                  <c:v>-7.6261417869889062E-2</c:v>
                </c:pt>
                <c:pt idx="11">
                  <c:v>-0.53743050094481393</c:v>
                </c:pt>
                <c:pt idx="12">
                  <c:v>1.4045397501027668</c:v>
                </c:pt>
                <c:pt idx="13">
                  <c:v>-3.6664693708041711</c:v>
                </c:pt>
                <c:pt idx="14">
                  <c:v>0.88709289600053953</c:v>
                </c:pt>
                <c:pt idx="15">
                  <c:v>-0.42327708303585365</c:v>
                </c:pt>
                <c:pt idx="16">
                  <c:v>3.8318152364582887</c:v>
                </c:pt>
                <c:pt idx="17">
                  <c:v>0.35416204946981239</c:v>
                </c:pt>
                <c:pt idx="18">
                  <c:v>-0.44950268046547698</c:v>
                </c:pt>
                <c:pt idx="19">
                  <c:v>-0.51600715875257996</c:v>
                </c:pt>
                <c:pt idx="20">
                  <c:v>-0.42502092769475375</c:v>
                </c:pt>
                <c:pt idx="21">
                  <c:v>0.26476404401849674</c:v>
                </c:pt>
                <c:pt idx="22">
                  <c:v>0.64733273495120802</c:v>
                </c:pt>
                <c:pt idx="23">
                  <c:v>-1.975650090064868E-2</c:v>
                </c:pt>
                <c:pt idx="24">
                  <c:v>0.50282168147403461</c:v>
                </c:pt>
                <c:pt idx="25">
                  <c:v>1.011767940863056</c:v>
                </c:pt>
              </c:numCache>
            </c:numRef>
          </c:val>
          <c:extLst>
            <c:ext xmlns:c16="http://schemas.microsoft.com/office/drawing/2014/chart" uri="{C3380CC4-5D6E-409C-BE32-E72D297353CC}">
              <c16:uniqueId val="{00000000-5554-4171-A9AB-C72CB39A90F5}"/>
            </c:ext>
          </c:extLst>
        </c:ser>
        <c:ser>
          <c:idx val="3"/>
          <c:order val="3"/>
          <c:tx>
            <c:strRef>
              <c:f>'[PIL NOV.xlsx]compcre'!$B$13</c:f>
              <c:strCache>
                <c:ptCount val="1"/>
                <c:pt idx="0">
                  <c:v>consumi</c:v>
                </c:pt>
              </c:strCache>
            </c:strRef>
          </c:tx>
          <c:spPr>
            <a:solidFill>
              <a:schemeClr val="accent6">
                <a:lumMod val="60000"/>
              </a:schemeClr>
            </a:solidFill>
            <a:ln>
              <a:noFill/>
            </a:ln>
            <a:effectLst/>
          </c:spPr>
          <c:invertIfNegative val="0"/>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NOV.xlsx]compcre'!$C$13:$AC$13</c:f>
              <c:numCache>
                <c:formatCode>#,##0.000</c:formatCode>
                <c:ptCount val="27"/>
                <c:pt idx="0">
                  <c:v>1.0603040786807132</c:v>
                </c:pt>
                <c:pt idx="1">
                  <c:v>1.8531359974709141</c:v>
                </c:pt>
                <c:pt idx="2">
                  <c:v>1.613475306452685</c:v>
                </c:pt>
                <c:pt idx="3">
                  <c:v>1.2063640794232442</c:v>
                </c:pt>
                <c:pt idx="4">
                  <c:v>1.0462274095849073</c:v>
                </c:pt>
                <c:pt idx="5">
                  <c:v>0.10118928046202366</c:v>
                </c:pt>
                <c:pt idx="6">
                  <c:v>-0.18309955005822903</c:v>
                </c:pt>
                <c:pt idx="7">
                  <c:v>0.15677271096920423</c:v>
                </c:pt>
                <c:pt idx="8">
                  <c:v>0.4728785818875364</c:v>
                </c:pt>
                <c:pt idx="9">
                  <c:v>0.89450170402777995</c:v>
                </c:pt>
                <c:pt idx="10">
                  <c:v>0.74672225130617642</c:v>
                </c:pt>
                <c:pt idx="11">
                  <c:v>0.89299705628213666</c:v>
                </c:pt>
                <c:pt idx="12">
                  <c:v>-0.54731564214480688</c:v>
                </c:pt>
                <c:pt idx="13">
                  <c:v>-0.48824461501727129</c:v>
                </c:pt>
                <c:pt idx="14">
                  <c:v>1.1242326237510474</c:v>
                </c:pt>
                <c:pt idx="15">
                  <c:v>0.69978657873151318</c:v>
                </c:pt>
                <c:pt idx="16">
                  <c:v>-1.6736792569894672</c:v>
                </c:pt>
                <c:pt idx="17">
                  <c:v>-1.2629374282576125</c:v>
                </c:pt>
                <c:pt idx="18">
                  <c:v>0.36336846393452016</c:v>
                </c:pt>
                <c:pt idx="19">
                  <c:v>1.1648747438039999</c:v>
                </c:pt>
                <c:pt idx="20">
                  <c:v>0.84808185181757112</c:v>
                </c:pt>
                <c:pt idx="21">
                  <c:v>0.76048571079602445</c:v>
                </c:pt>
                <c:pt idx="22">
                  <c:v>0.47078221879144522</c:v>
                </c:pt>
                <c:pt idx="23">
                  <c:v>0.22594881576538847</c:v>
                </c:pt>
                <c:pt idx="24">
                  <c:v>-6.29395038445334</c:v>
                </c:pt>
                <c:pt idx="25">
                  <c:v>3.083990353132291</c:v>
                </c:pt>
                <c:pt idx="26">
                  <c:v>3.1003927594526992</c:v>
                </c:pt>
              </c:numCache>
            </c:numRef>
          </c:val>
          <c:extLst>
            <c:ext xmlns:c16="http://schemas.microsoft.com/office/drawing/2014/chart" uri="{C3380CC4-5D6E-409C-BE32-E72D297353CC}">
              <c16:uniqueId val="{00000001-5554-4171-A9AB-C72CB39A90F5}"/>
            </c:ext>
          </c:extLst>
        </c:ser>
        <c:ser>
          <c:idx val="5"/>
          <c:order val="5"/>
          <c:tx>
            <c:strRef>
              <c:f>'[PIL NOV.xlsx]compcre'!$B$15</c:f>
              <c:strCache>
                <c:ptCount val="1"/>
                <c:pt idx="0">
                  <c:v>spesa pubblica</c:v>
                </c:pt>
              </c:strCache>
            </c:strRef>
          </c:tx>
          <c:spPr>
            <a:solidFill>
              <a:srgbClr val="FFFF00"/>
            </a:solidFill>
            <a:ln>
              <a:noFill/>
            </a:ln>
            <a:effectLst/>
          </c:spPr>
          <c:invertIfNegative val="0"/>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NOV.xlsx]compcre'!$C$15:$AC$15</c:f>
              <c:numCache>
                <c:formatCode>#,##0.000</c:formatCode>
                <c:ptCount val="27"/>
                <c:pt idx="0">
                  <c:v>5.0670494141010408E-2</c:v>
                </c:pt>
                <c:pt idx="1">
                  <c:v>0.14039566609567297</c:v>
                </c:pt>
                <c:pt idx="2">
                  <c:v>0.14099781135237324</c:v>
                </c:pt>
                <c:pt idx="3">
                  <c:v>0.11883337189941839</c:v>
                </c:pt>
                <c:pt idx="4">
                  <c:v>0.56503635706343114</c:v>
                </c:pt>
                <c:pt idx="5">
                  <c:v>0.734831523250842</c:v>
                </c:pt>
                <c:pt idx="6">
                  <c:v>3.5649910443375336E-2</c:v>
                </c:pt>
                <c:pt idx="7">
                  <c:v>0.16938830956706233</c:v>
                </c:pt>
                <c:pt idx="8">
                  <c:v>0.15634714329471033</c:v>
                </c:pt>
                <c:pt idx="9">
                  <c:v>-1.5179983835157304E-2</c:v>
                </c:pt>
                <c:pt idx="10">
                  <c:v>2.2147050420198433E-2</c:v>
                </c:pt>
                <c:pt idx="11">
                  <c:v>7.3019725540282993E-2</c:v>
                </c:pt>
                <c:pt idx="12">
                  <c:v>0.26891453680799388</c:v>
                </c:pt>
                <c:pt idx="13">
                  <c:v>8.2094697587443866E-2</c:v>
                </c:pt>
                <c:pt idx="14">
                  <c:v>6.854090403282273E-2</c:v>
                </c:pt>
                <c:pt idx="15">
                  <c:v>-0.2550683481157438</c:v>
                </c:pt>
                <c:pt idx="16">
                  <c:v>-0.26403149764450723</c:v>
                </c:pt>
                <c:pt idx="17">
                  <c:v>-0.14845543772936518</c:v>
                </c:pt>
                <c:pt idx="18">
                  <c:v>-5.1401175128802407E-2</c:v>
                </c:pt>
                <c:pt idx="19">
                  <c:v>-4.0737511624801034E-2</c:v>
                </c:pt>
                <c:pt idx="20">
                  <c:v>0.11479733390207576</c:v>
                </c:pt>
                <c:pt idx="21">
                  <c:v>5.8894076942267774E-2</c:v>
                </c:pt>
                <c:pt idx="22">
                  <c:v>-1.966377929078731E-2</c:v>
                </c:pt>
                <c:pt idx="23">
                  <c:v>8.72298263866228E-3</c:v>
                </c:pt>
                <c:pt idx="24">
                  <c:v>6.7646802663908268E-2</c:v>
                </c:pt>
                <c:pt idx="25">
                  <c:v>-1.5674201780024669E-3</c:v>
                </c:pt>
              </c:numCache>
            </c:numRef>
          </c:val>
          <c:extLst>
            <c:ext xmlns:c16="http://schemas.microsoft.com/office/drawing/2014/chart" uri="{C3380CC4-5D6E-409C-BE32-E72D297353CC}">
              <c16:uniqueId val="{00000002-5554-4171-A9AB-C72CB39A90F5}"/>
            </c:ext>
          </c:extLst>
        </c:ser>
        <c:ser>
          <c:idx val="6"/>
          <c:order val="6"/>
          <c:tx>
            <c:strRef>
              <c:f>'[PIL NOV.xlsx]compcre'!$B$16</c:f>
              <c:strCache>
                <c:ptCount val="1"/>
                <c:pt idx="0">
                  <c:v>investimenti</c:v>
                </c:pt>
              </c:strCache>
            </c:strRef>
          </c:tx>
          <c:spPr>
            <a:solidFill>
              <a:srgbClr val="FF0000"/>
            </a:solidFill>
            <a:ln>
              <a:noFill/>
            </a:ln>
            <a:effectLst/>
          </c:spPr>
          <c:invertIfNegative val="0"/>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NOV.xlsx]compcre'!$C$16:$AC$16</c:f>
              <c:numCache>
                <c:formatCode>#,##0.000</c:formatCode>
                <c:ptCount val="27"/>
                <c:pt idx="0">
                  <c:v>0.97174678867618181</c:v>
                </c:pt>
                <c:pt idx="1">
                  <c:v>-8.9383532155676515E-2</c:v>
                </c:pt>
                <c:pt idx="2">
                  <c:v>0.49513862520691387</c:v>
                </c:pt>
                <c:pt idx="3">
                  <c:v>1.0061881887065522</c:v>
                </c:pt>
                <c:pt idx="4">
                  <c:v>1.8517858115323151</c:v>
                </c:pt>
                <c:pt idx="5">
                  <c:v>0.36258857855493776</c:v>
                </c:pt>
                <c:pt idx="6">
                  <c:v>0.9825184838115667</c:v>
                </c:pt>
                <c:pt idx="7">
                  <c:v>-0.85640543663202717</c:v>
                </c:pt>
                <c:pt idx="8">
                  <c:v>0.46158650144004076</c:v>
                </c:pt>
                <c:pt idx="9">
                  <c:v>0.94659971173003687</c:v>
                </c:pt>
                <c:pt idx="10">
                  <c:v>-4.6774672399532841E-3</c:v>
                </c:pt>
                <c:pt idx="11">
                  <c:v>0.83292421454383125</c:v>
                </c:pt>
                <c:pt idx="12">
                  <c:v>-0.22920345994670782</c:v>
                </c:pt>
                <c:pt idx="13">
                  <c:v>-2.0884981448888702</c:v>
                </c:pt>
                <c:pt idx="14">
                  <c:v>0.12455995821280556</c:v>
                </c:pt>
                <c:pt idx="15">
                  <c:v>0.21257875519455749</c:v>
                </c:pt>
                <c:pt idx="16">
                  <c:v>-2.1861303494912372</c:v>
                </c:pt>
                <c:pt idx="17">
                  <c:v>-1.1727626767206716</c:v>
                </c:pt>
                <c:pt idx="18">
                  <c:v>-0.1929749913029746</c:v>
                </c:pt>
                <c:pt idx="19">
                  <c:v>0.14207230931002032</c:v>
                </c:pt>
                <c:pt idx="20">
                  <c:v>1.0668808125161453</c:v>
                </c:pt>
                <c:pt idx="21">
                  <c:v>0.69110495925365045</c:v>
                </c:pt>
                <c:pt idx="22">
                  <c:v>0.28552258931595609</c:v>
                </c:pt>
                <c:pt idx="23">
                  <c:v>0.5220386834182118</c:v>
                </c:pt>
                <c:pt idx="24">
                  <c:v>-1.6370894376276488</c:v>
                </c:pt>
                <c:pt idx="25">
                  <c:v>3.7317717003320214</c:v>
                </c:pt>
              </c:numCache>
            </c:numRef>
          </c:val>
          <c:extLst>
            <c:ext xmlns:c16="http://schemas.microsoft.com/office/drawing/2014/chart" uri="{C3380CC4-5D6E-409C-BE32-E72D297353CC}">
              <c16:uniqueId val="{00000003-5554-4171-A9AB-C72CB39A90F5}"/>
            </c:ext>
          </c:extLst>
        </c:ser>
        <c:ser>
          <c:idx val="7"/>
          <c:order val="7"/>
          <c:tx>
            <c:strRef>
              <c:f>'[PIL NOV.xlsx]compcre'!$B$17</c:f>
              <c:strCache>
                <c:ptCount val="1"/>
                <c:pt idx="0">
                  <c:v>scorte</c:v>
                </c:pt>
              </c:strCache>
            </c:strRef>
          </c:tx>
          <c:spPr>
            <a:solidFill>
              <a:schemeClr val="accent5">
                <a:lumMod val="80000"/>
                <a:lumOff val="20000"/>
              </a:schemeClr>
            </a:solidFill>
            <a:ln>
              <a:noFill/>
            </a:ln>
            <a:effectLst/>
          </c:spPr>
          <c:invertIfNegative val="0"/>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NOV.xlsx]compcre'!$C$17:$AC$17</c:f>
              <c:numCache>
                <c:formatCode>#,##0.000</c:formatCode>
                <c:ptCount val="27"/>
                <c:pt idx="0">
                  <c:v>-0.73944253789530801</c:v>
                </c:pt>
                <c:pt idx="1">
                  <c:v>0.26587586542058633</c:v>
                </c:pt>
                <c:pt idx="2">
                  <c:v>-0.13901643214128001</c:v>
                </c:pt>
                <c:pt idx="3">
                  <c:v>0.10914500205627711</c:v>
                </c:pt>
                <c:pt idx="4">
                  <c:v>-0.18866810033695988</c:v>
                </c:pt>
                <c:pt idx="5">
                  <c:v>-7.9679102135729443E-2</c:v>
                </c:pt>
                <c:pt idx="6">
                  <c:v>3.2733145579466452E-2</c:v>
                </c:pt>
                <c:pt idx="7">
                  <c:v>0.13424547051673427</c:v>
                </c:pt>
                <c:pt idx="8">
                  <c:v>-0.1238842799166512</c:v>
                </c:pt>
                <c:pt idx="9">
                  <c:v>-0.39280216934594347</c:v>
                </c:pt>
                <c:pt idx="10">
                  <c:v>0.5842635709565599</c:v>
                </c:pt>
                <c:pt idx="11">
                  <c:v>0.11270869478460049</c:v>
                </c:pt>
                <c:pt idx="12">
                  <c:v>-8.0417586451823411E-2</c:v>
                </c:pt>
                <c:pt idx="13">
                  <c:v>-1.2138196420274472</c:v>
                </c:pt>
                <c:pt idx="14">
                  <c:v>1.5404822574328394</c:v>
                </c:pt>
                <c:pt idx="15">
                  <c:v>0.33523167919739633</c:v>
                </c:pt>
                <c:pt idx="16">
                  <c:v>-1.5498457638575065</c:v>
                </c:pt>
                <c:pt idx="17">
                  <c:v>0.61555277332916247</c:v>
                </c:pt>
                <c:pt idx="18">
                  <c:v>0.38624286574866135</c:v>
                </c:pt>
                <c:pt idx="19">
                  <c:v>-2.3526266323149126E-2</c:v>
                </c:pt>
                <c:pt idx="20">
                  <c:v>-7.491655733078377E-2</c:v>
                </c:pt>
                <c:pt idx="21">
                  <c:v>0.4112764809780437</c:v>
                </c:pt>
                <c:pt idx="22">
                  <c:v>4.127520608126866E-2</c:v>
                </c:pt>
                <c:pt idx="23">
                  <c:v>-0.54506215831961791</c:v>
                </c:pt>
                <c:pt idx="24">
                  <c:v>-0.59481946376133532</c:v>
                </c:pt>
                <c:pt idx="25">
                  <c:v>1.2945382873588613</c:v>
                </c:pt>
              </c:numCache>
            </c:numRef>
          </c:val>
          <c:extLst>
            <c:ext xmlns:c16="http://schemas.microsoft.com/office/drawing/2014/chart" uri="{C3380CC4-5D6E-409C-BE32-E72D297353CC}">
              <c16:uniqueId val="{00000004-5554-4171-A9AB-C72CB39A90F5}"/>
            </c:ext>
          </c:extLst>
        </c:ser>
        <c:dLbls>
          <c:showLegendKey val="0"/>
          <c:showVal val="0"/>
          <c:showCatName val="0"/>
          <c:showSerName val="0"/>
          <c:showPercent val="0"/>
          <c:showBubbleSize val="0"/>
        </c:dLbls>
        <c:gapWidth val="150"/>
        <c:overlap val="100"/>
        <c:axId val="1892460688"/>
        <c:axId val="1892465968"/>
        <c:extLst>
          <c:ext xmlns:c15="http://schemas.microsoft.com/office/drawing/2012/chart" uri="{02D57815-91ED-43cb-92C2-25804820EDAC}">
            <c15:filteredBarSeries>
              <c15:ser>
                <c:idx val="2"/>
                <c:order val="2"/>
                <c:tx>
                  <c:strRef>
                    <c:extLst>
                      <c:ext uri="{02D57815-91ED-43cb-92C2-25804820EDAC}">
                        <c15:formulaRef>
                          <c15:sqref>'[PIL NOV.xlsx]compcre'!$B$12</c15:sqref>
                        </c15:formulaRef>
                      </c:ext>
                    </c:extLst>
                    <c:strCache>
                      <c:ptCount val="1"/>
                    </c:strCache>
                  </c:strRef>
                </c:tx>
                <c:spPr>
                  <a:solidFill>
                    <a:schemeClr val="accent4"/>
                  </a:solidFill>
                  <a:ln>
                    <a:noFill/>
                  </a:ln>
                  <a:effectLst/>
                </c:spPr>
                <c:invertIfNegative val="0"/>
                <c:cat>
                  <c:numRef>
                    <c:extLst>
                      <c:ext uri="{02D57815-91ED-43cb-92C2-25804820EDAC}">
                        <c15:formulaRef>
                          <c15:sqref>'[PIL NOV.xlsx]compcre'!$C$9:$AC$9</c15:sqref>
                        </c15:formulaRef>
                      </c:ext>
                    </c:extLst>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extLst>
                      <c:ext uri="{02D57815-91ED-43cb-92C2-25804820EDAC}">
                        <c15:formulaRef>
                          <c15:sqref>'[PIL NOV.xlsx]compcre'!$C$12:$AC$12</c15:sqref>
                        </c15:formulaRef>
                      </c:ext>
                    </c:extLst>
                    <c:numCache>
                      <c:formatCode>#,##0.000</c:formatCode>
                      <c:ptCount val="27"/>
                      <c:pt idx="0">
                        <c:v>1.1294227185199937</c:v>
                      </c:pt>
                      <c:pt idx="1">
                        <c:v>2.0177898922013422</c:v>
                      </c:pt>
                      <c:pt idx="2">
                        <c:v>1.7814143407685921</c:v>
                      </c:pt>
                      <c:pt idx="3">
                        <c:v>1.345548247554333</c:v>
                      </c:pt>
                      <c:pt idx="4">
                        <c:v>1.6313431894104862</c:v>
                      </c:pt>
                      <c:pt idx="5">
                        <c:v>0.87252906395188268</c:v>
                      </c:pt>
                      <c:pt idx="6">
                        <c:v>-0.12324990862145938</c:v>
                      </c:pt>
                      <c:pt idx="7">
                        <c:v>0.32376021330524163</c:v>
                      </c:pt>
                      <c:pt idx="8">
                        <c:v>0.64241798873505163</c:v>
                      </c:pt>
                      <c:pt idx="9">
                        <c:v>0.87443900055909318</c:v>
                      </c:pt>
                      <c:pt idx="10">
                        <c:v>0.7822119442092802</c:v>
                      </c:pt>
                      <c:pt idx="11">
                        <c:v>0.96579956904358144</c:v>
                      </c:pt>
                      <c:pt idx="12">
                        <c:v>-0.27373366303897584</c:v>
                      </c:pt>
                      <c:pt idx="13">
                        <c:v>-0.36783343324472234</c:v>
                      </c:pt>
                      <c:pt idx="14">
                        <c:v>1.1748522520857878</c:v>
                      </c:pt>
                      <c:pt idx="15">
                        <c:v>0.4001966892901595</c:v>
                      </c:pt>
                      <c:pt idx="16">
                        <c:v>-1.9539855919036937</c:v>
                      </c:pt>
                      <c:pt idx="17">
                        <c:v>-1.4020619402776093</c:v>
                      </c:pt>
                      <c:pt idx="18">
                        <c:v>0.31019075056940909</c:v>
                      </c:pt>
                      <c:pt idx="19">
                        <c:v>1.0991424542026635</c:v>
                      </c:pt>
                      <c:pt idx="20">
                        <c:v>0.95611753804151955</c:v>
                      </c:pt>
                      <c:pt idx="21">
                        <c:v>0.82890183421276642</c:v>
                      </c:pt>
                      <c:pt idx="22">
                        <c:v>0.452750329066544</c:v>
                      </c:pt>
                      <c:pt idx="23">
                        <c:v>0.23615438491803015</c:v>
                      </c:pt>
                      <c:pt idx="24">
                        <c:v>-6.19591008360032</c:v>
                      </c:pt>
                      <c:pt idx="25">
                        <c:v>3.0489883640778017</c:v>
                      </c:pt>
                    </c:numCache>
                  </c:numRef>
                </c:val>
                <c:extLst>
                  <c:ext xmlns:c16="http://schemas.microsoft.com/office/drawing/2014/chart" uri="{C3380CC4-5D6E-409C-BE32-E72D297353CC}">
                    <c16:uniqueId val="{00000006-5554-4171-A9AB-C72CB39A90F5}"/>
                  </c:ext>
                </c:extLst>
              </c15:ser>
            </c15:filteredBarSeries>
            <c15:filteredBarSeries>
              <c15:ser>
                <c:idx val="4"/>
                <c:order val="4"/>
                <c:tx>
                  <c:strRef>
                    <c:extLst xmlns:c15="http://schemas.microsoft.com/office/drawing/2012/chart">
                      <c:ext xmlns:c15="http://schemas.microsoft.com/office/drawing/2012/chart" uri="{02D57815-91ED-43cb-92C2-25804820EDAC}">
                        <c15:formulaRef>
                          <c15:sqref>'[PIL NOV.xlsx]compcre'!$B$14</c15:sqref>
                        </c15:formulaRef>
                      </c:ext>
                    </c:extLst>
                    <c:strCache>
                      <c:ptCount val="1"/>
                    </c:strCache>
                  </c:strRef>
                </c:tx>
                <c:spPr>
                  <a:solidFill>
                    <a:schemeClr val="accent5">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'[PIL NOV.xlsx]compcre'!$C$9:$AC$9</c15:sqref>
                        </c15:formulaRef>
                      </c:ext>
                    </c:extLst>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extLst xmlns:c15="http://schemas.microsoft.com/office/drawing/2012/chart">
                      <c:ext xmlns:c15="http://schemas.microsoft.com/office/drawing/2012/chart" uri="{02D57815-91ED-43cb-92C2-25804820EDAC}">
                        <c15:formulaRef>
                          <c15:sqref>'[PIL NOV.xlsx]compcre'!$C$14:$AC$14</c15:sqref>
                        </c15:formulaRef>
                      </c:ext>
                    </c:extLst>
                    <c:numCache>
                      <c:formatCode>#,##0.000</c:formatCode>
                      <c:ptCount val="27"/>
                      <c:pt idx="0">
                        <c:v>1.8479098962848977E-2</c:v>
                      </c:pt>
                      <c:pt idx="1">
                        <c:v>3.2849298733158304E-2</c:v>
                      </c:pt>
                      <c:pt idx="2">
                        <c:v>3.8679436043255438E-2</c:v>
                      </c:pt>
                      <c:pt idx="3">
                        <c:v>3.0182772295120577E-2</c:v>
                      </c:pt>
                      <c:pt idx="4">
                        <c:v>3.1352080023751548E-3</c:v>
                      </c:pt>
                      <c:pt idx="5">
                        <c:v>1.4831105891971784E-2</c:v>
                      </c:pt>
                      <c:pt idx="6">
                        <c:v>2.4703030689409846E-2</c:v>
                      </c:pt>
                      <c:pt idx="7">
                        <c:v>-1.063015907661829E-2</c:v>
                      </c:pt>
                      <c:pt idx="8">
                        <c:v>1.178955190128099E-2</c:v>
                      </c:pt>
                      <c:pt idx="9">
                        <c:v>1.3708202665545805E-2</c:v>
                      </c:pt>
                      <c:pt idx="10">
                        <c:v>3.3444298790751163E-2</c:v>
                      </c:pt>
                      <c:pt idx="11">
                        <c:v>1.528722681293339E-2</c:v>
                      </c:pt>
                      <c:pt idx="12">
                        <c:v>-3.5866554695122392E-2</c:v>
                      </c:pt>
                      <c:pt idx="13">
                        <c:v>2.7955250049207413E-2</c:v>
                      </c:pt>
                      <c:pt idx="14">
                        <c:v>1.4374683096735859E-3</c:v>
                      </c:pt>
                      <c:pt idx="15">
                        <c:v>-4.1720364277469573E-3</c:v>
                      </c:pt>
                      <c:pt idx="16">
                        <c:v>-3.1299685819598751E-2</c:v>
                      </c:pt>
                      <c:pt idx="17">
                        <c:v>1.9286798646444324E-3</c:v>
                      </c:pt>
                      <c:pt idx="18">
                        <c:v>6.5670207261278963E-3</c:v>
                      </c:pt>
                      <c:pt idx="19">
                        <c:v>-8.8437918278839438E-3</c:v>
                      </c:pt>
                      <c:pt idx="20">
                        <c:v>-3.7150870629007655E-3</c:v>
                      </c:pt>
                      <c:pt idx="21">
                        <c:v>1.9651566422664496E-2</c:v>
                      </c:pt>
                      <c:pt idx="22">
                        <c:v>1.1174122259099457E-2</c:v>
                      </c:pt>
                      <c:pt idx="23">
                        <c:v>5.7722328634629266E-3</c:v>
                      </c:pt>
                      <c:pt idx="24">
                        <c:v>-9.6991377466860346E-2</c:v>
                      </c:pt>
                      <c:pt idx="25">
                        <c:v>4.4160414129982582E-2</c:v>
                      </c:pt>
                    </c:numCache>
                  </c:numRef>
                </c:val>
                <c:extLst>
                  <c:ext xmlns:c16="http://schemas.microsoft.com/office/drawing/2014/chart" uri="{C3380CC4-5D6E-409C-BE32-E72D297353CC}">
                    <c16:uniqueId val="{00000007-5554-4171-A9AB-C72CB39A90F5}"/>
                  </c:ext>
                </c:extLst>
              </c15:ser>
            </c15:filteredBarSeries>
          </c:ext>
        </c:extLst>
      </c:barChart>
      <c:lineChart>
        <c:grouping val="standard"/>
        <c:varyColors val="0"/>
        <c:ser>
          <c:idx val="0"/>
          <c:order val="0"/>
          <c:tx>
            <c:strRef>
              <c:f>'[PIL NOV.xlsx]compcre'!$B$10</c:f>
              <c:strCache>
                <c:ptCount val="1"/>
                <c:pt idx="0">
                  <c:v>PIL</c:v>
                </c:pt>
              </c:strCache>
            </c:strRef>
          </c:tx>
          <c:spPr>
            <a:ln w="31750" cap="rnd">
              <a:solidFill>
                <a:srgbClr val="002060"/>
              </a:solidFill>
              <a:prstDash val="sysDot"/>
              <a:round/>
            </a:ln>
            <a:effectLst/>
          </c:spPr>
          <c:marker>
            <c:symbol val="none"/>
          </c:marker>
          <c:cat>
            <c:numRef>
              <c:f>'[PIL NOV.xlsx]compcre'!$C$9:$AC$9</c:f>
              <c:numCache>
                <c:formatCode>General</c:formatCode>
                <c:ptCount val="27"/>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pt idx="21">
                  <c:v>2017</c:v>
                </c:pt>
                <c:pt idx="22">
                  <c:v>2018</c:v>
                </c:pt>
                <c:pt idx="23">
                  <c:v>2019</c:v>
                </c:pt>
                <c:pt idx="24">
                  <c:v>2020</c:v>
                </c:pt>
                <c:pt idx="25">
                  <c:v>2021</c:v>
                </c:pt>
                <c:pt idx="26">
                  <c:v>2022</c:v>
                </c:pt>
              </c:numCache>
            </c:numRef>
          </c:cat>
          <c:val>
            <c:numRef>
              <c:f>'[PIL NOV.xlsx]compcre'!$C$10:$AC$10</c:f>
              <c:numCache>
                <c:formatCode>#,##0.000</c:formatCode>
                <c:ptCount val="27"/>
                <c:pt idx="0">
                  <c:v>1.420692938353165</c:v>
                </c:pt>
                <c:pt idx="1">
                  <c:v>1.6135644599996566</c:v>
                </c:pt>
                <c:pt idx="2">
                  <c:v>1.4366283132708169</c:v>
                </c:pt>
                <c:pt idx="3">
                  <c:v>1.1272229467841834</c:v>
                </c:pt>
                <c:pt idx="4">
                  <c:v>3.4544749485694979</c:v>
                </c:pt>
                <c:pt idx="5">
                  <c:v>2.208279668629384</c:v>
                </c:pt>
                <c:pt idx="6">
                  <c:v>0.65450416592303418</c:v>
                </c:pt>
                <c:pt idx="7">
                  <c:v>0.54342161596174587</c:v>
                </c:pt>
                <c:pt idx="8">
                  <c:v>0.92461816899046023</c:v>
                </c:pt>
                <c:pt idx="9">
                  <c:v>1.0019520266377833</c:v>
                </c:pt>
                <c:pt idx="10">
                  <c:v>1.3592512676798707</c:v>
                </c:pt>
                <c:pt idx="11">
                  <c:v>1.5077603448469916</c:v>
                </c:pt>
                <c:pt idx="12">
                  <c:v>0.53765071500339334</c:v>
                </c:pt>
                <c:pt idx="13">
                  <c:v>-6.5797496631004879</c:v>
                </c:pt>
                <c:pt idx="14">
                  <c:v>3.8345103556250089</c:v>
                </c:pt>
                <c:pt idx="15">
                  <c:v>0.68175059519041448</c:v>
                </c:pt>
                <c:pt idx="16">
                  <c:v>-3.401480201387018</c:v>
                </c:pt>
                <c:pt idx="17">
                  <c:v>-1.6689980437667029</c:v>
                </c:pt>
                <c:pt idx="18">
                  <c:v>0.30150811192234445</c:v>
                </c:pt>
                <c:pt idx="19">
                  <c:v>0.85152290876267767</c:v>
                </c:pt>
                <c:pt idx="20">
                  <c:v>1.5823480157159975</c:v>
                </c:pt>
                <c:pt idx="21">
                  <c:v>2.2466753277218618</c:v>
                </c:pt>
                <c:pt idx="22">
                  <c:v>1.3242110024886822</c:v>
                </c:pt>
                <c:pt idx="23">
                  <c:v>4.6123402926073559E-2</c:v>
                </c:pt>
                <c:pt idx="24">
                  <c:v>-8.3503249778523827</c:v>
                </c:pt>
                <c:pt idx="25">
                  <c:v>9.2154123476594574</c:v>
                </c:pt>
                <c:pt idx="26">
                  <c:v>3.0602377355254347</c:v>
                </c:pt>
              </c:numCache>
            </c:numRef>
          </c:val>
          <c:smooth val="0"/>
          <c:extLst>
            <c:ext xmlns:c16="http://schemas.microsoft.com/office/drawing/2014/chart" uri="{C3380CC4-5D6E-409C-BE32-E72D297353CC}">
              <c16:uniqueId val="{00000005-5554-4171-A9AB-C72CB39A90F5}"/>
            </c:ext>
          </c:extLst>
        </c:ser>
        <c:dLbls>
          <c:showLegendKey val="0"/>
          <c:showVal val="0"/>
          <c:showCatName val="0"/>
          <c:showSerName val="0"/>
          <c:showPercent val="0"/>
          <c:showBubbleSize val="0"/>
        </c:dLbls>
        <c:marker val="1"/>
        <c:smooth val="0"/>
        <c:axId val="1902297760"/>
        <c:axId val="1902295360"/>
      </c:lineChart>
      <c:catAx>
        <c:axId val="189246068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crossAx val="1892465968"/>
        <c:crosses val="autoZero"/>
        <c:auto val="1"/>
        <c:lblAlgn val="ctr"/>
        <c:lblOffset val="100"/>
        <c:noMultiLvlLbl val="0"/>
      </c:catAx>
      <c:valAx>
        <c:axId val="1892465968"/>
        <c:scaling>
          <c:orientation val="minMax"/>
        </c:scaling>
        <c:delete val="0"/>
        <c:axPos val="l"/>
        <c:majorGridlines>
          <c:spPr>
            <a:ln w="9525" cap="flat" cmpd="sng" algn="ctr">
              <a:solidFill>
                <a:schemeClr val="tx1">
                  <a:lumMod val="15000"/>
                  <a:lumOff val="85000"/>
                </a:schemeClr>
              </a:solidFill>
              <a:round/>
            </a:ln>
            <a:effectLst/>
          </c:spPr>
        </c:majorGridlines>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crossAx val="1892460688"/>
        <c:crosses val="autoZero"/>
        <c:crossBetween val="between"/>
      </c:valAx>
      <c:valAx>
        <c:axId val="1902295360"/>
        <c:scaling>
          <c:orientation val="minMax"/>
        </c:scaling>
        <c:delete val="0"/>
        <c:axPos val="r"/>
        <c:numFmt formatCode="#,##0.000"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crossAx val="1902297760"/>
        <c:crosses val="max"/>
        <c:crossBetween val="between"/>
      </c:valAx>
      <c:catAx>
        <c:axId val="1902297760"/>
        <c:scaling>
          <c:orientation val="minMax"/>
        </c:scaling>
        <c:delete val="1"/>
        <c:axPos val="b"/>
        <c:numFmt formatCode="General" sourceLinked="1"/>
        <c:majorTickMark val="out"/>
        <c:minorTickMark val="none"/>
        <c:tickLblPos val="nextTo"/>
        <c:crossAx val="190229536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pPr>
      <a:endParaRPr lang="it-I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2"/>
          <c:order val="2"/>
          <c:tx>
            <c:strRef>
              <c:f>Prospetto!$E$7</c:f>
              <c:strCache>
                <c:ptCount val="1"/>
                <c:pt idx="0">
                  <c:v>Piemonte</c:v>
                </c:pt>
              </c:strCache>
            </c:strRef>
          </c:tx>
          <c:spPr>
            <a:ln w="28575" cap="rnd">
              <a:solidFill>
                <a:schemeClr val="accent6"/>
              </a:solidFill>
              <a:round/>
            </a:ln>
            <a:effectLst/>
          </c:spPr>
          <c:marker>
            <c:symbol val="none"/>
          </c:marker>
          <c:dLbls>
            <c:dLbl>
              <c:idx val="0"/>
              <c:layout>
                <c:manualLayout>
                  <c:x val="-1.0869565217391304E-2"/>
                  <c:y val="-4.669827993136824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F35F-4FC9-A421-E1BD1BA6ECAF}"/>
                </c:ext>
              </c:extLst>
            </c:dLbl>
            <c:dLbl>
              <c:idx val="52"/>
              <c:layout>
                <c:manualLayout>
                  <c:x val="-1.6666666666666566E-2"/>
                  <c:y val="-0.19907407407407407"/>
                </c:manualLayout>
              </c:layout>
              <c:dLblPos val="r"/>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0-F35F-4FC9-A421-E1BD1BA6ECAF}"/>
                </c:ext>
              </c:extLst>
            </c:dLbl>
            <c:spPr>
              <a:noFill/>
              <a:ln>
                <a:noFill/>
              </a:ln>
              <a:effectLst/>
            </c:spPr>
            <c:txPr>
              <a:bodyPr rot="0" spcFirstLastPara="1" vertOverflow="ellipsis" vert="horz" wrap="square" anchor="ctr" anchorCtr="1"/>
              <a:lstStyle/>
              <a:p>
                <a:pPr>
                  <a:defRPr sz="1800" b="0" i="0" u="none" strike="noStrike" kern="1200" baseline="0">
                    <a:solidFill>
                      <a:schemeClr val="tx1">
                        <a:lumMod val="75000"/>
                        <a:lumOff val="25000"/>
                      </a:schemeClr>
                    </a:solidFill>
                    <a:latin typeface="+mn-lt"/>
                    <a:ea typeface="+mn-ea"/>
                    <a:cs typeface="+mn-cs"/>
                  </a:defRPr>
                </a:pPr>
                <a:endParaRPr lang="it-IT"/>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Prospetto!$B$8:$B$60</c:f>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f>Prospetto!$E$8:$E$60</c:f>
              <c:numCache>
                <c:formatCode>#,##0.###################</c:formatCode>
                <c:ptCount val="53"/>
                <c:pt idx="0">
                  <c:v>2541061</c:v>
                </c:pt>
                <c:pt idx="1">
                  <c:v>2172079</c:v>
                </c:pt>
                <c:pt idx="2">
                  <c:v>2266559</c:v>
                </c:pt>
                <c:pt idx="3">
                  <c:v>2260837</c:v>
                </c:pt>
                <c:pt idx="4">
                  <c:v>2251221</c:v>
                </c:pt>
                <c:pt idx="5">
                  <c:v>2074776</c:v>
                </c:pt>
                <c:pt idx="6">
                  <c:v>2111163</c:v>
                </c:pt>
                <c:pt idx="7">
                  <c:v>2175146</c:v>
                </c:pt>
                <c:pt idx="8">
                  <c:v>1886013</c:v>
                </c:pt>
                <c:pt idx="9">
                  <c:v>1816417</c:v>
                </c:pt>
                <c:pt idx="10">
                  <c:v>1885299</c:v>
                </c:pt>
                <c:pt idx="11">
                  <c:v>1894273</c:v>
                </c:pt>
                <c:pt idx="12">
                  <c:v>1887139</c:v>
                </c:pt>
                <c:pt idx="13">
                  <c:v>1832744</c:v>
                </c:pt>
                <c:pt idx="14">
                  <c:v>1818693</c:v>
                </c:pt>
                <c:pt idx="15">
                  <c:v>1806973</c:v>
                </c:pt>
                <c:pt idx="16">
                  <c:v>1790607</c:v>
                </c:pt>
                <c:pt idx="17">
                  <c:v>1722273</c:v>
                </c:pt>
                <c:pt idx="18">
                  <c:v>1699765</c:v>
                </c:pt>
                <c:pt idx="19">
                  <c:v>1638697</c:v>
                </c:pt>
                <c:pt idx="20">
                  <c:v>1630274</c:v>
                </c:pt>
                <c:pt idx="21">
                  <c:v>1634924</c:v>
                </c:pt>
                <c:pt idx="22">
                  <c:v>1611197</c:v>
                </c:pt>
                <c:pt idx="23">
                  <c:v>1678051</c:v>
                </c:pt>
                <c:pt idx="24">
                  <c:v>1709040</c:v>
                </c:pt>
                <c:pt idx="25">
                  <c:v>1464284</c:v>
                </c:pt>
                <c:pt idx="26">
                  <c:v>1504798</c:v>
                </c:pt>
                <c:pt idx="27">
                  <c:v>1573213</c:v>
                </c:pt>
                <c:pt idx="28">
                  <c:v>1565211</c:v>
                </c:pt>
                <c:pt idx="29">
                  <c:v>1515681</c:v>
                </c:pt>
                <c:pt idx="30">
                  <c:v>1498074</c:v>
                </c:pt>
                <c:pt idx="31">
                  <c:v>1530514</c:v>
                </c:pt>
                <c:pt idx="32">
                  <c:v>1591961</c:v>
                </c:pt>
                <c:pt idx="33">
                  <c:v>1514427</c:v>
                </c:pt>
                <c:pt idx="34">
                  <c:v>1473888</c:v>
                </c:pt>
                <c:pt idx="35">
                  <c:v>2003902</c:v>
                </c:pt>
                <c:pt idx="36">
                  <c:v>2181349</c:v>
                </c:pt>
                <c:pt idx="37">
                  <c:v>2186498</c:v>
                </c:pt>
                <c:pt idx="38">
                  <c:v>2522002</c:v>
                </c:pt>
                <c:pt idx="39">
                  <c:v>2557608</c:v>
                </c:pt>
                <c:pt idx="40">
                  <c:v>2576232</c:v>
                </c:pt>
                <c:pt idx="41">
                  <c:v>2112350</c:v>
                </c:pt>
                <c:pt idx="42">
                  <c:v>1684094</c:v>
                </c:pt>
                <c:pt idx="43">
                  <c:v>1707556</c:v>
                </c:pt>
                <c:pt idx="44">
                  <c:v>1699278</c:v>
                </c:pt>
                <c:pt idx="45">
                  <c:v>1646888</c:v>
                </c:pt>
                <c:pt idx="46">
                  <c:v>1611735</c:v>
                </c:pt>
                <c:pt idx="47">
                  <c:v>1616035</c:v>
                </c:pt>
                <c:pt idx="48">
                  <c:v>1501684</c:v>
                </c:pt>
                <c:pt idx="49">
                  <c:v>1451668</c:v>
                </c:pt>
                <c:pt idx="50">
                  <c:v>1313423</c:v>
                </c:pt>
                <c:pt idx="51">
                  <c:v>1321571</c:v>
                </c:pt>
                <c:pt idx="52">
                  <c:v>1293758</c:v>
                </c:pt>
              </c:numCache>
            </c:numRef>
          </c:val>
          <c:smooth val="0"/>
          <c:extLst>
            <c:ext xmlns:c16="http://schemas.microsoft.com/office/drawing/2014/chart" uri="{C3380CC4-5D6E-409C-BE32-E72D297353CC}">
              <c16:uniqueId val="{00000001-F35F-4FC9-A421-E1BD1BA6ECAF}"/>
            </c:ext>
          </c:extLst>
        </c:ser>
        <c:ser>
          <c:idx val="3"/>
          <c:order val="3"/>
          <c:tx>
            <c:strRef>
              <c:f>Prospetto!$F$7</c:f>
              <c:strCache>
                <c:ptCount val="1"/>
                <c:pt idx="0">
                  <c:v>Valle d'Aosta</c:v>
                </c:pt>
              </c:strCache>
            </c:strRef>
          </c:tx>
          <c:spPr>
            <a:ln w="28575" cap="rnd">
              <a:solidFill>
                <a:srgbClr val="FF0000"/>
              </a:solidFill>
              <a:round/>
            </a:ln>
            <a:effectLst/>
          </c:spPr>
          <c:marker>
            <c:symbol val="none"/>
          </c:marker>
          <c:dLbls>
            <c:dLbl>
              <c:idx val="0"/>
              <c:layout>
                <c:manualLayout>
                  <c:x val="0"/>
                  <c:y val="-9.631520235844698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F35F-4FC9-A421-E1BD1BA6ECAF}"/>
                </c:ext>
              </c:extLst>
            </c:dLbl>
            <c:dLbl>
              <c:idx val="52"/>
              <c:layout>
                <c:manualLayout>
                  <c:x val="-8.3333333333334356E-3"/>
                  <c:y val="-4.6296296296296294E-2"/>
                </c:manualLayout>
              </c:layout>
              <c:dLblPos val="r"/>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2-F35F-4FC9-A421-E1BD1BA6ECAF}"/>
                </c:ext>
              </c:extLst>
            </c:dLbl>
            <c:spPr>
              <a:noFill/>
              <a:ln>
                <a:noFill/>
              </a:ln>
              <a:effectLst/>
            </c:spPr>
            <c:txPr>
              <a:bodyPr rot="0" spcFirstLastPara="1" vertOverflow="ellipsis" vert="horz" wrap="square" anchor="ctr" anchorCtr="1"/>
              <a:lstStyle/>
              <a:p>
                <a:pPr>
                  <a:defRPr sz="1800" b="0" i="0" u="none" strike="noStrike" kern="1200" baseline="0">
                    <a:solidFill>
                      <a:schemeClr val="tx1">
                        <a:lumMod val="75000"/>
                        <a:lumOff val="25000"/>
                      </a:schemeClr>
                    </a:solidFill>
                    <a:latin typeface="+mn-lt"/>
                    <a:ea typeface="+mn-ea"/>
                    <a:cs typeface="+mn-cs"/>
                  </a:defRPr>
                </a:pPr>
                <a:endParaRPr lang="it-IT"/>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Prospetto!$B$8:$B$60</c:f>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f>Prospetto!$F$8:$F$60</c:f>
              <c:numCache>
                <c:formatCode>#,##0.###################</c:formatCode>
                <c:ptCount val="53"/>
                <c:pt idx="0">
                  <c:v>111756</c:v>
                </c:pt>
                <c:pt idx="1">
                  <c:v>113408</c:v>
                </c:pt>
                <c:pt idx="2">
                  <c:v>121443</c:v>
                </c:pt>
                <c:pt idx="3">
                  <c:v>116756</c:v>
                </c:pt>
                <c:pt idx="4">
                  <c:v>126343</c:v>
                </c:pt>
                <c:pt idx="5">
                  <c:v>122690</c:v>
                </c:pt>
                <c:pt idx="6">
                  <c:v>130158</c:v>
                </c:pt>
                <c:pt idx="7">
                  <c:v>126781</c:v>
                </c:pt>
                <c:pt idx="8">
                  <c:v>132434</c:v>
                </c:pt>
                <c:pt idx="9">
                  <c:v>128682</c:v>
                </c:pt>
                <c:pt idx="10">
                  <c:v>130458</c:v>
                </c:pt>
                <c:pt idx="11">
                  <c:v>127649</c:v>
                </c:pt>
                <c:pt idx="12">
                  <c:v>133065</c:v>
                </c:pt>
                <c:pt idx="13">
                  <c:v>134111</c:v>
                </c:pt>
                <c:pt idx="14">
                  <c:v>142917</c:v>
                </c:pt>
                <c:pt idx="15">
                  <c:v>138162</c:v>
                </c:pt>
                <c:pt idx="16">
                  <c:v>144969</c:v>
                </c:pt>
                <c:pt idx="17">
                  <c:v>148742</c:v>
                </c:pt>
                <c:pt idx="18">
                  <c:v>150011</c:v>
                </c:pt>
                <c:pt idx="19">
                  <c:v>145576</c:v>
                </c:pt>
                <c:pt idx="20">
                  <c:v>151875</c:v>
                </c:pt>
                <c:pt idx="21">
                  <c:v>154330</c:v>
                </c:pt>
                <c:pt idx="22">
                  <c:v>161119</c:v>
                </c:pt>
                <c:pt idx="23">
                  <c:v>168142</c:v>
                </c:pt>
                <c:pt idx="24">
                  <c:v>170494</c:v>
                </c:pt>
                <c:pt idx="25">
                  <c:v>168551</c:v>
                </c:pt>
                <c:pt idx="26">
                  <c:v>171841</c:v>
                </c:pt>
                <c:pt idx="27">
                  <c:v>159174</c:v>
                </c:pt>
                <c:pt idx="28">
                  <c:v>163799</c:v>
                </c:pt>
                <c:pt idx="29">
                  <c:v>147218</c:v>
                </c:pt>
                <c:pt idx="30">
                  <c:v>146452</c:v>
                </c:pt>
                <c:pt idx="31">
                  <c:v>152785</c:v>
                </c:pt>
                <c:pt idx="32">
                  <c:v>150586</c:v>
                </c:pt>
                <c:pt idx="33">
                  <c:v>154852</c:v>
                </c:pt>
                <c:pt idx="34">
                  <c:v>156170</c:v>
                </c:pt>
                <c:pt idx="35">
                  <c:v>151048</c:v>
                </c:pt>
                <c:pt idx="36">
                  <c:v>159177</c:v>
                </c:pt>
                <c:pt idx="37">
                  <c:v>160329</c:v>
                </c:pt>
                <c:pt idx="38">
                  <c:v>161888</c:v>
                </c:pt>
                <c:pt idx="39">
                  <c:v>166649</c:v>
                </c:pt>
                <c:pt idx="40">
                  <c:v>170449</c:v>
                </c:pt>
                <c:pt idx="41">
                  <c:v>169755</c:v>
                </c:pt>
                <c:pt idx="42">
                  <c:v>170530</c:v>
                </c:pt>
                <c:pt idx="43">
                  <c:v>171446</c:v>
                </c:pt>
                <c:pt idx="44">
                  <c:v>170258</c:v>
                </c:pt>
                <c:pt idx="45">
                  <c:v>162707</c:v>
                </c:pt>
                <c:pt idx="46">
                  <c:v>168252</c:v>
                </c:pt>
                <c:pt idx="47">
                  <c:v>163390</c:v>
                </c:pt>
                <c:pt idx="48">
                  <c:v>164950</c:v>
                </c:pt>
                <c:pt idx="49">
                  <c:v>156623</c:v>
                </c:pt>
                <c:pt idx="50">
                  <c:v>173320</c:v>
                </c:pt>
                <c:pt idx="51">
                  <c:v>171619</c:v>
                </c:pt>
                <c:pt idx="52">
                  <c:v>153739</c:v>
                </c:pt>
              </c:numCache>
            </c:numRef>
          </c:val>
          <c:smooth val="0"/>
          <c:extLst>
            <c:ext xmlns:c16="http://schemas.microsoft.com/office/drawing/2014/chart" uri="{C3380CC4-5D6E-409C-BE32-E72D297353CC}">
              <c16:uniqueId val="{00000003-F35F-4FC9-A421-E1BD1BA6ECAF}"/>
            </c:ext>
          </c:extLst>
        </c:ser>
        <c:ser>
          <c:idx val="4"/>
          <c:order val="4"/>
          <c:tx>
            <c:strRef>
              <c:f>Prospetto!$G$7</c:f>
              <c:strCache>
                <c:ptCount val="1"/>
                <c:pt idx="0">
                  <c:v>Liguria</c:v>
                </c:pt>
              </c:strCache>
            </c:strRef>
          </c:tx>
          <c:spPr>
            <a:ln w="28575" cap="rnd">
              <a:solidFill>
                <a:schemeClr val="accent4">
                  <a:lumMod val="60000"/>
                </a:schemeClr>
              </a:solidFill>
              <a:round/>
            </a:ln>
            <a:effectLst/>
          </c:spPr>
          <c:marker>
            <c:symbol val="none"/>
          </c:marker>
          <c:dLbls>
            <c:dLbl>
              <c:idx val="0"/>
              <c:layout>
                <c:manualLayout>
                  <c:x val="-6.038647342995169E-3"/>
                  <c:y val="-7.88033473841838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F35F-4FC9-A421-E1BD1BA6ECAF}"/>
                </c:ext>
              </c:extLst>
            </c:dLbl>
            <c:dLbl>
              <c:idx val="52"/>
              <c:layout>
                <c:manualLayout>
                  <c:x val="-2.2222222222222324E-2"/>
                  <c:y val="-0.12037037037037036"/>
                </c:manualLayout>
              </c:layout>
              <c:dLblPos val="r"/>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4-F35F-4FC9-A421-E1BD1BA6ECAF}"/>
                </c:ext>
              </c:extLst>
            </c:dLbl>
            <c:spPr>
              <a:noFill/>
              <a:ln>
                <a:noFill/>
              </a:ln>
              <a:effectLst/>
            </c:spPr>
            <c:txPr>
              <a:bodyPr rot="0" spcFirstLastPara="1" vertOverflow="ellipsis" vert="horz" wrap="square" anchor="ctr" anchorCtr="1"/>
              <a:lstStyle/>
              <a:p>
                <a:pPr>
                  <a:defRPr sz="1800" b="0" i="0" u="none" strike="noStrike" kern="1200" baseline="0">
                    <a:solidFill>
                      <a:schemeClr val="tx1">
                        <a:lumMod val="75000"/>
                        <a:lumOff val="25000"/>
                      </a:schemeClr>
                    </a:solidFill>
                    <a:latin typeface="+mn-lt"/>
                    <a:ea typeface="+mn-ea"/>
                    <a:cs typeface="+mn-cs"/>
                  </a:defRPr>
                </a:pPr>
                <a:endParaRPr lang="it-IT"/>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Prospetto!$B$8:$B$60</c:f>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f>Prospetto!$G$8:$G$60</c:f>
              <c:numCache>
                <c:formatCode>#,##0.###################</c:formatCode>
                <c:ptCount val="53"/>
                <c:pt idx="0">
                  <c:v>944059</c:v>
                </c:pt>
                <c:pt idx="1">
                  <c:v>911135</c:v>
                </c:pt>
                <c:pt idx="2">
                  <c:v>965816</c:v>
                </c:pt>
                <c:pt idx="3">
                  <c:v>993339</c:v>
                </c:pt>
                <c:pt idx="4">
                  <c:v>982342</c:v>
                </c:pt>
                <c:pt idx="5">
                  <c:v>946245</c:v>
                </c:pt>
                <c:pt idx="6">
                  <c:v>980403</c:v>
                </c:pt>
                <c:pt idx="7">
                  <c:v>1024002</c:v>
                </c:pt>
                <c:pt idx="8">
                  <c:v>1001468</c:v>
                </c:pt>
                <c:pt idx="9">
                  <c:v>947290</c:v>
                </c:pt>
                <c:pt idx="10">
                  <c:v>980387</c:v>
                </c:pt>
                <c:pt idx="11">
                  <c:v>944147</c:v>
                </c:pt>
                <c:pt idx="12">
                  <c:v>912934</c:v>
                </c:pt>
                <c:pt idx="13">
                  <c:v>872492</c:v>
                </c:pt>
                <c:pt idx="14">
                  <c:v>900498</c:v>
                </c:pt>
                <c:pt idx="15">
                  <c:v>929302</c:v>
                </c:pt>
                <c:pt idx="16">
                  <c:v>890664</c:v>
                </c:pt>
                <c:pt idx="17">
                  <c:v>864165</c:v>
                </c:pt>
                <c:pt idx="18">
                  <c:v>901967</c:v>
                </c:pt>
                <c:pt idx="19">
                  <c:v>874739</c:v>
                </c:pt>
                <c:pt idx="20">
                  <c:v>865278</c:v>
                </c:pt>
                <c:pt idx="21">
                  <c:v>819521</c:v>
                </c:pt>
                <c:pt idx="22">
                  <c:v>871975</c:v>
                </c:pt>
                <c:pt idx="23">
                  <c:v>862308</c:v>
                </c:pt>
                <c:pt idx="24">
                  <c:v>818939</c:v>
                </c:pt>
                <c:pt idx="25">
                  <c:v>762878</c:v>
                </c:pt>
                <c:pt idx="26">
                  <c:v>788604</c:v>
                </c:pt>
                <c:pt idx="27">
                  <c:v>816261</c:v>
                </c:pt>
                <c:pt idx="28">
                  <c:v>791611</c:v>
                </c:pt>
                <c:pt idx="29">
                  <c:v>753637</c:v>
                </c:pt>
                <c:pt idx="30">
                  <c:v>788921</c:v>
                </c:pt>
                <c:pt idx="31">
                  <c:v>768269</c:v>
                </c:pt>
                <c:pt idx="32">
                  <c:v>742945</c:v>
                </c:pt>
                <c:pt idx="33">
                  <c:v>690526</c:v>
                </c:pt>
                <c:pt idx="34">
                  <c:v>685984</c:v>
                </c:pt>
                <c:pt idx="35">
                  <c:v>716458</c:v>
                </c:pt>
                <c:pt idx="36">
                  <c:v>755584</c:v>
                </c:pt>
                <c:pt idx="37">
                  <c:v>762098</c:v>
                </c:pt>
                <c:pt idx="38">
                  <c:v>810250</c:v>
                </c:pt>
                <c:pt idx="39">
                  <c:v>841937</c:v>
                </c:pt>
                <c:pt idx="40">
                  <c:v>825998</c:v>
                </c:pt>
                <c:pt idx="41">
                  <c:v>803900</c:v>
                </c:pt>
                <c:pt idx="42">
                  <c:v>796642</c:v>
                </c:pt>
                <c:pt idx="43">
                  <c:v>803321</c:v>
                </c:pt>
                <c:pt idx="44">
                  <c:v>783534</c:v>
                </c:pt>
                <c:pt idx="45">
                  <c:v>756148</c:v>
                </c:pt>
                <c:pt idx="46">
                  <c:v>747398</c:v>
                </c:pt>
                <c:pt idx="47">
                  <c:v>742065</c:v>
                </c:pt>
                <c:pt idx="48">
                  <c:v>724268</c:v>
                </c:pt>
                <c:pt idx="49">
                  <c:v>689690</c:v>
                </c:pt>
                <c:pt idx="50">
                  <c:v>677790</c:v>
                </c:pt>
                <c:pt idx="51">
                  <c:v>676088</c:v>
                </c:pt>
                <c:pt idx="52">
                  <c:v>657873</c:v>
                </c:pt>
              </c:numCache>
            </c:numRef>
          </c:val>
          <c:smooth val="0"/>
          <c:extLst>
            <c:ext xmlns:c16="http://schemas.microsoft.com/office/drawing/2014/chart" uri="{C3380CC4-5D6E-409C-BE32-E72D297353CC}">
              <c16:uniqueId val="{00000005-F35F-4FC9-A421-E1BD1BA6ECAF}"/>
            </c:ext>
          </c:extLst>
        </c:ser>
        <c:dLbls>
          <c:showLegendKey val="0"/>
          <c:showVal val="0"/>
          <c:showCatName val="0"/>
          <c:showSerName val="0"/>
          <c:showPercent val="0"/>
          <c:showBubbleSize val="0"/>
        </c:dLbls>
        <c:smooth val="0"/>
        <c:axId val="537816112"/>
        <c:axId val="537810832"/>
        <c:extLst>
          <c:ext xmlns:c15="http://schemas.microsoft.com/office/drawing/2012/chart" uri="{02D57815-91ED-43cb-92C2-25804820EDAC}">
            <c15:filteredLineSeries>
              <c15:ser>
                <c:idx val="0"/>
                <c:order val="0"/>
                <c:tx>
                  <c:strRef>
                    <c:extLst>
                      <c:ext uri="{02D57815-91ED-43cb-92C2-25804820EDAC}">
                        <c15:formulaRef>
                          <c15:sqref>Prospetto!$C$7</c15:sqref>
                        </c15:formulaRef>
                      </c:ext>
                    </c:extLst>
                    <c:strCache>
                      <c:ptCount val="1"/>
                      <c:pt idx="0">
                        <c:v>Italia</c:v>
                      </c:pt>
                    </c:strCache>
                  </c:strRef>
                </c:tx>
                <c:spPr>
                  <a:ln w="28575" cap="rnd">
                    <a:solidFill>
                      <a:schemeClr val="accent2"/>
                    </a:solidFill>
                    <a:round/>
                  </a:ln>
                  <a:effectLst/>
                </c:spPr>
                <c:marker>
                  <c:symbol val="none"/>
                </c:marker>
                <c:cat>
                  <c:strRef>
                    <c:extLst>
                      <c:ex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c:ext uri="{02D57815-91ED-43cb-92C2-25804820EDAC}">
                        <c15:formulaRef>
                          <c15:sqref>Prospetto!$C$8:$C$60</c15:sqref>
                        </c15:formulaRef>
                      </c:ext>
                    </c:extLst>
                    <c:numCache>
                      <c:formatCode>#,##0.###################</c:formatCode>
                      <c:ptCount val="53"/>
                      <c:pt idx="0">
                        <c:v>40048243</c:v>
                      </c:pt>
                      <c:pt idx="1">
                        <c:v>39057896</c:v>
                      </c:pt>
                      <c:pt idx="2">
                        <c:v>39835098</c:v>
                      </c:pt>
                      <c:pt idx="3">
                        <c:v>39876146</c:v>
                      </c:pt>
                      <c:pt idx="4">
                        <c:v>39333636</c:v>
                      </c:pt>
                      <c:pt idx="5">
                        <c:v>38245734</c:v>
                      </c:pt>
                      <c:pt idx="6">
                        <c:v>38655684</c:v>
                      </c:pt>
                      <c:pt idx="7">
                        <c:v>38976136</c:v>
                      </c:pt>
                      <c:pt idx="8">
                        <c:v>38054799</c:v>
                      </c:pt>
                      <c:pt idx="9">
                        <c:v>36845138</c:v>
                      </c:pt>
                      <c:pt idx="10">
                        <c:v>37582890</c:v>
                      </c:pt>
                      <c:pt idx="11">
                        <c:v>37950913</c:v>
                      </c:pt>
                      <c:pt idx="12">
                        <c:v>37704124</c:v>
                      </c:pt>
                      <c:pt idx="13">
                        <c:v>36897084</c:v>
                      </c:pt>
                      <c:pt idx="14">
                        <c:v>37229513</c:v>
                      </c:pt>
                      <c:pt idx="15">
                        <c:v>37372076</c:v>
                      </c:pt>
                      <c:pt idx="16">
                        <c:v>37415203</c:v>
                      </c:pt>
                      <c:pt idx="17">
                        <c:v>36290586</c:v>
                      </c:pt>
                      <c:pt idx="18">
                        <c:v>36773202</c:v>
                      </c:pt>
                      <c:pt idx="19">
                        <c:v>36593415</c:v>
                      </c:pt>
                      <c:pt idx="20">
                        <c:v>36379395</c:v>
                      </c:pt>
                      <c:pt idx="21">
                        <c:v>35465113</c:v>
                      </c:pt>
                      <c:pt idx="22">
                        <c:v>35931263</c:v>
                      </c:pt>
                      <c:pt idx="23">
                        <c:v>36214723</c:v>
                      </c:pt>
                      <c:pt idx="24">
                        <c:v>35462667</c:v>
                      </c:pt>
                      <c:pt idx="25">
                        <c:v>33753166</c:v>
                      </c:pt>
                      <c:pt idx="26">
                        <c:v>34503955</c:v>
                      </c:pt>
                      <c:pt idx="27">
                        <c:v>34963545</c:v>
                      </c:pt>
                      <c:pt idx="28">
                        <c:v>33625221</c:v>
                      </c:pt>
                      <c:pt idx="29">
                        <c:v>32822249</c:v>
                      </c:pt>
                      <c:pt idx="30">
                        <c:v>32735227</c:v>
                      </c:pt>
                      <c:pt idx="31">
                        <c:v>32874583</c:v>
                      </c:pt>
                      <c:pt idx="32">
                        <c:v>32636530</c:v>
                      </c:pt>
                      <c:pt idx="33">
                        <c:v>31159645</c:v>
                      </c:pt>
                      <c:pt idx="34">
                        <c:v>31291095</c:v>
                      </c:pt>
                      <c:pt idx="35">
                        <c:v>32523974</c:v>
                      </c:pt>
                      <c:pt idx="36">
                        <c:v>34828917</c:v>
                      </c:pt>
                      <c:pt idx="37">
                        <c:v>35804001</c:v>
                      </c:pt>
                      <c:pt idx="38">
                        <c:v>36880773</c:v>
                      </c:pt>
                      <c:pt idx="39">
                        <c:v>38338662</c:v>
                      </c:pt>
                      <c:pt idx="40">
                        <c:v>38360490</c:v>
                      </c:pt>
                      <c:pt idx="41">
                        <c:v>37374354</c:v>
                      </c:pt>
                      <c:pt idx="42">
                        <c:v>36683278</c:v>
                      </c:pt>
                      <c:pt idx="43">
                        <c:v>37044706</c:v>
                      </c:pt>
                      <c:pt idx="44">
                        <c:v>36510486</c:v>
                      </c:pt>
                      <c:pt idx="45">
                        <c:v>35689888</c:v>
                      </c:pt>
                      <c:pt idx="46">
                        <c:v>35201801</c:v>
                      </c:pt>
                      <c:pt idx="47">
                        <c:v>34905852</c:v>
                      </c:pt>
                      <c:pt idx="48">
                        <c:v>34135329</c:v>
                      </c:pt>
                      <c:pt idx="49">
                        <c:v>33154252</c:v>
                      </c:pt>
                      <c:pt idx="50">
                        <c:v>32750343</c:v>
                      </c:pt>
                      <c:pt idx="51">
                        <c:v>32803966</c:v>
                      </c:pt>
                      <c:pt idx="52">
                        <c:v>32050149</c:v>
                      </c:pt>
                    </c:numCache>
                  </c:numRef>
                </c:val>
                <c:smooth val="0"/>
                <c:extLst>
                  <c:ext xmlns:c16="http://schemas.microsoft.com/office/drawing/2014/chart" uri="{C3380CC4-5D6E-409C-BE32-E72D297353CC}">
                    <c16:uniqueId val="{00000006-F35F-4FC9-A421-E1BD1BA6ECAF}"/>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Prospetto!$D$7</c15:sqref>
                        </c15:formulaRef>
                      </c:ext>
                    </c:extLst>
                    <c:strCache>
                      <c:ptCount val="1"/>
                      <c:pt idx="0">
                        <c:v>Italia nord-occidentale</c:v>
                      </c:pt>
                    </c:strCache>
                  </c:strRef>
                </c:tx>
                <c:spPr>
                  <a:ln w="28575" cap="rnd">
                    <a:solidFill>
                      <a:schemeClr val="accent4"/>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Prospetto!$D$8:$D$60</c15:sqref>
                        </c15:formulaRef>
                      </c:ext>
                    </c:extLst>
                    <c:numCache>
                      <c:formatCode>#,##0.###################</c:formatCode>
                      <c:ptCount val="53"/>
                      <c:pt idx="0">
                        <c:v>9331963</c:v>
                      </c:pt>
                      <c:pt idx="1">
                        <c:v>8867147</c:v>
                      </c:pt>
                      <c:pt idx="2">
                        <c:v>9082030</c:v>
                      </c:pt>
                      <c:pt idx="3">
                        <c:v>9035670</c:v>
                      </c:pt>
                      <c:pt idx="4">
                        <c:v>8895090</c:v>
                      </c:pt>
                      <c:pt idx="5">
                        <c:v>8602742</c:v>
                      </c:pt>
                      <c:pt idx="6">
                        <c:v>8633097</c:v>
                      </c:pt>
                      <c:pt idx="7">
                        <c:v>8758679</c:v>
                      </c:pt>
                      <c:pt idx="8">
                        <c:v>8275173</c:v>
                      </c:pt>
                      <c:pt idx="9">
                        <c:v>8056378</c:v>
                      </c:pt>
                      <c:pt idx="10">
                        <c:v>8227700</c:v>
                      </c:pt>
                      <c:pt idx="11">
                        <c:v>8382358</c:v>
                      </c:pt>
                      <c:pt idx="12">
                        <c:v>8304055</c:v>
                      </c:pt>
                      <c:pt idx="13">
                        <c:v>8290827</c:v>
                      </c:pt>
                      <c:pt idx="14">
                        <c:v>8377814</c:v>
                      </c:pt>
                      <c:pt idx="15">
                        <c:v>8375470</c:v>
                      </c:pt>
                      <c:pt idx="16">
                        <c:v>8278445</c:v>
                      </c:pt>
                      <c:pt idx="17">
                        <c:v>8123192</c:v>
                      </c:pt>
                      <c:pt idx="18">
                        <c:v>8121643</c:v>
                      </c:pt>
                      <c:pt idx="19">
                        <c:v>8051298</c:v>
                      </c:pt>
                      <c:pt idx="20">
                        <c:v>8050085</c:v>
                      </c:pt>
                      <c:pt idx="21">
                        <c:v>8072258</c:v>
                      </c:pt>
                      <c:pt idx="22">
                        <c:v>7994476</c:v>
                      </c:pt>
                      <c:pt idx="23">
                        <c:v>8127901</c:v>
                      </c:pt>
                      <c:pt idx="24">
                        <c:v>8077387</c:v>
                      </c:pt>
                      <c:pt idx="25">
                        <c:v>7601903</c:v>
                      </c:pt>
                      <c:pt idx="26">
                        <c:v>7691021</c:v>
                      </c:pt>
                      <c:pt idx="27">
                        <c:v>7795756</c:v>
                      </c:pt>
                      <c:pt idx="28">
                        <c:v>7596842</c:v>
                      </c:pt>
                      <c:pt idx="29">
                        <c:v>7455750</c:v>
                      </c:pt>
                      <c:pt idx="30">
                        <c:v>7466738</c:v>
                      </c:pt>
                      <c:pt idx="31">
                        <c:v>7450919</c:v>
                      </c:pt>
                      <c:pt idx="32">
                        <c:v>7409373</c:v>
                      </c:pt>
                      <c:pt idx="33">
                        <c:v>6832615</c:v>
                      </c:pt>
                      <c:pt idx="34">
                        <c:v>6815028</c:v>
                      </c:pt>
                      <c:pt idx="35">
                        <c:v>7481562</c:v>
                      </c:pt>
                      <c:pt idx="36">
                        <c:v>8090439</c:v>
                      </c:pt>
                      <c:pt idx="37">
                        <c:v>8426421</c:v>
                      </c:pt>
                      <c:pt idx="38">
                        <c:v>9056644</c:v>
                      </c:pt>
                      <c:pt idx="39">
                        <c:v>9417925</c:v>
                      </c:pt>
                      <c:pt idx="40">
                        <c:v>9475286</c:v>
                      </c:pt>
                      <c:pt idx="41">
                        <c:v>8954446</c:v>
                      </c:pt>
                      <c:pt idx="42">
                        <c:v>8466102</c:v>
                      </c:pt>
                      <c:pt idx="43">
                        <c:v>8474964</c:v>
                      </c:pt>
                      <c:pt idx="44">
                        <c:v>8353351</c:v>
                      </c:pt>
                      <c:pt idx="45">
                        <c:v>8198800</c:v>
                      </c:pt>
                      <c:pt idx="46">
                        <c:v>8036781</c:v>
                      </c:pt>
                      <c:pt idx="47">
                        <c:v>7898388</c:v>
                      </c:pt>
                      <c:pt idx="48">
                        <c:v>7676367</c:v>
                      </c:pt>
                      <c:pt idx="49">
                        <c:v>7517709</c:v>
                      </c:pt>
                      <c:pt idx="50">
                        <c:v>7265736</c:v>
                      </c:pt>
                      <c:pt idx="51">
                        <c:v>7204351</c:v>
                      </c:pt>
                      <c:pt idx="52">
                        <c:v>7014220</c:v>
                      </c:pt>
                    </c:numCache>
                  </c:numRef>
                </c:val>
                <c:smooth val="0"/>
                <c:extLst>
                  <c:ext xmlns:c16="http://schemas.microsoft.com/office/drawing/2014/chart" uri="{C3380CC4-5D6E-409C-BE32-E72D297353CC}">
                    <c16:uniqueId val="{00000007-F35F-4FC9-A421-E1BD1BA6ECAF}"/>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Prospetto!$H$7</c15:sqref>
                        </c15:formulaRef>
                      </c:ext>
                    </c:extLst>
                    <c:strCache>
                      <c:ptCount val="1"/>
                      <c:pt idx="0">
                        <c:v>Lombardia</c:v>
                      </c:pt>
                    </c:strCache>
                  </c:strRef>
                </c:tx>
                <c:spPr>
                  <a:ln w="28575" cap="rnd">
                    <a:solidFill>
                      <a:schemeClr val="accent6">
                        <a:lumMod val="6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Prospetto!$H$8:$H$60</c15:sqref>
                        </c15:formulaRef>
                      </c:ext>
                    </c:extLst>
                    <c:numCache>
                      <c:formatCode>#,##0.###################</c:formatCode>
                      <c:ptCount val="53"/>
                      <c:pt idx="0">
                        <c:v>5735087</c:v>
                      </c:pt>
                      <c:pt idx="1">
                        <c:v>5670525</c:v>
                      </c:pt>
                      <c:pt idx="2">
                        <c:v>5728213</c:v>
                      </c:pt>
                      <c:pt idx="3">
                        <c:v>5664738</c:v>
                      </c:pt>
                      <c:pt idx="4">
                        <c:v>5535185</c:v>
                      </c:pt>
                      <c:pt idx="5">
                        <c:v>5459032</c:v>
                      </c:pt>
                      <c:pt idx="6">
                        <c:v>5411373</c:v>
                      </c:pt>
                      <c:pt idx="7">
                        <c:v>5432750</c:v>
                      </c:pt>
                      <c:pt idx="8">
                        <c:v>5255259</c:v>
                      </c:pt>
                      <c:pt idx="9">
                        <c:v>5163988</c:v>
                      </c:pt>
                      <c:pt idx="10">
                        <c:v>5231556</c:v>
                      </c:pt>
                      <c:pt idx="11">
                        <c:v>5416289</c:v>
                      </c:pt>
                      <c:pt idx="12">
                        <c:v>5370917</c:v>
                      </c:pt>
                      <c:pt idx="13">
                        <c:v>5451480</c:v>
                      </c:pt>
                      <c:pt idx="14">
                        <c:v>5515706</c:v>
                      </c:pt>
                      <c:pt idx="15">
                        <c:v>5501033</c:v>
                      </c:pt>
                      <c:pt idx="16">
                        <c:v>5452205</c:v>
                      </c:pt>
                      <c:pt idx="17">
                        <c:v>5388012</c:v>
                      </c:pt>
                      <c:pt idx="18">
                        <c:v>5369899</c:v>
                      </c:pt>
                      <c:pt idx="19">
                        <c:v>5392287</c:v>
                      </c:pt>
                      <c:pt idx="20">
                        <c:v>5402659</c:v>
                      </c:pt>
                      <c:pt idx="21">
                        <c:v>5463483</c:v>
                      </c:pt>
                      <c:pt idx="22">
                        <c:v>5350186</c:v>
                      </c:pt>
                      <c:pt idx="23">
                        <c:v>5419400</c:v>
                      </c:pt>
                      <c:pt idx="24">
                        <c:v>5378913</c:v>
                      </c:pt>
                      <c:pt idx="25">
                        <c:v>5206189</c:v>
                      </c:pt>
                      <c:pt idx="26">
                        <c:v>5225778</c:v>
                      </c:pt>
                      <c:pt idx="27">
                        <c:v>5247109</c:v>
                      </c:pt>
                      <c:pt idx="28">
                        <c:v>5076221</c:v>
                      </c:pt>
                      <c:pt idx="29">
                        <c:v>5039214</c:v>
                      </c:pt>
                      <c:pt idx="30">
                        <c:v>5033291</c:v>
                      </c:pt>
                      <c:pt idx="31">
                        <c:v>4999350</c:v>
                      </c:pt>
                      <c:pt idx="32">
                        <c:v>4923881</c:v>
                      </c:pt>
                      <c:pt idx="33">
                        <c:v>4472809</c:v>
                      </c:pt>
                      <c:pt idx="34">
                        <c:v>4498986</c:v>
                      </c:pt>
                      <c:pt idx="35">
                        <c:v>4610155</c:v>
                      </c:pt>
                      <c:pt idx="36">
                        <c:v>4994329</c:v>
                      </c:pt>
                      <c:pt idx="37">
                        <c:v>5317496</c:v>
                      </c:pt>
                      <c:pt idx="38">
                        <c:v>5562503</c:v>
                      </c:pt>
                      <c:pt idx="39">
                        <c:v>5851731</c:v>
                      </c:pt>
                      <c:pt idx="40">
                        <c:v>5902606</c:v>
                      </c:pt>
                      <c:pt idx="41">
                        <c:v>5868441</c:v>
                      </c:pt>
                      <c:pt idx="42">
                        <c:v>5814836</c:v>
                      </c:pt>
                      <c:pt idx="43">
                        <c:v>5792640</c:v>
                      </c:pt>
                      <c:pt idx="44">
                        <c:v>5700281</c:v>
                      </c:pt>
                      <c:pt idx="45">
                        <c:v>5633057</c:v>
                      </c:pt>
                      <c:pt idx="46">
                        <c:v>5509396</c:v>
                      </c:pt>
                      <c:pt idx="47">
                        <c:v>5376897</c:v>
                      </c:pt>
                      <c:pt idx="48">
                        <c:v>5285465</c:v>
                      </c:pt>
                      <c:pt idx="49">
                        <c:v>5219728</c:v>
                      </c:pt>
                      <c:pt idx="50">
                        <c:v>5101204</c:v>
                      </c:pt>
                      <c:pt idx="51">
                        <c:v>5035073</c:v>
                      </c:pt>
                      <c:pt idx="52">
                        <c:v>4908849</c:v>
                      </c:pt>
                    </c:numCache>
                  </c:numRef>
                </c:val>
                <c:smooth val="0"/>
                <c:extLst>
                  <c:ext xmlns:c16="http://schemas.microsoft.com/office/drawing/2014/chart" uri="{C3380CC4-5D6E-409C-BE32-E72D297353CC}">
                    <c16:uniqueId val="{00000008-F35F-4FC9-A421-E1BD1BA6ECAF}"/>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Prospetto!$I$7</c15:sqref>
                        </c15:formulaRef>
                      </c:ext>
                    </c:extLst>
                    <c:strCache>
                      <c:ptCount val="1"/>
                      <c:pt idx="0">
                        <c:v>Italia meridionale</c:v>
                      </c:pt>
                    </c:strCache>
                  </c:strRef>
                </c:tx>
                <c:spPr>
                  <a:ln w="28575" cap="rnd">
                    <a:solidFill>
                      <a:schemeClr val="accent2">
                        <a:lumMod val="80000"/>
                        <a:lumOff val="2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Prospetto!$I$8:$I$60</c15:sqref>
                        </c15:formulaRef>
                      </c:ext>
                    </c:extLst>
                    <c:numCache>
                      <c:formatCode>#,##0.###################</c:formatCode>
                      <c:ptCount val="53"/>
                      <c:pt idx="0">
                        <c:v>5376917</c:v>
                      </c:pt>
                      <c:pt idx="1">
                        <c:v>5258487</c:v>
                      </c:pt>
                      <c:pt idx="2">
                        <c:v>5361390</c:v>
                      </c:pt>
                      <c:pt idx="3">
                        <c:v>5408443</c:v>
                      </c:pt>
                      <c:pt idx="4">
                        <c:v>5382334</c:v>
                      </c:pt>
                      <c:pt idx="5">
                        <c:v>5242848</c:v>
                      </c:pt>
                      <c:pt idx="6">
                        <c:v>5342975</c:v>
                      </c:pt>
                      <c:pt idx="7">
                        <c:v>5412946</c:v>
                      </c:pt>
                      <c:pt idx="8">
                        <c:v>5325186</c:v>
                      </c:pt>
                      <c:pt idx="9">
                        <c:v>5160396</c:v>
                      </c:pt>
                      <c:pt idx="10">
                        <c:v>5261204</c:v>
                      </c:pt>
                      <c:pt idx="11">
                        <c:v>5348407</c:v>
                      </c:pt>
                      <c:pt idx="12">
                        <c:v>5305379</c:v>
                      </c:pt>
                      <c:pt idx="13">
                        <c:v>5173052</c:v>
                      </c:pt>
                      <c:pt idx="14">
                        <c:v>5283590</c:v>
                      </c:pt>
                      <c:pt idx="15">
                        <c:v>5330883</c:v>
                      </c:pt>
                      <c:pt idx="16">
                        <c:v>5293651</c:v>
                      </c:pt>
                      <c:pt idx="17">
                        <c:v>5157215</c:v>
                      </c:pt>
                      <c:pt idx="18">
                        <c:v>5242968</c:v>
                      </c:pt>
                      <c:pt idx="19">
                        <c:v>5303641</c:v>
                      </c:pt>
                      <c:pt idx="20">
                        <c:v>5277904</c:v>
                      </c:pt>
                      <c:pt idx="21">
                        <c:v>5091032</c:v>
                      </c:pt>
                      <c:pt idx="22">
                        <c:v>5162196</c:v>
                      </c:pt>
                      <c:pt idx="23">
                        <c:v>5219579</c:v>
                      </c:pt>
                      <c:pt idx="24">
                        <c:v>5133793</c:v>
                      </c:pt>
                      <c:pt idx="25">
                        <c:v>4778619</c:v>
                      </c:pt>
                      <c:pt idx="26">
                        <c:v>5032144</c:v>
                      </c:pt>
                      <c:pt idx="27">
                        <c:v>5110417</c:v>
                      </c:pt>
                      <c:pt idx="28">
                        <c:v>4770105</c:v>
                      </c:pt>
                      <c:pt idx="29">
                        <c:v>4647316</c:v>
                      </c:pt>
                      <c:pt idx="30">
                        <c:v>4511282</c:v>
                      </c:pt>
                      <c:pt idx="31">
                        <c:v>4616541</c:v>
                      </c:pt>
                      <c:pt idx="32">
                        <c:v>4588961</c:v>
                      </c:pt>
                      <c:pt idx="33">
                        <c:v>4386332</c:v>
                      </c:pt>
                      <c:pt idx="34">
                        <c:v>4421099</c:v>
                      </c:pt>
                      <c:pt idx="35">
                        <c:v>4538167</c:v>
                      </c:pt>
                      <c:pt idx="36">
                        <c:v>4901221</c:v>
                      </c:pt>
                      <c:pt idx="37">
                        <c:v>4992043</c:v>
                      </c:pt>
                      <c:pt idx="38">
                        <c:v>5066162</c:v>
                      </c:pt>
                      <c:pt idx="39">
                        <c:v>5268548</c:v>
                      </c:pt>
                      <c:pt idx="40">
                        <c:v>5309851</c:v>
                      </c:pt>
                      <c:pt idx="41">
                        <c:v>5259347</c:v>
                      </c:pt>
                      <c:pt idx="42">
                        <c:v>5219498</c:v>
                      </c:pt>
                      <c:pt idx="43">
                        <c:v>5310748</c:v>
                      </c:pt>
                      <c:pt idx="44">
                        <c:v>5223550</c:v>
                      </c:pt>
                      <c:pt idx="45">
                        <c:v>5106267</c:v>
                      </c:pt>
                      <c:pt idx="46">
                        <c:v>5010540</c:v>
                      </c:pt>
                      <c:pt idx="47">
                        <c:v>5034934</c:v>
                      </c:pt>
                      <c:pt idx="48">
                        <c:v>4956258</c:v>
                      </c:pt>
                      <c:pt idx="49">
                        <c:v>4853915</c:v>
                      </c:pt>
                      <c:pt idx="50">
                        <c:v>4819078</c:v>
                      </c:pt>
                      <c:pt idx="51">
                        <c:v>4836522</c:v>
                      </c:pt>
                      <c:pt idx="52">
                        <c:v>4749558</c:v>
                      </c:pt>
                    </c:numCache>
                  </c:numRef>
                </c:val>
                <c:smooth val="0"/>
                <c:extLst>
                  <c:ext xmlns:c16="http://schemas.microsoft.com/office/drawing/2014/chart" uri="{C3380CC4-5D6E-409C-BE32-E72D297353CC}">
                    <c16:uniqueId val="{00000009-F35F-4FC9-A421-E1BD1BA6ECAF}"/>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Prospetto!$J$7</c15:sqref>
                        </c15:formulaRef>
                      </c:ext>
                    </c:extLst>
                    <c:strCache>
                      <c:ptCount val="1"/>
                      <c:pt idx="0">
                        <c:v>Abruzzo</c:v>
                      </c:pt>
                    </c:strCache>
                  </c:strRef>
                </c:tx>
                <c:spPr>
                  <a:ln w="28575" cap="rnd">
                    <a:solidFill>
                      <a:schemeClr val="accent4">
                        <a:lumMod val="80000"/>
                        <a:lumOff val="2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Prospetto!$J$8:$J$60</c15:sqref>
                        </c15:formulaRef>
                      </c:ext>
                    </c:extLst>
                    <c:numCache>
                      <c:formatCode>#,##0.###################</c:formatCode>
                      <c:ptCount val="53"/>
                      <c:pt idx="0">
                        <c:v>866563</c:v>
                      </c:pt>
                      <c:pt idx="1">
                        <c:v>855471</c:v>
                      </c:pt>
                      <c:pt idx="2">
                        <c:v>872385</c:v>
                      </c:pt>
                      <c:pt idx="3">
                        <c:v>884096</c:v>
                      </c:pt>
                      <c:pt idx="4">
                        <c:v>876266</c:v>
                      </c:pt>
                      <c:pt idx="5">
                        <c:v>881166</c:v>
                      </c:pt>
                      <c:pt idx="6">
                        <c:v>895217</c:v>
                      </c:pt>
                      <c:pt idx="7">
                        <c:v>897317</c:v>
                      </c:pt>
                      <c:pt idx="8">
                        <c:v>898726</c:v>
                      </c:pt>
                      <c:pt idx="9">
                        <c:v>878488</c:v>
                      </c:pt>
                      <c:pt idx="10">
                        <c:v>884481</c:v>
                      </c:pt>
                      <c:pt idx="11">
                        <c:v>882981</c:v>
                      </c:pt>
                      <c:pt idx="12">
                        <c:v>890403</c:v>
                      </c:pt>
                      <c:pt idx="13">
                        <c:v>864509</c:v>
                      </c:pt>
                      <c:pt idx="14">
                        <c:v>863496</c:v>
                      </c:pt>
                      <c:pt idx="15">
                        <c:v>866105</c:v>
                      </c:pt>
                      <c:pt idx="16">
                        <c:v>856690</c:v>
                      </c:pt>
                      <c:pt idx="17">
                        <c:v>848094</c:v>
                      </c:pt>
                      <c:pt idx="18">
                        <c:v>850138</c:v>
                      </c:pt>
                      <c:pt idx="19">
                        <c:v>829987</c:v>
                      </c:pt>
                      <c:pt idx="20">
                        <c:v>816223</c:v>
                      </c:pt>
                      <c:pt idx="21">
                        <c:v>800429</c:v>
                      </c:pt>
                      <c:pt idx="22">
                        <c:v>792741</c:v>
                      </c:pt>
                      <c:pt idx="23">
                        <c:v>764936</c:v>
                      </c:pt>
                      <c:pt idx="24">
                        <c:v>743467</c:v>
                      </c:pt>
                      <c:pt idx="25">
                        <c:v>724411</c:v>
                      </c:pt>
                      <c:pt idx="26">
                        <c:v>799972</c:v>
                      </c:pt>
                      <c:pt idx="27">
                        <c:v>785287</c:v>
                      </c:pt>
                      <c:pt idx="28">
                        <c:v>766061</c:v>
                      </c:pt>
                      <c:pt idx="29">
                        <c:v>749384</c:v>
                      </c:pt>
                      <c:pt idx="30">
                        <c:v>690534</c:v>
                      </c:pt>
                      <c:pt idx="31">
                        <c:v>693984</c:v>
                      </c:pt>
                      <c:pt idx="32">
                        <c:v>684490</c:v>
                      </c:pt>
                      <c:pt idx="33">
                        <c:v>648275</c:v>
                      </c:pt>
                      <c:pt idx="34">
                        <c:v>659473</c:v>
                      </c:pt>
                      <c:pt idx="35">
                        <c:v>648293</c:v>
                      </c:pt>
                      <c:pt idx="36">
                        <c:v>712254</c:v>
                      </c:pt>
                      <c:pt idx="37">
                        <c:v>666972</c:v>
                      </c:pt>
                      <c:pt idx="38">
                        <c:v>671116</c:v>
                      </c:pt>
                      <c:pt idx="39">
                        <c:v>683428</c:v>
                      </c:pt>
                      <c:pt idx="40">
                        <c:v>689136</c:v>
                      </c:pt>
                      <c:pt idx="41">
                        <c:v>684661</c:v>
                      </c:pt>
                      <c:pt idx="42">
                        <c:v>666541</c:v>
                      </c:pt>
                      <c:pt idx="43">
                        <c:v>672309</c:v>
                      </c:pt>
                      <c:pt idx="44">
                        <c:v>665914</c:v>
                      </c:pt>
                      <c:pt idx="45">
                        <c:v>643279</c:v>
                      </c:pt>
                      <c:pt idx="46">
                        <c:v>612270</c:v>
                      </c:pt>
                      <c:pt idx="47">
                        <c:v>603364</c:v>
                      </c:pt>
                      <c:pt idx="48">
                        <c:v>590479</c:v>
                      </c:pt>
                      <c:pt idx="49">
                        <c:v>570415</c:v>
                      </c:pt>
                      <c:pt idx="50">
                        <c:v>576264</c:v>
                      </c:pt>
                      <c:pt idx="51">
                        <c:v>573067</c:v>
                      </c:pt>
                      <c:pt idx="52">
                        <c:v>572478</c:v>
                      </c:pt>
                    </c:numCache>
                  </c:numRef>
                </c:val>
                <c:smooth val="0"/>
                <c:extLst>
                  <c:ext xmlns:c16="http://schemas.microsoft.com/office/drawing/2014/chart" uri="{C3380CC4-5D6E-409C-BE32-E72D297353CC}">
                    <c16:uniqueId val="{0000000A-F35F-4FC9-A421-E1BD1BA6ECAF}"/>
                  </c:ext>
                </c:extLst>
              </c15:ser>
            </c15:filteredLineSeries>
            <c15:filteredLineSeries>
              <c15:ser>
                <c:idx val="8"/>
                <c:order val="8"/>
                <c:tx>
                  <c:strRef>
                    <c:extLst xmlns:c15="http://schemas.microsoft.com/office/drawing/2012/chart">
                      <c:ext xmlns:c15="http://schemas.microsoft.com/office/drawing/2012/chart" uri="{02D57815-91ED-43cb-92C2-25804820EDAC}">
                        <c15:formulaRef>
                          <c15:sqref>Prospetto!$K$7</c15:sqref>
                        </c15:formulaRef>
                      </c:ext>
                    </c:extLst>
                    <c:strCache>
                      <c:ptCount val="1"/>
                      <c:pt idx="0">
                        <c:v>Molise</c:v>
                      </c:pt>
                    </c:strCache>
                  </c:strRef>
                </c:tx>
                <c:spPr>
                  <a:ln w="28575" cap="rnd">
                    <a:solidFill>
                      <a:schemeClr val="accent6">
                        <a:lumMod val="80000"/>
                        <a:lumOff val="2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Prospetto!$K$8:$K$60</c15:sqref>
                        </c15:formulaRef>
                      </c:ext>
                    </c:extLst>
                    <c:numCache>
                      <c:formatCode>#,##0.###################</c:formatCode>
                      <c:ptCount val="53"/>
                      <c:pt idx="0">
                        <c:v>94876</c:v>
                      </c:pt>
                      <c:pt idx="1">
                        <c:v>92755</c:v>
                      </c:pt>
                      <c:pt idx="2">
                        <c:v>94018</c:v>
                      </c:pt>
                      <c:pt idx="3">
                        <c:v>94432</c:v>
                      </c:pt>
                      <c:pt idx="4">
                        <c:v>95088</c:v>
                      </c:pt>
                      <c:pt idx="5">
                        <c:v>92065</c:v>
                      </c:pt>
                      <c:pt idx="6">
                        <c:v>86532</c:v>
                      </c:pt>
                      <c:pt idx="7">
                        <c:v>87542</c:v>
                      </c:pt>
                      <c:pt idx="8">
                        <c:v>86477</c:v>
                      </c:pt>
                      <c:pt idx="9">
                        <c:v>83521</c:v>
                      </c:pt>
                      <c:pt idx="10">
                        <c:v>84984</c:v>
                      </c:pt>
                      <c:pt idx="11">
                        <c:v>85084</c:v>
                      </c:pt>
                      <c:pt idx="12">
                        <c:v>84230</c:v>
                      </c:pt>
                      <c:pt idx="13">
                        <c:v>82750</c:v>
                      </c:pt>
                      <c:pt idx="14">
                        <c:v>83605</c:v>
                      </c:pt>
                      <c:pt idx="15">
                        <c:v>83357</c:v>
                      </c:pt>
                      <c:pt idx="16">
                        <c:v>83347</c:v>
                      </c:pt>
                      <c:pt idx="17">
                        <c:v>80076</c:v>
                      </c:pt>
                      <c:pt idx="18">
                        <c:v>80833</c:v>
                      </c:pt>
                      <c:pt idx="19">
                        <c:v>81071</c:v>
                      </c:pt>
                      <c:pt idx="20">
                        <c:v>79121</c:v>
                      </c:pt>
                      <c:pt idx="21">
                        <c:v>79431</c:v>
                      </c:pt>
                      <c:pt idx="22">
                        <c:v>77394</c:v>
                      </c:pt>
                      <c:pt idx="23">
                        <c:v>76322</c:v>
                      </c:pt>
                      <c:pt idx="24">
                        <c:v>76122</c:v>
                      </c:pt>
                      <c:pt idx="25">
                        <c:v>72219</c:v>
                      </c:pt>
                      <c:pt idx="26">
                        <c:v>73421</c:v>
                      </c:pt>
                      <c:pt idx="27">
                        <c:v>73444</c:v>
                      </c:pt>
                      <c:pt idx="28">
                        <c:v>66405</c:v>
                      </c:pt>
                      <c:pt idx="29">
                        <c:v>65235</c:v>
                      </c:pt>
                      <c:pt idx="30">
                        <c:v>63146</c:v>
                      </c:pt>
                      <c:pt idx="31">
                        <c:v>65171</c:v>
                      </c:pt>
                      <c:pt idx="32">
                        <c:v>63991</c:v>
                      </c:pt>
                      <c:pt idx="33">
                        <c:v>60415</c:v>
                      </c:pt>
                      <c:pt idx="34">
                        <c:v>60196</c:v>
                      </c:pt>
                      <c:pt idx="35">
                        <c:v>60840</c:v>
                      </c:pt>
                      <c:pt idx="36">
                        <c:v>66793</c:v>
                      </c:pt>
                      <c:pt idx="37">
                        <c:v>67753</c:v>
                      </c:pt>
                      <c:pt idx="38">
                        <c:v>67211</c:v>
                      </c:pt>
                      <c:pt idx="39">
                        <c:v>70520</c:v>
                      </c:pt>
                      <c:pt idx="40">
                        <c:v>70396</c:v>
                      </c:pt>
                      <c:pt idx="41">
                        <c:v>70532</c:v>
                      </c:pt>
                      <c:pt idx="42">
                        <c:v>75620</c:v>
                      </c:pt>
                      <c:pt idx="43">
                        <c:v>76627</c:v>
                      </c:pt>
                      <c:pt idx="44">
                        <c:v>74881</c:v>
                      </c:pt>
                      <c:pt idx="45">
                        <c:v>75451</c:v>
                      </c:pt>
                      <c:pt idx="46">
                        <c:v>74766</c:v>
                      </c:pt>
                      <c:pt idx="47">
                        <c:v>74203</c:v>
                      </c:pt>
                      <c:pt idx="48">
                        <c:v>72353</c:v>
                      </c:pt>
                      <c:pt idx="49">
                        <c:v>70081</c:v>
                      </c:pt>
                      <c:pt idx="50">
                        <c:v>68788</c:v>
                      </c:pt>
                      <c:pt idx="51">
                        <c:v>67733</c:v>
                      </c:pt>
                      <c:pt idx="52">
                        <c:v>67339</c:v>
                      </c:pt>
                    </c:numCache>
                  </c:numRef>
                </c:val>
                <c:smooth val="0"/>
                <c:extLst>
                  <c:ext xmlns:c16="http://schemas.microsoft.com/office/drawing/2014/chart" uri="{C3380CC4-5D6E-409C-BE32-E72D297353CC}">
                    <c16:uniqueId val="{0000000B-F35F-4FC9-A421-E1BD1BA6ECAF}"/>
                  </c:ext>
                </c:extLst>
              </c15:ser>
            </c15:filteredLineSeries>
            <c15:filteredLineSeries>
              <c15:ser>
                <c:idx val="9"/>
                <c:order val="9"/>
                <c:tx>
                  <c:strRef>
                    <c:extLst xmlns:c15="http://schemas.microsoft.com/office/drawing/2012/chart">
                      <c:ext xmlns:c15="http://schemas.microsoft.com/office/drawing/2012/chart" uri="{02D57815-91ED-43cb-92C2-25804820EDAC}">
                        <c15:formulaRef>
                          <c15:sqref>Prospetto!$L$7</c15:sqref>
                        </c15:formulaRef>
                      </c:ext>
                    </c:extLst>
                    <c:strCache>
                      <c:ptCount val="1"/>
                      <c:pt idx="0">
                        <c:v>Campania</c:v>
                      </c:pt>
                    </c:strCache>
                  </c:strRef>
                </c:tx>
                <c:spPr>
                  <a:ln w="28575" cap="rnd">
                    <a:solidFill>
                      <a:schemeClr val="accent2">
                        <a:lumMod val="8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Prospetto!$L$8:$L$60</c15:sqref>
                        </c15:formulaRef>
                      </c:ext>
                    </c:extLst>
                    <c:numCache>
                      <c:formatCode>#,##0.###################</c:formatCode>
                      <c:ptCount val="53"/>
                      <c:pt idx="0">
                        <c:v>2052397</c:v>
                      </c:pt>
                      <c:pt idx="1">
                        <c:v>1987241</c:v>
                      </c:pt>
                      <c:pt idx="2">
                        <c:v>2018777</c:v>
                      </c:pt>
                      <c:pt idx="3">
                        <c:v>2033189</c:v>
                      </c:pt>
                      <c:pt idx="4">
                        <c:v>2002691</c:v>
                      </c:pt>
                      <c:pt idx="5">
                        <c:v>1959636</c:v>
                      </c:pt>
                      <c:pt idx="6">
                        <c:v>2013273</c:v>
                      </c:pt>
                      <c:pt idx="7">
                        <c:v>2052053</c:v>
                      </c:pt>
                      <c:pt idx="8">
                        <c:v>2001863</c:v>
                      </c:pt>
                      <c:pt idx="9">
                        <c:v>1935163</c:v>
                      </c:pt>
                      <c:pt idx="10">
                        <c:v>1985668</c:v>
                      </c:pt>
                      <c:pt idx="11">
                        <c:v>2046174</c:v>
                      </c:pt>
                      <c:pt idx="12">
                        <c:v>2009761</c:v>
                      </c:pt>
                      <c:pt idx="13">
                        <c:v>1967314</c:v>
                      </c:pt>
                      <c:pt idx="14">
                        <c:v>2033129</c:v>
                      </c:pt>
                      <c:pt idx="15">
                        <c:v>2047533</c:v>
                      </c:pt>
                      <c:pt idx="16">
                        <c:v>2020833</c:v>
                      </c:pt>
                      <c:pt idx="17">
                        <c:v>1955440</c:v>
                      </c:pt>
                      <c:pt idx="18">
                        <c:v>1988179</c:v>
                      </c:pt>
                      <c:pt idx="19">
                        <c:v>2014812</c:v>
                      </c:pt>
                      <c:pt idx="20">
                        <c:v>1999910</c:v>
                      </c:pt>
                      <c:pt idx="21">
                        <c:v>1938720</c:v>
                      </c:pt>
                      <c:pt idx="22">
                        <c:v>1924498</c:v>
                      </c:pt>
                      <c:pt idx="23">
                        <c:v>1972698</c:v>
                      </c:pt>
                      <c:pt idx="24">
                        <c:v>1940365</c:v>
                      </c:pt>
                      <c:pt idx="25">
                        <c:v>1784843</c:v>
                      </c:pt>
                      <c:pt idx="26">
                        <c:v>1913776</c:v>
                      </c:pt>
                      <c:pt idx="27">
                        <c:v>1966237</c:v>
                      </c:pt>
                      <c:pt idx="28">
                        <c:v>1797299</c:v>
                      </c:pt>
                      <c:pt idx="29">
                        <c:v>1760900</c:v>
                      </c:pt>
                      <c:pt idx="30">
                        <c:v>1751393</c:v>
                      </c:pt>
                      <c:pt idx="31">
                        <c:v>1782556</c:v>
                      </c:pt>
                      <c:pt idx="32">
                        <c:v>1777206</c:v>
                      </c:pt>
                      <c:pt idx="33">
                        <c:v>1722740</c:v>
                      </c:pt>
                      <c:pt idx="34">
                        <c:v>1734433</c:v>
                      </c:pt>
                      <c:pt idx="35">
                        <c:v>1806287</c:v>
                      </c:pt>
                      <c:pt idx="36">
                        <c:v>1952205</c:v>
                      </c:pt>
                      <c:pt idx="37">
                        <c:v>1992847</c:v>
                      </c:pt>
                      <c:pt idx="38">
                        <c:v>2063844</c:v>
                      </c:pt>
                      <c:pt idx="39">
                        <c:v>2157837</c:v>
                      </c:pt>
                      <c:pt idx="40">
                        <c:v>2176152</c:v>
                      </c:pt>
                      <c:pt idx="41">
                        <c:v>2156142</c:v>
                      </c:pt>
                      <c:pt idx="42">
                        <c:v>2165535</c:v>
                      </c:pt>
                      <c:pt idx="43">
                        <c:v>2199301</c:v>
                      </c:pt>
                      <c:pt idx="44">
                        <c:v>2148087</c:v>
                      </c:pt>
                      <c:pt idx="45">
                        <c:v>2111333</c:v>
                      </c:pt>
                      <c:pt idx="46">
                        <c:v>2068100</c:v>
                      </c:pt>
                      <c:pt idx="47">
                        <c:v>2081754</c:v>
                      </c:pt>
                      <c:pt idx="48">
                        <c:v>2048564</c:v>
                      </c:pt>
                      <c:pt idx="49">
                        <c:v>2009564</c:v>
                      </c:pt>
                      <c:pt idx="50">
                        <c:v>1979870</c:v>
                      </c:pt>
                      <c:pt idx="51">
                        <c:v>1996909</c:v>
                      </c:pt>
                      <c:pt idx="52">
                        <c:v>1947758</c:v>
                      </c:pt>
                    </c:numCache>
                  </c:numRef>
                </c:val>
                <c:smooth val="0"/>
                <c:extLst>
                  <c:ext xmlns:c16="http://schemas.microsoft.com/office/drawing/2014/chart" uri="{C3380CC4-5D6E-409C-BE32-E72D297353CC}">
                    <c16:uniqueId val="{0000000C-F35F-4FC9-A421-E1BD1BA6ECAF}"/>
                  </c:ext>
                </c:extLst>
              </c15:ser>
            </c15:filteredLineSeries>
            <c15:filteredLineSeries>
              <c15:ser>
                <c:idx val="10"/>
                <c:order val="10"/>
                <c:tx>
                  <c:strRef>
                    <c:extLst xmlns:c15="http://schemas.microsoft.com/office/drawing/2012/chart">
                      <c:ext xmlns:c15="http://schemas.microsoft.com/office/drawing/2012/chart" uri="{02D57815-91ED-43cb-92C2-25804820EDAC}">
                        <c15:formulaRef>
                          <c15:sqref>Prospetto!$M$7</c15:sqref>
                        </c15:formulaRef>
                      </c:ext>
                    </c:extLst>
                    <c:strCache>
                      <c:ptCount val="1"/>
                      <c:pt idx="0">
                        <c:v>Puglia</c:v>
                      </c:pt>
                    </c:strCache>
                  </c:strRef>
                </c:tx>
                <c:spPr>
                  <a:ln w="28575" cap="rnd">
                    <a:solidFill>
                      <a:schemeClr val="accent4">
                        <a:lumMod val="8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Prospetto!$M$8:$M$60</c15:sqref>
                        </c15:formulaRef>
                      </c:ext>
                    </c:extLst>
                    <c:numCache>
                      <c:formatCode>#,##0.###################</c:formatCode>
                      <c:ptCount val="53"/>
                      <c:pt idx="0">
                        <c:v>1582032</c:v>
                      </c:pt>
                      <c:pt idx="1">
                        <c:v>1555865</c:v>
                      </c:pt>
                      <c:pt idx="2">
                        <c:v>1591111</c:v>
                      </c:pt>
                      <c:pt idx="3">
                        <c:v>1624286</c:v>
                      </c:pt>
                      <c:pt idx="4">
                        <c:v>1630813</c:v>
                      </c:pt>
                      <c:pt idx="5">
                        <c:v>1554167</c:v>
                      </c:pt>
                      <c:pt idx="6">
                        <c:v>1586220</c:v>
                      </c:pt>
                      <c:pt idx="7">
                        <c:v>1608891</c:v>
                      </c:pt>
                      <c:pt idx="8">
                        <c:v>1575402</c:v>
                      </c:pt>
                      <c:pt idx="9">
                        <c:v>1528113</c:v>
                      </c:pt>
                      <c:pt idx="10">
                        <c:v>1556807</c:v>
                      </c:pt>
                      <c:pt idx="11">
                        <c:v>1574029</c:v>
                      </c:pt>
                      <c:pt idx="12">
                        <c:v>1556602</c:v>
                      </c:pt>
                      <c:pt idx="13">
                        <c:v>1515987</c:v>
                      </c:pt>
                      <c:pt idx="14">
                        <c:v>1545604</c:v>
                      </c:pt>
                      <c:pt idx="15">
                        <c:v>1556681</c:v>
                      </c:pt>
                      <c:pt idx="16">
                        <c:v>1561514</c:v>
                      </c:pt>
                      <c:pt idx="17">
                        <c:v>1523979</c:v>
                      </c:pt>
                      <c:pt idx="18">
                        <c:v>1561970</c:v>
                      </c:pt>
                      <c:pt idx="19">
                        <c:v>1609326</c:v>
                      </c:pt>
                      <c:pt idx="20">
                        <c:v>1619084</c:v>
                      </c:pt>
                      <c:pt idx="21">
                        <c:v>1544146</c:v>
                      </c:pt>
                      <c:pt idx="22">
                        <c:v>1602711</c:v>
                      </c:pt>
                      <c:pt idx="23">
                        <c:v>1643198</c:v>
                      </c:pt>
                      <c:pt idx="24">
                        <c:v>1636291</c:v>
                      </c:pt>
                      <c:pt idx="25">
                        <c:v>1505418</c:v>
                      </c:pt>
                      <c:pt idx="26">
                        <c:v>1547537</c:v>
                      </c:pt>
                      <c:pt idx="27">
                        <c:v>1578231</c:v>
                      </c:pt>
                      <c:pt idx="28">
                        <c:v>1486637</c:v>
                      </c:pt>
                      <c:pt idx="29">
                        <c:v>1442732</c:v>
                      </c:pt>
                      <c:pt idx="30">
                        <c:v>1413846</c:v>
                      </c:pt>
                      <c:pt idx="31">
                        <c:v>1451482</c:v>
                      </c:pt>
                      <c:pt idx="32">
                        <c:v>1449917</c:v>
                      </c:pt>
                      <c:pt idx="33">
                        <c:v>1376181</c:v>
                      </c:pt>
                      <c:pt idx="34">
                        <c:v>1390639</c:v>
                      </c:pt>
                      <c:pt idx="35">
                        <c:v>1430380</c:v>
                      </c:pt>
                      <c:pt idx="36">
                        <c:v>1526680</c:v>
                      </c:pt>
                      <c:pt idx="37">
                        <c:v>1608571</c:v>
                      </c:pt>
                      <c:pt idx="38">
                        <c:v>1609589</c:v>
                      </c:pt>
                      <c:pt idx="39">
                        <c:v>1672783</c:v>
                      </c:pt>
                      <c:pt idx="40">
                        <c:v>1703413</c:v>
                      </c:pt>
                      <c:pt idx="41">
                        <c:v>1682898</c:v>
                      </c:pt>
                      <c:pt idx="42">
                        <c:v>1673782</c:v>
                      </c:pt>
                      <c:pt idx="43">
                        <c:v>1709002</c:v>
                      </c:pt>
                      <c:pt idx="44">
                        <c:v>1694254</c:v>
                      </c:pt>
                      <c:pt idx="45">
                        <c:v>1658836</c:v>
                      </c:pt>
                      <c:pt idx="46">
                        <c:v>1647625</c:v>
                      </c:pt>
                      <c:pt idx="47">
                        <c:v>1659862</c:v>
                      </c:pt>
                      <c:pt idx="48">
                        <c:v>1646149</c:v>
                      </c:pt>
                      <c:pt idx="49">
                        <c:v>1625232</c:v>
                      </c:pt>
                      <c:pt idx="50">
                        <c:v>1630414</c:v>
                      </c:pt>
                      <c:pt idx="51">
                        <c:v>1640932</c:v>
                      </c:pt>
                      <c:pt idx="52">
                        <c:v>1606607</c:v>
                      </c:pt>
                    </c:numCache>
                  </c:numRef>
                </c:val>
                <c:smooth val="0"/>
                <c:extLst>
                  <c:ext xmlns:c16="http://schemas.microsoft.com/office/drawing/2014/chart" uri="{C3380CC4-5D6E-409C-BE32-E72D297353CC}">
                    <c16:uniqueId val="{0000000D-F35F-4FC9-A421-E1BD1BA6ECAF}"/>
                  </c:ext>
                </c:extLst>
              </c15:ser>
            </c15:filteredLineSeries>
            <c15:filteredLineSeries>
              <c15:ser>
                <c:idx val="11"/>
                <c:order val="11"/>
                <c:tx>
                  <c:strRef>
                    <c:extLst xmlns:c15="http://schemas.microsoft.com/office/drawing/2012/chart">
                      <c:ext xmlns:c15="http://schemas.microsoft.com/office/drawing/2012/chart" uri="{02D57815-91ED-43cb-92C2-25804820EDAC}">
                        <c15:formulaRef>
                          <c15:sqref>Prospetto!$N$7</c15:sqref>
                        </c15:formulaRef>
                      </c:ext>
                    </c:extLst>
                    <c:strCache>
                      <c:ptCount val="1"/>
                      <c:pt idx="0">
                        <c:v>Basilicata</c:v>
                      </c:pt>
                    </c:strCache>
                  </c:strRef>
                </c:tx>
                <c:spPr>
                  <a:ln w="28575" cap="rnd">
                    <a:solidFill>
                      <a:schemeClr val="accent6">
                        <a:lumMod val="8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Prospetto!$N$8:$N$60</c15:sqref>
                        </c15:formulaRef>
                      </c:ext>
                    </c:extLst>
                    <c:numCache>
                      <c:formatCode>#,##0.###################</c:formatCode>
                      <c:ptCount val="53"/>
                      <c:pt idx="0">
                        <c:v>202635</c:v>
                      </c:pt>
                      <c:pt idx="1">
                        <c:v>201258</c:v>
                      </c:pt>
                      <c:pt idx="2">
                        <c:v>200079</c:v>
                      </c:pt>
                      <c:pt idx="3">
                        <c:v>196990</c:v>
                      </c:pt>
                      <c:pt idx="4">
                        <c:v>202545</c:v>
                      </c:pt>
                      <c:pt idx="5">
                        <c:v>201165</c:v>
                      </c:pt>
                      <c:pt idx="6">
                        <c:v>194656</c:v>
                      </c:pt>
                      <c:pt idx="7">
                        <c:v>197338</c:v>
                      </c:pt>
                      <c:pt idx="8">
                        <c:v>199670</c:v>
                      </c:pt>
                      <c:pt idx="9">
                        <c:v>199958</c:v>
                      </c:pt>
                      <c:pt idx="10">
                        <c:v>202614</c:v>
                      </c:pt>
                      <c:pt idx="11">
                        <c:v>198865</c:v>
                      </c:pt>
                      <c:pt idx="12">
                        <c:v>203651</c:v>
                      </c:pt>
                      <c:pt idx="13">
                        <c:v>194957</c:v>
                      </c:pt>
                      <c:pt idx="14">
                        <c:v>203640</c:v>
                      </c:pt>
                      <c:pt idx="15">
                        <c:v>206442</c:v>
                      </c:pt>
                      <c:pt idx="16">
                        <c:v>203359</c:v>
                      </c:pt>
                      <c:pt idx="17">
                        <c:v>197934</c:v>
                      </c:pt>
                      <c:pt idx="18">
                        <c:v>200858</c:v>
                      </c:pt>
                      <c:pt idx="19">
                        <c:v>205184</c:v>
                      </c:pt>
                      <c:pt idx="20">
                        <c:v>204478</c:v>
                      </c:pt>
                      <c:pt idx="21">
                        <c:v>176986</c:v>
                      </c:pt>
                      <c:pt idx="22">
                        <c:v>200180</c:v>
                      </c:pt>
                      <c:pt idx="23">
                        <c:v>203064</c:v>
                      </c:pt>
                      <c:pt idx="24">
                        <c:v>182480</c:v>
                      </c:pt>
                      <c:pt idx="25">
                        <c:v>172163</c:v>
                      </c:pt>
                      <c:pt idx="26">
                        <c:v>177901</c:v>
                      </c:pt>
                      <c:pt idx="27">
                        <c:v>185603</c:v>
                      </c:pt>
                      <c:pt idx="28">
                        <c:v>188254</c:v>
                      </c:pt>
                      <c:pt idx="29">
                        <c:v>185924</c:v>
                      </c:pt>
                      <c:pt idx="30">
                        <c:v>182331</c:v>
                      </c:pt>
                      <c:pt idx="31">
                        <c:v>195958</c:v>
                      </c:pt>
                      <c:pt idx="32">
                        <c:v>194778</c:v>
                      </c:pt>
                      <c:pt idx="33">
                        <c:v>190495</c:v>
                      </c:pt>
                      <c:pt idx="34">
                        <c:v>189770</c:v>
                      </c:pt>
                      <c:pt idx="35">
                        <c:v>192862</c:v>
                      </c:pt>
                      <c:pt idx="36">
                        <c:v>207034</c:v>
                      </c:pt>
                      <c:pt idx="37">
                        <c:v>205623</c:v>
                      </c:pt>
                      <c:pt idx="38">
                        <c:v>195906</c:v>
                      </c:pt>
                      <c:pt idx="39">
                        <c:v>201927</c:v>
                      </c:pt>
                      <c:pt idx="40">
                        <c:v>199328</c:v>
                      </c:pt>
                      <c:pt idx="41">
                        <c:v>199758</c:v>
                      </c:pt>
                      <c:pt idx="42">
                        <c:v>180092</c:v>
                      </c:pt>
                      <c:pt idx="43">
                        <c:v>182675</c:v>
                      </c:pt>
                      <c:pt idx="44">
                        <c:v>180571</c:v>
                      </c:pt>
                      <c:pt idx="45">
                        <c:v>173386</c:v>
                      </c:pt>
                      <c:pt idx="46">
                        <c:v>170859</c:v>
                      </c:pt>
                      <c:pt idx="47">
                        <c:v>172543</c:v>
                      </c:pt>
                      <c:pt idx="48">
                        <c:v>168757</c:v>
                      </c:pt>
                      <c:pt idx="49">
                        <c:v>165314</c:v>
                      </c:pt>
                      <c:pt idx="50">
                        <c:v>154796</c:v>
                      </c:pt>
                      <c:pt idx="51">
                        <c:v>151463</c:v>
                      </c:pt>
                      <c:pt idx="52">
                        <c:v>150421</c:v>
                      </c:pt>
                    </c:numCache>
                  </c:numRef>
                </c:val>
                <c:smooth val="0"/>
                <c:extLst>
                  <c:ext xmlns:c16="http://schemas.microsoft.com/office/drawing/2014/chart" uri="{C3380CC4-5D6E-409C-BE32-E72D297353CC}">
                    <c16:uniqueId val="{0000000E-F35F-4FC9-A421-E1BD1BA6ECAF}"/>
                  </c:ext>
                </c:extLst>
              </c15:ser>
            </c15:filteredLineSeries>
            <c15:filteredLineSeries>
              <c15:ser>
                <c:idx val="12"/>
                <c:order val="12"/>
                <c:tx>
                  <c:strRef>
                    <c:extLst xmlns:c15="http://schemas.microsoft.com/office/drawing/2012/chart">
                      <c:ext xmlns:c15="http://schemas.microsoft.com/office/drawing/2012/chart" uri="{02D57815-91ED-43cb-92C2-25804820EDAC}">
                        <c15:formulaRef>
                          <c15:sqref>Prospetto!$O$7</c15:sqref>
                        </c15:formulaRef>
                      </c:ext>
                    </c:extLst>
                    <c:strCache>
                      <c:ptCount val="1"/>
                      <c:pt idx="0">
                        <c:v>Calabria</c:v>
                      </c:pt>
                    </c:strCache>
                  </c:strRef>
                </c:tx>
                <c:spPr>
                  <a:ln w="28575" cap="rnd">
                    <a:solidFill>
                      <a:schemeClr val="accent2">
                        <a:lumMod val="60000"/>
                        <a:lumOff val="4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Prospetto!$O$8:$O$60</c15:sqref>
                        </c15:formulaRef>
                      </c:ext>
                    </c:extLst>
                    <c:numCache>
                      <c:formatCode>#,##0.###################</c:formatCode>
                      <c:ptCount val="53"/>
                      <c:pt idx="0">
                        <c:v>578415</c:v>
                      </c:pt>
                      <c:pt idx="1">
                        <c:v>565896</c:v>
                      </c:pt>
                      <c:pt idx="2">
                        <c:v>585020</c:v>
                      </c:pt>
                      <c:pt idx="3">
                        <c:v>575450</c:v>
                      </c:pt>
                      <c:pt idx="4">
                        <c:v>574930</c:v>
                      </c:pt>
                      <c:pt idx="5">
                        <c:v>554648</c:v>
                      </c:pt>
                      <c:pt idx="6">
                        <c:v>567076</c:v>
                      </c:pt>
                      <c:pt idx="7">
                        <c:v>569805</c:v>
                      </c:pt>
                      <c:pt idx="8">
                        <c:v>563047</c:v>
                      </c:pt>
                      <c:pt idx="9">
                        <c:v>535154</c:v>
                      </c:pt>
                      <c:pt idx="10">
                        <c:v>546650</c:v>
                      </c:pt>
                      <c:pt idx="11">
                        <c:v>561274</c:v>
                      </c:pt>
                      <c:pt idx="12">
                        <c:v>560732</c:v>
                      </c:pt>
                      <c:pt idx="13">
                        <c:v>547536</c:v>
                      </c:pt>
                      <c:pt idx="14">
                        <c:v>554116</c:v>
                      </c:pt>
                      <c:pt idx="15">
                        <c:v>570766</c:v>
                      </c:pt>
                      <c:pt idx="16">
                        <c:v>567907</c:v>
                      </c:pt>
                      <c:pt idx="17">
                        <c:v>551691</c:v>
                      </c:pt>
                      <c:pt idx="18">
                        <c:v>560990</c:v>
                      </c:pt>
                      <c:pt idx="19">
                        <c:v>563260</c:v>
                      </c:pt>
                      <c:pt idx="20">
                        <c:v>559089</c:v>
                      </c:pt>
                      <c:pt idx="21">
                        <c:v>551321</c:v>
                      </c:pt>
                      <c:pt idx="22">
                        <c:v>564672</c:v>
                      </c:pt>
                      <c:pt idx="23">
                        <c:v>559362</c:v>
                      </c:pt>
                      <c:pt idx="24">
                        <c:v>555068</c:v>
                      </c:pt>
                      <c:pt idx="25">
                        <c:v>519565</c:v>
                      </c:pt>
                      <c:pt idx="26">
                        <c:v>519537</c:v>
                      </c:pt>
                      <c:pt idx="27">
                        <c:v>521616</c:v>
                      </c:pt>
                      <c:pt idx="28">
                        <c:v>465449</c:v>
                      </c:pt>
                      <c:pt idx="29">
                        <c:v>443143</c:v>
                      </c:pt>
                      <c:pt idx="30">
                        <c:v>410033</c:v>
                      </c:pt>
                      <c:pt idx="31">
                        <c:v>427389</c:v>
                      </c:pt>
                      <c:pt idx="32">
                        <c:v>418578</c:v>
                      </c:pt>
                      <c:pt idx="33">
                        <c:v>388227</c:v>
                      </c:pt>
                      <c:pt idx="34">
                        <c:v>386586</c:v>
                      </c:pt>
                      <c:pt idx="35">
                        <c:v>399506</c:v>
                      </c:pt>
                      <c:pt idx="36">
                        <c:v>436255</c:v>
                      </c:pt>
                      <c:pt idx="37">
                        <c:v>450276</c:v>
                      </c:pt>
                      <c:pt idx="38">
                        <c:v>458497</c:v>
                      </c:pt>
                      <c:pt idx="39">
                        <c:v>482052</c:v>
                      </c:pt>
                      <c:pt idx="40">
                        <c:v>471425</c:v>
                      </c:pt>
                      <c:pt idx="41">
                        <c:v>465356</c:v>
                      </c:pt>
                      <c:pt idx="42">
                        <c:v>457929</c:v>
                      </c:pt>
                      <c:pt idx="43">
                        <c:v>470834</c:v>
                      </c:pt>
                      <c:pt idx="44">
                        <c:v>459844</c:v>
                      </c:pt>
                      <c:pt idx="45">
                        <c:v>443983</c:v>
                      </c:pt>
                      <c:pt idx="46">
                        <c:v>436921</c:v>
                      </c:pt>
                      <c:pt idx="47">
                        <c:v>443208</c:v>
                      </c:pt>
                      <c:pt idx="48">
                        <c:v>429956</c:v>
                      </c:pt>
                      <c:pt idx="49">
                        <c:v>413309</c:v>
                      </c:pt>
                      <c:pt idx="50">
                        <c:v>408946</c:v>
                      </c:pt>
                      <c:pt idx="51">
                        <c:v>406418</c:v>
                      </c:pt>
                      <c:pt idx="52">
                        <c:v>404955</c:v>
                      </c:pt>
                    </c:numCache>
                  </c:numRef>
                </c:val>
                <c:smooth val="0"/>
                <c:extLst>
                  <c:ext xmlns:c16="http://schemas.microsoft.com/office/drawing/2014/chart" uri="{C3380CC4-5D6E-409C-BE32-E72D297353CC}">
                    <c16:uniqueId val="{0000000F-F35F-4FC9-A421-E1BD1BA6ECAF}"/>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Prospetto!$P$7</c15:sqref>
                        </c15:formulaRef>
                      </c:ext>
                    </c:extLst>
                    <c:strCache>
                      <c:ptCount val="1"/>
                      <c:pt idx="0">
                        <c:v>Italia insulare</c:v>
                      </c:pt>
                    </c:strCache>
                  </c:strRef>
                </c:tx>
                <c:spPr>
                  <a:ln w="28575" cap="rnd">
                    <a:solidFill>
                      <a:schemeClr val="accent4">
                        <a:lumMod val="60000"/>
                        <a:lumOff val="4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Prospetto!$P$8:$P$60</c15:sqref>
                        </c15:formulaRef>
                      </c:ext>
                    </c:extLst>
                    <c:numCache>
                      <c:formatCode>#,##0.###################</c:formatCode>
                      <c:ptCount val="53"/>
                      <c:pt idx="0">
                        <c:v>3356559</c:v>
                      </c:pt>
                      <c:pt idx="1">
                        <c:v>3276933</c:v>
                      </c:pt>
                      <c:pt idx="2">
                        <c:v>3328211</c:v>
                      </c:pt>
                      <c:pt idx="3">
                        <c:v>3366255</c:v>
                      </c:pt>
                      <c:pt idx="4">
                        <c:v>3139306</c:v>
                      </c:pt>
                      <c:pt idx="5">
                        <c:v>3080204</c:v>
                      </c:pt>
                      <c:pt idx="6">
                        <c:v>3147150</c:v>
                      </c:pt>
                      <c:pt idx="7">
                        <c:v>3186568</c:v>
                      </c:pt>
                      <c:pt idx="8">
                        <c:v>3136734</c:v>
                      </c:pt>
                      <c:pt idx="9">
                        <c:v>2975762</c:v>
                      </c:pt>
                      <c:pt idx="10">
                        <c:v>3034592</c:v>
                      </c:pt>
                      <c:pt idx="11">
                        <c:v>3066813</c:v>
                      </c:pt>
                      <c:pt idx="12">
                        <c:v>3061202</c:v>
                      </c:pt>
                      <c:pt idx="13">
                        <c:v>2857899</c:v>
                      </c:pt>
                      <c:pt idx="14">
                        <c:v>2905667</c:v>
                      </c:pt>
                      <c:pt idx="15">
                        <c:v>2906636</c:v>
                      </c:pt>
                      <c:pt idx="16">
                        <c:v>3047295</c:v>
                      </c:pt>
                      <c:pt idx="17">
                        <c:v>2959260</c:v>
                      </c:pt>
                      <c:pt idx="18">
                        <c:v>3022128</c:v>
                      </c:pt>
                      <c:pt idx="19">
                        <c:v>3060636</c:v>
                      </c:pt>
                      <c:pt idx="20">
                        <c:v>3044343</c:v>
                      </c:pt>
                      <c:pt idx="21">
                        <c:v>2946612</c:v>
                      </c:pt>
                      <c:pt idx="22">
                        <c:v>2990583</c:v>
                      </c:pt>
                      <c:pt idx="23">
                        <c:v>2872565</c:v>
                      </c:pt>
                      <c:pt idx="24">
                        <c:v>2809862</c:v>
                      </c:pt>
                      <c:pt idx="25">
                        <c:v>2659604</c:v>
                      </c:pt>
                      <c:pt idx="26">
                        <c:v>2681944</c:v>
                      </c:pt>
                      <c:pt idx="27">
                        <c:v>2655726</c:v>
                      </c:pt>
                      <c:pt idx="28">
                        <c:v>2453515</c:v>
                      </c:pt>
                      <c:pt idx="29">
                        <c:v>2360148</c:v>
                      </c:pt>
                      <c:pt idx="30">
                        <c:v>2277154</c:v>
                      </c:pt>
                      <c:pt idx="31">
                        <c:v>2315969</c:v>
                      </c:pt>
                      <c:pt idx="32">
                        <c:v>2293400</c:v>
                      </c:pt>
                      <c:pt idx="33">
                        <c:v>2205369</c:v>
                      </c:pt>
                      <c:pt idx="34">
                        <c:v>2150108</c:v>
                      </c:pt>
                      <c:pt idx="35">
                        <c:v>2177966</c:v>
                      </c:pt>
                      <c:pt idx="36">
                        <c:v>2360461</c:v>
                      </c:pt>
                      <c:pt idx="37">
                        <c:v>2383397</c:v>
                      </c:pt>
                      <c:pt idx="38">
                        <c:v>2380082</c:v>
                      </c:pt>
                      <c:pt idx="39">
                        <c:v>2416806</c:v>
                      </c:pt>
                      <c:pt idx="40">
                        <c:v>2447888</c:v>
                      </c:pt>
                      <c:pt idx="41">
                        <c:v>2423199</c:v>
                      </c:pt>
                      <c:pt idx="42">
                        <c:v>2409151</c:v>
                      </c:pt>
                      <c:pt idx="43">
                        <c:v>2436432</c:v>
                      </c:pt>
                      <c:pt idx="44">
                        <c:v>2356571</c:v>
                      </c:pt>
                      <c:pt idx="45">
                        <c:v>2308922</c:v>
                      </c:pt>
                      <c:pt idx="46">
                        <c:v>2274482</c:v>
                      </c:pt>
                      <c:pt idx="47">
                        <c:v>2259046</c:v>
                      </c:pt>
                      <c:pt idx="48">
                        <c:v>2213467</c:v>
                      </c:pt>
                      <c:pt idx="49">
                        <c:v>2075551</c:v>
                      </c:pt>
                      <c:pt idx="50">
                        <c:v>2043649</c:v>
                      </c:pt>
                      <c:pt idx="51">
                        <c:v>2048795</c:v>
                      </c:pt>
                      <c:pt idx="52">
                        <c:v>1952788</c:v>
                      </c:pt>
                    </c:numCache>
                  </c:numRef>
                </c:val>
                <c:smooth val="0"/>
                <c:extLst>
                  <c:ext xmlns:c16="http://schemas.microsoft.com/office/drawing/2014/chart" uri="{C3380CC4-5D6E-409C-BE32-E72D297353CC}">
                    <c16:uniqueId val="{00000010-F35F-4FC9-A421-E1BD1BA6ECAF}"/>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Prospetto!$Q$7</c15:sqref>
                        </c15:formulaRef>
                      </c:ext>
                    </c:extLst>
                    <c:strCache>
                      <c:ptCount val="1"/>
                      <c:pt idx="0">
                        <c:v>Sicilia</c:v>
                      </c:pt>
                    </c:strCache>
                  </c:strRef>
                </c:tx>
                <c:spPr>
                  <a:ln w="28575" cap="rnd">
                    <a:solidFill>
                      <a:schemeClr val="accent6">
                        <a:lumMod val="60000"/>
                        <a:lumOff val="4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Prospetto!$Q$8:$Q$60</c15:sqref>
                        </c15:formulaRef>
                      </c:ext>
                    </c:extLst>
                    <c:numCache>
                      <c:formatCode>#,##0.###################</c:formatCode>
                      <c:ptCount val="53"/>
                      <c:pt idx="0">
                        <c:v>1841474</c:v>
                      </c:pt>
                      <c:pt idx="1">
                        <c:v>1811454</c:v>
                      </c:pt>
                      <c:pt idx="2">
                        <c:v>1834428</c:v>
                      </c:pt>
                      <c:pt idx="3">
                        <c:v>1854799</c:v>
                      </c:pt>
                      <c:pt idx="4">
                        <c:v>1836342</c:v>
                      </c:pt>
                      <c:pt idx="5">
                        <c:v>1799691</c:v>
                      </c:pt>
                      <c:pt idx="6">
                        <c:v>1840652</c:v>
                      </c:pt>
                      <c:pt idx="7">
                        <c:v>1847374</c:v>
                      </c:pt>
                      <c:pt idx="8">
                        <c:v>1820454</c:v>
                      </c:pt>
                      <c:pt idx="9">
                        <c:v>1795156</c:v>
                      </c:pt>
                      <c:pt idx="10">
                        <c:v>1817920</c:v>
                      </c:pt>
                      <c:pt idx="11">
                        <c:v>1831297</c:v>
                      </c:pt>
                      <c:pt idx="12">
                        <c:v>1824233</c:v>
                      </c:pt>
                      <c:pt idx="13">
                        <c:v>1682194</c:v>
                      </c:pt>
                      <c:pt idx="14">
                        <c:v>1718485</c:v>
                      </c:pt>
                      <c:pt idx="15">
                        <c:v>1698159</c:v>
                      </c:pt>
                      <c:pt idx="16">
                        <c:v>1700500</c:v>
                      </c:pt>
                      <c:pt idx="17">
                        <c:v>1664310</c:v>
                      </c:pt>
                      <c:pt idx="18">
                        <c:v>1696157</c:v>
                      </c:pt>
                      <c:pt idx="19">
                        <c:v>1703542</c:v>
                      </c:pt>
                      <c:pt idx="20">
                        <c:v>1704965</c:v>
                      </c:pt>
                      <c:pt idx="21">
                        <c:v>1630622</c:v>
                      </c:pt>
                      <c:pt idx="22">
                        <c:v>1638489</c:v>
                      </c:pt>
                      <c:pt idx="23">
                        <c:v>1657298</c:v>
                      </c:pt>
                      <c:pt idx="24">
                        <c:v>1638954</c:v>
                      </c:pt>
                      <c:pt idx="25">
                        <c:v>1508964</c:v>
                      </c:pt>
                      <c:pt idx="26">
                        <c:v>1516717</c:v>
                      </c:pt>
                      <c:pt idx="27">
                        <c:v>1513761</c:v>
                      </c:pt>
                      <c:pt idx="28">
                        <c:v>1377271</c:v>
                      </c:pt>
                      <c:pt idx="29">
                        <c:v>1331129</c:v>
                      </c:pt>
                      <c:pt idx="30">
                        <c:v>1241677</c:v>
                      </c:pt>
                      <c:pt idx="31">
                        <c:v>1234050</c:v>
                      </c:pt>
                      <c:pt idx="32">
                        <c:v>1210954</c:v>
                      </c:pt>
                      <c:pt idx="33">
                        <c:v>1159242</c:v>
                      </c:pt>
                      <c:pt idx="34">
                        <c:v>1110806</c:v>
                      </c:pt>
                      <c:pt idx="35">
                        <c:v>1126116</c:v>
                      </c:pt>
                      <c:pt idx="36">
                        <c:v>1246751</c:v>
                      </c:pt>
                      <c:pt idx="37">
                        <c:v>1287811</c:v>
                      </c:pt>
                      <c:pt idx="38">
                        <c:v>1278980</c:v>
                      </c:pt>
                      <c:pt idx="39">
                        <c:v>1324706</c:v>
                      </c:pt>
                      <c:pt idx="40">
                        <c:v>1343519</c:v>
                      </c:pt>
                      <c:pt idx="41">
                        <c:v>1332298</c:v>
                      </c:pt>
                      <c:pt idx="42">
                        <c:v>1322530</c:v>
                      </c:pt>
                      <c:pt idx="43">
                        <c:v>1344499</c:v>
                      </c:pt>
                      <c:pt idx="44">
                        <c:v>1292078</c:v>
                      </c:pt>
                      <c:pt idx="45">
                        <c:v>1265795</c:v>
                      </c:pt>
                      <c:pt idx="46">
                        <c:v>1228458</c:v>
                      </c:pt>
                      <c:pt idx="47">
                        <c:v>1200149</c:v>
                      </c:pt>
                      <c:pt idx="48">
                        <c:v>1179161</c:v>
                      </c:pt>
                      <c:pt idx="49">
                        <c:v>1137722</c:v>
                      </c:pt>
                      <c:pt idx="50">
                        <c:v>1109866</c:v>
                      </c:pt>
                      <c:pt idx="51">
                        <c:v>1124114</c:v>
                      </c:pt>
                      <c:pt idx="52">
                        <c:v>1075932</c:v>
                      </c:pt>
                    </c:numCache>
                  </c:numRef>
                </c:val>
                <c:smooth val="0"/>
                <c:extLst>
                  <c:ext xmlns:c16="http://schemas.microsoft.com/office/drawing/2014/chart" uri="{C3380CC4-5D6E-409C-BE32-E72D297353CC}">
                    <c16:uniqueId val="{00000011-F35F-4FC9-A421-E1BD1BA6ECAF}"/>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Prospetto!$R$7</c15:sqref>
                        </c15:formulaRef>
                      </c:ext>
                    </c:extLst>
                    <c:strCache>
                      <c:ptCount val="1"/>
                      <c:pt idx="0">
                        <c:v>Sardegna</c:v>
                      </c:pt>
                    </c:strCache>
                  </c:strRef>
                </c:tx>
                <c:spPr>
                  <a:ln w="28575" cap="rnd">
                    <a:solidFill>
                      <a:schemeClr val="accent2">
                        <a:lumMod val="5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Prospetto!$R$8:$R$60</c15:sqref>
                        </c15:formulaRef>
                      </c:ext>
                    </c:extLst>
                    <c:numCache>
                      <c:formatCode>#,##0.###################</c:formatCode>
                      <c:ptCount val="53"/>
                      <c:pt idx="0">
                        <c:v>1515085</c:v>
                      </c:pt>
                      <c:pt idx="1">
                        <c:v>1465479</c:v>
                      </c:pt>
                      <c:pt idx="2">
                        <c:v>1493783</c:v>
                      </c:pt>
                      <c:pt idx="3">
                        <c:v>1511456</c:v>
                      </c:pt>
                      <c:pt idx="4">
                        <c:v>1302963</c:v>
                      </c:pt>
                      <c:pt idx="5">
                        <c:v>1280513</c:v>
                      </c:pt>
                      <c:pt idx="6">
                        <c:v>1306498</c:v>
                      </c:pt>
                      <c:pt idx="7">
                        <c:v>1339194</c:v>
                      </c:pt>
                      <c:pt idx="8">
                        <c:v>1316280</c:v>
                      </c:pt>
                      <c:pt idx="9">
                        <c:v>1180606</c:v>
                      </c:pt>
                      <c:pt idx="10">
                        <c:v>1216672</c:v>
                      </c:pt>
                      <c:pt idx="11">
                        <c:v>1235516</c:v>
                      </c:pt>
                      <c:pt idx="12">
                        <c:v>1236969</c:v>
                      </c:pt>
                      <c:pt idx="13">
                        <c:v>1175705</c:v>
                      </c:pt>
                      <c:pt idx="14">
                        <c:v>1187181</c:v>
                      </c:pt>
                      <c:pt idx="15">
                        <c:v>1208477</c:v>
                      </c:pt>
                      <c:pt idx="16">
                        <c:v>1346794</c:v>
                      </c:pt>
                      <c:pt idx="17">
                        <c:v>1294950</c:v>
                      </c:pt>
                      <c:pt idx="18">
                        <c:v>1325971</c:v>
                      </c:pt>
                      <c:pt idx="19">
                        <c:v>1357094</c:v>
                      </c:pt>
                      <c:pt idx="20">
                        <c:v>1339378</c:v>
                      </c:pt>
                      <c:pt idx="21">
                        <c:v>1315991</c:v>
                      </c:pt>
                      <c:pt idx="22">
                        <c:v>1352094</c:v>
                      </c:pt>
                      <c:pt idx="23">
                        <c:v>1215267</c:v>
                      </c:pt>
                      <c:pt idx="24">
                        <c:v>1170907</c:v>
                      </c:pt>
                      <c:pt idx="25">
                        <c:v>1150640</c:v>
                      </c:pt>
                      <c:pt idx="26">
                        <c:v>1165227</c:v>
                      </c:pt>
                      <c:pt idx="27">
                        <c:v>1141965</c:v>
                      </c:pt>
                      <c:pt idx="28">
                        <c:v>1076244</c:v>
                      </c:pt>
                      <c:pt idx="29">
                        <c:v>1029018</c:v>
                      </c:pt>
                      <c:pt idx="30">
                        <c:v>1035477</c:v>
                      </c:pt>
                      <c:pt idx="31">
                        <c:v>1081919</c:v>
                      </c:pt>
                      <c:pt idx="32">
                        <c:v>1082446</c:v>
                      </c:pt>
                      <c:pt idx="33">
                        <c:v>1046128</c:v>
                      </c:pt>
                      <c:pt idx="34">
                        <c:v>1039302</c:v>
                      </c:pt>
                      <c:pt idx="35">
                        <c:v>1051850</c:v>
                      </c:pt>
                      <c:pt idx="36">
                        <c:v>1113710</c:v>
                      </c:pt>
                      <c:pt idx="37">
                        <c:v>1095586</c:v>
                      </c:pt>
                      <c:pt idx="38">
                        <c:v>1101102</c:v>
                      </c:pt>
                      <c:pt idx="39">
                        <c:v>1092100</c:v>
                      </c:pt>
                      <c:pt idx="40">
                        <c:v>1104368</c:v>
                      </c:pt>
                      <c:pt idx="41">
                        <c:v>1090901</c:v>
                      </c:pt>
                      <c:pt idx="42">
                        <c:v>1086621</c:v>
                      </c:pt>
                      <c:pt idx="43">
                        <c:v>1091933</c:v>
                      </c:pt>
                      <c:pt idx="44">
                        <c:v>1064493</c:v>
                      </c:pt>
                      <c:pt idx="45">
                        <c:v>1043127</c:v>
                      </c:pt>
                      <c:pt idx="46">
                        <c:v>1046024</c:v>
                      </c:pt>
                      <c:pt idx="47">
                        <c:v>1058897</c:v>
                      </c:pt>
                      <c:pt idx="48">
                        <c:v>1034306</c:v>
                      </c:pt>
                      <c:pt idx="49">
                        <c:v>937829</c:v>
                      </c:pt>
                      <c:pt idx="50">
                        <c:v>933783</c:v>
                      </c:pt>
                      <c:pt idx="51">
                        <c:v>924681</c:v>
                      </c:pt>
                      <c:pt idx="52">
                        <c:v>876856</c:v>
                      </c:pt>
                    </c:numCache>
                  </c:numRef>
                </c:val>
                <c:smooth val="0"/>
                <c:extLst>
                  <c:ext xmlns:c16="http://schemas.microsoft.com/office/drawing/2014/chart" uri="{C3380CC4-5D6E-409C-BE32-E72D297353CC}">
                    <c16:uniqueId val="{00000012-F35F-4FC9-A421-E1BD1BA6ECAF}"/>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Prospetto!$S$7</c15:sqref>
                        </c15:formulaRef>
                      </c:ext>
                    </c:extLst>
                    <c:strCache>
                      <c:ptCount val="1"/>
                      <c:pt idx="0">
                        <c:v>Italia nord-orientale</c:v>
                      </c:pt>
                    </c:strCache>
                  </c:strRef>
                </c:tx>
                <c:spPr>
                  <a:ln w="28575" cap="rnd">
                    <a:solidFill>
                      <a:schemeClr val="accent4">
                        <a:lumMod val="5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Prospetto!$S$8:$S$60</c15:sqref>
                        </c15:formulaRef>
                      </c:ext>
                    </c:extLst>
                    <c:numCache>
                      <c:formatCode>#,##0.###################</c:formatCode>
                      <c:ptCount val="53"/>
                      <c:pt idx="0">
                        <c:v>12922226</c:v>
                      </c:pt>
                      <c:pt idx="1">
                        <c:v>12695456</c:v>
                      </c:pt>
                      <c:pt idx="2">
                        <c:v>12992494</c:v>
                      </c:pt>
                      <c:pt idx="3">
                        <c:v>13006095</c:v>
                      </c:pt>
                      <c:pt idx="4">
                        <c:v>12886654</c:v>
                      </c:pt>
                      <c:pt idx="5">
                        <c:v>12408991</c:v>
                      </c:pt>
                      <c:pt idx="6">
                        <c:v>12731478</c:v>
                      </c:pt>
                      <c:pt idx="7">
                        <c:v>12735984</c:v>
                      </c:pt>
                      <c:pt idx="8">
                        <c:v>12626366</c:v>
                      </c:pt>
                      <c:pt idx="9">
                        <c:v>12229743</c:v>
                      </c:pt>
                      <c:pt idx="10">
                        <c:v>12478033</c:v>
                      </c:pt>
                      <c:pt idx="11">
                        <c:v>12431427</c:v>
                      </c:pt>
                      <c:pt idx="12">
                        <c:v>12401123</c:v>
                      </c:pt>
                      <c:pt idx="13">
                        <c:v>12090087</c:v>
                      </c:pt>
                      <c:pt idx="14">
                        <c:v>12218747</c:v>
                      </c:pt>
                      <c:pt idx="15">
                        <c:v>12082550</c:v>
                      </c:pt>
                      <c:pt idx="16">
                        <c:v>12148584</c:v>
                      </c:pt>
                      <c:pt idx="17">
                        <c:v>11731821</c:v>
                      </c:pt>
                      <c:pt idx="18">
                        <c:v>11976389</c:v>
                      </c:pt>
                      <c:pt idx="19">
                        <c:v>11990042</c:v>
                      </c:pt>
                      <c:pt idx="20">
                        <c:v>11947553</c:v>
                      </c:pt>
                      <c:pt idx="21">
                        <c:v>11395950</c:v>
                      </c:pt>
                      <c:pt idx="22">
                        <c:v>11662437</c:v>
                      </c:pt>
                      <c:pt idx="23">
                        <c:v>11820193</c:v>
                      </c:pt>
                      <c:pt idx="24">
                        <c:v>11647749</c:v>
                      </c:pt>
                      <c:pt idx="25">
                        <c:v>11236963</c:v>
                      </c:pt>
                      <c:pt idx="26">
                        <c:v>11561234</c:v>
                      </c:pt>
                      <c:pt idx="27">
                        <c:v>11810340</c:v>
                      </c:pt>
                      <c:pt idx="28">
                        <c:v>11727704</c:v>
                      </c:pt>
                      <c:pt idx="29">
                        <c:v>11377725</c:v>
                      </c:pt>
                      <c:pt idx="30">
                        <c:v>11675683</c:v>
                      </c:pt>
                      <c:pt idx="31">
                        <c:v>11697696</c:v>
                      </c:pt>
                      <c:pt idx="32">
                        <c:v>11736635</c:v>
                      </c:pt>
                      <c:pt idx="33">
                        <c:v>11422447</c:v>
                      </c:pt>
                      <c:pt idx="34">
                        <c:v>11627083</c:v>
                      </c:pt>
                      <c:pt idx="35">
                        <c:v>11876556</c:v>
                      </c:pt>
                      <c:pt idx="36">
                        <c:v>12572469</c:v>
                      </c:pt>
                      <c:pt idx="37">
                        <c:v>12764544</c:v>
                      </c:pt>
                      <c:pt idx="38">
                        <c:v>13048369</c:v>
                      </c:pt>
                      <c:pt idx="39">
                        <c:v>13590223</c:v>
                      </c:pt>
                      <c:pt idx="40">
                        <c:v>13451939</c:v>
                      </c:pt>
                      <c:pt idx="41">
                        <c:v>13096057</c:v>
                      </c:pt>
                      <c:pt idx="42">
                        <c:v>13018590</c:v>
                      </c:pt>
                      <c:pt idx="43">
                        <c:v>13083927</c:v>
                      </c:pt>
                      <c:pt idx="44">
                        <c:v>12925985</c:v>
                      </c:pt>
                      <c:pt idx="45">
                        <c:v>12631915</c:v>
                      </c:pt>
                      <c:pt idx="46">
                        <c:v>12559625</c:v>
                      </c:pt>
                      <c:pt idx="47">
                        <c:v>12453516</c:v>
                      </c:pt>
                      <c:pt idx="48">
                        <c:v>12190818</c:v>
                      </c:pt>
                      <c:pt idx="49">
                        <c:v>11795190</c:v>
                      </c:pt>
                      <c:pt idx="50">
                        <c:v>11864359</c:v>
                      </c:pt>
                      <c:pt idx="51">
                        <c:v>11817558</c:v>
                      </c:pt>
                      <c:pt idx="52">
                        <c:v>11766805</c:v>
                      </c:pt>
                    </c:numCache>
                  </c:numRef>
                </c:val>
                <c:smooth val="0"/>
                <c:extLst>
                  <c:ext xmlns:c16="http://schemas.microsoft.com/office/drawing/2014/chart" uri="{C3380CC4-5D6E-409C-BE32-E72D297353CC}">
                    <c16:uniqueId val="{00000013-F35F-4FC9-A421-E1BD1BA6ECAF}"/>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Prospetto!$T$7</c15:sqref>
                        </c15:formulaRef>
                      </c:ext>
                    </c:extLst>
                    <c:strCache>
                      <c:ptCount val="1"/>
                      <c:pt idx="0">
                        <c:v>Veneto</c:v>
                      </c:pt>
                    </c:strCache>
                  </c:strRef>
                </c:tx>
                <c:spPr>
                  <a:ln w="28575" cap="rnd">
                    <a:solidFill>
                      <a:schemeClr val="accent6">
                        <a:lumMod val="5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Prospetto!$T$8:$T$60</c15:sqref>
                        </c15:formulaRef>
                      </c:ext>
                    </c:extLst>
                    <c:numCache>
                      <c:formatCode>#,##0.###################</c:formatCode>
                      <c:ptCount val="53"/>
                      <c:pt idx="0">
                        <c:v>3893366</c:v>
                      </c:pt>
                      <c:pt idx="1">
                        <c:v>3822021</c:v>
                      </c:pt>
                      <c:pt idx="2">
                        <c:v>3894989</c:v>
                      </c:pt>
                      <c:pt idx="3">
                        <c:v>3949210</c:v>
                      </c:pt>
                      <c:pt idx="4">
                        <c:v>3877848</c:v>
                      </c:pt>
                      <c:pt idx="5">
                        <c:v>3797563</c:v>
                      </c:pt>
                      <c:pt idx="6">
                        <c:v>3893596</c:v>
                      </c:pt>
                      <c:pt idx="7">
                        <c:v>3943735</c:v>
                      </c:pt>
                      <c:pt idx="8">
                        <c:v>3855030</c:v>
                      </c:pt>
                      <c:pt idx="9">
                        <c:v>3775614</c:v>
                      </c:pt>
                      <c:pt idx="10">
                        <c:v>3834474</c:v>
                      </c:pt>
                      <c:pt idx="11">
                        <c:v>3842877</c:v>
                      </c:pt>
                      <c:pt idx="12">
                        <c:v>3782968</c:v>
                      </c:pt>
                      <c:pt idx="13">
                        <c:v>3737123</c:v>
                      </c:pt>
                      <c:pt idx="14">
                        <c:v>3743693</c:v>
                      </c:pt>
                      <c:pt idx="15">
                        <c:v>3744587</c:v>
                      </c:pt>
                      <c:pt idx="16">
                        <c:v>3742452</c:v>
                      </c:pt>
                      <c:pt idx="17">
                        <c:v>3618376</c:v>
                      </c:pt>
                      <c:pt idx="18">
                        <c:v>3660136</c:v>
                      </c:pt>
                      <c:pt idx="19">
                        <c:v>3741236</c:v>
                      </c:pt>
                      <c:pt idx="20">
                        <c:v>3675425</c:v>
                      </c:pt>
                      <c:pt idx="21">
                        <c:v>3463184</c:v>
                      </c:pt>
                      <c:pt idx="22">
                        <c:v>3511985</c:v>
                      </c:pt>
                      <c:pt idx="23">
                        <c:v>3594492</c:v>
                      </c:pt>
                      <c:pt idx="24">
                        <c:v>3418718</c:v>
                      </c:pt>
                      <c:pt idx="25">
                        <c:v>3269825</c:v>
                      </c:pt>
                      <c:pt idx="26">
                        <c:v>3342130</c:v>
                      </c:pt>
                      <c:pt idx="27">
                        <c:v>3514351</c:v>
                      </c:pt>
                      <c:pt idx="28">
                        <c:v>3383836</c:v>
                      </c:pt>
                      <c:pt idx="29">
                        <c:v>3272127</c:v>
                      </c:pt>
                      <c:pt idx="30">
                        <c:v>3347318</c:v>
                      </c:pt>
                      <c:pt idx="31">
                        <c:v>3389016</c:v>
                      </c:pt>
                      <c:pt idx="32">
                        <c:v>3360899</c:v>
                      </c:pt>
                      <c:pt idx="33">
                        <c:v>3250894</c:v>
                      </c:pt>
                      <c:pt idx="34">
                        <c:v>3291868</c:v>
                      </c:pt>
                      <c:pt idx="35">
                        <c:v>3444203</c:v>
                      </c:pt>
                      <c:pt idx="36">
                        <c:v>3692904</c:v>
                      </c:pt>
                      <c:pt idx="37">
                        <c:v>3793551</c:v>
                      </c:pt>
                      <c:pt idx="38">
                        <c:v>3797350</c:v>
                      </c:pt>
                      <c:pt idx="39">
                        <c:v>3964498</c:v>
                      </c:pt>
                      <c:pt idx="40">
                        <c:v>3900222</c:v>
                      </c:pt>
                      <c:pt idx="41">
                        <c:v>3812156</c:v>
                      </c:pt>
                      <c:pt idx="42">
                        <c:v>3771912</c:v>
                      </c:pt>
                      <c:pt idx="43">
                        <c:v>3828742</c:v>
                      </c:pt>
                      <c:pt idx="44">
                        <c:v>3745204</c:v>
                      </c:pt>
                      <c:pt idx="45">
                        <c:v>3660611</c:v>
                      </c:pt>
                      <c:pt idx="46">
                        <c:v>3618675</c:v>
                      </c:pt>
                      <c:pt idx="47">
                        <c:v>3592788</c:v>
                      </c:pt>
                      <c:pt idx="48">
                        <c:v>3442966</c:v>
                      </c:pt>
                      <c:pt idx="49">
                        <c:v>3324298</c:v>
                      </c:pt>
                      <c:pt idx="50">
                        <c:v>3296895</c:v>
                      </c:pt>
                      <c:pt idx="51">
                        <c:v>3294663</c:v>
                      </c:pt>
                      <c:pt idx="52">
                        <c:v>3220210</c:v>
                      </c:pt>
                    </c:numCache>
                  </c:numRef>
                </c:val>
                <c:smooth val="0"/>
                <c:extLst>
                  <c:ext xmlns:c16="http://schemas.microsoft.com/office/drawing/2014/chart" uri="{C3380CC4-5D6E-409C-BE32-E72D297353CC}">
                    <c16:uniqueId val="{00000014-F35F-4FC9-A421-E1BD1BA6ECAF}"/>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Prospetto!$U$7</c15:sqref>
                        </c15:formulaRef>
                      </c:ext>
                    </c:extLst>
                    <c:strCache>
                      <c:ptCount val="1"/>
                      <c:pt idx="0">
                        <c:v>Friuli Venezia Giulia</c:v>
                      </c:pt>
                    </c:strCache>
                  </c:strRef>
                </c:tx>
                <c:spPr>
                  <a:ln w="28575" cap="rnd">
                    <a:solidFill>
                      <a:schemeClr val="accent2">
                        <a:lumMod val="70000"/>
                        <a:lumOff val="3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Prospetto!$U$8:$U$60</c15:sqref>
                        </c15:formulaRef>
                      </c:ext>
                    </c:extLst>
                    <c:numCache>
                      <c:formatCode>#,##0.###################</c:formatCode>
                      <c:ptCount val="53"/>
                      <c:pt idx="0">
                        <c:v>734195</c:v>
                      </c:pt>
                      <c:pt idx="1">
                        <c:v>710607</c:v>
                      </c:pt>
                      <c:pt idx="2">
                        <c:v>716030</c:v>
                      </c:pt>
                      <c:pt idx="3">
                        <c:v>716677</c:v>
                      </c:pt>
                      <c:pt idx="4">
                        <c:v>703896</c:v>
                      </c:pt>
                      <c:pt idx="5">
                        <c:v>667794</c:v>
                      </c:pt>
                      <c:pt idx="6">
                        <c:v>692580</c:v>
                      </c:pt>
                      <c:pt idx="7">
                        <c:v>689563</c:v>
                      </c:pt>
                      <c:pt idx="8">
                        <c:v>675813</c:v>
                      </c:pt>
                      <c:pt idx="9">
                        <c:v>655060</c:v>
                      </c:pt>
                      <c:pt idx="10">
                        <c:v>669124</c:v>
                      </c:pt>
                      <c:pt idx="11">
                        <c:v>690260</c:v>
                      </c:pt>
                      <c:pt idx="12">
                        <c:v>677960</c:v>
                      </c:pt>
                      <c:pt idx="13">
                        <c:v>649430</c:v>
                      </c:pt>
                      <c:pt idx="14">
                        <c:v>669477</c:v>
                      </c:pt>
                      <c:pt idx="15">
                        <c:v>671656</c:v>
                      </c:pt>
                      <c:pt idx="16">
                        <c:v>666625</c:v>
                      </c:pt>
                      <c:pt idx="17">
                        <c:v>654515</c:v>
                      </c:pt>
                      <c:pt idx="18">
                        <c:v>674888</c:v>
                      </c:pt>
                      <c:pt idx="19">
                        <c:v>672955</c:v>
                      </c:pt>
                      <c:pt idx="20">
                        <c:v>667514</c:v>
                      </c:pt>
                      <c:pt idx="21">
                        <c:v>635328</c:v>
                      </c:pt>
                      <c:pt idx="22">
                        <c:v>712664</c:v>
                      </c:pt>
                      <c:pt idx="23">
                        <c:v>720125</c:v>
                      </c:pt>
                      <c:pt idx="24">
                        <c:v>697989</c:v>
                      </c:pt>
                      <c:pt idx="25">
                        <c:v>678596</c:v>
                      </c:pt>
                      <c:pt idx="26">
                        <c:v>755564</c:v>
                      </c:pt>
                      <c:pt idx="27">
                        <c:v>774397</c:v>
                      </c:pt>
                      <c:pt idx="28">
                        <c:v>789243</c:v>
                      </c:pt>
                      <c:pt idx="29">
                        <c:v>771870</c:v>
                      </c:pt>
                      <c:pt idx="30">
                        <c:v>818722</c:v>
                      </c:pt>
                      <c:pt idx="31">
                        <c:v>827805</c:v>
                      </c:pt>
                      <c:pt idx="32">
                        <c:v>837090</c:v>
                      </c:pt>
                      <c:pt idx="33">
                        <c:v>826184</c:v>
                      </c:pt>
                      <c:pt idx="34">
                        <c:v>850090</c:v>
                      </c:pt>
                      <c:pt idx="35">
                        <c:v>878545</c:v>
                      </c:pt>
                      <c:pt idx="36">
                        <c:v>922971</c:v>
                      </c:pt>
                      <c:pt idx="37">
                        <c:v>966042</c:v>
                      </c:pt>
                      <c:pt idx="38">
                        <c:v>973016</c:v>
                      </c:pt>
                      <c:pt idx="39">
                        <c:v>998781</c:v>
                      </c:pt>
                      <c:pt idx="40">
                        <c:v>980086</c:v>
                      </c:pt>
                      <c:pt idx="41">
                        <c:v>953134</c:v>
                      </c:pt>
                      <c:pt idx="42">
                        <c:v>949290</c:v>
                      </c:pt>
                      <c:pt idx="43">
                        <c:v>949761</c:v>
                      </c:pt>
                      <c:pt idx="44">
                        <c:v>935188</c:v>
                      </c:pt>
                      <c:pt idx="45">
                        <c:v>920970</c:v>
                      </c:pt>
                      <c:pt idx="46">
                        <c:v>899293</c:v>
                      </c:pt>
                      <c:pt idx="47">
                        <c:v>890828</c:v>
                      </c:pt>
                      <c:pt idx="48">
                        <c:v>869845</c:v>
                      </c:pt>
                      <c:pt idx="49">
                        <c:v>852843</c:v>
                      </c:pt>
                      <c:pt idx="50">
                        <c:v>855512</c:v>
                      </c:pt>
                      <c:pt idx="51">
                        <c:v>838346</c:v>
                      </c:pt>
                      <c:pt idx="52">
                        <c:v>827932</c:v>
                      </c:pt>
                    </c:numCache>
                  </c:numRef>
                </c:val>
                <c:smooth val="0"/>
                <c:extLst>
                  <c:ext xmlns:c16="http://schemas.microsoft.com/office/drawing/2014/chart" uri="{C3380CC4-5D6E-409C-BE32-E72D297353CC}">
                    <c16:uniqueId val="{00000015-F35F-4FC9-A421-E1BD1BA6ECAF}"/>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Prospetto!$V$7</c15:sqref>
                        </c15:formulaRef>
                      </c:ext>
                    </c:extLst>
                    <c:strCache>
                      <c:ptCount val="1"/>
                      <c:pt idx="0">
                        <c:v>Emilia Romagna</c:v>
                      </c:pt>
                    </c:strCache>
                  </c:strRef>
                </c:tx>
                <c:spPr>
                  <a:ln w="28575" cap="rnd">
                    <a:solidFill>
                      <a:schemeClr val="accent4">
                        <a:lumMod val="70000"/>
                        <a:lumOff val="3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Prospetto!$V$8:$V$60</c15:sqref>
                        </c15:formulaRef>
                      </c:ext>
                    </c:extLst>
                    <c:numCache>
                      <c:formatCode>#,##0.###################</c:formatCode>
                      <c:ptCount val="53"/>
                      <c:pt idx="0">
                        <c:v>3929010</c:v>
                      </c:pt>
                      <c:pt idx="1">
                        <c:v>3903553</c:v>
                      </c:pt>
                      <c:pt idx="2">
                        <c:v>3975393</c:v>
                      </c:pt>
                      <c:pt idx="3">
                        <c:v>3995783</c:v>
                      </c:pt>
                      <c:pt idx="4">
                        <c:v>3912181</c:v>
                      </c:pt>
                      <c:pt idx="5">
                        <c:v>3727379</c:v>
                      </c:pt>
                      <c:pt idx="6">
                        <c:v>3804479</c:v>
                      </c:pt>
                      <c:pt idx="7">
                        <c:v>3859289</c:v>
                      </c:pt>
                      <c:pt idx="8">
                        <c:v>3772689</c:v>
                      </c:pt>
                      <c:pt idx="9">
                        <c:v>3651703</c:v>
                      </c:pt>
                      <c:pt idx="10">
                        <c:v>3724661</c:v>
                      </c:pt>
                      <c:pt idx="11">
                        <c:v>3693384</c:v>
                      </c:pt>
                      <c:pt idx="12">
                        <c:v>3681432</c:v>
                      </c:pt>
                      <c:pt idx="13">
                        <c:v>3587520</c:v>
                      </c:pt>
                      <c:pt idx="14">
                        <c:v>3583505</c:v>
                      </c:pt>
                      <c:pt idx="15">
                        <c:v>3536913</c:v>
                      </c:pt>
                      <c:pt idx="16">
                        <c:v>3530936</c:v>
                      </c:pt>
                      <c:pt idx="17">
                        <c:v>3383860</c:v>
                      </c:pt>
                      <c:pt idx="18">
                        <c:v>3414507</c:v>
                      </c:pt>
                      <c:pt idx="19">
                        <c:v>3433335</c:v>
                      </c:pt>
                      <c:pt idx="20">
                        <c:v>3338648</c:v>
                      </c:pt>
                      <c:pt idx="21">
                        <c:v>3185001</c:v>
                      </c:pt>
                      <c:pt idx="22">
                        <c:v>3210844</c:v>
                      </c:pt>
                      <c:pt idx="23">
                        <c:v>3283441</c:v>
                      </c:pt>
                      <c:pt idx="24">
                        <c:v>3201683</c:v>
                      </c:pt>
                      <c:pt idx="25">
                        <c:v>3091354</c:v>
                      </c:pt>
                      <c:pt idx="26">
                        <c:v>3099567</c:v>
                      </c:pt>
                      <c:pt idx="27">
                        <c:v>3120467</c:v>
                      </c:pt>
                      <c:pt idx="28">
                        <c:v>3018344</c:v>
                      </c:pt>
                      <c:pt idx="29">
                        <c:v>2913406</c:v>
                      </c:pt>
                      <c:pt idx="30">
                        <c:v>2934325</c:v>
                      </c:pt>
                      <c:pt idx="31">
                        <c:v>2970324</c:v>
                      </c:pt>
                      <c:pt idx="32">
                        <c:v>2899080</c:v>
                      </c:pt>
                      <c:pt idx="33">
                        <c:v>2813015</c:v>
                      </c:pt>
                      <c:pt idx="34">
                        <c:v>2830526</c:v>
                      </c:pt>
                      <c:pt idx="35">
                        <c:v>2873328</c:v>
                      </c:pt>
                      <c:pt idx="36">
                        <c:v>3076494</c:v>
                      </c:pt>
                      <c:pt idx="37">
                        <c:v>3176153</c:v>
                      </c:pt>
                      <c:pt idx="38">
                        <c:v>3248097</c:v>
                      </c:pt>
                      <c:pt idx="39">
                        <c:v>3407935</c:v>
                      </c:pt>
                      <c:pt idx="40">
                        <c:v>3327969</c:v>
                      </c:pt>
                      <c:pt idx="41">
                        <c:v>3282324</c:v>
                      </c:pt>
                      <c:pt idx="42">
                        <c:v>3232053</c:v>
                      </c:pt>
                      <c:pt idx="43">
                        <c:v>3255401</c:v>
                      </c:pt>
                      <c:pt idx="44">
                        <c:v>3193797</c:v>
                      </c:pt>
                      <c:pt idx="45">
                        <c:v>3117220</c:v>
                      </c:pt>
                      <c:pt idx="46">
                        <c:v>3100495</c:v>
                      </c:pt>
                      <c:pt idx="47">
                        <c:v>3090956</c:v>
                      </c:pt>
                      <c:pt idx="48">
                        <c:v>2994644</c:v>
                      </c:pt>
                      <c:pt idx="49">
                        <c:v>2867304</c:v>
                      </c:pt>
                      <c:pt idx="50">
                        <c:v>2854831</c:v>
                      </c:pt>
                      <c:pt idx="51">
                        <c:v>2860891</c:v>
                      </c:pt>
                      <c:pt idx="52">
                        <c:v>2810708</c:v>
                      </c:pt>
                    </c:numCache>
                  </c:numRef>
                </c:val>
                <c:smooth val="0"/>
                <c:extLst>
                  <c:ext xmlns:c16="http://schemas.microsoft.com/office/drawing/2014/chart" uri="{C3380CC4-5D6E-409C-BE32-E72D297353CC}">
                    <c16:uniqueId val="{00000016-F35F-4FC9-A421-E1BD1BA6ECAF}"/>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Prospetto!$W$7</c15:sqref>
                        </c15:formulaRef>
                      </c:ext>
                    </c:extLst>
                    <c:strCache>
                      <c:ptCount val="1"/>
                      <c:pt idx="0">
                        <c:v>Trentino-Alto Adige</c:v>
                      </c:pt>
                    </c:strCache>
                  </c:strRef>
                </c:tx>
                <c:spPr>
                  <a:ln w="28575" cap="rnd">
                    <a:solidFill>
                      <a:schemeClr val="accent6">
                        <a:lumMod val="70000"/>
                        <a:lumOff val="3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Prospetto!$W$8:$W$60</c15:sqref>
                        </c15:formulaRef>
                      </c:ext>
                    </c:extLst>
                    <c:numCache>
                      <c:formatCode>#,##0.###################</c:formatCode>
                      <c:ptCount val="53"/>
                      <c:pt idx="0">
                        <c:v>4365655</c:v>
                      </c:pt>
                      <c:pt idx="1">
                        <c:v>4259275</c:v>
                      </c:pt>
                      <c:pt idx="2">
                        <c:v>4406081</c:v>
                      </c:pt>
                      <c:pt idx="3">
                        <c:v>4344425</c:v>
                      </c:pt>
                      <c:pt idx="4">
                        <c:v>4392729</c:v>
                      </c:pt>
                      <c:pt idx="5">
                        <c:v>4216255</c:v>
                      </c:pt>
                      <c:pt idx="6">
                        <c:v>4340823</c:v>
                      </c:pt>
                      <c:pt idx="7">
                        <c:v>4243396</c:v>
                      </c:pt>
                      <c:pt idx="8">
                        <c:v>4322833</c:v>
                      </c:pt>
                      <c:pt idx="9">
                        <c:v>4147366</c:v>
                      </c:pt>
                      <c:pt idx="10">
                        <c:v>4249774</c:v>
                      </c:pt>
                      <c:pt idx="11">
                        <c:v>4204907</c:v>
                      </c:pt>
                      <c:pt idx="12">
                        <c:v>4258763</c:v>
                      </c:pt>
                      <c:pt idx="13">
                        <c:v>4116014</c:v>
                      </c:pt>
                      <c:pt idx="14">
                        <c:v>4222073</c:v>
                      </c:pt>
                      <c:pt idx="15">
                        <c:v>4129394</c:v>
                      </c:pt>
                      <c:pt idx="16">
                        <c:v>4208571</c:v>
                      </c:pt>
                      <c:pt idx="17">
                        <c:v>4075069</c:v>
                      </c:pt>
                      <c:pt idx="18">
                        <c:v>4226859</c:v>
                      </c:pt>
                      <c:pt idx="19">
                        <c:v>4142516</c:v>
                      </c:pt>
                      <c:pt idx="20">
                        <c:v>4265966</c:v>
                      </c:pt>
                      <c:pt idx="21">
                        <c:v>4112437</c:v>
                      </c:pt>
                      <c:pt idx="22">
                        <c:v>4226945</c:v>
                      </c:pt>
                      <c:pt idx="23">
                        <c:v>4222134</c:v>
                      </c:pt>
                      <c:pt idx="24">
                        <c:v>4329358</c:v>
                      </c:pt>
                      <c:pt idx="25">
                        <c:v>4197188</c:v>
                      </c:pt>
                      <c:pt idx="26">
                        <c:v>4363973</c:v>
                      </c:pt>
                      <c:pt idx="27">
                        <c:v>4401124</c:v>
                      </c:pt>
                      <c:pt idx="28">
                        <c:v>4536281</c:v>
                      </c:pt>
                      <c:pt idx="29">
                        <c:v>4420323</c:v>
                      </c:pt>
                      <c:pt idx="30">
                        <c:v>4575318</c:v>
                      </c:pt>
                      <c:pt idx="31">
                        <c:v>4510551</c:v>
                      </c:pt>
                      <c:pt idx="32">
                        <c:v>4639567</c:v>
                      </c:pt>
                      <c:pt idx="33">
                        <c:v>4532355</c:v>
                      </c:pt>
                      <c:pt idx="34">
                        <c:v>4654599</c:v>
                      </c:pt>
                      <c:pt idx="35">
                        <c:v>4680479</c:v>
                      </c:pt>
                      <c:pt idx="36">
                        <c:v>4880101</c:v>
                      </c:pt>
                      <c:pt idx="37">
                        <c:v>4828798</c:v>
                      </c:pt>
                      <c:pt idx="38">
                        <c:v>5029906</c:v>
                      </c:pt>
                      <c:pt idx="39">
                        <c:v>5219008</c:v>
                      </c:pt>
                      <c:pt idx="40">
                        <c:v>5243663</c:v>
                      </c:pt>
                      <c:pt idx="41">
                        <c:v>5048443</c:v>
                      </c:pt>
                      <c:pt idx="42">
                        <c:v>5065335</c:v>
                      </c:pt>
                      <c:pt idx="43">
                        <c:v>5050022</c:v>
                      </c:pt>
                      <c:pt idx="44">
                        <c:v>5051796</c:v>
                      </c:pt>
                      <c:pt idx="45">
                        <c:v>4933115</c:v>
                      </c:pt>
                      <c:pt idx="46">
                        <c:v>4941161</c:v>
                      </c:pt>
                      <c:pt idx="47">
                        <c:v>4878944</c:v>
                      </c:pt>
                      <c:pt idx="48">
                        <c:v>4883363</c:v>
                      </c:pt>
                      <c:pt idx="49">
                        <c:v>4750745</c:v>
                      </c:pt>
                      <c:pt idx="50">
                        <c:v>4857121</c:v>
                      </c:pt>
                      <c:pt idx="51">
                        <c:v>4823657</c:v>
                      </c:pt>
                      <c:pt idx="52">
                        <c:v>4907956</c:v>
                      </c:pt>
                    </c:numCache>
                  </c:numRef>
                </c:val>
                <c:smooth val="0"/>
                <c:extLst>
                  <c:ext xmlns:c16="http://schemas.microsoft.com/office/drawing/2014/chart" uri="{C3380CC4-5D6E-409C-BE32-E72D297353CC}">
                    <c16:uniqueId val="{00000017-F35F-4FC9-A421-E1BD1BA6ECAF}"/>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Prospetto!$X$7</c15:sqref>
                        </c15:formulaRef>
                      </c:ext>
                    </c:extLst>
                    <c:strCache>
                      <c:ptCount val="1"/>
                      <c:pt idx="0">
                        <c:v>Italia centrale</c:v>
                      </c:pt>
                    </c:strCache>
                  </c:strRef>
                </c:tx>
                <c:spPr>
                  <a:ln w="28575" cap="rnd">
                    <a:solidFill>
                      <a:schemeClr val="accent2">
                        <a:lumMod val="7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Prospetto!$X$8:$X$60</c15:sqref>
                        </c15:formulaRef>
                      </c:ext>
                    </c:extLst>
                    <c:numCache>
                      <c:formatCode>#,##0.###################</c:formatCode>
                      <c:ptCount val="53"/>
                      <c:pt idx="0">
                        <c:v>9060578</c:v>
                      </c:pt>
                      <c:pt idx="1">
                        <c:v>8959873</c:v>
                      </c:pt>
                      <c:pt idx="2">
                        <c:v>9070973</c:v>
                      </c:pt>
                      <c:pt idx="3">
                        <c:v>9059684</c:v>
                      </c:pt>
                      <c:pt idx="4">
                        <c:v>9030252</c:v>
                      </c:pt>
                      <c:pt idx="5">
                        <c:v>8910949</c:v>
                      </c:pt>
                      <c:pt idx="6">
                        <c:v>8800984</c:v>
                      </c:pt>
                      <c:pt idx="7">
                        <c:v>8881959</c:v>
                      </c:pt>
                      <c:pt idx="8">
                        <c:v>8691340</c:v>
                      </c:pt>
                      <c:pt idx="9">
                        <c:v>8422858</c:v>
                      </c:pt>
                      <c:pt idx="10">
                        <c:v>8581361</c:v>
                      </c:pt>
                      <c:pt idx="11">
                        <c:v>8721908</c:v>
                      </c:pt>
                      <c:pt idx="12">
                        <c:v>8632365</c:v>
                      </c:pt>
                      <c:pt idx="13">
                        <c:v>8485218</c:v>
                      </c:pt>
                      <c:pt idx="14">
                        <c:v>8443696</c:v>
                      </c:pt>
                      <c:pt idx="15">
                        <c:v>8676538</c:v>
                      </c:pt>
                      <c:pt idx="16">
                        <c:v>8647228</c:v>
                      </c:pt>
                      <c:pt idx="17">
                        <c:v>8319097</c:v>
                      </c:pt>
                      <c:pt idx="18">
                        <c:v>8410074</c:v>
                      </c:pt>
                      <c:pt idx="19">
                        <c:v>8187798</c:v>
                      </c:pt>
                      <c:pt idx="20">
                        <c:v>8059509</c:v>
                      </c:pt>
                      <c:pt idx="21">
                        <c:v>7959261</c:v>
                      </c:pt>
                      <c:pt idx="22">
                        <c:v>8121570</c:v>
                      </c:pt>
                      <c:pt idx="23">
                        <c:v>8174485</c:v>
                      </c:pt>
                      <c:pt idx="24">
                        <c:v>7793878</c:v>
                      </c:pt>
                      <c:pt idx="25">
                        <c:v>7476077</c:v>
                      </c:pt>
                      <c:pt idx="26">
                        <c:v>7537613</c:v>
                      </c:pt>
                      <c:pt idx="27">
                        <c:v>7591307</c:v>
                      </c:pt>
                      <c:pt idx="28">
                        <c:v>7077055</c:v>
                      </c:pt>
                      <c:pt idx="29">
                        <c:v>6981310</c:v>
                      </c:pt>
                      <c:pt idx="30">
                        <c:v>6804370</c:v>
                      </c:pt>
                      <c:pt idx="31">
                        <c:v>6793459</c:v>
                      </c:pt>
                      <c:pt idx="32">
                        <c:v>6608160</c:v>
                      </c:pt>
                      <c:pt idx="33">
                        <c:v>6312881</c:v>
                      </c:pt>
                      <c:pt idx="34">
                        <c:v>6277777</c:v>
                      </c:pt>
                      <c:pt idx="35">
                        <c:v>6449723</c:v>
                      </c:pt>
                      <c:pt idx="36">
                        <c:v>6904327</c:v>
                      </c:pt>
                      <c:pt idx="37">
                        <c:v>7237596</c:v>
                      </c:pt>
                      <c:pt idx="38">
                        <c:v>7329516</c:v>
                      </c:pt>
                      <c:pt idx="39">
                        <c:v>7645161</c:v>
                      </c:pt>
                      <c:pt idx="40">
                        <c:v>7675527</c:v>
                      </c:pt>
                      <c:pt idx="41">
                        <c:v>7641304</c:v>
                      </c:pt>
                      <c:pt idx="42">
                        <c:v>7569937</c:v>
                      </c:pt>
                      <c:pt idx="43">
                        <c:v>7738636</c:v>
                      </c:pt>
                      <c:pt idx="44">
                        <c:v>7651029</c:v>
                      </c:pt>
                      <c:pt idx="45">
                        <c:v>7443983</c:v>
                      </c:pt>
                      <c:pt idx="46">
                        <c:v>7320373</c:v>
                      </c:pt>
                      <c:pt idx="47">
                        <c:v>7259968</c:v>
                      </c:pt>
                      <c:pt idx="48">
                        <c:v>7098419</c:v>
                      </c:pt>
                      <c:pt idx="49">
                        <c:v>6911887</c:v>
                      </c:pt>
                      <c:pt idx="50">
                        <c:v>6757520</c:v>
                      </c:pt>
                      <c:pt idx="51">
                        <c:v>6896740</c:v>
                      </c:pt>
                      <c:pt idx="52">
                        <c:v>6566779</c:v>
                      </c:pt>
                    </c:numCache>
                  </c:numRef>
                </c:val>
                <c:smooth val="0"/>
                <c:extLst>
                  <c:ext xmlns:c16="http://schemas.microsoft.com/office/drawing/2014/chart" uri="{C3380CC4-5D6E-409C-BE32-E72D297353CC}">
                    <c16:uniqueId val="{00000018-F35F-4FC9-A421-E1BD1BA6ECAF}"/>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Prospetto!$Y$7</c15:sqref>
                        </c15:formulaRef>
                      </c:ext>
                    </c:extLst>
                    <c:strCache>
                      <c:ptCount val="1"/>
                      <c:pt idx="0">
                        <c:v>Toscana</c:v>
                      </c:pt>
                    </c:strCache>
                  </c:strRef>
                </c:tx>
                <c:spPr>
                  <a:ln w="28575" cap="rnd">
                    <a:solidFill>
                      <a:schemeClr val="accent4">
                        <a:lumMod val="7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Prospetto!$Y$8:$Y$60</c15:sqref>
                        </c15:formulaRef>
                      </c:ext>
                    </c:extLst>
                    <c:numCache>
                      <c:formatCode>#,##0.###################</c:formatCode>
                      <c:ptCount val="53"/>
                      <c:pt idx="0">
                        <c:v>3601671</c:v>
                      </c:pt>
                      <c:pt idx="1">
                        <c:v>3544210</c:v>
                      </c:pt>
                      <c:pt idx="2">
                        <c:v>3590654</c:v>
                      </c:pt>
                      <c:pt idx="3">
                        <c:v>3614818</c:v>
                      </c:pt>
                      <c:pt idx="4">
                        <c:v>3596320</c:v>
                      </c:pt>
                      <c:pt idx="5">
                        <c:v>3496349</c:v>
                      </c:pt>
                      <c:pt idx="6">
                        <c:v>3628208</c:v>
                      </c:pt>
                      <c:pt idx="7">
                        <c:v>3670257</c:v>
                      </c:pt>
                      <c:pt idx="8">
                        <c:v>3595734</c:v>
                      </c:pt>
                      <c:pt idx="9">
                        <c:v>3489649</c:v>
                      </c:pt>
                      <c:pt idx="10">
                        <c:v>3591452</c:v>
                      </c:pt>
                      <c:pt idx="11">
                        <c:v>3685864</c:v>
                      </c:pt>
                      <c:pt idx="12">
                        <c:v>3636735</c:v>
                      </c:pt>
                      <c:pt idx="13">
                        <c:v>3542340</c:v>
                      </c:pt>
                      <c:pt idx="14">
                        <c:v>3568958</c:v>
                      </c:pt>
                      <c:pt idx="15">
                        <c:v>3607757</c:v>
                      </c:pt>
                      <c:pt idx="16">
                        <c:v>3633771</c:v>
                      </c:pt>
                      <c:pt idx="17">
                        <c:v>3562045</c:v>
                      </c:pt>
                      <c:pt idx="18">
                        <c:v>3669282</c:v>
                      </c:pt>
                      <c:pt idx="19">
                        <c:v>3665756</c:v>
                      </c:pt>
                      <c:pt idx="20">
                        <c:v>3627002</c:v>
                      </c:pt>
                      <c:pt idx="21">
                        <c:v>3523013</c:v>
                      </c:pt>
                      <c:pt idx="22">
                        <c:v>3588050</c:v>
                      </c:pt>
                      <c:pt idx="23">
                        <c:v>3706751</c:v>
                      </c:pt>
                      <c:pt idx="24">
                        <c:v>3528959</c:v>
                      </c:pt>
                      <c:pt idx="25">
                        <c:v>3424014</c:v>
                      </c:pt>
                      <c:pt idx="26">
                        <c:v>3468337</c:v>
                      </c:pt>
                      <c:pt idx="27">
                        <c:v>3469383</c:v>
                      </c:pt>
                      <c:pt idx="28">
                        <c:v>3167847</c:v>
                      </c:pt>
                      <c:pt idx="29">
                        <c:v>3094821</c:v>
                      </c:pt>
                      <c:pt idx="30">
                        <c:v>3012830</c:v>
                      </c:pt>
                      <c:pt idx="31">
                        <c:v>3020400</c:v>
                      </c:pt>
                      <c:pt idx="32">
                        <c:v>2954843</c:v>
                      </c:pt>
                      <c:pt idx="33">
                        <c:v>2817318</c:v>
                      </c:pt>
                      <c:pt idx="34">
                        <c:v>2768559</c:v>
                      </c:pt>
                      <c:pt idx="35">
                        <c:v>2833553</c:v>
                      </c:pt>
                      <c:pt idx="36">
                        <c:v>3002210</c:v>
                      </c:pt>
                      <c:pt idx="37">
                        <c:v>3106393</c:v>
                      </c:pt>
                      <c:pt idx="38">
                        <c:v>3078701</c:v>
                      </c:pt>
                      <c:pt idx="39">
                        <c:v>3231888</c:v>
                      </c:pt>
                      <c:pt idx="40">
                        <c:v>3222681</c:v>
                      </c:pt>
                      <c:pt idx="41">
                        <c:v>3202226</c:v>
                      </c:pt>
                      <c:pt idx="42">
                        <c:v>3189647</c:v>
                      </c:pt>
                      <c:pt idx="43">
                        <c:v>3232208</c:v>
                      </c:pt>
                      <c:pt idx="44">
                        <c:v>3163284</c:v>
                      </c:pt>
                      <c:pt idx="45">
                        <c:v>3082090</c:v>
                      </c:pt>
                      <c:pt idx="46">
                        <c:v>3068242</c:v>
                      </c:pt>
                      <c:pt idx="47">
                        <c:v>3056300</c:v>
                      </c:pt>
                      <c:pt idx="48">
                        <c:v>2973311</c:v>
                      </c:pt>
                      <c:pt idx="49">
                        <c:v>2892261</c:v>
                      </c:pt>
                      <c:pt idx="50">
                        <c:v>2875192</c:v>
                      </c:pt>
                      <c:pt idx="51">
                        <c:v>2914780</c:v>
                      </c:pt>
                      <c:pt idx="52">
                        <c:v>2800250</c:v>
                      </c:pt>
                    </c:numCache>
                  </c:numRef>
                </c:val>
                <c:smooth val="0"/>
                <c:extLst>
                  <c:ext xmlns:c16="http://schemas.microsoft.com/office/drawing/2014/chart" uri="{C3380CC4-5D6E-409C-BE32-E72D297353CC}">
                    <c16:uniqueId val="{00000019-F35F-4FC9-A421-E1BD1BA6ECAF}"/>
                  </c:ext>
                </c:extLst>
              </c15:ser>
            </c15:filteredLineSeries>
            <c15:filteredLineSeries>
              <c15:ser>
                <c:idx val="23"/>
                <c:order val="23"/>
                <c:tx>
                  <c:strRef>
                    <c:extLst xmlns:c15="http://schemas.microsoft.com/office/drawing/2012/chart">
                      <c:ext xmlns:c15="http://schemas.microsoft.com/office/drawing/2012/chart" uri="{02D57815-91ED-43cb-92C2-25804820EDAC}">
                        <c15:formulaRef>
                          <c15:sqref>Prospetto!$Z$7</c15:sqref>
                        </c15:formulaRef>
                      </c:ext>
                    </c:extLst>
                    <c:strCache>
                      <c:ptCount val="1"/>
                      <c:pt idx="0">
                        <c:v>Umbria</c:v>
                      </c:pt>
                    </c:strCache>
                  </c:strRef>
                </c:tx>
                <c:spPr>
                  <a:ln w="28575" cap="rnd">
                    <a:solidFill>
                      <a:schemeClr val="accent6">
                        <a:lumMod val="7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Prospetto!$Z$8:$Z$60</c15:sqref>
                        </c15:formulaRef>
                      </c:ext>
                    </c:extLst>
                    <c:numCache>
                      <c:formatCode>#,##0.###################</c:formatCode>
                      <c:ptCount val="53"/>
                      <c:pt idx="0">
                        <c:v>609435</c:v>
                      </c:pt>
                      <c:pt idx="1">
                        <c:v>609579</c:v>
                      </c:pt>
                      <c:pt idx="2">
                        <c:v>610987</c:v>
                      </c:pt>
                      <c:pt idx="3">
                        <c:v>610576</c:v>
                      </c:pt>
                      <c:pt idx="4">
                        <c:v>596028</c:v>
                      </c:pt>
                      <c:pt idx="5">
                        <c:v>590684</c:v>
                      </c:pt>
                      <c:pt idx="6">
                        <c:v>578194</c:v>
                      </c:pt>
                      <c:pt idx="7">
                        <c:v>599988</c:v>
                      </c:pt>
                      <c:pt idx="8">
                        <c:v>574710</c:v>
                      </c:pt>
                      <c:pt idx="9">
                        <c:v>561218</c:v>
                      </c:pt>
                      <c:pt idx="10">
                        <c:v>568377</c:v>
                      </c:pt>
                      <c:pt idx="11">
                        <c:v>571050</c:v>
                      </c:pt>
                      <c:pt idx="12">
                        <c:v>563405</c:v>
                      </c:pt>
                      <c:pt idx="13">
                        <c:v>554154</c:v>
                      </c:pt>
                      <c:pt idx="14">
                        <c:v>554767</c:v>
                      </c:pt>
                      <c:pt idx="15">
                        <c:v>561615</c:v>
                      </c:pt>
                      <c:pt idx="16">
                        <c:v>555055</c:v>
                      </c:pt>
                      <c:pt idx="17">
                        <c:v>545213</c:v>
                      </c:pt>
                      <c:pt idx="18">
                        <c:v>548599</c:v>
                      </c:pt>
                      <c:pt idx="19">
                        <c:v>536966</c:v>
                      </c:pt>
                      <c:pt idx="20">
                        <c:v>529698</c:v>
                      </c:pt>
                      <c:pt idx="21">
                        <c:v>525692</c:v>
                      </c:pt>
                      <c:pt idx="22">
                        <c:v>532882</c:v>
                      </c:pt>
                      <c:pt idx="23">
                        <c:v>535594</c:v>
                      </c:pt>
                      <c:pt idx="24">
                        <c:v>518068</c:v>
                      </c:pt>
                      <c:pt idx="25">
                        <c:v>499745</c:v>
                      </c:pt>
                      <c:pt idx="26">
                        <c:v>496564</c:v>
                      </c:pt>
                      <c:pt idx="27">
                        <c:v>502679</c:v>
                      </c:pt>
                      <c:pt idx="28">
                        <c:v>465411</c:v>
                      </c:pt>
                      <c:pt idx="29">
                        <c:v>444104</c:v>
                      </c:pt>
                      <c:pt idx="30">
                        <c:v>429365</c:v>
                      </c:pt>
                      <c:pt idx="31">
                        <c:v>429401</c:v>
                      </c:pt>
                      <c:pt idx="32">
                        <c:v>414201</c:v>
                      </c:pt>
                      <c:pt idx="33">
                        <c:v>393275</c:v>
                      </c:pt>
                      <c:pt idx="34">
                        <c:v>386813</c:v>
                      </c:pt>
                      <c:pt idx="35">
                        <c:v>391189</c:v>
                      </c:pt>
                      <c:pt idx="36">
                        <c:v>417908</c:v>
                      </c:pt>
                      <c:pt idx="37">
                        <c:v>417344</c:v>
                      </c:pt>
                      <c:pt idx="38">
                        <c:v>411896</c:v>
                      </c:pt>
                      <c:pt idx="39">
                        <c:v>420622</c:v>
                      </c:pt>
                      <c:pt idx="40">
                        <c:v>416324</c:v>
                      </c:pt>
                      <c:pt idx="41">
                        <c:v>417071</c:v>
                      </c:pt>
                      <c:pt idx="42">
                        <c:v>400559</c:v>
                      </c:pt>
                      <c:pt idx="43">
                        <c:v>413708</c:v>
                      </c:pt>
                      <c:pt idx="44">
                        <c:v>398017</c:v>
                      </c:pt>
                      <c:pt idx="45">
                        <c:v>385209</c:v>
                      </c:pt>
                      <c:pt idx="46">
                        <c:v>374576</c:v>
                      </c:pt>
                      <c:pt idx="47">
                        <c:v>366907</c:v>
                      </c:pt>
                      <c:pt idx="48">
                        <c:v>349558</c:v>
                      </c:pt>
                      <c:pt idx="49">
                        <c:v>340939</c:v>
                      </c:pt>
                      <c:pt idx="50">
                        <c:v>323383</c:v>
                      </c:pt>
                      <c:pt idx="51">
                        <c:v>335351</c:v>
                      </c:pt>
                      <c:pt idx="52">
                        <c:v>339448</c:v>
                      </c:pt>
                    </c:numCache>
                  </c:numRef>
                </c:val>
                <c:smooth val="0"/>
                <c:extLst>
                  <c:ext xmlns:c16="http://schemas.microsoft.com/office/drawing/2014/chart" uri="{C3380CC4-5D6E-409C-BE32-E72D297353CC}">
                    <c16:uniqueId val="{0000001A-F35F-4FC9-A421-E1BD1BA6ECAF}"/>
                  </c:ext>
                </c:extLst>
              </c15:ser>
            </c15:filteredLineSeries>
            <c15:filteredLineSeries>
              <c15:ser>
                <c:idx val="24"/>
                <c:order val="24"/>
                <c:tx>
                  <c:strRef>
                    <c:extLst xmlns:c15="http://schemas.microsoft.com/office/drawing/2012/chart">
                      <c:ext xmlns:c15="http://schemas.microsoft.com/office/drawing/2012/chart" uri="{02D57815-91ED-43cb-92C2-25804820EDAC}">
                        <c15:formulaRef>
                          <c15:sqref>Prospetto!$AA$7</c15:sqref>
                        </c15:formulaRef>
                      </c:ext>
                    </c:extLst>
                    <c:strCache>
                      <c:ptCount val="1"/>
                      <c:pt idx="0">
                        <c:v>Marche</c:v>
                      </c:pt>
                    </c:strCache>
                  </c:strRef>
                </c:tx>
                <c:spPr>
                  <a:ln w="28575" cap="rnd">
                    <a:solidFill>
                      <a:schemeClr val="accent2">
                        <a:lumMod val="50000"/>
                        <a:lumOff val="5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Prospetto!$AA$8:$AA$60</c15:sqref>
                        </c15:formulaRef>
                      </c:ext>
                    </c:extLst>
                    <c:numCache>
                      <c:formatCode>#,##0.###################</c:formatCode>
                      <c:ptCount val="53"/>
                      <c:pt idx="0">
                        <c:v>991516</c:v>
                      </c:pt>
                      <c:pt idx="1">
                        <c:v>964128</c:v>
                      </c:pt>
                      <c:pt idx="2">
                        <c:v>976125</c:v>
                      </c:pt>
                      <c:pt idx="3">
                        <c:v>981241</c:v>
                      </c:pt>
                      <c:pt idx="4">
                        <c:v>970881</c:v>
                      </c:pt>
                      <c:pt idx="5">
                        <c:v>926566</c:v>
                      </c:pt>
                      <c:pt idx="6">
                        <c:v>942694</c:v>
                      </c:pt>
                      <c:pt idx="7">
                        <c:v>955362</c:v>
                      </c:pt>
                      <c:pt idx="8">
                        <c:v>938042</c:v>
                      </c:pt>
                      <c:pt idx="9">
                        <c:v>906999</c:v>
                      </c:pt>
                      <c:pt idx="10">
                        <c:v>924800</c:v>
                      </c:pt>
                      <c:pt idx="11">
                        <c:v>934714</c:v>
                      </c:pt>
                      <c:pt idx="12">
                        <c:v>924659</c:v>
                      </c:pt>
                      <c:pt idx="13">
                        <c:v>893691</c:v>
                      </c:pt>
                      <c:pt idx="14">
                        <c:v>908609</c:v>
                      </c:pt>
                      <c:pt idx="15">
                        <c:v>909022</c:v>
                      </c:pt>
                      <c:pt idx="16">
                        <c:v>898014</c:v>
                      </c:pt>
                      <c:pt idx="17">
                        <c:v>873306</c:v>
                      </c:pt>
                      <c:pt idx="18">
                        <c:v>881974</c:v>
                      </c:pt>
                      <c:pt idx="19">
                        <c:v>831811</c:v>
                      </c:pt>
                      <c:pt idx="20">
                        <c:v>822567</c:v>
                      </c:pt>
                      <c:pt idx="21">
                        <c:v>866873</c:v>
                      </c:pt>
                      <c:pt idx="22">
                        <c:v>874432</c:v>
                      </c:pt>
                      <c:pt idx="23">
                        <c:v>855956</c:v>
                      </c:pt>
                      <c:pt idx="24">
                        <c:v>789027</c:v>
                      </c:pt>
                      <c:pt idx="25">
                        <c:v>729040</c:v>
                      </c:pt>
                      <c:pt idx="26">
                        <c:v>735360</c:v>
                      </c:pt>
                      <c:pt idx="27">
                        <c:v>742158</c:v>
                      </c:pt>
                      <c:pt idx="28">
                        <c:v>714104</c:v>
                      </c:pt>
                      <c:pt idx="29">
                        <c:v>686677</c:v>
                      </c:pt>
                      <c:pt idx="30">
                        <c:v>681449</c:v>
                      </c:pt>
                      <c:pt idx="31">
                        <c:v>689776</c:v>
                      </c:pt>
                      <c:pt idx="32">
                        <c:v>677182</c:v>
                      </c:pt>
                      <c:pt idx="33">
                        <c:v>643395</c:v>
                      </c:pt>
                      <c:pt idx="34">
                        <c:v>650844</c:v>
                      </c:pt>
                      <c:pt idx="35">
                        <c:v>662098</c:v>
                      </c:pt>
                      <c:pt idx="36">
                        <c:v>708319</c:v>
                      </c:pt>
                      <c:pt idx="37">
                        <c:v>720227</c:v>
                      </c:pt>
                      <c:pt idx="38">
                        <c:v>735669</c:v>
                      </c:pt>
                      <c:pt idx="39">
                        <c:v>765810</c:v>
                      </c:pt>
                      <c:pt idx="40">
                        <c:v>769712</c:v>
                      </c:pt>
                      <c:pt idx="41">
                        <c:v>753818</c:v>
                      </c:pt>
                      <c:pt idx="42">
                        <c:v>734064</c:v>
                      </c:pt>
                      <c:pt idx="43">
                        <c:v>735461</c:v>
                      </c:pt>
                      <c:pt idx="44">
                        <c:v>749627</c:v>
                      </c:pt>
                      <c:pt idx="45">
                        <c:v>725659</c:v>
                      </c:pt>
                      <c:pt idx="46">
                        <c:v>686439</c:v>
                      </c:pt>
                      <c:pt idx="47">
                        <c:v>677236</c:v>
                      </c:pt>
                      <c:pt idx="48">
                        <c:v>659699</c:v>
                      </c:pt>
                      <c:pt idx="49">
                        <c:v>626362</c:v>
                      </c:pt>
                      <c:pt idx="50">
                        <c:v>623340</c:v>
                      </c:pt>
                      <c:pt idx="51">
                        <c:v>616485</c:v>
                      </c:pt>
                      <c:pt idx="52">
                        <c:v>600899</c:v>
                      </c:pt>
                    </c:numCache>
                  </c:numRef>
                </c:val>
                <c:smooth val="0"/>
                <c:extLst>
                  <c:ext xmlns:c16="http://schemas.microsoft.com/office/drawing/2014/chart" uri="{C3380CC4-5D6E-409C-BE32-E72D297353CC}">
                    <c16:uniqueId val="{0000001B-F35F-4FC9-A421-E1BD1BA6ECAF}"/>
                  </c:ext>
                </c:extLst>
              </c15:ser>
            </c15:filteredLineSeries>
            <c15:filteredLineSeries>
              <c15:ser>
                <c:idx val="25"/>
                <c:order val="25"/>
                <c:tx>
                  <c:strRef>
                    <c:extLst xmlns:c15="http://schemas.microsoft.com/office/drawing/2012/chart">
                      <c:ext xmlns:c15="http://schemas.microsoft.com/office/drawing/2012/chart" uri="{02D57815-91ED-43cb-92C2-25804820EDAC}">
                        <c15:formulaRef>
                          <c15:sqref>Prospetto!$AB$7</c15:sqref>
                        </c15:formulaRef>
                      </c:ext>
                    </c:extLst>
                    <c:strCache>
                      <c:ptCount val="1"/>
                      <c:pt idx="0">
                        <c:v>Lazio</c:v>
                      </c:pt>
                    </c:strCache>
                  </c:strRef>
                </c:tx>
                <c:spPr>
                  <a:ln w="28575" cap="rnd">
                    <a:solidFill>
                      <a:schemeClr val="accent4">
                        <a:lumMod val="50000"/>
                        <a:lumOff val="50000"/>
                      </a:schemeClr>
                    </a:solidFill>
                    <a:round/>
                  </a:ln>
                  <a:effectLst/>
                </c:spPr>
                <c:marker>
                  <c:symbol val="none"/>
                </c:marker>
                <c:cat>
                  <c:strRef>
                    <c:extLst xmlns:c15="http://schemas.microsoft.com/office/drawing/2012/chart">
                      <c:ext xmlns:c15="http://schemas.microsoft.com/office/drawing/2012/chart" uri="{02D57815-91ED-43cb-92C2-25804820EDAC}">
                        <c15:formulaRef>
                          <c15:sqref>Prospetto!$B$8:$B$60</c15:sqref>
                        </c15:formulaRef>
                      </c:ext>
                    </c:extLst>
                    <c:strCache>
                      <c:ptCount val="53"/>
                      <c:pt idx="0">
                        <c:v>30/06/2011</c:v>
                      </c:pt>
                      <c:pt idx="1">
                        <c:v>30/09/2011</c:v>
                      </c:pt>
                      <c:pt idx="2">
                        <c:v>31/12/2011</c:v>
                      </c:pt>
                      <c:pt idx="3">
                        <c:v>31/03/2012</c:v>
                      </c:pt>
                      <c:pt idx="4">
                        <c:v>30/06/2012</c:v>
                      </c:pt>
                      <c:pt idx="5">
                        <c:v>30/09/2012</c:v>
                      </c:pt>
                      <c:pt idx="6">
                        <c:v>31/12/2012</c:v>
                      </c:pt>
                      <c:pt idx="7">
                        <c:v>31/03/2013</c:v>
                      </c:pt>
                      <c:pt idx="8">
                        <c:v>30/06/2013</c:v>
                      </c:pt>
                      <c:pt idx="9">
                        <c:v>30/09/2013</c:v>
                      </c:pt>
                      <c:pt idx="10">
                        <c:v>31/12/2013</c:v>
                      </c:pt>
                      <c:pt idx="11">
                        <c:v>31/03/2014</c:v>
                      </c:pt>
                      <c:pt idx="12">
                        <c:v>30/06/2014</c:v>
                      </c:pt>
                      <c:pt idx="13">
                        <c:v>30/09/2014</c:v>
                      </c:pt>
                      <c:pt idx="14">
                        <c:v>31/12/2014</c:v>
                      </c:pt>
                      <c:pt idx="15">
                        <c:v>31/03/2015</c:v>
                      </c:pt>
                      <c:pt idx="16">
                        <c:v>30/06/2015</c:v>
                      </c:pt>
                      <c:pt idx="17">
                        <c:v>30/09/2015</c:v>
                      </c:pt>
                      <c:pt idx="18">
                        <c:v>31/12/2015</c:v>
                      </c:pt>
                      <c:pt idx="19">
                        <c:v>31/03/2016</c:v>
                      </c:pt>
                      <c:pt idx="20">
                        <c:v>30/06/2016</c:v>
                      </c:pt>
                      <c:pt idx="21">
                        <c:v>30/09/2016</c:v>
                      </c:pt>
                      <c:pt idx="22">
                        <c:v>31/12/2016</c:v>
                      </c:pt>
                      <c:pt idx="23">
                        <c:v>31/03/2017</c:v>
                      </c:pt>
                      <c:pt idx="24">
                        <c:v>30/06/2017</c:v>
                      </c:pt>
                      <c:pt idx="25">
                        <c:v>30/09/2017</c:v>
                      </c:pt>
                      <c:pt idx="26">
                        <c:v>31/12/2017</c:v>
                      </c:pt>
                      <c:pt idx="27">
                        <c:v>31/03/2018</c:v>
                      </c:pt>
                      <c:pt idx="28">
                        <c:v>30/06/2018</c:v>
                      </c:pt>
                      <c:pt idx="29">
                        <c:v>30/09/2018</c:v>
                      </c:pt>
                      <c:pt idx="30">
                        <c:v>31/12/2018</c:v>
                      </c:pt>
                      <c:pt idx="31">
                        <c:v>31/03/2019</c:v>
                      </c:pt>
                      <c:pt idx="32">
                        <c:v>30/06/2019</c:v>
                      </c:pt>
                      <c:pt idx="33">
                        <c:v>30/09/2019</c:v>
                      </c:pt>
                      <c:pt idx="34">
                        <c:v>31/12/2019</c:v>
                      </c:pt>
                      <c:pt idx="35">
                        <c:v>31/03/2020</c:v>
                      </c:pt>
                      <c:pt idx="36">
                        <c:v>30/06/2020</c:v>
                      </c:pt>
                      <c:pt idx="37">
                        <c:v>30/09/2020</c:v>
                      </c:pt>
                      <c:pt idx="38">
                        <c:v>31/12/2020</c:v>
                      </c:pt>
                      <c:pt idx="39">
                        <c:v>31/03/2021</c:v>
                      </c:pt>
                      <c:pt idx="40">
                        <c:v>30/06/2021</c:v>
                      </c:pt>
                      <c:pt idx="41">
                        <c:v>30/09/2021</c:v>
                      </c:pt>
                      <c:pt idx="42">
                        <c:v>31/12/2021</c:v>
                      </c:pt>
                      <c:pt idx="43">
                        <c:v>31/03/2022</c:v>
                      </c:pt>
                      <c:pt idx="44">
                        <c:v>30/06/2022</c:v>
                      </c:pt>
                      <c:pt idx="45">
                        <c:v>30/09/2022</c:v>
                      </c:pt>
                      <c:pt idx="46">
                        <c:v>31/12/2022</c:v>
                      </c:pt>
                      <c:pt idx="47">
                        <c:v>31/03/2023</c:v>
                      </c:pt>
                      <c:pt idx="48">
                        <c:v>30/06/2023</c:v>
                      </c:pt>
                      <c:pt idx="49">
                        <c:v>30/09/2023</c:v>
                      </c:pt>
                      <c:pt idx="50">
                        <c:v>31/12/2023</c:v>
                      </c:pt>
                      <c:pt idx="51">
                        <c:v>31/03/2024</c:v>
                      </c:pt>
                      <c:pt idx="52">
                        <c:v>30/06/2024</c:v>
                      </c:pt>
                    </c:strCache>
                  </c:strRef>
                </c:cat>
                <c:val>
                  <c:numRef>
                    <c:extLst xmlns:c15="http://schemas.microsoft.com/office/drawing/2012/chart">
                      <c:ext xmlns:c15="http://schemas.microsoft.com/office/drawing/2012/chart" uri="{02D57815-91ED-43cb-92C2-25804820EDAC}">
                        <c15:formulaRef>
                          <c15:sqref>Prospetto!$AB$8:$AB$60</c15:sqref>
                        </c15:formulaRef>
                      </c:ext>
                    </c:extLst>
                    <c:numCache>
                      <c:formatCode>#,##0.###################</c:formatCode>
                      <c:ptCount val="53"/>
                      <c:pt idx="0">
                        <c:v>3857956</c:v>
                      </c:pt>
                      <c:pt idx="1">
                        <c:v>3841956</c:v>
                      </c:pt>
                      <c:pt idx="2">
                        <c:v>3893206</c:v>
                      </c:pt>
                      <c:pt idx="3">
                        <c:v>3853048</c:v>
                      </c:pt>
                      <c:pt idx="4">
                        <c:v>3867023</c:v>
                      </c:pt>
                      <c:pt idx="5">
                        <c:v>3897351</c:v>
                      </c:pt>
                      <c:pt idx="6">
                        <c:v>3651887</c:v>
                      </c:pt>
                      <c:pt idx="7">
                        <c:v>3656351</c:v>
                      </c:pt>
                      <c:pt idx="8">
                        <c:v>3582854</c:v>
                      </c:pt>
                      <c:pt idx="9">
                        <c:v>3464992</c:v>
                      </c:pt>
                      <c:pt idx="10">
                        <c:v>3496732</c:v>
                      </c:pt>
                      <c:pt idx="11">
                        <c:v>3530279</c:v>
                      </c:pt>
                      <c:pt idx="12">
                        <c:v>3507567</c:v>
                      </c:pt>
                      <c:pt idx="13">
                        <c:v>3495033</c:v>
                      </c:pt>
                      <c:pt idx="14">
                        <c:v>3411361</c:v>
                      </c:pt>
                      <c:pt idx="15">
                        <c:v>3598144</c:v>
                      </c:pt>
                      <c:pt idx="16">
                        <c:v>3560389</c:v>
                      </c:pt>
                      <c:pt idx="17">
                        <c:v>3338533</c:v>
                      </c:pt>
                      <c:pt idx="18">
                        <c:v>3310219</c:v>
                      </c:pt>
                      <c:pt idx="19">
                        <c:v>3153265</c:v>
                      </c:pt>
                      <c:pt idx="20">
                        <c:v>3080241</c:v>
                      </c:pt>
                      <c:pt idx="21">
                        <c:v>3043683</c:v>
                      </c:pt>
                      <c:pt idx="22">
                        <c:v>3126206</c:v>
                      </c:pt>
                      <c:pt idx="23">
                        <c:v>3076184</c:v>
                      </c:pt>
                      <c:pt idx="24">
                        <c:v>2957824</c:v>
                      </c:pt>
                      <c:pt idx="25">
                        <c:v>2823278</c:v>
                      </c:pt>
                      <c:pt idx="26">
                        <c:v>2837352</c:v>
                      </c:pt>
                      <c:pt idx="27">
                        <c:v>2877088</c:v>
                      </c:pt>
                      <c:pt idx="28">
                        <c:v>2729693</c:v>
                      </c:pt>
                      <c:pt idx="29">
                        <c:v>2755708</c:v>
                      </c:pt>
                      <c:pt idx="30">
                        <c:v>2680726</c:v>
                      </c:pt>
                      <c:pt idx="31">
                        <c:v>2653881</c:v>
                      </c:pt>
                      <c:pt idx="32">
                        <c:v>2561933</c:v>
                      </c:pt>
                      <c:pt idx="33">
                        <c:v>2458892</c:v>
                      </c:pt>
                      <c:pt idx="34">
                        <c:v>2471562</c:v>
                      </c:pt>
                      <c:pt idx="35">
                        <c:v>2562883</c:v>
                      </c:pt>
                      <c:pt idx="36">
                        <c:v>2775890</c:v>
                      </c:pt>
                      <c:pt idx="37">
                        <c:v>2993632</c:v>
                      </c:pt>
                      <c:pt idx="38">
                        <c:v>3103250</c:v>
                      </c:pt>
                      <c:pt idx="39">
                        <c:v>3226841</c:v>
                      </c:pt>
                      <c:pt idx="40">
                        <c:v>3266810</c:v>
                      </c:pt>
                      <c:pt idx="41">
                        <c:v>3268190</c:v>
                      </c:pt>
                      <c:pt idx="42">
                        <c:v>3245668</c:v>
                      </c:pt>
                      <c:pt idx="43">
                        <c:v>3357259</c:v>
                      </c:pt>
                      <c:pt idx="44">
                        <c:v>3340102</c:v>
                      </c:pt>
                      <c:pt idx="45">
                        <c:v>3251025</c:v>
                      </c:pt>
                      <c:pt idx="46">
                        <c:v>3191116</c:v>
                      </c:pt>
                      <c:pt idx="47">
                        <c:v>3159526</c:v>
                      </c:pt>
                      <c:pt idx="48">
                        <c:v>3115850</c:v>
                      </c:pt>
                      <c:pt idx="49">
                        <c:v>3052325</c:v>
                      </c:pt>
                      <c:pt idx="50">
                        <c:v>2935605</c:v>
                      </c:pt>
                      <c:pt idx="51">
                        <c:v>3030124</c:v>
                      </c:pt>
                      <c:pt idx="52">
                        <c:v>2826181</c:v>
                      </c:pt>
                    </c:numCache>
                  </c:numRef>
                </c:val>
                <c:smooth val="0"/>
                <c:extLst>
                  <c:ext xmlns:c16="http://schemas.microsoft.com/office/drawing/2014/chart" uri="{C3380CC4-5D6E-409C-BE32-E72D297353CC}">
                    <c16:uniqueId val="{0000001C-F35F-4FC9-A421-E1BD1BA6ECAF}"/>
                  </c:ext>
                </c:extLst>
              </c15:ser>
            </c15:filteredLineSeries>
          </c:ext>
        </c:extLst>
      </c:lineChart>
      <c:catAx>
        <c:axId val="537816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it-IT"/>
          </a:p>
        </c:txPr>
        <c:crossAx val="537810832"/>
        <c:crosses val="autoZero"/>
        <c:auto val="1"/>
        <c:lblAlgn val="ctr"/>
        <c:lblOffset val="100"/>
        <c:noMultiLvlLbl val="0"/>
      </c:catAx>
      <c:valAx>
        <c:axId val="53781083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it-IT"/>
          </a:p>
        </c:txPr>
        <c:crossAx val="5378161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800"/>
      </a:pPr>
      <a:endParaRPr lang="it-IT"/>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320" b="1" i="0" u="none" strike="noStrike" kern="1200" cap="all" spc="120" normalizeH="0" baseline="0">
                <a:solidFill>
                  <a:schemeClr val="tx1">
                    <a:lumMod val="65000"/>
                    <a:lumOff val="35000"/>
                  </a:schemeClr>
                </a:solidFill>
                <a:latin typeface="+mn-lt"/>
                <a:ea typeface="+mn-ea"/>
                <a:cs typeface="+mn-cs"/>
              </a:defRPr>
            </a:pPr>
            <a:r>
              <a:rPr lang="it-IT"/>
              <a:t>Valore aggiunto milioni di euro</a:t>
            </a:r>
          </a:p>
        </c:rich>
      </c:tx>
      <c:overlay val="0"/>
      <c:spPr>
        <a:noFill/>
        <a:ln>
          <a:noFill/>
        </a:ln>
        <a:effectLst/>
      </c:spPr>
      <c:txPr>
        <a:bodyPr rot="0" spcFirstLastPara="1" vertOverflow="ellipsis" vert="horz" wrap="square" anchor="ctr" anchorCtr="1"/>
        <a:lstStyle/>
        <a:p>
          <a:pPr>
            <a:defRPr sz="1320" b="1" i="0" u="none" strike="noStrike" kern="1200" cap="all" spc="120" normalizeH="0" baseline="0">
              <a:solidFill>
                <a:schemeClr val="tx1">
                  <a:lumMod val="65000"/>
                  <a:lumOff val="35000"/>
                </a:schemeClr>
              </a:solidFill>
              <a:latin typeface="+mn-lt"/>
              <a:ea typeface="+mn-ea"/>
              <a:cs typeface="+mn-cs"/>
            </a:defRPr>
          </a:pPr>
          <a:endParaRPr lang="it-IT"/>
        </a:p>
      </c:txPr>
    </c:title>
    <c:autoTitleDeleted val="0"/>
    <c:plotArea>
      <c:layout/>
      <c:barChart>
        <c:barDir val="col"/>
        <c:grouping val="stacked"/>
        <c:varyColors val="0"/>
        <c:ser>
          <c:idx val="0"/>
          <c:order val="0"/>
          <c:tx>
            <c:strRef>
              <c:f>'[valore aggiunto turistico con chart.xlsx]Foglio3'!$H$4</c:f>
              <c:strCache>
                <c:ptCount val="1"/>
                <c:pt idx="0">
                  <c:v>Piemonte-Turismo</c:v>
                </c:pt>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chart.xlsx]Foglio3'!$H$5:$H$12</c:f>
              <c:numCache>
                <c:formatCode>0</c:formatCode>
                <c:ptCount val="8"/>
                <c:pt idx="0">
                  <c:v>3235.8</c:v>
                </c:pt>
                <c:pt idx="1">
                  <c:v>3315.9</c:v>
                </c:pt>
                <c:pt idx="2">
                  <c:v>3371.8</c:v>
                </c:pt>
                <c:pt idx="3">
                  <c:v>3610.7</c:v>
                </c:pt>
                <c:pt idx="4">
                  <c:v>3634.7</c:v>
                </c:pt>
                <c:pt idx="5">
                  <c:v>3775.8</c:v>
                </c:pt>
                <c:pt idx="6">
                  <c:v>2275.4</c:v>
                </c:pt>
                <c:pt idx="7">
                  <c:v>2866.2</c:v>
                </c:pt>
              </c:numCache>
            </c:numRef>
          </c:val>
          <c:extLst>
            <c:ext xmlns:c16="http://schemas.microsoft.com/office/drawing/2014/chart" uri="{C3380CC4-5D6E-409C-BE32-E72D297353CC}">
              <c16:uniqueId val="{00000000-6F10-406A-B931-A2695B156FA9}"/>
            </c:ext>
          </c:extLst>
        </c:ser>
        <c:ser>
          <c:idx val="1"/>
          <c:order val="1"/>
          <c:tx>
            <c:strRef>
              <c:f>'[valore aggiunto turistico con chart.xlsx]Foglio3'!$I$4</c:f>
              <c:strCache>
                <c:ptCount val="1"/>
                <c:pt idx="0">
                  <c:v>Pie-intratt</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chart.xlsx]Foglio3'!$I$5:$I$12</c:f>
              <c:numCache>
                <c:formatCode>0</c:formatCode>
                <c:ptCount val="8"/>
                <c:pt idx="0">
                  <c:v>1172.5</c:v>
                </c:pt>
                <c:pt idx="1">
                  <c:v>1249.0999999999999</c:v>
                </c:pt>
                <c:pt idx="2">
                  <c:v>1271.0999999999999</c:v>
                </c:pt>
                <c:pt idx="3">
                  <c:v>1245.5999999999999</c:v>
                </c:pt>
                <c:pt idx="4">
                  <c:v>1379.2</c:v>
                </c:pt>
                <c:pt idx="5">
                  <c:v>1443.2</c:v>
                </c:pt>
                <c:pt idx="6">
                  <c:v>1194.4000000000001</c:v>
                </c:pt>
                <c:pt idx="7">
                  <c:v>1094.8</c:v>
                </c:pt>
              </c:numCache>
            </c:numRef>
          </c:val>
          <c:extLst>
            <c:ext xmlns:c16="http://schemas.microsoft.com/office/drawing/2014/chart" uri="{C3380CC4-5D6E-409C-BE32-E72D297353CC}">
              <c16:uniqueId val="{00000001-6F10-406A-B931-A2695B156FA9}"/>
            </c:ext>
          </c:extLst>
        </c:ser>
        <c:ser>
          <c:idx val="2"/>
          <c:order val="2"/>
          <c:tx>
            <c:strRef>
              <c:f>'[valore aggiunto turistico con chart.xlsx]Foglio3'!$J$4</c:f>
              <c:strCache>
                <c:ptCount val="1"/>
                <c:pt idx="0">
                  <c:v>Liguria-Turismo</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chart.xlsx]Foglio3'!$J$5:$J$12</c:f>
              <c:numCache>
                <c:formatCode>0</c:formatCode>
                <c:ptCount val="8"/>
                <c:pt idx="0">
                  <c:v>1957.6</c:v>
                </c:pt>
                <c:pt idx="1">
                  <c:v>1924.3</c:v>
                </c:pt>
                <c:pt idx="2">
                  <c:v>1991.8</c:v>
                </c:pt>
                <c:pt idx="3">
                  <c:v>2092</c:v>
                </c:pt>
                <c:pt idx="4">
                  <c:v>2110.5</c:v>
                </c:pt>
                <c:pt idx="5">
                  <c:v>1894</c:v>
                </c:pt>
                <c:pt idx="6">
                  <c:v>1345.2</c:v>
                </c:pt>
                <c:pt idx="7">
                  <c:v>1715.4</c:v>
                </c:pt>
              </c:numCache>
            </c:numRef>
          </c:val>
          <c:extLst>
            <c:ext xmlns:c16="http://schemas.microsoft.com/office/drawing/2014/chart" uri="{C3380CC4-5D6E-409C-BE32-E72D297353CC}">
              <c16:uniqueId val="{00000002-6F10-406A-B931-A2695B156FA9}"/>
            </c:ext>
          </c:extLst>
        </c:ser>
        <c:ser>
          <c:idx val="3"/>
          <c:order val="3"/>
          <c:tx>
            <c:strRef>
              <c:f>'[valore aggiunto turistico con chart.xlsx]Foglio3'!$K$4</c:f>
              <c:strCache>
                <c:ptCount val="1"/>
                <c:pt idx="0">
                  <c:v>Lig-Intr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chart.xlsx]Foglio3'!$K$5:$K$12</c:f>
              <c:numCache>
                <c:formatCode>0</c:formatCode>
                <c:ptCount val="8"/>
                <c:pt idx="0">
                  <c:v>514.1</c:v>
                </c:pt>
                <c:pt idx="1">
                  <c:v>606.9</c:v>
                </c:pt>
                <c:pt idx="2">
                  <c:v>620.5</c:v>
                </c:pt>
                <c:pt idx="3">
                  <c:v>602.70000000000005</c:v>
                </c:pt>
                <c:pt idx="4">
                  <c:v>609.6</c:v>
                </c:pt>
                <c:pt idx="5">
                  <c:v>627.70000000000005</c:v>
                </c:pt>
                <c:pt idx="6">
                  <c:v>450.8</c:v>
                </c:pt>
                <c:pt idx="7">
                  <c:v>448.8</c:v>
                </c:pt>
              </c:numCache>
            </c:numRef>
          </c:val>
          <c:extLst>
            <c:ext xmlns:c16="http://schemas.microsoft.com/office/drawing/2014/chart" uri="{C3380CC4-5D6E-409C-BE32-E72D297353CC}">
              <c16:uniqueId val="{00000003-6F10-406A-B931-A2695B156FA9}"/>
            </c:ext>
          </c:extLst>
        </c:ser>
        <c:ser>
          <c:idx val="4"/>
          <c:order val="4"/>
          <c:tx>
            <c:strRef>
              <c:f>'[valore aggiunto turistico con chart.xlsx]Foglio3'!$L$4</c:f>
              <c:strCache>
                <c:ptCount val="1"/>
                <c:pt idx="0">
                  <c:v>Vda-Turismo</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chart.xlsx]Foglio3'!$L$5:$L$12</c:f>
              <c:numCache>
                <c:formatCode>0</c:formatCode>
                <c:ptCount val="8"/>
                <c:pt idx="0">
                  <c:v>287.39999999999998</c:v>
                </c:pt>
                <c:pt idx="1">
                  <c:v>302.2</c:v>
                </c:pt>
                <c:pt idx="2">
                  <c:v>328.4</c:v>
                </c:pt>
                <c:pt idx="3">
                  <c:v>346.7</c:v>
                </c:pt>
                <c:pt idx="4">
                  <c:v>357.1</c:v>
                </c:pt>
                <c:pt idx="5">
                  <c:v>364.5</c:v>
                </c:pt>
                <c:pt idx="6">
                  <c:v>249.9</c:v>
                </c:pt>
                <c:pt idx="7">
                  <c:v>237.1</c:v>
                </c:pt>
              </c:numCache>
            </c:numRef>
          </c:val>
          <c:extLst>
            <c:ext xmlns:c16="http://schemas.microsoft.com/office/drawing/2014/chart" uri="{C3380CC4-5D6E-409C-BE32-E72D297353CC}">
              <c16:uniqueId val="{00000004-6F10-406A-B931-A2695B156FA9}"/>
            </c:ext>
          </c:extLst>
        </c:ser>
        <c:ser>
          <c:idx val="5"/>
          <c:order val="5"/>
          <c:tx>
            <c:strRef>
              <c:f>'[valore aggiunto turistico con chart.xlsx]Foglio3'!$M$4</c:f>
              <c:strCache>
                <c:ptCount val="1"/>
                <c:pt idx="0">
                  <c:v>Vda-Intr</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l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'[valore aggiunto turistico con chart.xlsx]Foglio3'!$G$5:$G$12</c:f>
              <c:numCache>
                <c:formatCode>General</c:formatCode>
                <c:ptCount val="8"/>
                <c:pt idx="0">
                  <c:v>2014</c:v>
                </c:pt>
                <c:pt idx="1">
                  <c:v>2015</c:v>
                </c:pt>
                <c:pt idx="2">
                  <c:v>2016</c:v>
                </c:pt>
                <c:pt idx="3">
                  <c:v>2017</c:v>
                </c:pt>
                <c:pt idx="4">
                  <c:v>2018</c:v>
                </c:pt>
                <c:pt idx="5">
                  <c:v>2019</c:v>
                </c:pt>
                <c:pt idx="6">
                  <c:v>2020</c:v>
                </c:pt>
                <c:pt idx="7">
                  <c:v>2021</c:v>
                </c:pt>
              </c:numCache>
            </c:numRef>
          </c:cat>
          <c:val>
            <c:numRef>
              <c:f>'[valore aggiunto turistico con chart.xlsx]Foglio3'!$M$5:$M$12</c:f>
              <c:numCache>
                <c:formatCode>0</c:formatCode>
                <c:ptCount val="8"/>
                <c:pt idx="0">
                  <c:v>82.7</c:v>
                </c:pt>
                <c:pt idx="1">
                  <c:v>86.1</c:v>
                </c:pt>
                <c:pt idx="2">
                  <c:v>85.6</c:v>
                </c:pt>
                <c:pt idx="3">
                  <c:v>83.9</c:v>
                </c:pt>
                <c:pt idx="4">
                  <c:v>81.099999999999994</c:v>
                </c:pt>
                <c:pt idx="5">
                  <c:v>89.7</c:v>
                </c:pt>
                <c:pt idx="6">
                  <c:v>54</c:v>
                </c:pt>
                <c:pt idx="7">
                  <c:v>52.9</c:v>
                </c:pt>
              </c:numCache>
            </c:numRef>
          </c:val>
          <c:extLst>
            <c:ext xmlns:c16="http://schemas.microsoft.com/office/drawing/2014/chart" uri="{C3380CC4-5D6E-409C-BE32-E72D297353CC}">
              <c16:uniqueId val="{00000005-6F10-406A-B931-A2695B156FA9}"/>
            </c:ext>
          </c:extLst>
        </c:ser>
        <c:dLbls>
          <c:dLblPos val="ctr"/>
          <c:showLegendKey val="0"/>
          <c:showVal val="1"/>
          <c:showCatName val="0"/>
          <c:showSerName val="0"/>
          <c:showPercent val="0"/>
          <c:showBubbleSize val="0"/>
        </c:dLbls>
        <c:gapWidth val="79"/>
        <c:overlap val="100"/>
        <c:axId val="1894173088"/>
        <c:axId val="925601312"/>
      </c:barChart>
      <c:catAx>
        <c:axId val="189417308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cap="all" spc="120" normalizeH="0" baseline="0">
                <a:solidFill>
                  <a:schemeClr val="tx1">
                    <a:lumMod val="65000"/>
                    <a:lumOff val="35000"/>
                  </a:schemeClr>
                </a:solidFill>
                <a:latin typeface="+mn-lt"/>
                <a:ea typeface="+mn-ea"/>
                <a:cs typeface="+mn-cs"/>
              </a:defRPr>
            </a:pPr>
            <a:endParaRPr lang="it-IT"/>
          </a:p>
        </c:txPr>
        <c:crossAx val="925601312"/>
        <c:crosses val="autoZero"/>
        <c:auto val="1"/>
        <c:lblAlgn val="ctr"/>
        <c:lblOffset val="100"/>
        <c:noMultiLvlLbl val="0"/>
      </c:catAx>
      <c:valAx>
        <c:axId val="925601312"/>
        <c:scaling>
          <c:orientation val="minMax"/>
        </c:scaling>
        <c:delete val="0"/>
        <c:axPos val="l"/>
        <c:numFmt formatCode="0"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it-IT"/>
          </a:p>
        </c:txPr>
        <c:crossAx val="18941730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100"/>
      </a:pPr>
      <a:endParaRPr lang="it-IT"/>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'Valore aggiunto per branca  (2)'!$L$14</c:f>
              <c:strCache>
                <c:ptCount val="1"/>
                <c:pt idx="0">
                  <c:v>Piemonte</c:v>
                </c:pt>
              </c:strCache>
            </c:strRef>
          </c:tx>
          <c:spPr>
            <a:ln w="19050" cap="rnd" cmpd="sng" algn="ctr">
              <a:solidFill>
                <a:schemeClr val="accent1">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'Valore aggiunto per branca  (2)'!$A$15:$A$42</c:f>
              <c:strCache>
                <c:ptCount val="28"/>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strCache>
            </c:strRef>
          </c:cat>
          <c:val>
            <c:numRef>
              <c:f>'Valore aggiunto per branca  (2)'!$L$15:$L$41</c:f>
              <c:numCache>
                <c:formatCode>0.0%</c:formatCode>
                <c:ptCount val="27"/>
                <c:pt idx="0">
                  <c:v>3.1945429740791266E-2</c:v>
                </c:pt>
                <c:pt idx="1">
                  <c:v>3.2083315509269163E-2</c:v>
                </c:pt>
                <c:pt idx="2">
                  <c:v>2.9636671919272068E-2</c:v>
                </c:pt>
                <c:pt idx="3">
                  <c:v>3.1141093359101597E-2</c:v>
                </c:pt>
                <c:pt idx="4">
                  <c:v>3.0363409754337631E-2</c:v>
                </c:pt>
                <c:pt idx="5">
                  <c:v>3.0807154155551502E-2</c:v>
                </c:pt>
                <c:pt idx="6">
                  <c:v>3.0477907063553852E-2</c:v>
                </c:pt>
                <c:pt idx="7">
                  <c:v>3.1072562856809611E-2</c:v>
                </c:pt>
                <c:pt idx="8">
                  <c:v>3.1499199785948936E-2</c:v>
                </c:pt>
                <c:pt idx="9">
                  <c:v>3.3461903087203169E-2</c:v>
                </c:pt>
                <c:pt idx="10">
                  <c:v>3.5162411977569065E-2</c:v>
                </c:pt>
                <c:pt idx="11">
                  <c:v>3.4951757135548399E-2</c:v>
                </c:pt>
                <c:pt idx="12">
                  <c:v>3.4014392746195145E-2</c:v>
                </c:pt>
                <c:pt idx="13">
                  <c:v>3.6814371402249552E-2</c:v>
                </c:pt>
                <c:pt idx="14">
                  <c:v>4.1607203392570305E-2</c:v>
                </c:pt>
                <c:pt idx="15">
                  <c:v>3.6768184163127743E-2</c:v>
                </c:pt>
                <c:pt idx="16">
                  <c:v>3.7386959566650356E-2</c:v>
                </c:pt>
                <c:pt idx="17">
                  <c:v>3.8494188619266512E-2</c:v>
                </c:pt>
                <c:pt idx="18">
                  <c:v>3.8022521951854911E-2</c:v>
                </c:pt>
                <c:pt idx="19">
                  <c:v>3.9464402094120853E-2</c:v>
                </c:pt>
                <c:pt idx="20">
                  <c:v>4.0027778313624876E-2</c:v>
                </c:pt>
                <c:pt idx="21">
                  <c:v>3.9751230533849206E-2</c:v>
                </c:pt>
                <c:pt idx="22">
                  <c:v>4.026532346661691E-2</c:v>
                </c:pt>
                <c:pt idx="23">
                  <c:v>4.0723684210526315E-2</c:v>
                </c:pt>
                <c:pt idx="24">
                  <c:v>4.2236742648022831E-2</c:v>
                </c:pt>
                <c:pt idx="25">
                  <c:v>3.0281714724568878E-2</c:v>
                </c:pt>
                <c:pt idx="26">
                  <c:v>3.1728943028083441E-2</c:v>
                </c:pt>
              </c:numCache>
            </c:numRef>
          </c:val>
          <c:smooth val="0"/>
          <c:extLst>
            <c:ext xmlns:c16="http://schemas.microsoft.com/office/drawing/2014/chart" uri="{C3380CC4-5D6E-409C-BE32-E72D297353CC}">
              <c16:uniqueId val="{00000000-1C0F-4790-9A44-2EBB98608384}"/>
            </c:ext>
          </c:extLst>
        </c:ser>
        <c:ser>
          <c:idx val="1"/>
          <c:order val="1"/>
          <c:tx>
            <c:strRef>
              <c:f>'Valore aggiunto per branca  (2)'!$M$14</c:f>
              <c:strCache>
                <c:ptCount val="1"/>
                <c:pt idx="0">
                  <c:v>Liguria</c:v>
                </c:pt>
              </c:strCache>
            </c:strRef>
          </c:tx>
          <c:spPr>
            <a:ln w="19050" cap="rnd" cmpd="sng" algn="ctr">
              <a:solidFill>
                <a:schemeClr val="accent2">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2"/>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'Valore aggiunto per branca  (2)'!$A$15:$A$42</c:f>
              <c:strCache>
                <c:ptCount val="28"/>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strCache>
            </c:strRef>
          </c:cat>
          <c:val>
            <c:numRef>
              <c:f>'Valore aggiunto per branca  (2)'!$M$15:$M$41</c:f>
              <c:numCache>
                <c:formatCode>0.0%</c:formatCode>
                <c:ptCount val="27"/>
                <c:pt idx="0">
                  <c:v>4.6278388056995204E-2</c:v>
                </c:pt>
                <c:pt idx="1">
                  <c:v>5.2960884256342704E-2</c:v>
                </c:pt>
                <c:pt idx="2">
                  <c:v>5.815602346300703E-2</c:v>
                </c:pt>
                <c:pt idx="3">
                  <c:v>5.5425058723574394E-2</c:v>
                </c:pt>
                <c:pt idx="4">
                  <c:v>5.6141845724562503E-2</c:v>
                </c:pt>
                <c:pt idx="5">
                  <c:v>5.4925201872547166E-2</c:v>
                </c:pt>
                <c:pt idx="6">
                  <c:v>5.6106978219678021E-2</c:v>
                </c:pt>
                <c:pt idx="7">
                  <c:v>5.5600447538538045E-2</c:v>
                </c:pt>
                <c:pt idx="8">
                  <c:v>5.3767947435308112E-2</c:v>
                </c:pt>
                <c:pt idx="9">
                  <c:v>5.740193889833186E-2</c:v>
                </c:pt>
                <c:pt idx="10">
                  <c:v>5.551294684125517E-2</c:v>
                </c:pt>
                <c:pt idx="11">
                  <c:v>5.6006205838544112E-2</c:v>
                </c:pt>
                <c:pt idx="12">
                  <c:v>5.6870029754171096E-2</c:v>
                </c:pt>
                <c:pt idx="13">
                  <c:v>5.5109247909594226E-2</c:v>
                </c:pt>
                <c:pt idx="14">
                  <c:v>5.8293917021393561E-2</c:v>
                </c:pt>
                <c:pt idx="15">
                  <c:v>5.7868221073727417E-2</c:v>
                </c:pt>
                <c:pt idx="16">
                  <c:v>5.8834641058395448E-2</c:v>
                </c:pt>
                <c:pt idx="17">
                  <c:v>5.7591862364639389E-2</c:v>
                </c:pt>
                <c:pt idx="18">
                  <c:v>5.6670802808043388E-2</c:v>
                </c:pt>
                <c:pt idx="19">
                  <c:v>5.9045130096604968E-2</c:v>
                </c:pt>
                <c:pt idx="20">
                  <c:v>5.968248878241781E-2</c:v>
                </c:pt>
                <c:pt idx="21">
                  <c:v>6.0521322512412164E-2</c:v>
                </c:pt>
                <c:pt idx="22">
                  <c:v>6.1143961843735384E-2</c:v>
                </c:pt>
                <c:pt idx="23">
                  <c:v>6.1493560368857364E-2</c:v>
                </c:pt>
                <c:pt idx="24">
                  <c:v>5.6114967032429047E-2</c:v>
                </c:pt>
                <c:pt idx="25">
                  <c:v>4.3900924706003132E-2</c:v>
                </c:pt>
                <c:pt idx="26">
                  <c:v>4.8744450876035218E-2</c:v>
                </c:pt>
              </c:numCache>
            </c:numRef>
          </c:val>
          <c:smooth val="0"/>
          <c:extLst>
            <c:ext xmlns:c16="http://schemas.microsoft.com/office/drawing/2014/chart" uri="{C3380CC4-5D6E-409C-BE32-E72D297353CC}">
              <c16:uniqueId val="{00000001-1C0F-4790-9A44-2EBB98608384}"/>
            </c:ext>
          </c:extLst>
        </c:ser>
        <c:ser>
          <c:idx val="2"/>
          <c:order val="2"/>
          <c:tx>
            <c:strRef>
              <c:f>'Valore aggiunto per branca  (2)'!$N$14</c:f>
              <c:strCache>
                <c:ptCount val="1"/>
                <c:pt idx="0">
                  <c:v>Valle d'Aosta</c:v>
                </c:pt>
              </c:strCache>
            </c:strRef>
          </c:tx>
          <c:spPr>
            <a:ln w="19050" cap="rnd" cmpd="sng" algn="ctr">
              <a:solidFill>
                <a:schemeClr val="accent3">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3"/>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'Valore aggiunto per branca  (2)'!$A$15:$A$42</c:f>
              <c:strCache>
                <c:ptCount val="28"/>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pt idx="20">
                  <c:v>2015</c:v>
                </c:pt>
                <c:pt idx="21">
                  <c:v>2016</c:v>
                </c:pt>
                <c:pt idx="22">
                  <c:v>2017</c:v>
                </c:pt>
                <c:pt idx="23">
                  <c:v>2018</c:v>
                </c:pt>
                <c:pt idx="24">
                  <c:v>2019</c:v>
                </c:pt>
                <c:pt idx="25">
                  <c:v>2020</c:v>
                </c:pt>
                <c:pt idx="26">
                  <c:v>2021</c:v>
                </c:pt>
                <c:pt idx="27">
                  <c:v>2022</c:v>
                </c:pt>
              </c:strCache>
            </c:strRef>
          </c:cat>
          <c:val>
            <c:numRef>
              <c:f>'Valore aggiunto per branca  (2)'!$N$15:$N$41</c:f>
              <c:numCache>
                <c:formatCode>0.0%</c:formatCode>
                <c:ptCount val="27"/>
                <c:pt idx="0">
                  <c:v>9.6851076123068036E-2</c:v>
                </c:pt>
                <c:pt idx="1">
                  <c:v>0.10140443579225475</c:v>
                </c:pt>
                <c:pt idx="2">
                  <c:v>9.675845242244685E-2</c:v>
                </c:pt>
                <c:pt idx="3">
                  <c:v>0.10665678479989218</c:v>
                </c:pt>
                <c:pt idx="4">
                  <c:v>0.1076126878130217</c:v>
                </c:pt>
                <c:pt idx="5">
                  <c:v>0.10725521356987643</c:v>
                </c:pt>
                <c:pt idx="6">
                  <c:v>9.880358618157338E-2</c:v>
                </c:pt>
                <c:pt idx="7">
                  <c:v>8.5264680700304102E-2</c:v>
                </c:pt>
                <c:pt idx="8">
                  <c:v>9.3219875232570859E-2</c:v>
                </c:pt>
                <c:pt idx="9">
                  <c:v>9.0707964601769914E-2</c:v>
                </c:pt>
                <c:pt idx="10">
                  <c:v>9.0944312428969928E-2</c:v>
                </c:pt>
                <c:pt idx="11">
                  <c:v>8.7100330760749731E-2</c:v>
                </c:pt>
                <c:pt idx="12">
                  <c:v>8.8024913629507082E-2</c:v>
                </c:pt>
                <c:pt idx="13">
                  <c:v>8.2143945252993983E-2</c:v>
                </c:pt>
                <c:pt idx="14">
                  <c:v>9.0375873698616743E-2</c:v>
                </c:pt>
                <c:pt idx="15">
                  <c:v>9.2611276660644323E-2</c:v>
                </c:pt>
                <c:pt idx="16">
                  <c:v>9.2450702929062822E-2</c:v>
                </c:pt>
                <c:pt idx="17">
                  <c:v>9.2588364234176629E-2</c:v>
                </c:pt>
                <c:pt idx="18">
                  <c:v>8.9994065281899113E-2</c:v>
                </c:pt>
                <c:pt idx="19">
                  <c:v>8.8672193205232633E-2</c:v>
                </c:pt>
                <c:pt idx="20">
                  <c:v>9.2825894671415915E-2</c:v>
                </c:pt>
                <c:pt idx="21">
                  <c:v>9.9995169315492016E-2</c:v>
                </c:pt>
                <c:pt idx="22">
                  <c:v>0.10050415460741295</c:v>
                </c:pt>
                <c:pt idx="23">
                  <c:v>0.10122897800776197</c:v>
                </c:pt>
                <c:pt idx="24">
                  <c:v>0.10418148037709017</c:v>
                </c:pt>
                <c:pt idx="25">
                  <c:v>7.5340258323623469E-2</c:v>
                </c:pt>
                <c:pt idx="26">
                  <c:v>6.7567567567567571E-2</c:v>
                </c:pt>
              </c:numCache>
            </c:numRef>
          </c:val>
          <c:smooth val="0"/>
          <c:extLst>
            <c:ext xmlns:c16="http://schemas.microsoft.com/office/drawing/2014/chart" uri="{C3380CC4-5D6E-409C-BE32-E72D297353CC}">
              <c16:uniqueId val="{00000002-1C0F-4790-9A44-2EBB98608384}"/>
            </c:ext>
          </c:extLst>
        </c:ser>
        <c:dLbls>
          <c:dLblPos val="ctr"/>
          <c:showLegendKey val="0"/>
          <c:showVal val="1"/>
          <c:showCatName val="0"/>
          <c:showSerName val="0"/>
          <c:showPercent val="0"/>
          <c:showBubbleSize val="0"/>
        </c:dLbls>
        <c:marker val="1"/>
        <c:smooth val="0"/>
        <c:axId val="1446526816"/>
        <c:axId val="1446524416"/>
      </c:lineChart>
      <c:catAx>
        <c:axId val="1446526816"/>
        <c:scaling>
          <c:orientation val="minMax"/>
        </c:scaling>
        <c:delete val="0"/>
        <c:axPos val="b"/>
        <c:numFmt formatCode="General" sourceLinked="1"/>
        <c:majorTickMark val="none"/>
        <c:minorTickMark val="none"/>
        <c:tickLblPos val="nextTo"/>
        <c:spPr>
          <a:noFill/>
          <a:ln w="9525" cap="flat" cmpd="sng" algn="ctr">
            <a:solidFill>
              <a:schemeClr val="accent1"/>
            </a:solidFill>
            <a:round/>
          </a:ln>
          <a:effectLst/>
        </c:spPr>
        <c:txPr>
          <a:bodyPr rot="-5400000" spcFirstLastPara="1" vertOverflow="ellipsis"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4416"/>
        <c:crosses val="autoZero"/>
        <c:auto val="1"/>
        <c:lblAlgn val="ctr"/>
        <c:lblOffset val="100"/>
        <c:noMultiLvlLbl val="0"/>
      </c:catAx>
      <c:valAx>
        <c:axId val="1446524416"/>
        <c:scaling>
          <c:orientation val="minMax"/>
        </c:scaling>
        <c:delete val="0"/>
        <c:axPos val="l"/>
        <c:numFmt formatCode="0.0%" sourceLinked="1"/>
        <c:majorTickMark val="out"/>
        <c:minorTickMark val="none"/>
        <c:tickLblPos val="nextTo"/>
        <c:spPr>
          <a:noFill/>
          <a:ln>
            <a:solidFill>
              <a:schemeClr val="accent1"/>
            </a:solidFill>
          </a:ln>
          <a:effectLst/>
        </c:spPr>
        <c:txPr>
          <a:bodyPr rot="-6000000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6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legend>
    <c:plotVisOnly val="1"/>
    <c:dispBlanksAs val="gap"/>
    <c:showDLblsOverMax val="0"/>
    <c:extLst/>
  </c:chart>
  <c:spPr>
    <a:solidFill>
      <a:schemeClr val="lt1"/>
    </a:solidFill>
    <a:ln w="9525" cap="flat" cmpd="sng" algn="ctr">
      <a:solidFill>
        <a:schemeClr val="dk1">
          <a:lumMod val="15000"/>
          <a:lumOff val="85000"/>
        </a:schemeClr>
      </a:solidFill>
      <a:round/>
    </a:ln>
    <a:effectLst/>
  </c:spPr>
  <c:txPr>
    <a:bodyPr/>
    <a:lstStyle/>
    <a:p>
      <a:pPr>
        <a:defRPr sz="1400"/>
      </a:pPr>
      <a:endParaRPr lang="it-IT"/>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'[presemze turistiche totali ed estere per territorio per anno.xlsx]presenze_mondo'!$EJ$58</c:f>
              <c:strCache>
                <c:ptCount val="1"/>
                <c:pt idx="0">
                  <c:v>  Piemonte</c:v>
                </c:pt>
              </c:strCache>
            </c:strRef>
          </c:tx>
          <c:spPr>
            <a:ln w="28575" cap="rnd">
              <a:solidFill>
                <a:schemeClr val="accent1"/>
              </a:solidFill>
              <a:prstDash val="sysDash"/>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anno.xlsx]presenze_mondo'!$EJ$59:$EJ$74</c:f>
              <c:numCache>
                <c:formatCode>0</c:formatCode>
                <c:ptCount val="16"/>
                <c:pt idx="0">
                  <c:v>100</c:v>
                </c:pt>
                <c:pt idx="1">
                  <c:v>100.30706858170687</c:v>
                </c:pt>
                <c:pt idx="2">
                  <c:v>106.97931275538942</c:v>
                </c:pt>
                <c:pt idx="3">
                  <c:v>111.13261171812884</c:v>
                </c:pt>
                <c:pt idx="4">
                  <c:v>107.41203097679337</c:v>
                </c:pt>
                <c:pt idx="5">
                  <c:v>109.79586151286563</c:v>
                </c:pt>
                <c:pt idx="6">
                  <c:v>113.00340101035358</c:v>
                </c:pt>
                <c:pt idx="7">
                  <c:v>118.3675842444367</c:v>
                </c:pt>
                <c:pt idx="8">
                  <c:v>121.22166437538986</c:v>
                </c:pt>
                <c:pt idx="9">
                  <c:v>128.9156565005498</c:v>
                </c:pt>
                <c:pt idx="10">
                  <c:v>130.648354909403</c:v>
                </c:pt>
                <c:pt idx="11">
                  <c:v>128.82441494575772</c:v>
                </c:pt>
                <c:pt idx="12">
                  <c:v>57.413242224438989</c:v>
                </c:pt>
                <c:pt idx="13">
                  <c:v>80.284150045897618</c:v>
                </c:pt>
                <c:pt idx="14">
                  <c:v>118.95817994468057</c:v>
                </c:pt>
                <c:pt idx="15">
                  <c:v>124.67586580414297</c:v>
                </c:pt>
              </c:numCache>
            </c:numRef>
          </c:val>
          <c:smooth val="0"/>
          <c:extLst>
            <c:ext xmlns:c16="http://schemas.microsoft.com/office/drawing/2014/chart" uri="{C3380CC4-5D6E-409C-BE32-E72D297353CC}">
              <c16:uniqueId val="{00000000-C3CE-4F65-9363-9954A6856594}"/>
            </c:ext>
          </c:extLst>
        </c:ser>
        <c:ser>
          <c:idx val="1"/>
          <c:order val="1"/>
          <c:tx>
            <c:strRef>
              <c:f>'[presemze turistiche totali ed estere per territorio per anno.xlsx]presenze_mondo'!$EK$58</c:f>
              <c:strCache>
                <c:ptCount val="1"/>
                <c:pt idx="0">
                  <c:v>  Valle d'Aosta / Vallée d'Aoste</c:v>
                </c:pt>
              </c:strCache>
            </c:strRef>
          </c:tx>
          <c:spPr>
            <a:ln w="28575" cap="rnd">
              <a:solidFill>
                <a:srgbClr val="00B0F0"/>
              </a:solidFill>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anno.xlsx]presenze_mondo'!$EK$59:$EK$74</c:f>
              <c:numCache>
                <c:formatCode>0</c:formatCode>
                <c:ptCount val="16"/>
                <c:pt idx="0">
                  <c:v>100</c:v>
                </c:pt>
                <c:pt idx="1">
                  <c:v>100.66105854163054</c:v>
                </c:pt>
                <c:pt idx="2">
                  <c:v>99.822923291384811</c:v>
                </c:pt>
                <c:pt idx="3">
                  <c:v>100.41193701940681</c:v>
                </c:pt>
                <c:pt idx="4">
                  <c:v>101.70090642204191</c:v>
                </c:pt>
                <c:pt idx="5">
                  <c:v>95.749323877250774</c:v>
                </c:pt>
                <c:pt idx="6">
                  <c:v>95.920105096134677</c:v>
                </c:pt>
                <c:pt idx="7">
                  <c:v>104.02201494215214</c:v>
                </c:pt>
                <c:pt idx="8">
                  <c:v>111.40379785053992</c:v>
                </c:pt>
                <c:pt idx="9">
                  <c:v>115.61223637636748</c:v>
                </c:pt>
                <c:pt idx="10">
                  <c:v>115.8334457527928</c:v>
                </c:pt>
                <c:pt idx="11">
                  <c:v>116.45422600808133</c:v>
                </c:pt>
                <c:pt idx="12">
                  <c:v>70.489859764754243</c:v>
                </c:pt>
                <c:pt idx="13">
                  <c:v>60.808584992323354</c:v>
                </c:pt>
                <c:pt idx="14">
                  <c:v>106.87014588833856</c:v>
                </c:pt>
                <c:pt idx="15">
                  <c:v>118.61467106066152</c:v>
                </c:pt>
              </c:numCache>
            </c:numRef>
          </c:val>
          <c:smooth val="0"/>
          <c:extLst>
            <c:ext xmlns:c16="http://schemas.microsoft.com/office/drawing/2014/chart" uri="{C3380CC4-5D6E-409C-BE32-E72D297353CC}">
              <c16:uniqueId val="{00000001-C3CE-4F65-9363-9954A6856594}"/>
            </c:ext>
          </c:extLst>
        </c:ser>
        <c:ser>
          <c:idx val="2"/>
          <c:order val="2"/>
          <c:tx>
            <c:strRef>
              <c:f>'[presemze turistiche totali ed estere per territorio per anno.xlsx]presenze_mondo'!$EL$58</c:f>
              <c:strCache>
                <c:ptCount val="1"/>
                <c:pt idx="0">
                  <c:v>  Liguria</c:v>
                </c:pt>
              </c:strCache>
            </c:strRef>
          </c:tx>
          <c:spPr>
            <a:ln w="28575" cap="rnd">
              <a:solidFill>
                <a:srgbClr val="FFC000"/>
              </a:solidFill>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anno.xlsx]presenze_mondo'!$EL$59:$EL$74</c:f>
              <c:numCache>
                <c:formatCode>0</c:formatCode>
                <c:ptCount val="16"/>
                <c:pt idx="0">
                  <c:v>100</c:v>
                </c:pt>
                <c:pt idx="1">
                  <c:v>98.743357814160191</c:v>
                </c:pt>
                <c:pt idx="2">
                  <c:v>97.337117390068045</c:v>
                </c:pt>
                <c:pt idx="3">
                  <c:v>99.505382465209692</c:v>
                </c:pt>
                <c:pt idx="4">
                  <c:v>94.841185536492176</c:v>
                </c:pt>
                <c:pt idx="5">
                  <c:v>93.058886605257257</c:v>
                </c:pt>
                <c:pt idx="6">
                  <c:v>95.355674959877618</c:v>
                </c:pt>
                <c:pt idx="7">
                  <c:v>101.3995527692765</c:v>
                </c:pt>
                <c:pt idx="8">
                  <c:v>106.52354188955904</c:v>
                </c:pt>
                <c:pt idx="9">
                  <c:v>109.91539302816588</c:v>
                </c:pt>
                <c:pt idx="10">
                  <c:v>107.45004038777361</c:v>
                </c:pt>
                <c:pt idx="11">
                  <c:v>106.68322468666041</c:v>
                </c:pt>
                <c:pt idx="12">
                  <c:v>60.637730517092322</c:v>
                </c:pt>
                <c:pt idx="13">
                  <c:v>83.446844184153548</c:v>
                </c:pt>
                <c:pt idx="14">
                  <c:v>109.47729856111393</c:v>
                </c:pt>
                <c:pt idx="15">
                  <c:v>113.8260787965675</c:v>
                </c:pt>
              </c:numCache>
            </c:numRef>
          </c:val>
          <c:smooth val="0"/>
          <c:extLst>
            <c:ext xmlns:c16="http://schemas.microsoft.com/office/drawing/2014/chart" uri="{C3380CC4-5D6E-409C-BE32-E72D297353CC}">
              <c16:uniqueId val="{00000002-C3CE-4F65-9363-9954A6856594}"/>
            </c:ext>
          </c:extLst>
        </c:ser>
        <c:ser>
          <c:idx val="3"/>
          <c:order val="3"/>
          <c:tx>
            <c:strRef>
              <c:f>'[presemze turistiche totali ed estere per territorio per anno.xlsx]presenze_mondo'!$EM$58</c:f>
              <c:strCache>
                <c:ptCount val="1"/>
                <c:pt idx="0">
                  <c:v>  Lombardia</c:v>
                </c:pt>
              </c:strCache>
            </c:strRef>
          </c:tx>
          <c:spPr>
            <a:ln w="28575" cap="rnd">
              <a:solidFill>
                <a:sysClr val="windowText" lastClr="000000">
                  <a:lumMod val="65000"/>
                  <a:lumOff val="35000"/>
                </a:sysClr>
              </a:solidFill>
              <a:prstDash val="sysDot"/>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anno.xlsx]presenze_mondo'!$EM$59:$EM$74</c:f>
              <c:numCache>
                <c:formatCode>0</c:formatCode>
                <c:ptCount val="16"/>
                <c:pt idx="0">
                  <c:v>100</c:v>
                </c:pt>
                <c:pt idx="1">
                  <c:v>104.07477095151289</c:v>
                </c:pt>
                <c:pt idx="2">
                  <c:v>109.97529811237158</c:v>
                </c:pt>
                <c:pt idx="3">
                  <c:v>117.02989435407379</c:v>
                </c:pt>
                <c:pt idx="4">
                  <c:v>117.88870671671226</c:v>
                </c:pt>
                <c:pt idx="5">
                  <c:v>119.9874043868418</c:v>
                </c:pt>
                <c:pt idx="6">
                  <c:v>121.16353080652021</c:v>
                </c:pt>
                <c:pt idx="7">
                  <c:v>133.75460035780017</c:v>
                </c:pt>
                <c:pt idx="8">
                  <c:v>131.41162552129143</c:v>
                </c:pt>
                <c:pt idx="9">
                  <c:v>139.15576887032188</c:v>
                </c:pt>
                <c:pt idx="10">
                  <c:v>138.19968233616297</c:v>
                </c:pt>
                <c:pt idx="11">
                  <c:v>143.03153973332985</c:v>
                </c:pt>
                <c:pt idx="12">
                  <c:v>54.866469718149752</c:v>
                </c:pt>
                <c:pt idx="13">
                  <c:v>88.754318590577384</c:v>
                </c:pt>
                <c:pt idx="14">
                  <c:v>137.69158625406996</c:v>
                </c:pt>
                <c:pt idx="15">
                  <c:v>147.66748146563475</c:v>
                </c:pt>
              </c:numCache>
            </c:numRef>
          </c:val>
          <c:smooth val="0"/>
          <c:extLst>
            <c:ext xmlns:c16="http://schemas.microsoft.com/office/drawing/2014/chart" uri="{C3380CC4-5D6E-409C-BE32-E72D297353CC}">
              <c16:uniqueId val="{00000003-C3CE-4F65-9363-9954A6856594}"/>
            </c:ext>
          </c:extLst>
        </c:ser>
        <c:ser>
          <c:idx val="4"/>
          <c:order val="4"/>
          <c:tx>
            <c:strRef>
              <c:f>'[presemze turistiche totali ed estere per territorio per anno.xlsx]presenze_mondo'!$EN$58</c:f>
              <c:strCache>
                <c:ptCount val="1"/>
                <c:pt idx="0">
                  <c:v>Nord Ovest (-Lomb)</c:v>
                </c:pt>
              </c:strCache>
            </c:strRef>
          </c:tx>
          <c:spPr>
            <a:ln w="28575" cap="rnd">
              <a:solidFill>
                <a:srgbClr val="FF0000"/>
              </a:solidFill>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anno.xlsx]presenze_mondo'!$EN$59:$EN$74</c:f>
              <c:numCache>
                <c:formatCode>0</c:formatCode>
                <c:ptCount val="16"/>
                <c:pt idx="0">
                  <c:v>100</c:v>
                </c:pt>
                <c:pt idx="1">
                  <c:v>99.578167405638411</c:v>
                </c:pt>
                <c:pt idx="2">
                  <c:v>101.47523535020818</c:v>
                </c:pt>
                <c:pt idx="3">
                  <c:v>104.26938804362892</c:v>
                </c:pt>
                <c:pt idx="4">
                  <c:v>100.62736561921832</c:v>
                </c:pt>
                <c:pt idx="5">
                  <c:v>100.06626233621728</c:v>
                </c:pt>
                <c:pt idx="6">
                  <c:v>102.49872717985554</c:v>
                </c:pt>
                <c:pt idx="7">
                  <c:v>108.49230391695298</c:v>
                </c:pt>
                <c:pt idx="8">
                  <c:v>112.9494311959121</c:v>
                </c:pt>
                <c:pt idx="9">
                  <c:v>118.15600164209771</c:v>
                </c:pt>
                <c:pt idx="10">
                  <c:v>117.66572979326847</c:v>
                </c:pt>
                <c:pt idx="11">
                  <c:v>116.62468026730197</c:v>
                </c:pt>
                <c:pt idx="12">
                  <c:v>60.408696784938257</c:v>
                </c:pt>
                <c:pt idx="13">
                  <c:v>79.73059612423836</c:v>
                </c:pt>
                <c:pt idx="14">
                  <c:v>113.00016345982651</c:v>
                </c:pt>
                <c:pt idx="15">
                  <c:v>118.69772097838135</c:v>
                </c:pt>
              </c:numCache>
            </c:numRef>
          </c:val>
          <c:smooth val="0"/>
          <c:extLst>
            <c:ext xmlns:c16="http://schemas.microsoft.com/office/drawing/2014/chart" uri="{C3380CC4-5D6E-409C-BE32-E72D297353CC}">
              <c16:uniqueId val="{00000004-C3CE-4F65-9363-9954A6856594}"/>
            </c:ext>
          </c:extLst>
        </c:ser>
        <c:ser>
          <c:idx val="5"/>
          <c:order val="5"/>
          <c:tx>
            <c:strRef>
              <c:f>'[presemze turistiche totali ed estere per territorio per anno.xlsx]presenze_mondo'!$EO$58</c:f>
              <c:strCache>
                <c:ptCount val="1"/>
                <c:pt idx="0">
                  <c:v>Italia</c:v>
                </c:pt>
              </c:strCache>
            </c:strRef>
          </c:tx>
          <c:spPr>
            <a:ln w="28575" cap="rnd">
              <a:solidFill>
                <a:schemeClr val="accent6"/>
              </a:solidFill>
              <a:round/>
            </a:ln>
            <a:effectLst/>
          </c:spPr>
          <c:marker>
            <c:symbol val="none"/>
          </c:marker>
          <c:cat>
            <c:numRef>
              <c:f>'[presemze turistiche totali ed estere per territorio per anno.xlsx]presenze_mondo'!$EI$59:$EI$74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anno.xlsx]presenze_mondo'!$EO$59:$EO$74</c:f>
              <c:numCache>
                <c:formatCode>0</c:formatCode>
                <c:ptCount val="16"/>
                <c:pt idx="0">
                  <c:v>100</c:v>
                </c:pt>
                <c:pt idx="1">
                  <c:v>99.222747195099359</c:v>
                </c:pt>
                <c:pt idx="2">
                  <c:v>100.50200832446643</c:v>
                </c:pt>
                <c:pt idx="3">
                  <c:v>103.54005844652281</c:v>
                </c:pt>
                <c:pt idx="4">
                  <c:v>101.8853086918805</c:v>
                </c:pt>
                <c:pt idx="5">
                  <c:v>100.83467509945066</c:v>
                </c:pt>
                <c:pt idx="6">
                  <c:v>101.0983301076067</c:v>
                </c:pt>
                <c:pt idx="7">
                  <c:v>105.14023791340557</c:v>
                </c:pt>
                <c:pt idx="8">
                  <c:v>107.83998147525649</c:v>
                </c:pt>
                <c:pt idx="9">
                  <c:v>112.568002846344</c:v>
                </c:pt>
                <c:pt idx="10">
                  <c:v>114.76669535390674</c:v>
                </c:pt>
                <c:pt idx="11">
                  <c:v>116.87936253738334</c:v>
                </c:pt>
                <c:pt idx="12">
                  <c:v>55.784226506106343</c:v>
                </c:pt>
                <c:pt idx="13">
                  <c:v>77.389323884970537</c:v>
                </c:pt>
                <c:pt idx="14">
                  <c:v>110.26096753301378</c:v>
                </c:pt>
                <c:pt idx="15">
                  <c:v>119.67082821121089</c:v>
                </c:pt>
              </c:numCache>
            </c:numRef>
          </c:val>
          <c:smooth val="0"/>
          <c:extLst>
            <c:ext xmlns:c16="http://schemas.microsoft.com/office/drawing/2014/chart" uri="{C3380CC4-5D6E-409C-BE32-E72D297353CC}">
              <c16:uniqueId val="{00000005-C3CE-4F65-9363-9954A6856594}"/>
            </c:ext>
          </c:extLst>
        </c:ser>
        <c:dLbls>
          <c:showLegendKey val="0"/>
          <c:showVal val="0"/>
          <c:showCatName val="0"/>
          <c:showSerName val="0"/>
          <c:showPercent val="0"/>
          <c:showBubbleSize val="0"/>
        </c:dLbls>
        <c:smooth val="0"/>
        <c:axId val="1190994304"/>
        <c:axId val="1191015904"/>
      </c:lineChart>
      <c:catAx>
        <c:axId val="1190994304"/>
        <c:scaling>
          <c:orientation val="minMax"/>
        </c:scaling>
        <c:delete val="0"/>
        <c:axPos val="b"/>
        <c:numFmt formatCode="General" sourceLinked="1"/>
        <c:majorTickMark val="none"/>
        <c:minorTickMark val="none"/>
        <c:tickLblPos val="nextTo"/>
        <c:spPr>
          <a:noFill/>
          <a:ln w="9525" cap="flat" cmpd="sng" algn="ctr">
            <a:solidFill>
              <a:schemeClr val="tx1">
                <a:lumMod val="50000"/>
                <a:lumOff val="50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it-IT"/>
          </a:p>
        </c:txPr>
        <c:crossAx val="1191015904"/>
        <c:crosses val="autoZero"/>
        <c:auto val="1"/>
        <c:lblAlgn val="ctr"/>
        <c:lblOffset val="100"/>
        <c:noMultiLvlLbl val="0"/>
      </c:catAx>
      <c:valAx>
        <c:axId val="1191015904"/>
        <c:scaling>
          <c:orientation val="minMax"/>
          <c:min val="4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solidFill>
              <a:schemeClr val="tx1">
                <a:lumMod val="50000"/>
                <a:lumOff val="50000"/>
              </a:schemeClr>
            </a:solid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it-IT"/>
          </a:p>
        </c:txPr>
        <c:crossAx val="1190994304"/>
        <c:crosses val="autoZero"/>
        <c:crossBetween val="between"/>
      </c:valAx>
      <c:spPr>
        <a:noFill/>
        <a:ln>
          <a:noFill/>
        </a:ln>
        <a:effectLst/>
      </c:spPr>
    </c:plotArea>
    <c:legend>
      <c:legendPos val="b"/>
      <c:layout>
        <c:manualLayout>
          <c:xMode val="edge"/>
          <c:yMode val="edge"/>
          <c:x val="0.1687071588877477"/>
          <c:y val="0.76135547273045667"/>
          <c:w val="0.61427650348054319"/>
          <c:h val="0.2386445272695433"/>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it-IT"/>
        </a:p>
      </c:txPr>
    </c:legend>
    <c:plotVisOnly val="1"/>
    <c:dispBlanksAs val="gap"/>
    <c:showDLblsOverMax val="0"/>
    <c:extLst/>
  </c:chart>
  <c:spPr>
    <a:noFill/>
    <a:ln>
      <a:noFill/>
    </a:ln>
    <a:effectLst/>
  </c:spPr>
  <c:txPr>
    <a:bodyPr/>
    <a:lstStyle/>
    <a:p>
      <a:pPr>
        <a:defRPr sz="1800"/>
      </a:pPr>
      <a:endParaRPr lang="it-IT"/>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1"/>
          <c:order val="1"/>
          <c:tx>
            <c:strRef>
              <c:f>'[presemze turistiche totali ed estere per territorio per anno.xlsx]presenze_estere'!$EK$58</c:f>
              <c:strCache>
                <c:ptCount val="1"/>
                <c:pt idx="0">
                  <c:v>Vda (est)</c:v>
                </c:pt>
              </c:strCache>
            </c:strRef>
          </c:tx>
          <c:spPr>
            <a:ln w="22225" cap="rnd">
              <a:solidFill>
                <a:srgbClr val="00B0F0"/>
              </a:solidFill>
              <a:round/>
            </a:ln>
            <a:effectLst/>
          </c:spPr>
          <c:marker>
            <c:symbol val="square"/>
            <c:size val="6"/>
            <c:spPr>
              <a:solidFill>
                <a:srgbClr val="00B0F0"/>
              </a:solidFill>
              <a:ln w="9525">
                <a:solidFill>
                  <a:srgbClr val="00B0F0"/>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anno.xlsx]presenze_estere'!$EK$59:$EK$74</c:f>
              <c:numCache>
                <c:formatCode>0</c:formatCode>
                <c:ptCount val="16"/>
                <c:pt idx="0">
                  <c:v>100</c:v>
                </c:pt>
                <c:pt idx="1">
                  <c:v>92.023315570602421</c:v>
                </c:pt>
                <c:pt idx="2">
                  <c:v>93.820682100083843</c:v>
                </c:pt>
                <c:pt idx="3">
                  <c:v>103.02876216416801</c:v>
                </c:pt>
                <c:pt idx="4">
                  <c:v>105.70850115390763</c:v>
                </c:pt>
                <c:pt idx="5">
                  <c:v>104.49570637934725</c:v>
                </c:pt>
                <c:pt idx="6">
                  <c:v>113.25530942390613</c:v>
                </c:pt>
                <c:pt idx="7">
                  <c:v>119.95152559768114</c:v>
                </c:pt>
                <c:pt idx="8">
                  <c:v>127.82585856055513</c:v>
                </c:pt>
                <c:pt idx="9">
                  <c:v>134.07780393945652</c:v>
                </c:pt>
                <c:pt idx="10">
                  <c:v>142.11066483586842</c:v>
                </c:pt>
                <c:pt idx="11">
                  <c:v>141.38663336583031</c:v>
                </c:pt>
                <c:pt idx="12">
                  <c:v>69.367935295178825</c:v>
                </c:pt>
                <c:pt idx="13">
                  <c:v>38.635201613694719</c:v>
                </c:pt>
                <c:pt idx="14">
                  <c:v>113.84689155324659</c:v>
                </c:pt>
                <c:pt idx="15">
                  <c:v>134.56824973383945</c:v>
                </c:pt>
              </c:numCache>
            </c:numRef>
          </c:val>
          <c:smooth val="0"/>
          <c:extLst>
            <c:ext xmlns:c16="http://schemas.microsoft.com/office/drawing/2014/chart" uri="{C3380CC4-5D6E-409C-BE32-E72D297353CC}">
              <c16:uniqueId val="{00000000-5350-4F5D-A556-666289150185}"/>
            </c:ext>
          </c:extLst>
        </c:ser>
        <c:ser>
          <c:idx val="2"/>
          <c:order val="2"/>
          <c:tx>
            <c:strRef>
              <c:f>'[presemze turistiche totali ed estere per territorio per anno.xlsx]presenze_estere'!$EL$58</c:f>
              <c:strCache>
                <c:ptCount val="1"/>
                <c:pt idx="0">
                  <c:v>Liguria (est)</c:v>
                </c:pt>
              </c:strCache>
            </c:strRef>
          </c:tx>
          <c:spPr>
            <a:ln w="22225" cap="rnd">
              <a:solidFill>
                <a:srgbClr val="FF0000"/>
              </a:solidFill>
              <a:round/>
            </a:ln>
            <a:effectLst/>
          </c:spPr>
          <c:marker>
            <c:symbol val="triangle"/>
            <c:size val="6"/>
            <c:spPr>
              <a:solidFill>
                <a:srgbClr val="FF0000"/>
              </a:solidFill>
              <a:ln w="9525">
                <a:solidFill>
                  <a:srgbClr val="FF0000"/>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anno.xlsx]presenze_estere'!$EL$59:$EL$74</c:f>
              <c:numCache>
                <c:formatCode>0</c:formatCode>
                <c:ptCount val="16"/>
                <c:pt idx="0">
                  <c:v>100</c:v>
                </c:pt>
                <c:pt idx="1">
                  <c:v>98.655358605210438</c:v>
                </c:pt>
                <c:pt idx="2">
                  <c:v>102.9876390441697</c:v>
                </c:pt>
                <c:pt idx="3">
                  <c:v>112.17225496687543</c:v>
                </c:pt>
                <c:pt idx="4">
                  <c:v>112.63610740246253</c:v>
                </c:pt>
                <c:pt idx="5">
                  <c:v>126.17726978337873</c:v>
                </c:pt>
                <c:pt idx="6">
                  <c:v>128.36589104653839</c:v>
                </c:pt>
                <c:pt idx="7">
                  <c:v>138.39154404005097</c:v>
                </c:pt>
                <c:pt idx="8">
                  <c:v>145.5699680272281</c:v>
                </c:pt>
                <c:pt idx="9">
                  <c:v>152.00396071606465</c:v>
                </c:pt>
                <c:pt idx="10">
                  <c:v>151.03329582472503</c:v>
                </c:pt>
                <c:pt idx="11">
                  <c:v>148.15306889161457</c:v>
                </c:pt>
                <c:pt idx="12">
                  <c:v>50.047820460403088</c:v>
                </c:pt>
                <c:pt idx="13">
                  <c:v>93.052368529915825</c:v>
                </c:pt>
                <c:pt idx="14">
                  <c:v>158.74238822495033</c:v>
                </c:pt>
                <c:pt idx="15">
                  <c:v>174.61229245136241</c:v>
                </c:pt>
              </c:numCache>
            </c:numRef>
          </c:val>
          <c:smooth val="0"/>
          <c:extLst>
            <c:ext xmlns:c16="http://schemas.microsoft.com/office/drawing/2014/chart" uri="{C3380CC4-5D6E-409C-BE32-E72D297353CC}">
              <c16:uniqueId val="{00000001-5350-4F5D-A556-666289150185}"/>
            </c:ext>
          </c:extLst>
        </c:ser>
        <c:ser>
          <c:idx val="3"/>
          <c:order val="3"/>
          <c:tx>
            <c:strRef>
              <c:f>'[presemze turistiche totali ed estere per territorio per anno.xlsx]presenze_estere'!$EM$58</c:f>
              <c:strCache>
                <c:ptCount val="1"/>
                <c:pt idx="0">
                  <c:v>Piemonte (tot)</c:v>
                </c:pt>
              </c:strCache>
            </c:strRef>
          </c:tx>
          <c:spPr>
            <a:ln w="22225" cap="rnd">
              <a:solidFill>
                <a:srgbClr val="0E2841">
                  <a:lumMod val="75000"/>
                  <a:lumOff val="25000"/>
                </a:srgbClr>
              </a:solidFill>
              <a:prstDash val="sysDash"/>
              <a:round/>
            </a:ln>
            <a:effectLst/>
          </c:spPr>
          <c:marker>
            <c:symbol val="x"/>
            <c:size val="6"/>
            <c:spPr>
              <a:noFill/>
              <a:ln w="9525">
                <a:solidFill>
                  <a:schemeClr val="accent4"/>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anno.xlsx]presenze_estere'!$EM$59:$EM$74</c:f>
              <c:numCache>
                <c:formatCode>0</c:formatCode>
                <c:ptCount val="16"/>
                <c:pt idx="0">
                  <c:v>100</c:v>
                </c:pt>
                <c:pt idx="1">
                  <c:v>100.30706858170687</c:v>
                </c:pt>
                <c:pt idx="2">
                  <c:v>106.97931275538942</c:v>
                </c:pt>
                <c:pt idx="3">
                  <c:v>111.13261171812884</c:v>
                </c:pt>
                <c:pt idx="4">
                  <c:v>107.41203097679337</c:v>
                </c:pt>
                <c:pt idx="5">
                  <c:v>109.79586151286563</c:v>
                </c:pt>
                <c:pt idx="6">
                  <c:v>113.00340101035358</c:v>
                </c:pt>
                <c:pt idx="7">
                  <c:v>118.3675842444367</c:v>
                </c:pt>
                <c:pt idx="8">
                  <c:v>121.22166437538986</c:v>
                </c:pt>
                <c:pt idx="9">
                  <c:v>128.9156565005498</c:v>
                </c:pt>
                <c:pt idx="10">
                  <c:v>130.648354909403</c:v>
                </c:pt>
                <c:pt idx="11">
                  <c:v>128.82441494575772</c:v>
                </c:pt>
                <c:pt idx="12">
                  <c:v>57.413242224438989</c:v>
                </c:pt>
                <c:pt idx="13">
                  <c:v>80.284150045897618</c:v>
                </c:pt>
                <c:pt idx="14">
                  <c:v>118.95817994468057</c:v>
                </c:pt>
                <c:pt idx="15">
                  <c:v>124.67586580414297</c:v>
                </c:pt>
              </c:numCache>
            </c:numRef>
          </c:val>
          <c:smooth val="0"/>
          <c:extLst>
            <c:ext xmlns:c16="http://schemas.microsoft.com/office/drawing/2014/chart" uri="{C3380CC4-5D6E-409C-BE32-E72D297353CC}">
              <c16:uniqueId val="{00000002-5350-4F5D-A556-666289150185}"/>
            </c:ext>
          </c:extLst>
        </c:ser>
        <c:ser>
          <c:idx val="4"/>
          <c:order val="4"/>
          <c:tx>
            <c:strRef>
              <c:f>'[presemze turistiche totali ed estere per territorio per anno.xlsx]presenze_estere'!$EN$58</c:f>
              <c:strCache>
                <c:ptCount val="1"/>
                <c:pt idx="0">
                  <c:v>VDA (tot)</c:v>
                </c:pt>
              </c:strCache>
            </c:strRef>
          </c:tx>
          <c:spPr>
            <a:ln w="22225" cap="rnd">
              <a:solidFill>
                <a:srgbClr val="00B0F0"/>
              </a:solidFill>
              <a:prstDash val="sysDash"/>
              <a:round/>
            </a:ln>
            <a:effectLst/>
          </c:spPr>
          <c:marker>
            <c:symbol val="star"/>
            <c:size val="6"/>
            <c:spPr>
              <a:solidFill>
                <a:srgbClr val="00B0F0"/>
              </a:solidFill>
              <a:ln w="9525">
                <a:solidFill>
                  <a:srgbClr val="00B0F0"/>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anno.xlsx]presenze_estere'!$EN$59:$EN$74</c:f>
              <c:numCache>
                <c:formatCode>0</c:formatCode>
                <c:ptCount val="16"/>
                <c:pt idx="0">
                  <c:v>100</c:v>
                </c:pt>
                <c:pt idx="1">
                  <c:v>100.66105854163054</c:v>
                </c:pt>
                <c:pt idx="2">
                  <c:v>99.822923291384811</c:v>
                </c:pt>
                <c:pt idx="3">
                  <c:v>100.41193701940681</c:v>
                </c:pt>
                <c:pt idx="4">
                  <c:v>101.70090642204191</c:v>
                </c:pt>
                <c:pt idx="5">
                  <c:v>95.749323877250774</c:v>
                </c:pt>
                <c:pt idx="6">
                  <c:v>95.920105096134677</c:v>
                </c:pt>
                <c:pt idx="7">
                  <c:v>104.02201494215214</c:v>
                </c:pt>
                <c:pt idx="8">
                  <c:v>111.40379785053992</c:v>
                </c:pt>
                <c:pt idx="9">
                  <c:v>115.61223637636748</c:v>
                </c:pt>
                <c:pt idx="10">
                  <c:v>115.8334457527928</c:v>
                </c:pt>
                <c:pt idx="11">
                  <c:v>116.45422600808133</c:v>
                </c:pt>
                <c:pt idx="12">
                  <c:v>70.489859764754243</c:v>
                </c:pt>
                <c:pt idx="13">
                  <c:v>60.808584992323354</c:v>
                </c:pt>
                <c:pt idx="14">
                  <c:v>106.87014588833856</c:v>
                </c:pt>
                <c:pt idx="15">
                  <c:v>118.61467106066152</c:v>
                </c:pt>
              </c:numCache>
            </c:numRef>
          </c:val>
          <c:smooth val="0"/>
          <c:extLst>
            <c:ext xmlns:c16="http://schemas.microsoft.com/office/drawing/2014/chart" uri="{C3380CC4-5D6E-409C-BE32-E72D297353CC}">
              <c16:uniqueId val="{00000003-5350-4F5D-A556-666289150185}"/>
            </c:ext>
          </c:extLst>
        </c:ser>
        <c:dLbls>
          <c:showLegendKey val="0"/>
          <c:showVal val="0"/>
          <c:showCatName val="0"/>
          <c:showSerName val="0"/>
          <c:showPercent val="0"/>
          <c:showBubbleSize val="0"/>
        </c:dLbls>
        <c:marker val="1"/>
        <c:smooth val="0"/>
        <c:axId val="1630295807"/>
        <c:axId val="36098671"/>
      </c:lineChart>
      <c:lineChart>
        <c:grouping val="standard"/>
        <c:varyColors val="0"/>
        <c:ser>
          <c:idx val="0"/>
          <c:order val="0"/>
          <c:tx>
            <c:strRef>
              <c:f>'[presemze turistiche totali ed estere per territorio per anno.xlsx]presenze_estere'!$EJ$58</c:f>
              <c:strCache>
                <c:ptCount val="1"/>
                <c:pt idx="0">
                  <c:v>Piemonte (estere)</c:v>
                </c:pt>
              </c:strCache>
            </c:strRef>
          </c:tx>
          <c:spPr>
            <a:ln w="22225" cap="rnd">
              <a:solidFill>
                <a:srgbClr val="0E2841">
                  <a:lumMod val="75000"/>
                  <a:lumOff val="25000"/>
                </a:srgbClr>
              </a:solidFill>
              <a:round/>
            </a:ln>
            <a:effectLst/>
          </c:spPr>
          <c:marker>
            <c:symbol val="diamond"/>
            <c:size val="6"/>
            <c:spPr>
              <a:solidFill>
                <a:schemeClr val="tx1"/>
              </a:solidFill>
              <a:ln w="9525">
                <a:solidFill>
                  <a:sysClr val="windowText" lastClr="000000"/>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anno.xlsx]presenze_estere'!$EJ$59:$EJ$74</c:f>
              <c:numCache>
                <c:formatCode>0</c:formatCode>
                <c:ptCount val="16"/>
                <c:pt idx="0">
                  <c:v>100</c:v>
                </c:pt>
                <c:pt idx="1">
                  <c:v>93.352448402526363</c:v>
                </c:pt>
                <c:pt idx="2">
                  <c:v>103.43276007700838</c:v>
                </c:pt>
                <c:pt idx="3">
                  <c:v>108.15233721605118</c:v>
                </c:pt>
                <c:pt idx="4">
                  <c:v>125.431875283227</c:v>
                </c:pt>
                <c:pt idx="5">
                  <c:v>123.67899994812605</c:v>
                </c:pt>
                <c:pt idx="6">
                  <c:v>126.0625355410113</c:v>
                </c:pt>
                <c:pt idx="7">
                  <c:v>146.68728412353056</c:v>
                </c:pt>
                <c:pt idx="8">
                  <c:v>143.48193758093078</c:v>
                </c:pt>
                <c:pt idx="9">
                  <c:v>155.36026962720234</c:v>
                </c:pt>
                <c:pt idx="10">
                  <c:v>162.31348615601149</c:v>
                </c:pt>
                <c:pt idx="11">
                  <c:v>159.99026628965058</c:v>
                </c:pt>
                <c:pt idx="12">
                  <c:v>55.396287781134909</c:v>
                </c:pt>
                <c:pt idx="13">
                  <c:v>85.579892278314631</c:v>
                </c:pt>
                <c:pt idx="14">
                  <c:v>158.54386335808604</c:v>
                </c:pt>
                <c:pt idx="15">
                  <c:v>175.70113055895675</c:v>
                </c:pt>
              </c:numCache>
            </c:numRef>
          </c:val>
          <c:smooth val="0"/>
          <c:extLst>
            <c:ext xmlns:c16="http://schemas.microsoft.com/office/drawing/2014/chart" uri="{C3380CC4-5D6E-409C-BE32-E72D297353CC}">
              <c16:uniqueId val="{00000004-5350-4F5D-A556-666289150185}"/>
            </c:ext>
          </c:extLst>
        </c:ser>
        <c:ser>
          <c:idx val="5"/>
          <c:order val="5"/>
          <c:tx>
            <c:strRef>
              <c:f>'[presemze turistiche totali ed estere per territorio per anno.xlsx]presenze_estere'!$EO$58</c:f>
              <c:strCache>
                <c:ptCount val="1"/>
                <c:pt idx="0">
                  <c:v>Liguria (tot)</c:v>
                </c:pt>
              </c:strCache>
            </c:strRef>
          </c:tx>
          <c:spPr>
            <a:ln w="22225" cap="rnd">
              <a:solidFill>
                <a:schemeClr val="accent6"/>
              </a:solidFill>
              <a:prstDash val="sysDash"/>
              <a:round/>
            </a:ln>
            <a:effectLst/>
          </c:spPr>
          <c:marker>
            <c:symbol val="circle"/>
            <c:size val="6"/>
            <c:spPr>
              <a:solidFill>
                <a:schemeClr val="accent6"/>
              </a:solidFill>
              <a:ln w="9525">
                <a:solidFill>
                  <a:schemeClr val="accent6"/>
                </a:solidFill>
                <a:round/>
              </a:ln>
              <a:effectLst/>
            </c:spPr>
          </c:marker>
          <c:cat>
            <c:numRef>
              <c:f>'[presemze turistiche totali ed estere per territorio per anno.xlsx]presenze_estere'!$EI$59:$EI$74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anno.xlsx]presenze_estere'!$EO$59:$EO$74</c:f>
              <c:numCache>
                <c:formatCode>0</c:formatCode>
                <c:ptCount val="16"/>
                <c:pt idx="0">
                  <c:v>100</c:v>
                </c:pt>
                <c:pt idx="1">
                  <c:v>98.743357814160191</c:v>
                </c:pt>
                <c:pt idx="2">
                  <c:v>97.337117390068045</c:v>
                </c:pt>
                <c:pt idx="3">
                  <c:v>99.505382465209692</c:v>
                </c:pt>
                <c:pt idx="4">
                  <c:v>94.841185536492176</c:v>
                </c:pt>
                <c:pt idx="5">
                  <c:v>93.058886605257257</c:v>
                </c:pt>
                <c:pt idx="6">
                  <c:v>95.355674959877618</c:v>
                </c:pt>
                <c:pt idx="7">
                  <c:v>101.3995527692765</c:v>
                </c:pt>
                <c:pt idx="8">
                  <c:v>106.52354188955904</c:v>
                </c:pt>
                <c:pt idx="9">
                  <c:v>109.91539302816588</c:v>
                </c:pt>
                <c:pt idx="10">
                  <c:v>107.45004038777361</c:v>
                </c:pt>
                <c:pt idx="11">
                  <c:v>106.68322468666041</c:v>
                </c:pt>
                <c:pt idx="12">
                  <c:v>60.637730517092322</c:v>
                </c:pt>
                <c:pt idx="13">
                  <c:v>83.446844184153548</c:v>
                </c:pt>
                <c:pt idx="14">
                  <c:v>109.47729856111393</c:v>
                </c:pt>
                <c:pt idx="15">
                  <c:v>113.8260787965675</c:v>
                </c:pt>
              </c:numCache>
            </c:numRef>
          </c:val>
          <c:smooth val="0"/>
          <c:extLst>
            <c:ext xmlns:c16="http://schemas.microsoft.com/office/drawing/2014/chart" uri="{C3380CC4-5D6E-409C-BE32-E72D297353CC}">
              <c16:uniqueId val="{00000005-5350-4F5D-A556-666289150185}"/>
            </c:ext>
          </c:extLst>
        </c:ser>
        <c:dLbls>
          <c:showLegendKey val="0"/>
          <c:showVal val="0"/>
          <c:showCatName val="0"/>
          <c:showSerName val="0"/>
          <c:showPercent val="0"/>
          <c:showBubbleSize val="0"/>
        </c:dLbls>
        <c:marker val="1"/>
        <c:smooth val="0"/>
        <c:axId val="949207919"/>
        <c:axId val="1969409519"/>
      </c:lineChart>
      <c:catAx>
        <c:axId val="163029580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cap="all" spc="120" normalizeH="0" baseline="0">
                <a:solidFill>
                  <a:schemeClr val="tx1">
                    <a:lumMod val="65000"/>
                    <a:lumOff val="35000"/>
                  </a:schemeClr>
                </a:solidFill>
                <a:latin typeface="+mn-lt"/>
                <a:ea typeface="+mn-ea"/>
                <a:cs typeface="+mn-cs"/>
              </a:defRPr>
            </a:pPr>
            <a:endParaRPr lang="it-IT"/>
          </a:p>
        </c:txPr>
        <c:crossAx val="36098671"/>
        <c:crosses val="autoZero"/>
        <c:auto val="1"/>
        <c:lblAlgn val="ctr"/>
        <c:lblOffset val="100"/>
        <c:noMultiLvlLbl val="0"/>
      </c:catAx>
      <c:valAx>
        <c:axId val="36098671"/>
        <c:scaling>
          <c:orientation val="minMax"/>
        </c:scaling>
        <c:delete val="0"/>
        <c:axPos val="l"/>
        <c:numFmt formatCode="0"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crossAx val="1630295807"/>
        <c:crosses val="autoZero"/>
        <c:crossBetween val="between"/>
      </c:valAx>
      <c:valAx>
        <c:axId val="1969409519"/>
        <c:scaling>
          <c:orientation val="minMax"/>
        </c:scaling>
        <c:delete val="0"/>
        <c:axPos val="r"/>
        <c:numFmt formatCode="0"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crossAx val="949207919"/>
        <c:crosses val="max"/>
        <c:crossBetween val="between"/>
      </c:valAx>
      <c:catAx>
        <c:axId val="949207919"/>
        <c:scaling>
          <c:orientation val="minMax"/>
        </c:scaling>
        <c:delete val="1"/>
        <c:axPos val="b"/>
        <c:numFmt formatCode="General" sourceLinked="1"/>
        <c:majorTickMark val="out"/>
        <c:minorTickMark val="none"/>
        <c:tickLblPos val="nextTo"/>
        <c:crossAx val="1969409519"/>
        <c:crosses val="autoZero"/>
        <c:auto val="1"/>
        <c:lblAlgn val="ctr"/>
        <c:lblOffset val="100"/>
        <c:noMultiLvlLbl val="0"/>
      </c:catAx>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it-IT"/>
        </a:p>
      </c:txPr>
    </c:legend>
    <c:plotVisOnly val="1"/>
    <c:dispBlanksAs val="gap"/>
    <c:showDLblsOverMax val="0"/>
    <c:extLst/>
  </c:chart>
  <c:spPr>
    <a:noFill/>
    <a:ln>
      <a:noFill/>
    </a:ln>
    <a:effectLst/>
  </c:spPr>
  <c:txPr>
    <a:bodyPr/>
    <a:lstStyle/>
    <a:p>
      <a:pPr>
        <a:defRPr sz="1400"/>
      </a:pPr>
      <a:endParaRPr lang="it-IT"/>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'[presemze turistiche totali ed estere per territorio per anno.xlsx]RatioPresenzeMondo'!$EJ$9</c:f>
              <c:strCache>
                <c:ptCount val="1"/>
                <c:pt idx="0">
                  <c:v>  Nord-ovest</c:v>
                </c:pt>
              </c:strCache>
            </c:strRef>
          </c:tx>
          <c:spPr>
            <a:ln w="19050" cap="rnd" cmpd="sng" algn="ctr">
              <a:solidFill>
                <a:schemeClr val="accent1">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anno.xlsx]RatioPresenzeMondo'!$EJ$10:$EJ$25</c:f>
              <c:numCache>
                <c:formatCode>0.0</c:formatCode>
                <c:ptCount val="16"/>
                <c:pt idx="0">
                  <c:v>3.6641779260470595</c:v>
                </c:pt>
                <c:pt idx="1">
                  <c:v>3.7008492013390089</c:v>
                </c:pt>
                <c:pt idx="2">
                  <c:v>3.8221246963398663</c:v>
                </c:pt>
                <c:pt idx="3">
                  <c:v>3.9778568605934743</c:v>
                </c:pt>
                <c:pt idx="4">
                  <c:v>3.9102477949887855</c:v>
                </c:pt>
                <c:pt idx="5">
                  <c:v>3.9193058332703856</c:v>
                </c:pt>
                <c:pt idx="6">
                  <c:v>3.9737446183697132</c:v>
                </c:pt>
                <c:pt idx="7">
                  <c:v>4.3040953603479881</c:v>
                </c:pt>
                <c:pt idx="8">
                  <c:v>4.3504126203521523</c:v>
                </c:pt>
                <c:pt idx="9">
                  <c:v>4.5831999641921257</c:v>
                </c:pt>
                <c:pt idx="10">
                  <c:v>4.5615342363180345</c:v>
                </c:pt>
                <c:pt idx="11">
                  <c:v>4.6301569236864211</c:v>
                </c:pt>
                <c:pt idx="12">
                  <c:v>2.0594670766734389</c:v>
                </c:pt>
                <c:pt idx="13">
                  <c:v>3.0243716571578374</c:v>
                </c:pt>
                <c:pt idx="14">
                  <c:v>4.5173273447646123</c:v>
                </c:pt>
                <c:pt idx="15">
                  <c:v>4.7912479303061941</c:v>
                </c:pt>
              </c:numCache>
            </c:numRef>
          </c:val>
          <c:smooth val="0"/>
          <c:extLst>
            <c:ext xmlns:c16="http://schemas.microsoft.com/office/drawing/2014/chart" uri="{C3380CC4-5D6E-409C-BE32-E72D297353CC}">
              <c16:uniqueId val="{00000000-4CD7-4B74-8ED8-52FD810E8044}"/>
            </c:ext>
          </c:extLst>
        </c:ser>
        <c:ser>
          <c:idx val="1"/>
          <c:order val="1"/>
          <c:tx>
            <c:strRef>
              <c:f>'[presemze turistiche totali ed estere per territorio per anno.xlsx]RatioPresenzeMondo'!$EK$9</c:f>
              <c:strCache>
                <c:ptCount val="1"/>
                <c:pt idx="0">
                  <c:v>  Nord-est</c:v>
                </c:pt>
              </c:strCache>
            </c:strRef>
          </c:tx>
          <c:spPr>
            <a:ln w="19050" cap="rnd" cmpd="sng" algn="ctr">
              <a:solidFill>
                <a:schemeClr val="accent2">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2"/>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anno.xlsx]RatioPresenzeMondo'!$EK$10:$EK$25</c:f>
              <c:numCache>
                <c:formatCode>0.0</c:formatCode>
                <c:ptCount val="16"/>
                <c:pt idx="0">
                  <c:v>13.356749786955108</c:v>
                </c:pt>
                <c:pt idx="1">
                  <c:v>13.239484718796186</c:v>
                </c:pt>
                <c:pt idx="2">
                  <c:v>13.178814791166488</c:v>
                </c:pt>
                <c:pt idx="3">
                  <c:v>13.481616741264579</c:v>
                </c:pt>
                <c:pt idx="4">
                  <c:v>13.295699846761377</c:v>
                </c:pt>
                <c:pt idx="5">
                  <c:v>12.973929296445974</c:v>
                </c:pt>
                <c:pt idx="6">
                  <c:v>12.798245376142292</c:v>
                </c:pt>
                <c:pt idx="7">
                  <c:v>13.193816968300332</c:v>
                </c:pt>
                <c:pt idx="8">
                  <c:v>13.771977420296547</c:v>
                </c:pt>
                <c:pt idx="9">
                  <c:v>14.499170408435264</c:v>
                </c:pt>
                <c:pt idx="10">
                  <c:v>14.673828390706131</c:v>
                </c:pt>
                <c:pt idx="11">
                  <c:v>14.85352037508564</c:v>
                </c:pt>
                <c:pt idx="12">
                  <c:v>7.9871058677344999</c:v>
                </c:pt>
                <c:pt idx="13">
                  <c:v>10.735874246350511</c:v>
                </c:pt>
                <c:pt idx="14">
                  <c:v>14.344705619767286</c:v>
                </c:pt>
                <c:pt idx="15">
                  <c:v>15.248230353327182</c:v>
                </c:pt>
              </c:numCache>
            </c:numRef>
          </c:val>
          <c:smooth val="0"/>
          <c:extLst>
            <c:ext xmlns:c16="http://schemas.microsoft.com/office/drawing/2014/chart" uri="{C3380CC4-5D6E-409C-BE32-E72D297353CC}">
              <c16:uniqueId val="{00000001-4CD7-4B74-8ED8-52FD810E8044}"/>
            </c:ext>
          </c:extLst>
        </c:ser>
        <c:ser>
          <c:idx val="2"/>
          <c:order val="2"/>
          <c:tx>
            <c:strRef>
              <c:f>'[presemze turistiche totali ed estere per territorio per anno.xlsx]RatioPresenzeMondo'!$EL$9</c:f>
              <c:strCache>
                <c:ptCount val="1"/>
                <c:pt idx="0">
                  <c:v>  Centro</c:v>
                </c:pt>
              </c:strCache>
            </c:strRef>
          </c:tx>
          <c:spPr>
            <a:ln w="19050" cap="rnd" cmpd="sng" algn="ctr">
              <a:solidFill>
                <a:schemeClr val="accent3">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3"/>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anno.xlsx]RatioPresenzeMondo'!$EL$10:$EL$25</c:f>
              <c:numCache>
                <c:formatCode>0.0</c:formatCode>
                <c:ptCount val="16"/>
                <c:pt idx="0">
                  <c:v>7.9046885058118335</c:v>
                </c:pt>
                <c:pt idx="1">
                  <c:v>7.5847764898837173</c:v>
                </c:pt>
                <c:pt idx="2">
                  <c:v>7.6493072332188268</c:v>
                </c:pt>
                <c:pt idx="3">
                  <c:v>7.7953697762904071</c:v>
                </c:pt>
                <c:pt idx="4">
                  <c:v>7.6474165888347523</c:v>
                </c:pt>
                <c:pt idx="5">
                  <c:v>7.5910914995738921</c:v>
                </c:pt>
                <c:pt idx="6">
                  <c:v>7.6552441366686752</c:v>
                </c:pt>
                <c:pt idx="7">
                  <c:v>7.8967985668856615</c:v>
                </c:pt>
                <c:pt idx="8">
                  <c:v>7.9360746986851227</c:v>
                </c:pt>
                <c:pt idx="9">
                  <c:v>8.0912379654435931</c:v>
                </c:pt>
                <c:pt idx="10">
                  <c:v>8.4021268582211714</c:v>
                </c:pt>
                <c:pt idx="11">
                  <c:v>8.7093330538255778</c:v>
                </c:pt>
                <c:pt idx="12">
                  <c:v>3.554295833385456</c:v>
                </c:pt>
                <c:pt idx="13">
                  <c:v>4.9500683777452075</c:v>
                </c:pt>
                <c:pt idx="14">
                  <c:v>8.1286889709899359</c:v>
                </c:pt>
                <c:pt idx="15">
                  <c:v>9.2838047424163772</c:v>
                </c:pt>
              </c:numCache>
            </c:numRef>
          </c:val>
          <c:smooth val="0"/>
          <c:extLst>
            <c:ext xmlns:c16="http://schemas.microsoft.com/office/drawing/2014/chart" uri="{C3380CC4-5D6E-409C-BE32-E72D297353CC}">
              <c16:uniqueId val="{00000002-4CD7-4B74-8ED8-52FD810E8044}"/>
            </c:ext>
          </c:extLst>
        </c:ser>
        <c:ser>
          <c:idx val="3"/>
          <c:order val="3"/>
          <c:tx>
            <c:strRef>
              <c:f>'[presemze turistiche totali ed estere per territorio per anno.xlsx]RatioPresenzeMondo'!$EM$9</c:f>
              <c:strCache>
                <c:ptCount val="1"/>
                <c:pt idx="0">
                  <c:v>  Sud</c:v>
                </c:pt>
              </c:strCache>
            </c:strRef>
          </c:tx>
          <c:spPr>
            <a:ln w="19050" cap="rnd" cmpd="sng" algn="ctr">
              <a:solidFill>
                <a:schemeClr val="accent4">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4"/>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anno.xlsx]RatioPresenzeMondo'!$EM$10:$EM$25</c:f>
              <c:numCache>
                <c:formatCode>0.0</c:formatCode>
                <c:ptCount val="16"/>
                <c:pt idx="0">
                  <c:v>3.521686871410826</c:v>
                </c:pt>
                <c:pt idx="1">
                  <c:v>3.4145671941811719</c:v>
                </c:pt>
                <c:pt idx="2">
                  <c:v>3.5076870218734397</c:v>
                </c:pt>
                <c:pt idx="3">
                  <c:v>3.6594063136009112</c:v>
                </c:pt>
                <c:pt idx="4">
                  <c:v>3.5213467653877921</c:v>
                </c:pt>
                <c:pt idx="5">
                  <c:v>3.4350117766767818</c:v>
                </c:pt>
                <c:pt idx="6">
                  <c:v>3.4050056545586105</c:v>
                </c:pt>
                <c:pt idx="7">
                  <c:v>3.5285656103611145</c:v>
                </c:pt>
                <c:pt idx="8">
                  <c:v>3.7022757696498698</c:v>
                </c:pt>
                <c:pt idx="9">
                  <c:v>3.8594133686014911</c:v>
                </c:pt>
                <c:pt idx="10">
                  <c:v>4.0069887532934025</c:v>
                </c:pt>
                <c:pt idx="11">
                  <c:v>4.0834614253989345</c:v>
                </c:pt>
                <c:pt idx="12">
                  <c:v>2.0174513245490404</c:v>
                </c:pt>
                <c:pt idx="13">
                  <c:v>2.8075295991439297</c:v>
                </c:pt>
                <c:pt idx="14">
                  <c:v>3.7113715923740256</c:v>
                </c:pt>
                <c:pt idx="15">
                  <c:v>4.1185943746556264</c:v>
                </c:pt>
              </c:numCache>
            </c:numRef>
          </c:val>
          <c:smooth val="0"/>
          <c:extLst>
            <c:ext xmlns:c16="http://schemas.microsoft.com/office/drawing/2014/chart" uri="{C3380CC4-5D6E-409C-BE32-E72D297353CC}">
              <c16:uniqueId val="{00000003-4CD7-4B74-8ED8-52FD810E8044}"/>
            </c:ext>
          </c:extLst>
        </c:ser>
        <c:ser>
          <c:idx val="4"/>
          <c:order val="4"/>
          <c:tx>
            <c:strRef>
              <c:f>'[presemze turistiche totali ed estere per territorio per anno.xlsx]RatioPresenzeMondo'!$EN$9</c:f>
              <c:strCache>
                <c:ptCount val="1"/>
                <c:pt idx="0">
                  <c:v>  Isole</c:v>
                </c:pt>
              </c:strCache>
            </c:strRef>
          </c:tx>
          <c:spPr>
            <a:ln w="19050" cap="rnd" cmpd="sng" algn="ctr">
              <a:solidFill>
                <a:schemeClr val="accent5">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5"/>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anno.xlsx]RatioPresenzeMondo'!$EN$10:$EN$25</c:f>
              <c:numCache>
                <c:formatCode>0.0</c:formatCode>
                <c:ptCount val="16"/>
                <c:pt idx="0">
                  <c:v>3.935805932581788</c:v>
                </c:pt>
                <c:pt idx="1">
                  <c:v>3.9008855475262787</c:v>
                </c:pt>
                <c:pt idx="2">
                  <c:v>3.8336365194551729</c:v>
                </c:pt>
                <c:pt idx="3">
                  <c:v>3.7982700737046589</c:v>
                </c:pt>
                <c:pt idx="4">
                  <c:v>3.7393259664806964</c:v>
                </c:pt>
                <c:pt idx="5">
                  <c:v>3.7523893047280139</c:v>
                </c:pt>
                <c:pt idx="6">
                  <c:v>3.9182360408479955</c:v>
                </c:pt>
                <c:pt idx="7">
                  <c:v>4.0293403773123728</c:v>
                </c:pt>
                <c:pt idx="8">
                  <c:v>4.0897165171331205</c:v>
                </c:pt>
                <c:pt idx="9">
                  <c:v>4.3731518356204226</c:v>
                </c:pt>
                <c:pt idx="10">
                  <c:v>4.5754338659787859</c:v>
                </c:pt>
                <c:pt idx="11">
                  <c:v>4.6335506878554789</c:v>
                </c:pt>
                <c:pt idx="12">
                  <c:v>1.9953424673161078</c:v>
                </c:pt>
                <c:pt idx="13">
                  <c:v>3.1634909769980117</c:v>
                </c:pt>
                <c:pt idx="14">
                  <c:v>4.5920030737880451</c:v>
                </c:pt>
                <c:pt idx="15">
                  <c:v>4.7947501956302112</c:v>
                </c:pt>
              </c:numCache>
            </c:numRef>
          </c:val>
          <c:smooth val="0"/>
          <c:extLst>
            <c:ext xmlns:c16="http://schemas.microsoft.com/office/drawing/2014/chart" uri="{C3380CC4-5D6E-409C-BE32-E72D297353CC}">
              <c16:uniqueId val="{00000004-4CD7-4B74-8ED8-52FD810E8044}"/>
            </c:ext>
          </c:extLst>
        </c:ser>
        <c:ser>
          <c:idx val="5"/>
          <c:order val="5"/>
          <c:tx>
            <c:strRef>
              <c:f>'[presemze turistiche totali ed estere per territorio per anno.xlsx]RatioPresenzeMondo'!$EO$9</c:f>
              <c:strCache>
                <c:ptCount val="1"/>
                <c:pt idx="0">
                  <c:v>Italia</c:v>
                </c:pt>
              </c:strCache>
            </c:strRef>
          </c:tx>
          <c:spPr>
            <a:ln w="19050" cap="rnd" cmpd="sng" algn="ctr">
              <a:solidFill>
                <a:schemeClr val="accent6">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6"/>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anno.xlsx]RatioPresenzeMondo'!$EI$10:$EI$25</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anno.xlsx]RatioPresenzeMondo'!$EO$10:$EO$25</c:f>
              <c:numCache>
                <c:formatCode>0.0</c:formatCode>
                <c:ptCount val="16"/>
                <c:pt idx="0">
                  <c:v>6.3331442147099013</c:v>
                </c:pt>
                <c:pt idx="1">
                  <c:v>6.2396277876194839</c:v>
                </c:pt>
                <c:pt idx="2">
                  <c:v>6.2915155282474968</c:v>
                </c:pt>
                <c:pt idx="3">
                  <c:v>6.453785355119078</c:v>
                </c:pt>
                <c:pt idx="4">
                  <c:v>6.3340872006300293</c:v>
                </c:pt>
                <c:pt idx="5">
                  <c:v>6.2508698754285792</c:v>
                </c:pt>
                <c:pt idx="6">
                  <c:v>6.2600889137205424</c:v>
                </c:pt>
                <c:pt idx="7">
                  <c:v>6.5158111226780333</c:v>
                </c:pt>
                <c:pt idx="8">
                  <c:v>6.697760154825553</c:v>
                </c:pt>
                <c:pt idx="9">
                  <c:v>7.0026972833249097</c:v>
                </c:pt>
                <c:pt idx="10">
                  <c:v>7.1548364938307927</c:v>
                </c:pt>
                <c:pt idx="11">
                  <c:v>7.3012965966863455</c:v>
                </c:pt>
                <c:pt idx="12">
                  <c:v>3.4950014157929794</c:v>
                </c:pt>
                <c:pt idx="13">
                  <c:v>4.8817796978344985</c:v>
                </c:pt>
                <c:pt idx="14">
                  <c:v>6.9796307590904458</c:v>
                </c:pt>
                <c:pt idx="15">
                  <c:v>7.5795129501143625</c:v>
                </c:pt>
              </c:numCache>
            </c:numRef>
          </c:val>
          <c:smooth val="0"/>
          <c:extLst>
            <c:ext xmlns:c16="http://schemas.microsoft.com/office/drawing/2014/chart" uri="{C3380CC4-5D6E-409C-BE32-E72D297353CC}">
              <c16:uniqueId val="{00000005-4CD7-4B74-8ED8-52FD810E8044}"/>
            </c:ext>
          </c:extLst>
        </c:ser>
        <c:dLbls>
          <c:dLblPos val="ctr"/>
          <c:showLegendKey val="0"/>
          <c:showVal val="1"/>
          <c:showCatName val="0"/>
          <c:showSerName val="0"/>
          <c:showPercent val="0"/>
          <c:showBubbleSize val="0"/>
        </c:dLbls>
        <c:marker val="1"/>
        <c:smooth val="0"/>
        <c:axId val="1446526816"/>
        <c:axId val="1446524416"/>
      </c:lineChart>
      <c:catAx>
        <c:axId val="1446526816"/>
        <c:scaling>
          <c:orientation val="minMax"/>
        </c:scaling>
        <c:delete val="0"/>
        <c:axPos val="b"/>
        <c:numFmt formatCode="General" sourceLinked="1"/>
        <c:majorTickMark val="none"/>
        <c:minorTickMark val="none"/>
        <c:tickLblPos val="nextTo"/>
        <c:spPr>
          <a:noFill/>
          <a:ln w="9525" cap="flat" cmpd="sng" algn="ctr">
            <a:solidFill>
              <a:schemeClr val="accent1"/>
            </a:solidFill>
            <a:round/>
          </a:ln>
          <a:effectLst/>
        </c:spPr>
        <c:txPr>
          <a:bodyPr rot="-5400000" spcFirstLastPara="1" vertOverflow="ellipsis"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4416"/>
        <c:crosses val="autoZero"/>
        <c:auto val="1"/>
        <c:lblAlgn val="ctr"/>
        <c:lblOffset val="100"/>
        <c:noMultiLvlLbl val="0"/>
      </c:catAx>
      <c:valAx>
        <c:axId val="1446524416"/>
        <c:scaling>
          <c:orientation val="minMax"/>
        </c:scaling>
        <c:delete val="0"/>
        <c:axPos val="l"/>
        <c:numFmt formatCode="0.0" sourceLinked="1"/>
        <c:majorTickMark val="out"/>
        <c:minorTickMark val="none"/>
        <c:tickLblPos val="nextTo"/>
        <c:spPr>
          <a:noFill/>
          <a:ln>
            <a:solidFill>
              <a:schemeClr val="accent1"/>
            </a:solidFill>
          </a:ln>
          <a:effectLst/>
        </c:spPr>
        <c:txPr>
          <a:bodyPr rot="-6000000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6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solidFill>
        <a:schemeClr val="dk1">
          <a:lumMod val="15000"/>
          <a:lumOff val="85000"/>
        </a:schemeClr>
      </a:solidFill>
      <a:round/>
    </a:ln>
    <a:effectLst/>
  </c:spPr>
  <c:txPr>
    <a:bodyPr/>
    <a:lstStyle/>
    <a:p>
      <a:pPr>
        <a:defRPr sz="1400"/>
      </a:pPr>
      <a:endParaRPr lang="it-IT"/>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'[presemze turistiche totali ed estere per territorio per anno.xlsx]RatioPresenzeMondo'!$EJ$28</c:f>
              <c:strCache>
                <c:ptCount val="1"/>
                <c:pt idx="0">
                  <c:v>  Piemonte</c:v>
                </c:pt>
              </c:strCache>
            </c:strRef>
          </c:tx>
          <c:spPr>
            <a:ln w="19050" cap="rnd" cmpd="sng" algn="ctr">
              <a:solidFill>
                <a:schemeClr val="accent1">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anno.xlsx]RatioPresenzeMondo'!$EJ$29:$EJ$44</c:f>
              <c:numCache>
                <c:formatCode>0.0</c:formatCode>
                <c:ptCount val="16"/>
                <c:pt idx="0">
                  <c:v>2.6520435961675646</c:v>
                </c:pt>
                <c:pt idx="1">
                  <c:v>2.6414972511511445</c:v>
                </c:pt>
                <c:pt idx="2">
                  <c:v>2.8092286119595453</c:v>
                </c:pt>
                <c:pt idx="3">
                  <c:v>2.9121294651166534</c:v>
                </c:pt>
                <c:pt idx="4">
                  <c:v>2.8109019198527423</c:v>
                </c:pt>
                <c:pt idx="5">
                  <c:v>2.8673962044513375</c:v>
                </c:pt>
                <c:pt idx="6">
                  <c:v>2.9544289836242377</c:v>
                </c:pt>
                <c:pt idx="7">
                  <c:v>3.1068748435925282</c:v>
                </c:pt>
                <c:pt idx="8">
                  <c:v>3.1958206534060971</c:v>
                </c:pt>
                <c:pt idx="9">
                  <c:v>3.4094532060147156</c:v>
                </c:pt>
                <c:pt idx="10">
                  <c:v>3.471511945876594</c:v>
                </c:pt>
                <c:pt idx="11">
                  <c:v>3.4399277820709635</c:v>
                </c:pt>
                <c:pt idx="12">
                  <c:v>1.5392433273481712</c:v>
                </c:pt>
                <c:pt idx="13">
                  <c:v>2.1706728390657659</c:v>
                </c:pt>
                <c:pt idx="14">
                  <c:v>3.2303685082288816</c:v>
                </c:pt>
                <c:pt idx="15">
                  <c:v>3.3896161479021609</c:v>
                </c:pt>
              </c:numCache>
            </c:numRef>
          </c:val>
          <c:smooth val="0"/>
          <c:extLst>
            <c:ext xmlns:c16="http://schemas.microsoft.com/office/drawing/2014/chart" uri="{C3380CC4-5D6E-409C-BE32-E72D297353CC}">
              <c16:uniqueId val="{00000000-E1CF-4689-A6D6-075D47308294}"/>
            </c:ext>
          </c:extLst>
        </c:ser>
        <c:ser>
          <c:idx val="1"/>
          <c:order val="1"/>
          <c:tx>
            <c:strRef>
              <c:f>'[presemze turistiche totali ed estere per territorio per anno.xlsx]RatioPresenzeMondo'!$EK$28</c:f>
              <c:strCache>
                <c:ptCount val="1"/>
                <c:pt idx="0">
                  <c:v>  Valle d'Aosta / Vallée d'Aoste</c:v>
                </c:pt>
              </c:strCache>
            </c:strRef>
          </c:tx>
          <c:spPr>
            <a:ln w="19050" cap="rnd" cmpd="sng" algn="ctr">
              <a:solidFill>
                <a:schemeClr val="accent2">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2"/>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anno.xlsx]RatioPresenzeMondo'!$EK$29:$EK$44</c:f>
              <c:numCache>
                <c:formatCode>0.0</c:formatCode>
                <c:ptCount val="16"/>
                <c:pt idx="0">
                  <c:v>24.776297569593659</c:v>
                </c:pt>
                <c:pt idx="1">
                  <c:v>24.771141761846422</c:v>
                </c:pt>
                <c:pt idx="2">
                  <c:v>24.479367029781738</c:v>
                </c:pt>
                <c:pt idx="3">
                  <c:v>24.585853263391346</c:v>
                </c:pt>
                <c:pt idx="4">
                  <c:v>24.871725383920506</c:v>
                </c:pt>
                <c:pt idx="5">
                  <c:v>23.297996889434238</c:v>
                </c:pt>
                <c:pt idx="6">
                  <c:v>23.286046239619477</c:v>
                </c:pt>
                <c:pt idx="7">
                  <c:v>25.306778045197387</c:v>
                </c:pt>
                <c:pt idx="8">
                  <c:v>27.303621191844446</c:v>
                </c:pt>
                <c:pt idx="9">
                  <c:v>28.414013593627889</c:v>
                </c:pt>
                <c:pt idx="10">
                  <c:v>28.573039227337912</c:v>
                </c:pt>
                <c:pt idx="11">
                  <c:v>28.854193692152197</c:v>
                </c:pt>
                <c:pt idx="12">
                  <c:v>17.55193787289857</c:v>
                </c:pt>
                <c:pt idx="13">
                  <c:v>15.256614204321092</c:v>
                </c:pt>
                <c:pt idx="14">
                  <c:v>26.971716926070037</c:v>
                </c:pt>
                <c:pt idx="15">
                  <c:v>29.99169982944855</c:v>
                </c:pt>
              </c:numCache>
            </c:numRef>
          </c:val>
          <c:smooth val="0"/>
          <c:extLst>
            <c:ext xmlns:c16="http://schemas.microsoft.com/office/drawing/2014/chart" uri="{C3380CC4-5D6E-409C-BE32-E72D297353CC}">
              <c16:uniqueId val="{00000001-E1CF-4689-A6D6-075D47308294}"/>
            </c:ext>
          </c:extLst>
        </c:ser>
        <c:ser>
          <c:idx val="2"/>
          <c:order val="2"/>
          <c:tx>
            <c:strRef>
              <c:f>'[presemze turistiche totali ed estere per territorio per anno.xlsx]RatioPresenzeMondo'!$EL$28</c:f>
              <c:strCache>
                <c:ptCount val="1"/>
                <c:pt idx="0">
                  <c:v>  Liguria</c:v>
                </c:pt>
              </c:strCache>
            </c:strRef>
          </c:tx>
          <c:spPr>
            <a:ln w="19050" cap="rnd" cmpd="sng" algn="ctr">
              <a:solidFill>
                <a:schemeClr val="accent3">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3"/>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anno.xlsx]RatioPresenzeMondo'!$EL$29:$EL$44</c:f>
              <c:numCache>
                <c:formatCode>0.0</c:formatCode>
                <c:ptCount val="16"/>
                <c:pt idx="0">
                  <c:v>8.9238832447398053</c:v>
                </c:pt>
                <c:pt idx="1">
                  <c:v>8.7765294042905975</c:v>
                </c:pt>
                <c:pt idx="2">
                  <c:v>8.6421082261989515</c:v>
                </c:pt>
                <c:pt idx="3">
                  <c:v>8.8287603926426907</c:v>
                </c:pt>
                <c:pt idx="4">
                  <c:v>8.4281370432980154</c:v>
                </c:pt>
                <c:pt idx="5">
                  <c:v>8.2842038351386798</c:v>
                </c:pt>
                <c:pt idx="6">
                  <c:v>8.5262667987916387</c:v>
                </c:pt>
                <c:pt idx="7">
                  <c:v>9.1296237416585804</c:v>
                </c:pt>
                <c:pt idx="8">
                  <c:v>9.66291208685392</c:v>
                </c:pt>
                <c:pt idx="9">
                  <c:v>10.011486554865058</c:v>
                </c:pt>
                <c:pt idx="10">
                  <c:v>9.8493929126763415</c:v>
                </c:pt>
                <c:pt idx="11">
                  <c:v>9.8337147255671962</c:v>
                </c:pt>
                <c:pt idx="12">
                  <c:v>5.6192791833297697</c:v>
                </c:pt>
                <c:pt idx="13">
                  <c:v>7.7652333395895274</c:v>
                </c:pt>
                <c:pt idx="14">
                  <c:v>10.250084977276448</c:v>
                </c:pt>
                <c:pt idx="15">
                  <c:v>10.668496905088496</c:v>
                </c:pt>
              </c:numCache>
            </c:numRef>
          </c:val>
          <c:smooth val="0"/>
          <c:extLst>
            <c:ext xmlns:c16="http://schemas.microsoft.com/office/drawing/2014/chart" uri="{C3380CC4-5D6E-409C-BE32-E72D297353CC}">
              <c16:uniqueId val="{00000002-E1CF-4689-A6D6-075D47308294}"/>
            </c:ext>
          </c:extLst>
        </c:ser>
        <c:ser>
          <c:idx val="3"/>
          <c:order val="3"/>
          <c:tx>
            <c:strRef>
              <c:f>'[presemze turistiche totali ed estere per territorio per anno.xlsx]RatioPresenzeMondo'!$EM$28</c:f>
              <c:strCache>
                <c:ptCount val="1"/>
                <c:pt idx="0">
                  <c:v>  Lombardia</c:v>
                </c:pt>
              </c:strCache>
            </c:strRef>
          </c:tx>
          <c:spPr>
            <a:ln w="19050" cap="rnd" cmpd="sng" algn="ctr">
              <a:solidFill>
                <a:schemeClr val="accent4">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4"/>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anno.xlsx]RatioPresenzeMondo'!$EM$29:$EM$44</c:f>
              <c:numCache>
                <c:formatCode>0.0</c:formatCode>
                <c:ptCount val="16"/>
                <c:pt idx="0">
                  <c:v>2.9738453794004442</c:v>
                </c:pt>
                <c:pt idx="1">
                  <c:v>3.0672021211594904</c:v>
                </c:pt>
                <c:pt idx="2">
                  <c:v>3.2187060718171567</c:v>
                </c:pt>
                <c:pt idx="3">
                  <c:v>3.3986433360663888</c:v>
                </c:pt>
                <c:pt idx="4">
                  <c:v>3.4009375792158423</c:v>
                </c:pt>
                <c:pt idx="5">
                  <c:v>3.4381675560749381</c:v>
                </c:pt>
                <c:pt idx="6">
                  <c:v>3.453607631758604</c:v>
                </c:pt>
                <c:pt idx="7">
                  <c:v>3.8029250101132432</c:v>
                </c:pt>
                <c:pt idx="8">
                  <c:v>3.7349293519361</c:v>
                </c:pt>
                <c:pt idx="9">
                  <c:v>3.9502813271939723</c:v>
                </c:pt>
                <c:pt idx="10">
                  <c:v>3.9166419177323393</c:v>
                </c:pt>
                <c:pt idx="11">
                  <c:v>4.0439131289074544</c:v>
                </c:pt>
                <c:pt idx="12">
                  <c:v>1.5486388470543606</c:v>
                </c:pt>
                <c:pt idx="13">
                  <c:v>2.5167006059377126</c:v>
                </c:pt>
                <c:pt idx="14">
                  <c:v>3.9194940482775626</c:v>
                </c:pt>
                <c:pt idx="15">
                  <c:v>4.1893484985579628</c:v>
                </c:pt>
              </c:numCache>
            </c:numRef>
          </c:val>
          <c:smooth val="0"/>
          <c:extLst>
            <c:ext xmlns:c16="http://schemas.microsoft.com/office/drawing/2014/chart" uri="{C3380CC4-5D6E-409C-BE32-E72D297353CC}">
              <c16:uniqueId val="{00000003-E1CF-4689-A6D6-075D47308294}"/>
            </c:ext>
          </c:extLst>
        </c:ser>
        <c:ser>
          <c:idx val="4"/>
          <c:order val="4"/>
          <c:tx>
            <c:strRef>
              <c:f>'[presemze turistiche totali ed estere per territorio per anno.xlsx]RatioPresenzeMondo'!$EN$28</c:f>
              <c:strCache>
                <c:ptCount val="1"/>
                <c:pt idx="0">
                  <c:v>  Nord-ovest</c:v>
                </c:pt>
              </c:strCache>
            </c:strRef>
          </c:tx>
          <c:spPr>
            <a:ln w="19050" cap="rnd" cmpd="sng" algn="ctr">
              <a:solidFill>
                <a:schemeClr val="accent5">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5"/>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anno.xlsx]RatioPresenzeMondo'!$EI$29:$EI$44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anno.xlsx]RatioPresenzeMondo'!$EN$29:$EN$44</c:f>
              <c:numCache>
                <c:formatCode>0.0</c:formatCode>
                <c:ptCount val="16"/>
                <c:pt idx="0">
                  <c:v>3.6641779260470595</c:v>
                </c:pt>
                <c:pt idx="1">
                  <c:v>3.7008492013390089</c:v>
                </c:pt>
                <c:pt idx="2">
                  <c:v>3.8221246963398663</c:v>
                </c:pt>
                <c:pt idx="3">
                  <c:v>3.9778568605934743</c:v>
                </c:pt>
                <c:pt idx="4">
                  <c:v>3.9102477949887855</c:v>
                </c:pt>
                <c:pt idx="5">
                  <c:v>3.9193058332703856</c:v>
                </c:pt>
                <c:pt idx="6">
                  <c:v>3.9737446183697132</c:v>
                </c:pt>
                <c:pt idx="7">
                  <c:v>4.3040953603479881</c:v>
                </c:pt>
                <c:pt idx="8">
                  <c:v>4.3504126203521523</c:v>
                </c:pt>
                <c:pt idx="9">
                  <c:v>4.5831999641921257</c:v>
                </c:pt>
                <c:pt idx="10">
                  <c:v>4.5615342363180345</c:v>
                </c:pt>
                <c:pt idx="11">
                  <c:v>4.6301569236864211</c:v>
                </c:pt>
                <c:pt idx="12">
                  <c:v>2.0594670766734389</c:v>
                </c:pt>
                <c:pt idx="13">
                  <c:v>3.0243716571578374</c:v>
                </c:pt>
                <c:pt idx="14">
                  <c:v>4.5173273447646123</c:v>
                </c:pt>
                <c:pt idx="15">
                  <c:v>4.7912479303061941</c:v>
                </c:pt>
              </c:numCache>
            </c:numRef>
          </c:val>
          <c:smooth val="0"/>
          <c:extLst>
            <c:ext xmlns:c16="http://schemas.microsoft.com/office/drawing/2014/chart" uri="{C3380CC4-5D6E-409C-BE32-E72D297353CC}">
              <c16:uniqueId val="{00000004-E1CF-4689-A6D6-075D47308294}"/>
            </c:ext>
          </c:extLst>
        </c:ser>
        <c:dLbls>
          <c:dLblPos val="ctr"/>
          <c:showLegendKey val="0"/>
          <c:showVal val="1"/>
          <c:showCatName val="0"/>
          <c:showSerName val="0"/>
          <c:showPercent val="0"/>
          <c:showBubbleSize val="0"/>
        </c:dLbls>
        <c:marker val="1"/>
        <c:smooth val="0"/>
        <c:axId val="1446526816"/>
        <c:axId val="1446524416"/>
        <c:extLst>
          <c:ext xmlns:c15="http://schemas.microsoft.com/office/drawing/2012/chart" uri="{02D57815-91ED-43cb-92C2-25804820EDAC}">
            <c15:filteredLineSeries>
              <c15:ser>
                <c:idx val="5"/>
                <c:order val="5"/>
                <c:tx>
                  <c:strRef>
                    <c:extLst>
                      <c:ext uri="{02D57815-91ED-43cb-92C2-25804820EDAC}">
                        <c15:formulaRef>
                          <c15:sqref>'[presemze turistiche totali ed estere per territorio per anno.xlsx]RatioPresenzeMondo'!$EO$28</c15:sqref>
                        </c15:formulaRef>
                      </c:ext>
                    </c:extLst>
                    <c:strCache>
                      <c:ptCount val="1"/>
                      <c:pt idx="0">
                        <c:v>Italia</c:v>
                      </c:pt>
                    </c:strCache>
                  </c:strRef>
                </c:tx>
                <c:spPr>
                  <a:ln w="19050" cap="rnd" cmpd="sng" algn="ctr">
                    <a:solidFill>
                      <a:schemeClr val="accent6">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accent6"/>
                          </a:solidFill>
                          <a:latin typeface="+mn-lt"/>
                          <a:ea typeface="+mn-ea"/>
                          <a:cs typeface="+mn-cs"/>
                        </a:defRPr>
                      </a:pPr>
                      <a:endParaRPr lang="it-IT"/>
                    </a:p>
                  </c:txPr>
                  <c:dLblPos val="ctr"/>
                  <c:showLegendKey val="0"/>
                  <c:showVal val="1"/>
                  <c:showCatName val="0"/>
                  <c:showSerName val="0"/>
                  <c:showPercent val="0"/>
                  <c:showBubbleSize val="0"/>
                  <c:showLeaderLines val="0"/>
                  <c:extLst>
                    <c:ext uri="{CE6537A1-D6FC-4f65-9D91-7224C49458BB}">
                      <c15:showLeaderLines val="1"/>
                      <c15:leaderLines>
                        <c:spPr>
                          <a:ln w="9525">
                            <a:solidFill>
                              <a:schemeClr val="dk1">
                                <a:lumMod val="35000"/>
                                <a:lumOff val="65000"/>
                              </a:schemeClr>
                            </a:solidFill>
                          </a:ln>
                          <a:effectLst/>
                        </c:spPr>
                      </c15:leaderLines>
                    </c:ext>
                  </c:extLst>
                </c:dLbls>
                <c:cat>
                  <c:numRef>
                    <c:extLst>
                      <c:ext uri="{02D57815-91ED-43cb-92C2-25804820EDAC}">
                        <c15:formulaRef>
                          <c15:sqref>'[presemze turistiche totali ed estere per territorio per anno.xlsx]RatioPresenzeMondo'!$EI$29:$EI$44</c15:sqref>
                        </c15:formulaRef>
                      </c:ext>
                    </c:extLst>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extLst>
                      <c:ext uri="{02D57815-91ED-43cb-92C2-25804820EDAC}">
                        <c15:formulaRef>
                          <c15:sqref>'[presemze turistiche totali ed estere per territorio per anno.xlsx]RatioPresenzeMondo'!$EO$29:$EO$44</c15:sqref>
                        </c15:formulaRef>
                      </c:ext>
                    </c:extLst>
                    <c:numCache>
                      <c:formatCode>0.0</c:formatCode>
                      <c:ptCount val="16"/>
                      <c:pt idx="0">
                        <c:v>6.3331442147099013</c:v>
                      </c:pt>
                      <c:pt idx="1">
                        <c:v>6.2396277876194839</c:v>
                      </c:pt>
                      <c:pt idx="2">
                        <c:v>6.2915155282474968</c:v>
                      </c:pt>
                      <c:pt idx="3">
                        <c:v>6.453785355119078</c:v>
                      </c:pt>
                      <c:pt idx="4">
                        <c:v>6.3340872006300293</c:v>
                      </c:pt>
                      <c:pt idx="5">
                        <c:v>6.2508698754285792</c:v>
                      </c:pt>
                      <c:pt idx="6">
                        <c:v>6.2600889137205424</c:v>
                      </c:pt>
                      <c:pt idx="7">
                        <c:v>6.5158111226780333</c:v>
                      </c:pt>
                      <c:pt idx="8">
                        <c:v>6.697760154825553</c:v>
                      </c:pt>
                      <c:pt idx="9">
                        <c:v>7.0026972833249097</c:v>
                      </c:pt>
                      <c:pt idx="10">
                        <c:v>7.1548364938307927</c:v>
                      </c:pt>
                      <c:pt idx="11">
                        <c:v>7.3012965966863455</c:v>
                      </c:pt>
                      <c:pt idx="12">
                        <c:v>3.4950014157929794</c:v>
                      </c:pt>
                      <c:pt idx="13">
                        <c:v>4.8817796978344985</c:v>
                      </c:pt>
                      <c:pt idx="14">
                        <c:v>6.9796307590904458</c:v>
                      </c:pt>
                      <c:pt idx="15">
                        <c:v>7.5795129501143625</c:v>
                      </c:pt>
                    </c:numCache>
                  </c:numRef>
                </c:val>
                <c:smooth val="0"/>
                <c:extLst>
                  <c:ext xmlns:c16="http://schemas.microsoft.com/office/drawing/2014/chart" uri="{C3380CC4-5D6E-409C-BE32-E72D297353CC}">
                    <c16:uniqueId val="{00000005-E1CF-4689-A6D6-075D47308294}"/>
                  </c:ext>
                </c:extLst>
              </c15:ser>
            </c15:filteredLineSeries>
          </c:ext>
        </c:extLst>
      </c:lineChart>
      <c:catAx>
        <c:axId val="1446526816"/>
        <c:scaling>
          <c:orientation val="minMax"/>
        </c:scaling>
        <c:delete val="0"/>
        <c:axPos val="b"/>
        <c:numFmt formatCode="General" sourceLinked="1"/>
        <c:majorTickMark val="none"/>
        <c:minorTickMark val="none"/>
        <c:tickLblPos val="nextTo"/>
        <c:spPr>
          <a:noFill/>
          <a:ln w="9525" cap="flat" cmpd="sng" algn="ctr">
            <a:solidFill>
              <a:schemeClr val="accent1"/>
            </a:solidFill>
            <a:round/>
          </a:ln>
          <a:effectLst/>
        </c:spPr>
        <c:txPr>
          <a:bodyPr rot="-5400000" spcFirstLastPara="1" vertOverflow="ellipsis"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4416"/>
        <c:crosses val="autoZero"/>
        <c:auto val="1"/>
        <c:lblAlgn val="ctr"/>
        <c:lblOffset val="100"/>
        <c:noMultiLvlLbl val="0"/>
      </c:catAx>
      <c:valAx>
        <c:axId val="1446524416"/>
        <c:scaling>
          <c:orientation val="minMax"/>
        </c:scaling>
        <c:delete val="0"/>
        <c:axPos val="l"/>
        <c:numFmt formatCode="0.0" sourceLinked="1"/>
        <c:majorTickMark val="out"/>
        <c:minorTickMark val="none"/>
        <c:tickLblPos val="nextTo"/>
        <c:spPr>
          <a:noFill/>
          <a:ln>
            <a:solidFill>
              <a:schemeClr val="accent1"/>
            </a:solidFill>
          </a:ln>
          <a:effectLst/>
        </c:spPr>
        <c:txPr>
          <a:bodyPr rot="-6000000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6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legend>
    <c:plotVisOnly val="1"/>
    <c:dispBlanksAs val="gap"/>
    <c:showDLblsOverMax val="0"/>
    <c:extLst/>
  </c:chart>
  <c:spPr>
    <a:solidFill>
      <a:schemeClr val="lt1"/>
    </a:solidFill>
    <a:ln w="9525" cap="flat" cmpd="sng" algn="ctr">
      <a:solidFill>
        <a:schemeClr val="dk1">
          <a:lumMod val="15000"/>
          <a:lumOff val="85000"/>
        </a:schemeClr>
      </a:solidFill>
      <a:round/>
    </a:ln>
    <a:effectLst/>
  </c:spPr>
  <c:txPr>
    <a:bodyPr/>
    <a:lstStyle/>
    <a:p>
      <a:pPr>
        <a:defRPr sz="1400"/>
      </a:pPr>
      <a:endParaRPr lang="it-IT"/>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'[presemze turistiche totali ed estere per territorio per anno.xlsx]RatioPresenzeEstere'!$EJ$28</c:f>
              <c:strCache>
                <c:ptCount val="1"/>
                <c:pt idx="0">
                  <c:v>  Piemonte</c:v>
                </c:pt>
              </c:strCache>
            </c:strRef>
          </c:tx>
          <c:spPr>
            <a:ln w="19050" cap="rnd" cmpd="sng" algn="ctr">
              <a:solidFill>
                <a:schemeClr val="accent1">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1"/>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anno.xlsx]RatioPresenzeEstere'!$EI$29:$EI$44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anno.xlsx]RatioPresenzeEstere'!$EJ$29:$EJ$44</c:f>
              <c:numCache>
                <c:formatCode>0.0</c:formatCode>
                <c:ptCount val="16"/>
                <c:pt idx="0">
                  <c:v>0.93771730224334271</c:v>
                </c:pt>
                <c:pt idx="1">
                  <c:v>0.86923180325851934</c:v>
                </c:pt>
                <c:pt idx="2">
                  <c:v>0.96036575114527267</c:v>
                </c:pt>
                <c:pt idx="3">
                  <c:v>1.0020660243619934</c:v>
                </c:pt>
                <c:pt idx="4">
                  <c:v>1.1606250757062044</c:v>
                </c:pt>
                <c:pt idx="5">
                  <c:v>1.1420601308323708</c:v>
                </c:pt>
                <c:pt idx="6">
                  <c:v>1.1653579658912934</c:v>
                </c:pt>
                <c:pt idx="7">
                  <c:v>1.3613654128180777</c:v>
                </c:pt>
                <c:pt idx="8">
                  <c:v>1.3374903574770096</c:v>
                </c:pt>
                <c:pt idx="9">
                  <c:v>1.4528149703410347</c:v>
                </c:pt>
                <c:pt idx="10">
                  <c:v>1.52496752232402</c:v>
                </c:pt>
                <c:pt idx="11">
                  <c:v>1.5105530354748051</c:v>
                </c:pt>
                <c:pt idx="12">
                  <c:v>0.52513037501939708</c:v>
                </c:pt>
                <c:pt idx="13">
                  <c:v>0.81813988250141234</c:v>
                </c:pt>
                <c:pt idx="14">
                  <c:v>1.5222937493392226</c:v>
                </c:pt>
                <c:pt idx="15">
                  <c:v>1.6890167384438499</c:v>
                </c:pt>
              </c:numCache>
            </c:numRef>
          </c:val>
          <c:smooth val="0"/>
          <c:extLst>
            <c:ext xmlns:c16="http://schemas.microsoft.com/office/drawing/2014/chart" uri="{C3380CC4-5D6E-409C-BE32-E72D297353CC}">
              <c16:uniqueId val="{00000000-A753-4EF3-929D-EACAEE05036C}"/>
            </c:ext>
          </c:extLst>
        </c:ser>
        <c:ser>
          <c:idx val="1"/>
          <c:order val="1"/>
          <c:tx>
            <c:strRef>
              <c:f>'[presemze turistiche totali ed estere per territorio per anno.xlsx]RatioPresenzeEstere'!$EK$28</c:f>
              <c:strCache>
                <c:ptCount val="1"/>
                <c:pt idx="0">
                  <c:v>  Valle d'Aosta / Vallée d'Aoste</c:v>
                </c:pt>
              </c:strCache>
            </c:strRef>
          </c:tx>
          <c:spPr>
            <a:ln w="19050" cap="rnd" cmpd="sng" algn="ctr">
              <a:solidFill>
                <a:schemeClr val="accent2">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2"/>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anno.xlsx]RatioPresenzeEstere'!$EI$29:$EI$44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anno.xlsx]RatioPresenzeEstere'!$EK$29:$EK$44</c:f>
              <c:numCache>
                <c:formatCode>0.0</c:formatCode>
                <c:ptCount val="16"/>
                <c:pt idx="0">
                  <c:v>8.5139266899043431</c:v>
                </c:pt>
                <c:pt idx="1">
                  <c:v>7.7817254870963914</c:v>
                </c:pt>
                <c:pt idx="2">
                  <c:v>7.9060941893712045</c:v>
                </c:pt>
                <c:pt idx="3">
                  <c:v>8.6686590170896487</c:v>
                </c:pt>
                <c:pt idx="4">
                  <c:v>8.8835081104434241</c:v>
                </c:pt>
                <c:pt idx="5">
                  <c:v>8.7372509788903567</c:v>
                </c:pt>
                <c:pt idx="6">
                  <c:v>9.4479628835432177</c:v>
                </c:pt>
                <c:pt idx="7">
                  <c:v>10.027920170037195</c:v>
                </c:pt>
                <c:pt idx="8">
                  <c:v>10.765456978666457</c:v>
                </c:pt>
                <c:pt idx="9">
                  <c:v>11.323460454541866</c:v>
                </c:pt>
                <c:pt idx="10">
                  <c:v>12.045993677354948</c:v>
                </c:pt>
                <c:pt idx="11">
                  <c:v>12.038033313967832</c:v>
                </c:pt>
                <c:pt idx="12">
                  <c:v>5.9354095685973416</c:v>
                </c:pt>
                <c:pt idx="13">
                  <c:v>3.3309640661138378</c:v>
                </c:pt>
                <c:pt idx="14">
                  <c:v>9.8734030479896244</c:v>
                </c:pt>
                <c:pt idx="15">
                  <c:v>11.692268334280842</c:v>
                </c:pt>
              </c:numCache>
            </c:numRef>
          </c:val>
          <c:smooth val="0"/>
          <c:extLst>
            <c:ext xmlns:c16="http://schemas.microsoft.com/office/drawing/2014/chart" uri="{C3380CC4-5D6E-409C-BE32-E72D297353CC}">
              <c16:uniqueId val="{00000001-A753-4EF3-929D-EACAEE05036C}"/>
            </c:ext>
          </c:extLst>
        </c:ser>
        <c:ser>
          <c:idx val="2"/>
          <c:order val="2"/>
          <c:tx>
            <c:strRef>
              <c:f>'[presemze turistiche totali ed estere per territorio per anno.xlsx]RatioPresenzeEstere'!$EL$28</c:f>
              <c:strCache>
                <c:ptCount val="1"/>
                <c:pt idx="0">
                  <c:v>  Liguria</c:v>
                </c:pt>
              </c:strCache>
            </c:strRef>
          </c:tx>
          <c:spPr>
            <a:ln w="19050" cap="rnd" cmpd="sng" algn="ctr">
              <a:solidFill>
                <a:schemeClr val="accent3">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3"/>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anno.xlsx]RatioPresenzeEstere'!$EI$29:$EI$44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anno.xlsx]RatioPresenzeEstere'!$EL$29:$EL$44</c:f>
              <c:numCache>
                <c:formatCode>0.0</c:formatCode>
                <c:ptCount val="16"/>
                <c:pt idx="0">
                  <c:v>2.6181550526729942</c:v>
                </c:pt>
                <c:pt idx="1">
                  <c:v>2.5726285411642458</c:v>
                </c:pt>
                <c:pt idx="2">
                  <c:v>2.6826734156981584</c:v>
                </c:pt>
                <c:pt idx="3">
                  <c:v>2.9199814390745158</c:v>
                </c:pt>
                <c:pt idx="4">
                  <c:v>2.9366604280496271</c:v>
                </c:pt>
                <c:pt idx="5">
                  <c:v>3.2954561204342911</c:v>
                </c:pt>
                <c:pt idx="6">
                  <c:v>3.3674681488962377</c:v>
                </c:pt>
                <c:pt idx="7">
                  <c:v>3.6556775179731202</c:v>
                </c:pt>
                <c:pt idx="8">
                  <c:v>3.8741434717687526</c:v>
                </c:pt>
                <c:pt idx="9">
                  <c:v>4.0619674496045128</c:v>
                </c:pt>
                <c:pt idx="10">
                  <c:v>4.0617862256015247</c:v>
                </c:pt>
                <c:pt idx="11">
                  <c:v>4.0065780375477829</c:v>
                </c:pt>
                <c:pt idx="12">
                  <c:v>1.3607060740045094</c:v>
                </c:pt>
                <c:pt idx="13">
                  <c:v>2.5404667121063946</c:v>
                </c:pt>
                <c:pt idx="14">
                  <c:v>4.36051501861549</c:v>
                </c:pt>
                <c:pt idx="15">
                  <c:v>4.8015091175854119</c:v>
                </c:pt>
              </c:numCache>
            </c:numRef>
          </c:val>
          <c:smooth val="0"/>
          <c:extLst>
            <c:ext xmlns:c16="http://schemas.microsoft.com/office/drawing/2014/chart" uri="{C3380CC4-5D6E-409C-BE32-E72D297353CC}">
              <c16:uniqueId val="{00000002-A753-4EF3-929D-EACAEE05036C}"/>
            </c:ext>
          </c:extLst>
        </c:ser>
        <c:ser>
          <c:idx val="3"/>
          <c:order val="3"/>
          <c:tx>
            <c:strRef>
              <c:f>'[presemze turistiche totali ed estere per territorio per anno.xlsx]RatioPresenzeEstere'!$EM$28</c:f>
              <c:strCache>
                <c:ptCount val="1"/>
                <c:pt idx="0">
                  <c:v>  Lombardia</c:v>
                </c:pt>
              </c:strCache>
            </c:strRef>
          </c:tx>
          <c:spPr>
            <a:ln w="19050" cap="rnd" cmpd="sng" algn="ctr">
              <a:solidFill>
                <a:schemeClr val="accent4">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4"/>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anno.xlsx]RatioPresenzeEstere'!$EI$29:$EI$44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anno.xlsx]RatioPresenzeEstere'!$EM$29:$EM$44</c:f>
              <c:numCache>
                <c:formatCode>0.0</c:formatCode>
                <c:ptCount val="16"/>
                <c:pt idx="0">
                  <c:v>1.5581193419222341</c:v>
                </c:pt>
                <c:pt idx="1">
                  <c:v>1.6080812353105083</c:v>
                </c:pt>
                <c:pt idx="2">
                  <c:v>1.7250996679218094</c:v>
                </c:pt>
                <c:pt idx="3">
                  <c:v>1.8966942000364657</c:v>
                </c:pt>
                <c:pt idx="4">
                  <c:v>1.9442032018922413</c:v>
                </c:pt>
                <c:pt idx="5">
                  <c:v>1.9539754884338116</c:v>
                </c:pt>
                <c:pt idx="6">
                  <c:v>1.9816476093250508</c:v>
                </c:pt>
                <c:pt idx="7">
                  <c:v>2.1832020411523363</c:v>
                </c:pt>
                <c:pt idx="8">
                  <c:v>2.2382215821402673</c:v>
                </c:pt>
                <c:pt idx="9">
                  <c:v>2.4045647429661683</c:v>
                </c:pt>
                <c:pt idx="10">
                  <c:v>2.3483563870574455</c:v>
                </c:pt>
                <c:pt idx="11">
                  <c:v>2.4227315549065698</c:v>
                </c:pt>
                <c:pt idx="12">
                  <c:v>0.67199595676015067</c:v>
                </c:pt>
                <c:pt idx="13">
                  <c:v>1.2049432382973633</c:v>
                </c:pt>
                <c:pt idx="14">
                  <c:v>2.3074193674265846</c:v>
                </c:pt>
                <c:pt idx="15">
                  <c:v>2.6362315715848097</c:v>
                </c:pt>
              </c:numCache>
            </c:numRef>
          </c:val>
          <c:smooth val="0"/>
          <c:extLst>
            <c:ext xmlns:c16="http://schemas.microsoft.com/office/drawing/2014/chart" uri="{C3380CC4-5D6E-409C-BE32-E72D297353CC}">
              <c16:uniqueId val="{00000003-A753-4EF3-929D-EACAEE05036C}"/>
            </c:ext>
          </c:extLst>
        </c:ser>
        <c:ser>
          <c:idx val="4"/>
          <c:order val="4"/>
          <c:tx>
            <c:strRef>
              <c:f>'[presemze turistiche totali ed estere per territorio per anno.xlsx]RatioPresenzeEstere'!$EN$28</c:f>
              <c:strCache>
                <c:ptCount val="1"/>
                <c:pt idx="0">
                  <c:v>  Nord-ovest</c:v>
                </c:pt>
              </c:strCache>
            </c:strRef>
          </c:tx>
          <c:spPr>
            <a:ln w="19050" cap="rnd" cmpd="sng" algn="ctr">
              <a:solidFill>
                <a:schemeClr val="accent5">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anchor="ctr" anchorCtr="1"/>
              <a:lstStyle/>
              <a:p>
                <a:pPr>
                  <a:defRPr sz="1400" b="1" i="0" u="none" strike="noStrike" kern="1200" baseline="0">
                    <a:solidFill>
                      <a:schemeClr val="accent5"/>
                    </a:solidFill>
                    <a:latin typeface="+mn-lt"/>
                    <a:ea typeface="+mn-ea"/>
                    <a:cs typeface="+mn-cs"/>
                  </a:defRPr>
                </a:pPr>
                <a:endParaRPr lang="it-I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'[presemze turistiche totali ed estere per territorio per anno.xlsx]RatioPresenzeEstere'!$EI$29:$EI$44</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'[presemze turistiche totali ed estere per territorio per anno.xlsx]RatioPresenzeEstere'!$EN$29:$EN$44</c:f>
              <c:numCache>
                <c:formatCode>0.0</c:formatCode>
                <c:ptCount val="16"/>
                <c:pt idx="0">
                  <c:v>1.548410165072416</c:v>
                </c:pt>
                <c:pt idx="1">
                  <c:v>1.5489826332046426</c:v>
                </c:pt>
                <c:pt idx="2">
                  <c:v>1.658142651234779</c:v>
                </c:pt>
                <c:pt idx="3">
                  <c:v>1.8050288138388055</c:v>
                </c:pt>
                <c:pt idx="4">
                  <c:v>1.8815287300087418</c:v>
                </c:pt>
                <c:pt idx="5">
                  <c:v>1.9167626070394284</c:v>
                </c:pt>
                <c:pt idx="6">
                  <c:v>1.9529293379645138</c:v>
                </c:pt>
                <c:pt idx="7">
                  <c:v>2.1642579315920236</c:v>
                </c:pt>
                <c:pt idx="8">
                  <c:v>2.2184149126701107</c:v>
                </c:pt>
                <c:pt idx="9">
                  <c:v>2.3759484701216813</c:v>
                </c:pt>
                <c:pt idx="10">
                  <c:v>2.3660776349239505</c:v>
                </c:pt>
                <c:pt idx="11">
                  <c:v>2.4032149331377091</c:v>
                </c:pt>
                <c:pt idx="12">
                  <c:v>0.73923724405249491</c:v>
                </c:pt>
                <c:pt idx="13">
                  <c:v>1.2450863361113342</c:v>
                </c:pt>
                <c:pt idx="14">
                  <c:v>2.3510121090016693</c:v>
                </c:pt>
                <c:pt idx="15">
                  <c:v>2.6584641065373509</c:v>
                </c:pt>
              </c:numCache>
            </c:numRef>
          </c:val>
          <c:smooth val="0"/>
          <c:extLst>
            <c:ext xmlns:c16="http://schemas.microsoft.com/office/drawing/2014/chart" uri="{C3380CC4-5D6E-409C-BE32-E72D297353CC}">
              <c16:uniqueId val="{00000004-A753-4EF3-929D-EACAEE05036C}"/>
            </c:ext>
          </c:extLst>
        </c:ser>
        <c:dLbls>
          <c:dLblPos val="ctr"/>
          <c:showLegendKey val="0"/>
          <c:showVal val="1"/>
          <c:showCatName val="0"/>
          <c:showSerName val="0"/>
          <c:showPercent val="0"/>
          <c:showBubbleSize val="0"/>
        </c:dLbls>
        <c:marker val="1"/>
        <c:smooth val="0"/>
        <c:axId val="1446526816"/>
        <c:axId val="1446524416"/>
        <c:extLst>
          <c:ext xmlns:c15="http://schemas.microsoft.com/office/drawing/2012/chart" uri="{02D57815-91ED-43cb-92C2-25804820EDAC}">
            <c15:filteredLineSeries>
              <c15:ser>
                <c:idx val="5"/>
                <c:order val="5"/>
                <c:tx>
                  <c:strRef>
                    <c:extLst>
                      <c:ext uri="{02D57815-91ED-43cb-92C2-25804820EDAC}">
                        <c15:formulaRef>
                          <c15:sqref>'[presemze turistiche totali ed estere per territorio per anno.xlsx]RatioPresenzeEstere'!$EO$28</c15:sqref>
                        </c15:formulaRef>
                      </c:ext>
                    </c:extLst>
                    <c:strCache>
                      <c:ptCount val="1"/>
                      <c:pt idx="0">
                        <c:v>Italia</c:v>
                      </c:pt>
                    </c:strCache>
                  </c:strRef>
                </c:tx>
                <c:spPr>
                  <a:ln w="19050" cap="rnd" cmpd="sng" algn="ctr">
                    <a:solidFill>
                      <a:schemeClr val="accent6">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accent6"/>
                          </a:solidFill>
                          <a:latin typeface="+mn-lt"/>
                          <a:ea typeface="+mn-ea"/>
                          <a:cs typeface="+mn-cs"/>
                        </a:defRPr>
                      </a:pPr>
                      <a:endParaRPr lang="it-IT"/>
                    </a:p>
                  </c:txPr>
                  <c:dLblPos val="ctr"/>
                  <c:showLegendKey val="0"/>
                  <c:showVal val="1"/>
                  <c:showCatName val="0"/>
                  <c:showSerName val="0"/>
                  <c:showPercent val="0"/>
                  <c:showBubbleSize val="0"/>
                  <c:showLeaderLines val="0"/>
                  <c:extLst>
                    <c:ext uri="{CE6537A1-D6FC-4f65-9D91-7224C49458BB}">
                      <c15:showLeaderLines val="1"/>
                      <c15:leaderLines>
                        <c:spPr>
                          <a:ln w="9525">
                            <a:solidFill>
                              <a:schemeClr val="dk1">
                                <a:lumMod val="35000"/>
                                <a:lumOff val="65000"/>
                              </a:schemeClr>
                            </a:solidFill>
                          </a:ln>
                          <a:effectLst/>
                        </c:spPr>
                      </c15:leaderLines>
                    </c:ext>
                  </c:extLst>
                </c:dLbls>
                <c:cat>
                  <c:numRef>
                    <c:extLst>
                      <c:ext uri="{02D57815-91ED-43cb-92C2-25804820EDAC}">
                        <c15:formulaRef>
                          <c15:sqref>'[presemze turistiche totali ed estere per territorio per anno.xlsx]RatioPresenzeEstere'!$EI$29:$EI$44</c15:sqref>
                        </c15:formulaRef>
                      </c:ext>
                    </c:extLst>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extLst>
                      <c:ext uri="{02D57815-91ED-43cb-92C2-25804820EDAC}">
                        <c15:formulaRef>
                          <c15:sqref>'[presemze turistiche totali ed estere per territorio per anno.xlsx]RatioPresenzeEstere'!$EO$29:$EO$44</c15:sqref>
                        </c15:formulaRef>
                      </c:ext>
                    </c:extLst>
                    <c:numCache>
                      <c:formatCode>0.0</c:formatCode>
                      <c:ptCount val="16"/>
                      <c:pt idx="0">
                        <c:v>2.7422471688942074</c:v>
                      </c:pt>
                      <c:pt idx="1">
                        <c:v>2.684151413368618</c:v>
                      </c:pt>
                      <c:pt idx="2">
                        <c:v>2.7676599668194082</c:v>
                      </c:pt>
                      <c:pt idx="3">
                        <c:v>2.9437612422543302</c:v>
                      </c:pt>
                      <c:pt idx="4">
                        <c:v>3.0046490664657299</c:v>
                      </c:pt>
                      <c:pt idx="5">
                        <c:v>3.0657205018890274</c:v>
                      </c:pt>
                      <c:pt idx="6">
                        <c:v>3.0953628064016327</c:v>
                      </c:pt>
                      <c:pt idx="7">
                        <c:v>3.1946834437735872</c:v>
                      </c:pt>
                      <c:pt idx="8">
                        <c:v>3.3146527594573953</c:v>
                      </c:pt>
                      <c:pt idx="9">
                        <c:v>3.5070790764152417</c:v>
                      </c:pt>
                      <c:pt idx="10">
                        <c:v>3.612255671378092</c:v>
                      </c:pt>
                      <c:pt idx="11">
                        <c:v>3.688982902810392</c:v>
                      </c:pt>
                      <c:pt idx="12">
                        <c:v>1.0972832703302104</c:v>
                      </c:pt>
                      <c:pt idx="13">
                        <c:v>1.7915253123963208</c:v>
                      </c:pt>
                      <c:pt idx="14">
                        <c:v>3.4062168553813015</c:v>
                      </c:pt>
                      <c:pt idx="15">
                        <c:v>3.9693790727461797</c:v>
                      </c:pt>
                    </c:numCache>
                  </c:numRef>
                </c:val>
                <c:smooth val="0"/>
                <c:extLst>
                  <c:ext xmlns:c16="http://schemas.microsoft.com/office/drawing/2014/chart" uri="{C3380CC4-5D6E-409C-BE32-E72D297353CC}">
                    <c16:uniqueId val="{00000005-A753-4EF3-929D-EACAEE05036C}"/>
                  </c:ext>
                </c:extLst>
              </c15:ser>
            </c15:filteredLineSeries>
          </c:ext>
        </c:extLst>
      </c:lineChart>
      <c:catAx>
        <c:axId val="1446526816"/>
        <c:scaling>
          <c:orientation val="minMax"/>
        </c:scaling>
        <c:delete val="0"/>
        <c:axPos val="b"/>
        <c:numFmt formatCode="General" sourceLinked="1"/>
        <c:majorTickMark val="none"/>
        <c:minorTickMark val="none"/>
        <c:tickLblPos val="nextTo"/>
        <c:spPr>
          <a:noFill/>
          <a:ln w="9525" cap="flat" cmpd="sng" algn="ctr">
            <a:solidFill>
              <a:schemeClr val="accent1"/>
            </a:solidFill>
            <a:round/>
          </a:ln>
          <a:effectLst/>
        </c:spPr>
        <c:txPr>
          <a:bodyPr rot="-5400000" spcFirstLastPara="1" vertOverflow="ellipsis"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4416"/>
        <c:crosses val="autoZero"/>
        <c:auto val="1"/>
        <c:lblAlgn val="ctr"/>
        <c:lblOffset val="100"/>
        <c:noMultiLvlLbl val="0"/>
      </c:catAx>
      <c:valAx>
        <c:axId val="1446524416"/>
        <c:scaling>
          <c:orientation val="minMax"/>
        </c:scaling>
        <c:delete val="0"/>
        <c:axPos val="l"/>
        <c:numFmt formatCode="0.0" sourceLinked="1"/>
        <c:majorTickMark val="out"/>
        <c:minorTickMark val="none"/>
        <c:tickLblPos val="nextTo"/>
        <c:spPr>
          <a:noFill/>
          <a:ln>
            <a:solidFill>
              <a:schemeClr val="accent1"/>
            </a:solidFill>
          </a:ln>
          <a:effectLst/>
        </c:spPr>
        <c:txPr>
          <a:bodyPr rot="-6000000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crossAx val="1446526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dk1">
                  <a:lumMod val="65000"/>
                  <a:lumOff val="35000"/>
                </a:schemeClr>
              </a:solidFill>
              <a:latin typeface="+mn-lt"/>
              <a:ea typeface="+mn-ea"/>
              <a:cs typeface="+mn-cs"/>
            </a:defRPr>
          </a:pPr>
          <a:endParaRPr lang="it-IT"/>
        </a:p>
      </c:txPr>
    </c:legend>
    <c:plotVisOnly val="1"/>
    <c:dispBlanksAs val="gap"/>
    <c:showDLblsOverMax val="0"/>
    <c:extLst/>
  </c:chart>
  <c:spPr>
    <a:solidFill>
      <a:schemeClr val="lt1"/>
    </a:solidFill>
    <a:ln w="9525" cap="flat" cmpd="sng" algn="ctr">
      <a:solidFill>
        <a:schemeClr val="dk1">
          <a:lumMod val="15000"/>
          <a:lumOff val="85000"/>
        </a:schemeClr>
      </a:solidFill>
      <a:round/>
    </a:ln>
    <a:effectLst/>
  </c:spPr>
  <c:txPr>
    <a:bodyPr/>
    <a:lstStyle/>
    <a:p>
      <a:pPr>
        <a:defRPr sz="1400"/>
      </a:pPr>
      <a:endParaRPr lang="it-IT"/>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60" b="1" i="0" u="none" strike="noStrike" kern="1200" baseline="0">
                <a:solidFill>
                  <a:schemeClr val="tx2"/>
                </a:solidFill>
                <a:latin typeface="+mn-lt"/>
                <a:ea typeface="+mn-ea"/>
                <a:cs typeface="+mn-cs"/>
              </a:defRPr>
            </a:pPr>
            <a:r>
              <a:rPr lang="en-US"/>
              <a:t>SPESA E IMPATTI (M.ni€)</a:t>
            </a:r>
          </a:p>
        </c:rich>
      </c:tx>
      <c:overlay val="0"/>
      <c:spPr>
        <a:noFill/>
        <a:ln>
          <a:noFill/>
        </a:ln>
        <a:effectLst/>
      </c:spPr>
      <c:txPr>
        <a:bodyPr rot="0" spcFirstLastPara="1" vertOverflow="ellipsis" vert="horz" wrap="square" anchor="ctr" anchorCtr="1"/>
        <a:lstStyle/>
        <a:p>
          <a:pPr>
            <a:defRPr sz="1260" b="1" i="0" u="none" strike="noStrike" kern="1200" baseline="0">
              <a:solidFill>
                <a:schemeClr val="tx2"/>
              </a:solidFill>
              <a:latin typeface="+mn-lt"/>
              <a:ea typeface="+mn-ea"/>
              <a:cs typeface="+mn-cs"/>
            </a:defRPr>
          </a:pPr>
          <a:endParaRPr lang="it-IT"/>
        </a:p>
      </c:txPr>
    </c:title>
    <c:autoTitleDeleted val="0"/>
    <c:plotArea>
      <c:layout/>
      <c:barChart>
        <c:barDir val="col"/>
        <c:grouping val="clustered"/>
        <c:varyColors val="0"/>
        <c:ser>
          <c:idx val="0"/>
          <c:order val="0"/>
          <c:tx>
            <c:strRef>
              <c:f>'[tavole io per impatto turismo.xlsx]TURISMO'!$BO$406</c:f>
              <c:strCache>
                <c:ptCount val="1"/>
                <c:pt idx="0">
                  <c:v>SPESA</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turismo.xlsx]TURISMO'!$BM$406</c:f>
              <c:numCache>
                <c:formatCode>0.000</c:formatCode>
                <c:ptCount val="1"/>
                <c:pt idx="0">
                  <c:v>3699.9999999999986</c:v>
                </c:pt>
              </c:numCache>
            </c:numRef>
          </c:val>
          <c:extLst>
            <c:ext xmlns:c16="http://schemas.microsoft.com/office/drawing/2014/chart" uri="{C3380CC4-5D6E-409C-BE32-E72D297353CC}">
              <c16:uniqueId val="{00000000-083F-4C6A-829F-142B49BB7178}"/>
            </c:ext>
          </c:extLst>
        </c:ser>
        <c:ser>
          <c:idx val="1"/>
          <c:order val="1"/>
          <c:tx>
            <c:strRef>
              <c:f>'[tavole io per impatto turismo.xlsx]TURISMO'!$BO$407</c:f>
              <c:strCache>
                <c:ptCount val="1"/>
                <c:pt idx="0">
                  <c:v>IMP DIRETTO</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turismo.xlsx]TURISMO'!$BM$407</c:f>
              <c:numCache>
                <c:formatCode>0.000</c:formatCode>
                <c:ptCount val="1"/>
                <c:pt idx="0">
                  <c:v>5432.0828762028241</c:v>
                </c:pt>
              </c:numCache>
            </c:numRef>
          </c:val>
          <c:extLst>
            <c:ext xmlns:c16="http://schemas.microsoft.com/office/drawing/2014/chart" uri="{C3380CC4-5D6E-409C-BE32-E72D297353CC}">
              <c16:uniqueId val="{00000001-083F-4C6A-829F-142B49BB7178}"/>
            </c:ext>
          </c:extLst>
        </c:ser>
        <c:ser>
          <c:idx val="2"/>
          <c:order val="2"/>
          <c:tx>
            <c:strRef>
              <c:f>'[tavole io per impatto turismo.xlsx]TURISMO'!$BO$408</c:f>
              <c:strCache>
                <c:ptCount val="1"/>
                <c:pt idx="0">
                  <c:v>IMP INDIRETTO</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turismo.xlsx]TURISMO'!$BM$408</c:f>
              <c:numCache>
                <c:formatCode>0.000</c:formatCode>
                <c:ptCount val="1"/>
                <c:pt idx="0">
                  <c:v>1849.3983913363752</c:v>
                </c:pt>
              </c:numCache>
            </c:numRef>
          </c:val>
          <c:extLst>
            <c:ext xmlns:c16="http://schemas.microsoft.com/office/drawing/2014/chart" uri="{C3380CC4-5D6E-409C-BE32-E72D297353CC}">
              <c16:uniqueId val="{00000002-083F-4C6A-829F-142B49BB7178}"/>
            </c:ext>
          </c:extLst>
        </c:ser>
        <c:ser>
          <c:idx val="3"/>
          <c:order val="3"/>
          <c:tx>
            <c:strRef>
              <c:f>'[tavole io per impatto turismo.xlsx]TURISMO'!$BO$409</c:f>
              <c:strCache>
                <c:ptCount val="1"/>
                <c:pt idx="0">
                  <c:v>INDOTTO</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turismo.xlsx]TURISMO'!$BM$409</c:f>
              <c:numCache>
                <c:formatCode>0.000</c:formatCode>
                <c:ptCount val="1"/>
                <c:pt idx="0">
                  <c:v>4123.8129026161805</c:v>
                </c:pt>
              </c:numCache>
            </c:numRef>
          </c:val>
          <c:extLst>
            <c:ext xmlns:c16="http://schemas.microsoft.com/office/drawing/2014/chart" uri="{C3380CC4-5D6E-409C-BE32-E72D297353CC}">
              <c16:uniqueId val="{00000003-083F-4C6A-829F-142B49BB7178}"/>
            </c:ext>
          </c:extLst>
        </c:ser>
        <c:ser>
          <c:idx val="4"/>
          <c:order val="4"/>
          <c:tx>
            <c:strRef>
              <c:f>'[tavole io per impatto turismo.xlsx]TURISMO'!$BO$410</c:f>
              <c:strCache>
                <c:ptCount val="1"/>
                <c:pt idx="0">
                  <c:v>IMP. TOTALE</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turismo.xlsx]TURISMO'!$BM$410</c:f>
              <c:numCache>
                <c:formatCode>0.000</c:formatCode>
                <c:ptCount val="1"/>
                <c:pt idx="0">
                  <c:v>11405.294170155381</c:v>
                </c:pt>
              </c:numCache>
            </c:numRef>
          </c:val>
          <c:extLst>
            <c:ext xmlns:c16="http://schemas.microsoft.com/office/drawing/2014/chart" uri="{C3380CC4-5D6E-409C-BE32-E72D297353CC}">
              <c16:uniqueId val="{00000004-083F-4C6A-829F-142B49BB7178}"/>
            </c:ext>
          </c:extLst>
        </c:ser>
        <c:ser>
          <c:idx val="5"/>
          <c:order val="5"/>
          <c:tx>
            <c:strRef>
              <c:f>'[tavole io per impatto turismo.xlsx]TURISMO'!$BO$411</c:f>
              <c:strCache>
                <c:ptCount val="1"/>
                <c:pt idx="0">
                  <c:v>VA o PIL</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turismo.xlsx]TURISMO'!$BM$411</c:f>
              <c:numCache>
                <c:formatCode>0.000</c:formatCode>
                <c:ptCount val="1"/>
                <c:pt idx="0">
                  <c:v>5151.1475433723062</c:v>
                </c:pt>
              </c:numCache>
            </c:numRef>
          </c:val>
          <c:extLst>
            <c:ext xmlns:c16="http://schemas.microsoft.com/office/drawing/2014/chart" uri="{C3380CC4-5D6E-409C-BE32-E72D297353CC}">
              <c16:uniqueId val="{00000005-083F-4C6A-829F-142B49BB7178}"/>
            </c:ext>
          </c:extLst>
        </c:ser>
        <c:ser>
          <c:idx val="7"/>
          <c:order val="7"/>
          <c:tx>
            <c:strRef>
              <c:f>'[tavole io per impatto turismo.xlsx]TURISMO'!$BO$413</c:f>
              <c:strCache>
                <c:ptCount val="1"/>
                <c:pt idx="0">
                  <c:v>IMPOSTE INDIRETTE</c:v>
                </c:pt>
              </c:strCache>
            </c:strRef>
          </c:tx>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turismo.xlsx]TURISMO'!$BM$413</c:f>
              <c:numCache>
                <c:formatCode>0.000</c:formatCode>
                <c:ptCount val="1"/>
                <c:pt idx="0">
                  <c:v>516.46236074428839</c:v>
                </c:pt>
              </c:numCache>
            </c:numRef>
          </c:val>
          <c:extLst>
            <c:ext xmlns:c16="http://schemas.microsoft.com/office/drawing/2014/chart" uri="{C3380CC4-5D6E-409C-BE32-E72D297353CC}">
              <c16:uniqueId val="{00000006-083F-4C6A-829F-142B49BB7178}"/>
            </c:ext>
          </c:extLst>
        </c:ser>
        <c:ser>
          <c:idx val="8"/>
          <c:order val="8"/>
          <c:tx>
            <c:strRef>
              <c:f>'[tavole io per impatto turismo.xlsx]TURISMO'!$BO$414</c:f>
              <c:strCache>
                <c:ptCount val="1"/>
                <c:pt idx="0">
                  <c:v>IMPOSTE DIRETTE STATALI</c:v>
                </c:pt>
              </c:strCache>
            </c:strRef>
          </c:tx>
          <c:spPr>
            <a:gradFill rotWithShape="1">
              <a:gsLst>
                <a:gs pos="0">
                  <a:schemeClr val="accent3">
                    <a:lumMod val="60000"/>
                    <a:satMod val="103000"/>
                    <a:lumMod val="102000"/>
                    <a:tint val="94000"/>
                  </a:schemeClr>
                </a:gs>
                <a:gs pos="50000">
                  <a:schemeClr val="accent3">
                    <a:lumMod val="60000"/>
                    <a:satMod val="110000"/>
                    <a:lumMod val="100000"/>
                    <a:shade val="100000"/>
                  </a:schemeClr>
                </a:gs>
                <a:gs pos="100000">
                  <a:schemeClr val="accent3">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turismo.xlsx]TURISMO'!$BM$414</c:f>
              <c:numCache>
                <c:formatCode>0.000</c:formatCode>
                <c:ptCount val="1"/>
                <c:pt idx="0">
                  <c:v>1132.1616366869594</c:v>
                </c:pt>
              </c:numCache>
            </c:numRef>
          </c:val>
          <c:extLst>
            <c:ext xmlns:c16="http://schemas.microsoft.com/office/drawing/2014/chart" uri="{C3380CC4-5D6E-409C-BE32-E72D297353CC}">
              <c16:uniqueId val="{00000007-083F-4C6A-829F-142B49BB7178}"/>
            </c:ext>
          </c:extLst>
        </c:ser>
        <c:ser>
          <c:idx val="9"/>
          <c:order val="9"/>
          <c:tx>
            <c:strRef>
              <c:f>'[tavole io per impatto turismo.xlsx]TURISMO'!$BO$415</c:f>
              <c:strCache>
                <c:ptCount val="1"/>
                <c:pt idx="0">
                  <c:v>IMPOSTE LOCALI E REGIONALI</c:v>
                </c:pt>
              </c:strCache>
            </c:strRef>
          </c:tx>
          <c:spPr>
            <a:gradFill rotWithShape="1">
              <a:gsLst>
                <a:gs pos="0">
                  <a:schemeClr val="accent4">
                    <a:lumMod val="60000"/>
                    <a:satMod val="103000"/>
                    <a:lumMod val="102000"/>
                    <a:tint val="94000"/>
                  </a:schemeClr>
                </a:gs>
                <a:gs pos="50000">
                  <a:schemeClr val="accent4">
                    <a:lumMod val="60000"/>
                    <a:satMod val="110000"/>
                    <a:lumMod val="100000"/>
                    <a:shade val="100000"/>
                  </a:schemeClr>
                </a:gs>
                <a:gs pos="100000">
                  <a:schemeClr val="accent4">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val>
            <c:numRef>
              <c:f>'[tavole io per impatto turismo.xlsx]TURISMO'!$BM$415</c:f>
              <c:numCache>
                <c:formatCode>0.000</c:formatCode>
                <c:ptCount val="1"/>
                <c:pt idx="0">
                  <c:v>279.72788827741067</c:v>
                </c:pt>
              </c:numCache>
            </c:numRef>
          </c:val>
          <c:extLst>
            <c:ext xmlns:c16="http://schemas.microsoft.com/office/drawing/2014/chart" uri="{C3380CC4-5D6E-409C-BE32-E72D297353CC}">
              <c16:uniqueId val="{00000008-083F-4C6A-829F-142B49BB7178}"/>
            </c:ext>
          </c:extLst>
        </c:ser>
        <c:ser>
          <c:idx val="10"/>
          <c:order val="10"/>
          <c:tx>
            <c:strRef>
              <c:f>'[tavole io per impatto turismo.xlsx]TURISMO'!$BO$416</c:f>
              <c:strCache>
                <c:ptCount val="1"/>
                <c:pt idx="0">
                  <c:v>TAX TOTAL 2</c:v>
                </c:pt>
              </c:strCache>
            </c:strRef>
          </c:tx>
          <c:spPr>
            <a:gradFill rotWithShape="1">
              <a:gsLst>
                <a:gs pos="0">
                  <a:schemeClr val="accent5">
                    <a:lumMod val="60000"/>
                    <a:satMod val="103000"/>
                    <a:lumMod val="102000"/>
                    <a:tint val="94000"/>
                  </a:schemeClr>
                </a:gs>
                <a:gs pos="50000">
                  <a:schemeClr val="accent5">
                    <a:lumMod val="60000"/>
                    <a:satMod val="110000"/>
                    <a:lumMod val="100000"/>
                    <a:shade val="100000"/>
                  </a:schemeClr>
                </a:gs>
                <a:gs pos="100000">
                  <a:schemeClr val="accent5">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val>
            <c:numRef>
              <c:f>'[tavole io per impatto turismo.xlsx]TURISMO'!$BM$416</c:f>
              <c:numCache>
                <c:formatCode>0.000</c:formatCode>
                <c:ptCount val="1"/>
                <c:pt idx="0">
                  <c:v>1928.3518857086585</c:v>
                </c:pt>
              </c:numCache>
            </c:numRef>
          </c:val>
          <c:extLst>
            <c:ext xmlns:c16="http://schemas.microsoft.com/office/drawing/2014/chart" uri="{C3380CC4-5D6E-409C-BE32-E72D297353CC}">
              <c16:uniqueId val="{00000009-083F-4C6A-829F-142B49BB7178}"/>
            </c:ext>
          </c:extLst>
        </c:ser>
        <c:dLbls>
          <c:dLblPos val="outEnd"/>
          <c:showLegendKey val="0"/>
          <c:showVal val="1"/>
          <c:showCatName val="0"/>
          <c:showSerName val="0"/>
          <c:showPercent val="0"/>
          <c:showBubbleSize val="0"/>
        </c:dLbls>
        <c:gapWidth val="100"/>
        <c:overlap val="-24"/>
        <c:axId val="81877518"/>
        <c:axId val="86325391"/>
        <c:extLst>
          <c:ext xmlns:c15="http://schemas.microsoft.com/office/drawing/2012/chart" uri="{02D57815-91ED-43cb-92C2-25804820EDAC}">
            <c15:filteredBarSeries>
              <c15:ser>
                <c:idx val="6"/>
                <c:order val="6"/>
                <c:tx>
                  <c:strRef>
                    <c:extLst>
                      <c:ext uri="{02D57815-91ED-43cb-92C2-25804820EDAC}">
                        <c15:formulaRef>
                          <c15:sqref>'[tavole io per impatto turismo.xlsx]TURISMO'!$BO$412</c15:sqref>
                        </c15:formulaRef>
                      </c:ext>
                    </c:extLst>
                    <c:strCache>
                      <c:ptCount val="1"/>
                      <c:pt idx="0">
                        <c:v>ULA</c:v>
                      </c:pt>
                    </c:strCache>
                  </c:strRef>
                </c:tx>
                <c:spPr>
                  <a:gradFill rotWithShape="1">
                    <a:gsLst>
                      <a:gs pos="0">
                        <a:schemeClr val="accent1">
                          <a:lumMod val="60000"/>
                          <a:satMod val="103000"/>
                          <a:lumMod val="102000"/>
                          <a:tint val="94000"/>
                        </a:schemeClr>
                      </a:gs>
                      <a:gs pos="50000">
                        <a:schemeClr val="accent1">
                          <a:lumMod val="60000"/>
                          <a:satMod val="110000"/>
                          <a:lumMod val="100000"/>
                          <a:shade val="100000"/>
                        </a:schemeClr>
                      </a:gs>
                      <a:gs pos="100000">
                        <a:schemeClr val="accent1">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uri="{CE6537A1-D6FC-4f65-9D91-7224C49458BB}">
                      <c15:showLeaderLines val="0"/>
                    </c:ext>
                  </c:extLst>
                </c:dLbls>
                <c:val>
                  <c:numRef>
                    <c:extLst>
                      <c:ext uri="{02D57815-91ED-43cb-92C2-25804820EDAC}">
                        <c15:formulaRef>
                          <c15:sqref>'[tavole io per impatto turismo.xlsx]TURISMO'!$BN$412</c15:sqref>
                        </c15:formulaRef>
                      </c:ext>
                    </c:extLst>
                    <c:numCache>
                      <c:formatCode>0.0</c:formatCode>
                      <c:ptCount val="1"/>
                      <c:pt idx="0">
                        <c:v>22.694702781599229</c:v>
                      </c:pt>
                    </c:numCache>
                  </c:numRef>
                </c:val>
                <c:extLst>
                  <c:ext xmlns:c16="http://schemas.microsoft.com/office/drawing/2014/chart" uri="{C3380CC4-5D6E-409C-BE32-E72D297353CC}">
                    <c16:uniqueId val="{0000000A-083F-4C6A-829F-142B49BB7178}"/>
                  </c:ext>
                </c:extLst>
              </c15:ser>
            </c15:filteredBarSeries>
          </c:ext>
        </c:extLst>
      </c:barChart>
      <c:catAx>
        <c:axId val="8187751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crossAx val="86325391"/>
        <c:crosses val="autoZero"/>
        <c:auto val="1"/>
        <c:lblAlgn val="ctr"/>
        <c:lblOffset val="100"/>
        <c:noMultiLvlLbl val="0"/>
      </c:catAx>
      <c:valAx>
        <c:axId val="86325391"/>
        <c:scaling>
          <c:orientation val="minMax"/>
        </c:scaling>
        <c:delete val="0"/>
        <c:axPos val="l"/>
        <c:majorGridlines>
          <c:spPr>
            <a:ln w="9525" cap="flat" cmpd="sng" algn="ctr">
              <a:solidFill>
                <a:schemeClr val="tx2">
                  <a:lumMod val="15000"/>
                  <a:lumOff val="85000"/>
                </a:schemeClr>
              </a:solidFill>
              <a:round/>
            </a:ln>
            <a:effectLst/>
          </c:spPr>
        </c:majorGridlines>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crossAx val="8187751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legend>
    <c:plotVisOnly val="1"/>
    <c:dispBlanksAs val="gap"/>
    <c:showDLblsOverMax val="1"/>
  </c:chart>
  <c:spPr>
    <a:noFill/>
    <a:ln>
      <a:noFill/>
    </a:ln>
    <a:effectLst/>
  </c:spPr>
  <c:txPr>
    <a:bodyPr/>
    <a:lstStyle/>
    <a:p>
      <a:pPr>
        <a:defRPr sz="1050"/>
      </a:pPr>
      <a:endParaRPr lang="it-IT"/>
    </a:p>
  </c:txPr>
  <c:externalData r:id="rId3">
    <c:autoUpdate val="0"/>
  </c:externalData>
  <c:userShapes r:id="rId4"/>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60" b="1" i="0" u="none" strike="noStrike" kern="1200" baseline="0">
                <a:solidFill>
                  <a:schemeClr val="tx2"/>
                </a:solidFill>
                <a:latin typeface="+mn-lt"/>
                <a:ea typeface="+mn-ea"/>
                <a:cs typeface="+mn-cs"/>
              </a:defRPr>
            </a:pPr>
            <a:r>
              <a:rPr lang="en-US"/>
              <a:t>Moltiplicatori</a:t>
            </a:r>
          </a:p>
        </c:rich>
      </c:tx>
      <c:overlay val="0"/>
      <c:spPr>
        <a:noFill/>
        <a:ln>
          <a:noFill/>
        </a:ln>
        <a:effectLst/>
      </c:spPr>
      <c:txPr>
        <a:bodyPr rot="0" spcFirstLastPara="1" vertOverflow="ellipsis" vert="horz" wrap="square" anchor="ctr" anchorCtr="1"/>
        <a:lstStyle/>
        <a:p>
          <a:pPr>
            <a:defRPr sz="1260" b="1" i="0" u="none" strike="noStrike" kern="1200" baseline="0">
              <a:solidFill>
                <a:schemeClr val="tx2"/>
              </a:solidFill>
              <a:latin typeface="+mn-lt"/>
              <a:ea typeface="+mn-ea"/>
              <a:cs typeface="+mn-cs"/>
            </a:defRPr>
          </a:pPr>
          <a:endParaRPr lang="it-IT"/>
        </a:p>
      </c:txPr>
    </c:title>
    <c:autoTitleDeleted val="0"/>
    <c:plotArea>
      <c:layout/>
      <c:barChart>
        <c:barDir val="col"/>
        <c:grouping val="clustered"/>
        <c:varyColors val="0"/>
        <c:ser>
          <c:idx val="0"/>
          <c:order val="0"/>
          <c:tx>
            <c:strRef>
              <c:f>'[tavole io per impatto turismo.xlsx]TURISMO'!$BO$406</c:f>
              <c:strCache>
                <c:ptCount val="1"/>
                <c:pt idx="0">
                  <c:v>SPESA</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accent1">
                        <a:lumMod val="75000"/>
                      </a:schemeClr>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turismo.xlsx]TURISMO'!$BN$406</c:f>
              <c:numCache>
                <c:formatCode>0.00</c:formatCode>
                <c:ptCount val="1"/>
                <c:pt idx="0">
                  <c:v>1</c:v>
                </c:pt>
              </c:numCache>
            </c:numRef>
          </c:val>
          <c:extLst>
            <c:ext xmlns:c16="http://schemas.microsoft.com/office/drawing/2014/chart" uri="{C3380CC4-5D6E-409C-BE32-E72D297353CC}">
              <c16:uniqueId val="{00000000-9104-47C8-93DB-BF8E9D6BA255}"/>
            </c:ext>
          </c:extLst>
        </c:ser>
        <c:ser>
          <c:idx val="1"/>
          <c:order val="1"/>
          <c:tx>
            <c:strRef>
              <c:f>'[tavole io per impatto turismo.xlsx]TURISMO'!$BO$407</c:f>
              <c:strCache>
                <c:ptCount val="1"/>
                <c:pt idx="0">
                  <c:v>IMP DIRETTO</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turismo.xlsx]TURISMO'!$BN$407</c:f>
              <c:numCache>
                <c:formatCode>0.00</c:formatCode>
                <c:ptCount val="1"/>
                <c:pt idx="0">
                  <c:v>1.4681305070818449</c:v>
                </c:pt>
              </c:numCache>
            </c:numRef>
          </c:val>
          <c:extLst>
            <c:ext xmlns:c16="http://schemas.microsoft.com/office/drawing/2014/chart" uri="{C3380CC4-5D6E-409C-BE32-E72D297353CC}">
              <c16:uniqueId val="{00000001-9104-47C8-93DB-BF8E9D6BA255}"/>
            </c:ext>
          </c:extLst>
        </c:ser>
        <c:ser>
          <c:idx val="2"/>
          <c:order val="2"/>
          <c:tx>
            <c:strRef>
              <c:f>'[tavole io per impatto turismo.xlsx]TURISMO'!$BO$408</c:f>
              <c:strCache>
                <c:ptCount val="1"/>
                <c:pt idx="0">
                  <c:v>IMP INDIRETTO</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turismo.xlsx]TURISMO'!$BN$408</c:f>
              <c:numCache>
                <c:formatCode>0.00</c:formatCode>
                <c:ptCount val="1"/>
                <c:pt idx="0">
                  <c:v>0.49983740306388535</c:v>
                </c:pt>
              </c:numCache>
            </c:numRef>
          </c:val>
          <c:extLst>
            <c:ext xmlns:c16="http://schemas.microsoft.com/office/drawing/2014/chart" uri="{C3380CC4-5D6E-409C-BE32-E72D297353CC}">
              <c16:uniqueId val="{00000002-9104-47C8-93DB-BF8E9D6BA255}"/>
            </c:ext>
          </c:extLst>
        </c:ser>
        <c:ser>
          <c:idx val="3"/>
          <c:order val="3"/>
          <c:tx>
            <c:strRef>
              <c:f>'[tavole io per impatto turismo.xlsx]TURISMO'!$BO$409</c:f>
              <c:strCache>
                <c:ptCount val="1"/>
                <c:pt idx="0">
                  <c:v>INDOTTO</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turismo.xlsx]TURISMO'!$BN$409</c:f>
              <c:numCache>
                <c:formatCode>0.00</c:formatCode>
                <c:ptCount val="1"/>
                <c:pt idx="0">
                  <c:v>1.1145440277341032</c:v>
                </c:pt>
              </c:numCache>
            </c:numRef>
          </c:val>
          <c:extLst>
            <c:ext xmlns:c16="http://schemas.microsoft.com/office/drawing/2014/chart" uri="{C3380CC4-5D6E-409C-BE32-E72D297353CC}">
              <c16:uniqueId val="{00000003-9104-47C8-93DB-BF8E9D6BA255}"/>
            </c:ext>
          </c:extLst>
        </c:ser>
        <c:ser>
          <c:idx val="4"/>
          <c:order val="4"/>
          <c:tx>
            <c:strRef>
              <c:f>'[tavole io per impatto turismo.xlsx]TURISMO'!$BO$410</c:f>
              <c:strCache>
                <c:ptCount val="1"/>
                <c:pt idx="0">
                  <c:v>IMP. TOTALE</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rgbClr val="7030A0"/>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turismo.xlsx]TURISMO'!$BN$410</c:f>
              <c:numCache>
                <c:formatCode>0.00</c:formatCode>
                <c:ptCount val="1"/>
                <c:pt idx="0">
                  <c:v>3.082511937879834</c:v>
                </c:pt>
              </c:numCache>
            </c:numRef>
          </c:val>
          <c:extLst>
            <c:ext xmlns:c16="http://schemas.microsoft.com/office/drawing/2014/chart" uri="{C3380CC4-5D6E-409C-BE32-E72D297353CC}">
              <c16:uniqueId val="{00000004-9104-47C8-93DB-BF8E9D6BA255}"/>
            </c:ext>
          </c:extLst>
        </c:ser>
        <c:ser>
          <c:idx val="5"/>
          <c:order val="5"/>
          <c:tx>
            <c:strRef>
              <c:f>'[tavole io per impatto turismo.xlsx]TURISMO'!$BO$411</c:f>
              <c:strCache>
                <c:ptCount val="1"/>
                <c:pt idx="0">
                  <c:v>VA o PIL</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accent6">
                        <a:lumMod val="75000"/>
                      </a:schemeClr>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turismo.xlsx]TURISMO'!$BN$411</c:f>
              <c:numCache>
                <c:formatCode>0.00</c:formatCode>
                <c:ptCount val="1"/>
                <c:pt idx="0">
                  <c:v>1.3922020387492724</c:v>
                </c:pt>
              </c:numCache>
            </c:numRef>
          </c:val>
          <c:extLst>
            <c:ext xmlns:c16="http://schemas.microsoft.com/office/drawing/2014/chart" uri="{C3380CC4-5D6E-409C-BE32-E72D297353CC}">
              <c16:uniqueId val="{00000005-9104-47C8-93DB-BF8E9D6BA255}"/>
            </c:ext>
          </c:extLst>
        </c:ser>
        <c:ser>
          <c:idx val="7"/>
          <c:order val="7"/>
          <c:tx>
            <c:strRef>
              <c:f>'[tavole io per impatto turismo.xlsx]TURISMO'!$BO$413</c:f>
              <c:strCache>
                <c:ptCount val="1"/>
                <c:pt idx="0">
                  <c:v>IMPOSTE INDIRETTE</c:v>
                </c:pt>
              </c:strCache>
            </c:strRef>
          </c:tx>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turismo.xlsx]TURISMO'!$BN$413</c:f>
              <c:numCache>
                <c:formatCode>0.00</c:formatCode>
                <c:ptCount val="1"/>
                <c:pt idx="0">
                  <c:v>0.13958442182278069</c:v>
                </c:pt>
              </c:numCache>
            </c:numRef>
          </c:val>
          <c:extLst>
            <c:ext xmlns:c16="http://schemas.microsoft.com/office/drawing/2014/chart" uri="{C3380CC4-5D6E-409C-BE32-E72D297353CC}">
              <c16:uniqueId val="{00000006-9104-47C8-93DB-BF8E9D6BA255}"/>
            </c:ext>
          </c:extLst>
        </c:ser>
        <c:ser>
          <c:idx val="8"/>
          <c:order val="8"/>
          <c:tx>
            <c:strRef>
              <c:f>'[tavole io per impatto turismo.xlsx]TURISMO'!$BO$414</c:f>
              <c:strCache>
                <c:ptCount val="1"/>
                <c:pt idx="0">
                  <c:v>IMPOSTE DIRETTE STATALI</c:v>
                </c:pt>
              </c:strCache>
            </c:strRef>
          </c:tx>
          <c:spPr>
            <a:gradFill rotWithShape="1">
              <a:gsLst>
                <a:gs pos="0">
                  <a:schemeClr val="accent3">
                    <a:lumMod val="60000"/>
                    <a:satMod val="103000"/>
                    <a:lumMod val="102000"/>
                    <a:tint val="94000"/>
                  </a:schemeClr>
                </a:gs>
                <a:gs pos="50000">
                  <a:schemeClr val="accent3">
                    <a:lumMod val="60000"/>
                    <a:satMod val="110000"/>
                    <a:lumMod val="100000"/>
                    <a:shade val="100000"/>
                  </a:schemeClr>
                </a:gs>
                <a:gs pos="100000">
                  <a:schemeClr val="accent3">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val>
            <c:numRef>
              <c:f>'[tavole io per impatto turismo.xlsx]TURISMO'!$BN$414</c:f>
              <c:numCache>
                <c:formatCode>0.00</c:formatCode>
                <c:ptCount val="1"/>
                <c:pt idx="0">
                  <c:v>0.30598963153701614</c:v>
                </c:pt>
              </c:numCache>
            </c:numRef>
          </c:val>
          <c:extLst>
            <c:ext xmlns:c16="http://schemas.microsoft.com/office/drawing/2014/chart" uri="{C3380CC4-5D6E-409C-BE32-E72D297353CC}">
              <c16:uniqueId val="{00000007-9104-47C8-93DB-BF8E9D6BA255}"/>
            </c:ext>
          </c:extLst>
        </c:ser>
        <c:ser>
          <c:idx val="9"/>
          <c:order val="9"/>
          <c:tx>
            <c:strRef>
              <c:f>'[tavole io per impatto turismo.xlsx]TURISMO'!$BO$415</c:f>
              <c:strCache>
                <c:ptCount val="1"/>
                <c:pt idx="0">
                  <c:v>IMPOSTE LOCALI E REGIONALI</c:v>
                </c:pt>
              </c:strCache>
            </c:strRef>
          </c:tx>
          <c:spPr>
            <a:gradFill rotWithShape="1">
              <a:gsLst>
                <a:gs pos="0">
                  <a:schemeClr val="accent4">
                    <a:lumMod val="60000"/>
                    <a:satMod val="103000"/>
                    <a:lumMod val="102000"/>
                    <a:tint val="94000"/>
                  </a:schemeClr>
                </a:gs>
                <a:gs pos="50000">
                  <a:schemeClr val="accent4">
                    <a:lumMod val="60000"/>
                    <a:satMod val="110000"/>
                    <a:lumMod val="100000"/>
                    <a:shade val="100000"/>
                  </a:schemeClr>
                </a:gs>
                <a:gs pos="100000">
                  <a:schemeClr val="accent4">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val>
            <c:numRef>
              <c:f>'[tavole io per impatto turismo.xlsx]TURISMO'!$BN$415</c:f>
              <c:numCache>
                <c:formatCode>0.00</c:formatCode>
                <c:ptCount val="1"/>
                <c:pt idx="0">
                  <c:v>7.5602131966867783E-2</c:v>
                </c:pt>
              </c:numCache>
            </c:numRef>
          </c:val>
          <c:extLst>
            <c:ext xmlns:c16="http://schemas.microsoft.com/office/drawing/2014/chart" uri="{C3380CC4-5D6E-409C-BE32-E72D297353CC}">
              <c16:uniqueId val="{00000008-9104-47C8-93DB-BF8E9D6BA255}"/>
            </c:ext>
          </c:extLst>
        </c:ser>
        <c:ser>
          <c:idx val="10"/>
          <c:order val="10"/>
          <c:tx>
            <c:strRef>
              <c:f>'[tavole io per impatto turismo.xlsx]TURISMO'!$BO$416</c:f>
              <c:strCache>
                <c:ptCount val="1"/>
                <c:pt idx="0">
                  <c:v>TAX TOTAL 2</c:v>
                </c:pt>
              </c:strCache>
            </c:strRef>
          </c:tx>
          <c:spPr>
            <a:gradFill rotWithShape="1">
              <a:gsLst>
                <a:gs pos="0">
                  <a:schemeClr val="accent5">
                    <a:lumMod val="60000"/>
                    <a:satMod val="103000"/>
                    <a:lumMod val="102000"/>
                    <a:tint val="94000"/>
                  </a:schemeClr>
                </a:gs>
                <a:gs pos="50000">
                  <a:schemeClr val="accent5">
                    <a:lumMod val="60000"/>
                    <a:satMod val="110000"/>
                    <a:lumMod val="100000"/>
                    <a:shade val="100000"/>
                  </a:schemeClr>
                </a:gs>
                <a:gs pos="100000">
                  <a:schemeClr val="accent5">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accent5">
                        <a:lumMod val="75000"/>
                      </a:schemeClr>
                    </a:solidFill>
                    <a:latin typeface="+mn-lt"/>
                    <a:ea typeface="+mn-ea"/>
                    <a:cs typeface="+mn-cs"/>
                  </a:defRPr>
                </a:pPr>
                <a:endParaRPr lang="it-I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val>
            <c:numRef>
              <c:f>'[tavole io per impatto turismo.xlsx]TURISMO'!$BN$416</c:f>
              <c:numCache>
                <c:formatCode>0.00</c:formatCode>
                <c:ptCount val="1"/>
                <c:pt idx="0">
                  <c:v>0.52117618532666465</c:v>
                </c:pt>
              </c:numCache>
            </c:numRef>
          </c:val>
          <c:extLst>
            <c:ext xmlns:c16="http://schemas.microsoft.com/office/drawing/2014/chart" uri="{C3380CC4-5D6E-409C-BE32-E72D297353CC}">
              <c16:uniqueId val="{00000009-9104-47C8-93DB-BF8E9D6BA255}"/>
            </c:ext>
          </c:extLst>
        </c:ser>
        <c:dLbls>
          <c:dLblPos val="outEnd"/>
          <c:showLegendKey val="0"/>
          <c:showVal val="1"/>
          <c:showCatName val="0"/>
          <c:showSerName val="0"/>
          <c:showPercent val="0"/>
          <c:showBubbleSize val="0"/>
        </c:dLbls>
        <c:gapWidth val="100"/>
        <c:overlap val="-24"/>
        <c:axId val="81877518"/>
        <c:axId val="86325391"/>
        <c:extLst>
          <c:ext xmlns:c15="http://schemas.microsoft.com/office/drawing/2012/chart" uri="{02D57815-91ED-43cb-92C2-25804820EDAC}">
            <c15:filteredBarSeries>
              <c15:ser>
                <c:idx val="6"/>
                <c:order val="6"/>
                <c:tx>
                  <c:strRef>
                    <c:extLst>
                      <c:ext uri="{02D57815-91ED-43cb-92C2-25804820EDAC}">
                        <c15:formulaRef>
                          <c15:sqref>'[tavole io per impatto turismo.xlsx]TURISMO'!$BO$412</c15:sqref>
                        </c15:formulaRef>
                      </c:ext>
                    </c:extLst>
                    <c:strCache>
                      <c:ptCount val="1"/>
                      <c:pt idx="0">
                        <c:v>ULA</c:v>
                      </c:pt>
                    </c:strCache>
                  </c:strRef>
                </c:tx>
                <c:spPr>
                  <a:gradFill rotWithShape="1">
                    <a:gsLst>
                      <a:gs pos="0">
                        <a:schemeClr val="accent1">
                          <a:lumMod val="60000"/>
                          <a:satMod val="103000"/>
                          <a:lumMod val="102000"/>
                          <a:tint val="94000"/>
                        </a:schemeClr>
                      </a:gs>
                      <a:gs pos="50000">
                        <a:schemeClr val="accent1">
                          <a:lumMod val="60000"/>
                          <a:satMod val="110000"/>
                          <a:lumMod val="100000"/>
                          <a:shade val="100000"/>
                        </a:schemeClr>
                      </a:gs>
                      <a:gs pos="100000">
                        <a:schemeClr val="accent1">
                          <a:lumMod val="60000"/>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2"/>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uri="{CE6537A1-D6FC-4f65-9D91-7224C49458BB}">
                      <c15:showLeaderLines val="0"/>
                    </c:ext>
                  </c:extLst>
                </c:dLbls>
                <c:val>
                  <c:numRef>
                    <c:extLst>
                      <c:ext uri="{02D57815-91ED-43cb-92C2-25804820EDAC}">
                        <c15:formulaRef>
                          <c15:sqref>'[tavole io per impatto turismo.xlsx]TURISMO'!$BN$412</c15:sqref>
                        </c15:formulaRef>
                      </c:ext>
                    </c:extLst>
                    <c:numCache>
                      <c:formatCode>0.0</c:formatCode>
                      <c:ptCount val="1"/>
                      <c:pt idx="0">
                        <c:v>22.694702781599229</c:v>
                      </c:pt>
                    </c:numCache>
                  </c:numRef>
                </c:val>
                <c:extLst>
                  <c:ext xmlns:c16="http://schemas.microsoft.com/office/drawing/2014/chart" uri="{C3380CC4-5D6E-409C-BE32-E72D297353CC}">
                    <c16:uniqueId val="{0000000A-9104-47C8-93DB-BF8E9D6BA255}"/>
                  </c:ext>
                </c:extLst>
              </c15:ser>
            </c15:filteredBarSeries>
          </c:ext>
        </c:extLst>
      </c:barChart>
      <c:catAx>
        <c:axId val="8187751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crossAx val="86325391"/>
        <c:crosses val="autoZero"/>
        <c:auto val="1"/>
        <c:lblAlgn val="ctr"/>
        <c:lblOffset val="100"/>
        <c:noMultiLvlLbl val="0"/>
      </c:catAx>
      <c:valAx>
        <c:axId val="86325391"/>
        <c:scaling>
          <c:orientation val="minMax"/>
        </c:scaling>
        <c:delete val="0"/>
        <c:axPos val="l"/>
        <c:majorGridlines>
          <c:spPr>
            <a:ln w="9525" cap="flat" cmpd="sng" algn="ctr">
              <a:solidFill>
                <a:schemeClr val="tx2">
                  <a:lumMod val="15000"/>
                  <a:lumOff val="85000"/>
                </a:schemeClr>
              </a:solidFill>
              <a:round/>
            </a:ln>
            <a:effectLst/>
          </c:spPr>
        </c:majorGridlines>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crossAx val="8187751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2"/>
              </a:solidFill>
              <a:latin typeface="+mn-lt"/>
              <a:ea typeface="+mn-ea"/>
              <a:cs typeface="+mn-cs"/>
            </a:defRPr>
          </a:pPr>
          <a:endParaRPr lang="it-IT"/>
        </a:p>
      </c:txPr>
    </c:legend>
    <c:plotVisOnly val="1"/>
    <c:dispBlanksAs val="gap"/>
    <c:showDLblsOverMax val="1"/>
  </c:chart>
  <c:spPr>
    <a:noFill/>
    <a:ln>
      <a:noFill/>
    </a:ln>
    <a:effectLst/>
  </c:spPr>
  <c:txPr>
    <a:bodyPr/>
    <a:lstStyle/>
    <a:p>
      <a:pPr>
        <a:defRPr sz="1050"/>
      </a:pPr>
      <a:endParaRPr lang="it-IT"/>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r>
              <a:rPr lang="en-US"/>
              <a:t>IMPATTO IN TERMINI DI ULA</a:t>
            </a:r>
          </a:p>
        </c:rich>
      </c:tx>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it-IT"/>
        </a:p>
      </c:txPr>
    </c:title>
    <c:autoTitleDeleted val="0"/>
    <c:plotArea>
      <c:layout/>
      <c:barChart>
        <c:barDir val="col"/>
        <c:grouping val="clustered"/>
        <c:varyColors val="0"/>
        <c:ser>
          <c:idx val="0"/>
          <c:order val="0"/>
          <c:spPr>
            <a:solidFill>
              <a:schemeClr val="accent1"/>
            </a:solidFill>
            <a:ln>
              <a:noFill/>
            </a:ln>
            <a:effectLst/>
          </c:spPr>
          <c:invertIfNegative val="0"/>
          <c:dLbls>
            <c:numFmt formatCode="#,##0" sourceLinked="0"/>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it-IT"/>
              </a:p>
            </c:txPr>
            <c:dLblPos val="outEnd"/>
            <c:showLegendKey val="0"/>
            <c:showVal val="1"/>
            <c:showCatName val="0"/>
            <c:showSerName val="0"/>
            <c:showPercent val="0"/>
            <c:showBubbleSize val="1"/>
            <c:separator>; </c:separator>
            <c:showLeaderLines val="0"/>
            <c:extLst>
              <c:ext xmlns:c15="http://schemas.microsoft.com/office/drawing/2012/chart" uri="{CE6537A1-D6FC-4f65-9D91-7224C49458BB}">
                <c15:showLeaderLines val="0"/>
              </c:ext>
            </c:extLst>
          </c:dLbls>
          <c:cat>
            <c:strRef>
              <c:f>'[tavole io per impatto turismo.xlsx]TURISMO'!$BO$338:$BO$400</c:f>
              <c:strCache>
                <c:ptCount val="63"/>
                <c:pt idx="0">
                  <c:v> Prodotti dell’agricoltura e della caccia e relativi servizi</c:v>
                </c:pt>
                <c:pt idx="1">
                  <c:v> Prodotti della silvicoltura, delle operazioni di taglio e trasporto dei tronchi e servizi connessi</c:v>
                </c:pt>
                <c:pt idx="2">
                  <c:v> Pesci ed altri prodotti della pesca; prodotti dell’acquacoltura; servizi di supporto per la pesca</c:v>
                </c:pt>
                <c:pt idx="3">
                  <c:v> Prodotti delle miniere e delle cave</c:v>
                </c:pt>
                <c:pt idx="4">
                  <c:v> Prodotti alimentari, bevande e prodotti a base di tabacco</c:v>
                </c:pt>
                <c:pt idx="5">
                  <c:v> Prodotti tessili; articoli di abbigliamento; cuoio e relativi prodotti</c:v>
                </c:pt>
                <c:pt idx="6">
                  <c:v> Legno e prodotti in legno e sughero (esclusi i mobili); articoli di paglia e materiali da intreccio</c:v>
                </c:pt>
                <c:pt idx="7">
                  <c:v> Carta e prodotti di carta</c:v>
                </c:pt>
                <c:pt idx="8">
                  <c:v> Servizi di stampa e di registrazione</c:v>
                </c:pt>
                <c:pt idx="9">
                  <c:v> Coke e prodotti petroliferi raffinati</c:v>
                </c:pt>
                <c:pt idx="10">
                  <c:v> Prodotti chimici</c:v>
                </c:pt>
                <c:pt idx="11">
                  <c:v> Prodotti farmaceutici di base e preparati farmaceutici</c:v>
                </c:pt>
                <c:pt idx="12">
                  <c:v> Articoli in gomma e in materie plastiche</c:v>
                </c:pt>
                <c:pt idx="13">
                  <c:v> Altri prodotti della lavorazione di minerali non metalliferi</c:v>
                </c:pt>
                <c:pt idx="14">
                  <c:v> Metalli</c:v>
                </c:pt>
                <c:pt idx="15">
                  <c:v> Prodotti in metallo, esclusi macchine e impianti</c:v>
                </c:pt>
                <c:pt idx="16">
                  <c:v> Prodotti informatici, elettronici ed ottici</c:v>
                </c:pt>
                <c:pt idx="17">
                  <c:v> Apparecchiature elettriche</c:v>
                </c:pt>
                <c:pt idx="18">
                  <c:v> Macchine ed apparecchi meccanici n.c.a.</c:v>
                </c:pt>
                <c:pt idx="19">
                  <c:v> Autoveicoli, rimorchi e semirimorchi</c:v>
                </c:pt>
                <c:pt idx="20">
                  <c:v> Altri mezzi di trasporto</c:v>
                </c:pt>
                <c:pt idx="21">
                  <c:v> Mobilio; altri manufatti</c:v>
                </c:pt>
                <c:pt idx="22">
                  <c:v> Servizi di riparazione e installazione di macchinari e apparecchi</c:v>
                </c:pt>
                <c:pt idx="23">
                  <c:v> Energia elettrica, gas, vapore e aria condizionata</c:v>
                </c:pt>
                <c:pt idx="24">
                  <c:v> Acqua naturale; servizi di trattamento delle acque e di produzione e distribuzione d’acqua</c:v>
                </c:pt>
                <c:pt idx="25">
                  <c:v> Servizi di smaltimento delle acque di scarico; fanghi di depurazione; servizi di raccolta, trattamento e smaltimento dei rifiuti; servizi di recupero dei materiali; servizi di decontaminazione ed altri servizi di trattamento dei rifiuti</c:v>
                </c:pt>
                <c:pt idx="26">
                  <c:v> Lavori di costruzione ed opere di edilizia civile</c:v>
                </c:pt>
                <c:pt idx="27">
                  <c:v> Servizi di vendita all’ingrosso e al dettaglio e di riparazione di autoveicoli e motocicli</c:v>
                </c:pt>
                <c:pt idx="28">
                  <c:v> Servizi di vendita all’ingrosso, escluso quello di autoveicoli e di motocicli</c:v>
                </c:pt>
                <c:pt idx="29">
                  <c:v> Servizi di vendita al dettaglio, escluso quello di autoveicoli e di motocicli</c:v>
                </c:pt>
                <c:pt idx="30">
                  <c:v> Servizi di trasporto terrestre e di trasporto mediante condotte</c:v>
                </c:pt>
                <c:pt idx="31">
                  <c:v> Servizi di trasporto marittimo e per vie d’acqua</c:v>
                </c:pt>
                <c:pt idx="32">
                  <c:v> Servizi di trasporto aereo</c:v>
                </c:pt>
                <c:pt idx="33">
                  <c:v> Servizi di magazzinaggio e di supporto per i trasporti</c:v>
                </c:pt>
                <c:pt idx="34">
                  <c:v> Servizi postali e di corriere</c:v>
                </c:pt>
                <c:pt idx="35">
                  <c:v> Servizi di alloggio e di ristorazione</c:v>
                </c:pt>
                <c:pt idx="36">
                  <c:v> Servizi di editoria</c:v>
                </c:pt>
                <c:pt idx="37">
                  <c:v> Servizi di produzione di pellicole cinematografiche, di video e di programmi televisivi; edizione di registrazioni sonore e edizioni musicali; servizi di programmazione e di emissione radiofonica e televisiva</c:v>
                </c:pt>
                <c:pt idx="38">
                  <c:v> Servizi di telecomunicazione</c:v>
                </c:pt>
                <c:pt idx="39">
                  <c:v> Programmazione informatica, consulenze e servizi connessi; servizi d’informazione</c:v>
                </c:pt>
                <c:pt idx="40">
                  <c:v> Servizi finanziari (escluse le assicurazioni e i fondi pensione)</c:v>
                </c:pt>
                <c:pt idx="41">
                  <c:v> Servizi connessi alle assicurazioni, alle riassicurazioni e ai fondi pensione, escluse le assicurazioni sociali obbligatorie</c:v>
                </c:pt>
                <c:pt idx="42">
                  <c:v> Servizi ausiliari dei servizi finanziari e dei servizi assicurativi</c:v>
                </c:pt>
                <c:pt idx="43">
                  <c:v> Servizi immobiliari</c:v>
                </c:pt>
                <c:pt idx="44">
                  <c:v> Servizi legali e contabilità; servizi di sedi sociali; servizi di consulenza in materia amministrativo-gestionale</c:v>
                </c:pt>
                <c:pt idx="45">
                  <c:v> Servizi in materia di architettura e di ingegneria; servizi di sperimentazione e di analisi tecnica</c:v>
                </c:pt>
                <c:pt idx="46">
                  <c:v> Servizi di ricerca e sviluppo scientifici</c:v>
                </c:pt>
                <c:pt idx="47">
                  <c:v> Servizi di pubblicità e studi di mercato</c:v>
                </c:pt>
                <c:pt idx="48">
                  <c:v> Altri servizi professionali, scientifici e tecnici; servizi veterinari</c:v>
                </c:pt>
                <c:pt idx="49">
                  <c:v> Servizi di locazione e leasing</c:v>
                </c:pt>
                <c:pt idx="50">
                  <c:v> Servizi del lavoro</c:v>
                </c:pt>
                <c:pt idx="51">
                  <c:v> Servizi delle agenzie di viaggio, degli operatori turistici ed altri servizi di prenotazione e servizi connessi</c:v>
                </c:pt>
                <c:pt idx="52">
                  <c:v> Servizi investigativi e di vigilanza; servizi di manutenzione degli edifici e del paesaggio; servizi amministrativi e di sostegno per le funzioni d’ufficio ed altri servizi di sostegno alle imprese</c:v>
                </c:pt>
                <c:pt idx="53">
                  <c:v> Servizi di pubblica amministrazione e difesa; servizi di assicurazione sociale obbligatoria</c:v>
                </c:pt>
                <c:pt idx="54">
                  <c:v> Servizi di istruzione</c:v>
                </c:pt>
                <c:pt idx="55">
                  <c:v> Servizi sanitari</c:v>
                </c:pt>
                <c:pt idx="56">
                  <c:v> Servizi di assistenza residenziale; servizi di assistenza sociale non residenziale</c:v>
                </c:pt>
                <c:pt idx="57">
                  <c:v> Servizi creativi, artistici e d’intrattenimento; servizi di biblioteche, archivi, musei ed altri servizi culturali; servizi riguardanti il gioco d’azzardo</c:v>
                </c:pt>
                <c:pt idx="58">
                  <c:v> Servizi sportivi e di intrattenimento e divertimento</c:v>
                </c:pt>
                <c:pt idx="59">
                  <c:v> Servizi forniti da organizzazioni associative</c:v>
                </c:pt>
                <c:pt idx="60">
                  <c:v> Servizi di riparazione di elaboratori elettronici e di beni per uso personale e domestico</c:v>
                </c:pt>
                <c:pt idx="61">
                  <c:v> Altri servizi personali</c:v>
                </c:pt>
                <c:pt idx="62">
                  <c:v> Servizi di datore di lavoro svolti da famiglie e convivenze; produzione di beni e servizi per uso proprio da parte di famiglie e convivenze</c:v>
                </c:pt>
              </c:strCache>
            </c:strRef>
          </c:cat>
          <c:val>
            <c:numRef>
              <c:f>'[tavole io per impatto turismo.xlsx]TURISMO'!$B$412:$BL$412</c:f>
              <c:numCache>
                <c:formatCode>0</c:formatCode>
                <c:ptCount val="63"/>
                <c:pt idx="0">
                  <c:v>1951.6294717331332</c:v>
                </c:pt>
                <c:pt idx="1">
                  <c:v>27.84155919044078</c:v>
                </c:pt>
                <c:pt idx="2">
                  <c:v>83.169993788497649</c:v>
                </c:pt>
                <c:pt idx="3">
                  <c:v>118.52641758838406</c:v>
                </c:pt>
                <c:pt idx="4">
                  <c:v>13161.434288255581</c:v>
                </c:pt>
                <c:pt idx="5">
                  <c:v>624.20663118832351</c:v>
                </c:pt>
                <c:pt idx="6">
                  <c:v>207.04833172501284</c:v>
                </c:pt>
                <c:pt idx="7">
                  <c:v>239.40629217428796</c:v>
                </c:pt>
                <c:pt idx="8">
                  <c:v>249.81415721524488</c:v>
                </c:pt>
                <c:pt idx="9">
                  <c:v>391.09948385134589</c:v>
                </c:pt>
                <c:pt idx="10">
                  <c:v>230.23981301391424</c:v>
                </c:pt>
                <c:pt idx="11">
                  <c:v>71.150318259026974</c:v>
                </c:pt>
                <c:pt idx="12">
                  <c:v>253.26483269296116</c:v>
                </c:pt>
                <c:pt idx="13">
                  <c:v>103.67294548193772</c:v>
                </c:pt>
                <c:pt idx="14">
                  <c:v>124.05831229790189</c:v>
                </c:pt>
                <c:pt idx="15">
                  <c:v>369.0138244125734</c:v>
                </c:pt>
                <c:pt idx="16">
                  <c:v>311.10646294204963</c:v>
                </c:pt>
                <c:pt idx="17">
                  <c:v>226.23737882196673</c:v>
                </c:pt>
                <c:pt idx="18">
                  <c:v>520.8353521473457</c:v>
                </c:pt>
                <c:pt idx="19">
                  <c:v>680.61848477725641</c:v>
                </c:pt>
                <c:pt idx="20">
                  <c:v>137.79079260070762</c:v>
                </c:pt>
                <c:pt idx="21">
                  <c:v>296.28452143239826</c:v>
                </c:pt>
                <c:pt idx="22">
                  <c:v>385.82661148458806</c:v>
                </c:pt>
                <c:pt idx="23">
                  <c:v>783.99360412879957</c:v>
                </c:pt>
                <c:pt idx="24">
                  <c:v>146.97135759066822</c:v>
                </c:pt>
                <c:pt idx="25">
                  <c:v>437.67327004487242</c:v>
                </c:pt>
                <c:pt idx="26">
                  <c:v>2362.0825233552791</c:v>
                </c:pt>
                <c:pt idx="27">
                  <c:v>2844.4500087221145</c:v>
                </c:pt>
                <c:pt idx="28">
                  <c:v>1824.870416383927</c:v>
                </c:pt>
                <c:pt idx="29">
                  <c:v>2592.0823637928843</c:v>
                </c:pt>
                <c:pt idx="30">
                  <c:v>1187.9775490725135</c:v>
                </c:pt>
                <c:pt idx="31">
                  <c:v>29.09819321643273</c:v>
                </c:pt>
                <c:pt idx="32">
                  <c:v>33.434463194879427</c:v>
                </c:pt>
                <c:pt idx="33">
                  <c:v>690.0319752496539</c:v>
                </c:pt>
                <c:pt idx="34">
                  <c:v>33.367596056224301</c:v>
                </c:pt>
                <c:pt idx="35">
                  <c:v>30293.871172677449</c:v>
                </c:pt>
                <c:pt idx="36">
                  <c:v>141.13230489095557</c:v>
                </c:pt>
                <c:pt idx="37">
                  <c:v>108.38505906948176</c:v>
                </c:pt>
                <c:pt idx="38">
                  <c:v>295.89746323017687</c:v>
                </c:pt>
                <c:pt idx="39">
                  <c:v>747.10861729167232</c:v>
                </c:pt>
                <c:pt idx="40">
                  <c:v>534.77743057665634</c:v>
                </c:pt>
                <c:pt idx="41">
                  <c:v>301.01690182508156</c:v>
                </c:pt>
                <c:pt idx="42">
                  <c:v>321.83534027746492</c:v>
                </c:pt>
                <c:pt idx="43">
                  <c:v>260.86464129858592</c:v>
                </c:pt>
                <c:pt idx="44">
                  <c:v>709.44034086603665</c:v>
                </c:pt>
                <c:pt idx="45">
                  <c:v>362.61405636791062</c:v>
                </c:pt>
                <c:pt idx="46">
                  <c:v>367.90131150634994</c:v>
                </c:pt>
                <c:pt idx="47">
                  <c:v>222.41066390176246</c:v>
                </c:pt>
                <c:pt idx="48">
                  <c:v>247.46086640056336</c:v>
                </c:pt>
                <c:pt idx="49">
                  <c:v>314.16892224193839</c:v>
                </c:pt>
                <c:pt idx="50">
                  <c:v>223.38366742577108</c:v>
                </c:pt>
                <c:pt idx="51">
                  <c:v>302.34818438049552</c:v>
                </c:pt>
                <c:pt idx="52">
                  <c:v>582.21778192854924</c:v>
                </c:pt>
                <c:pt idx="53">
                  <c:v>1650.6156962090674</c:v>
                </c:pt>
                <c:pt idx="54">
                  <c:v>1509.2575842928593</c:v>
                </c:pt>
                <c:pt idx="55">
                  <c:v>1888.4139492936304</c:v>
                </c:pt>
                <c:pt idx="56">
                  <c:v>475.02907371864711</c:v>
                </c:pt>
                <c:pt idx="57">
                  <c:v>2972.9588074300855</c:v>
                </c:pt>
                <c:pt idx="58">
                  <c:v>3066.3699113378966</c:v>
                </c:pt>
                <c:pt idx="59">
                  <c:v>26.836907002558544</c:v>
                </c:pt>
                <c:pt idx="60">
                  <c:v>56.890921315067558</c:v>
                </c:pt>
                <c:pt idx="61">
                  <c:v>657.87747076686321</c:v>
                </c:pt>
                <c:pt idx="62">
                  <c:v>1599.0056465104221</c:v>
                </c:pt>
              </c:numCache>
            </c:numRef>
          </c:val>
          <c:extLst>
            <c:ext xmlns:c16="http://schemas.microsoft.com/office/drawing/2014/chart" uri="{C3380CC4-5D6E-409C-BE32-E72D297353CC}">
              <c16:uniqueId val="{00000000-8A62-4319-B97F-5DCDB6A132E5}"/>
            </c:ext>
          </c:extLst>
        </c:ser>
        <c:dLbls>
          <c:dLblPos val="outEnd"/>
          <c:showLegendKey val="0"/>
          <c:showVal val="1"/>
          <c:showCatName val="0"/>
          <c:showSerName val="0"/>
          <c:showPercent val="0"/>
          <c:showBubbleSize val="0"/>
        </c:dLbls>
        <c:gapWidth val="15"/>
        <c:overlap val="-90"/>
        <c:axId val="81877518"/>
        <c:axId val="86325391"/>
      </c:barChart>
      <c:catAx>
        <c:axId val="8187751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it-IT"/>
          </a:p>
        </c:txPr>
        <c:crossAx val="86325391"/>
        <c:crosses val="autoZero"/>
        <c:auto val="1"/>
        <c:lblAlgn val="ctr"/>
        <c:lblOffset val="100"/>
        <c:noMultiLvlLbl val="0"/>
      </c:catAx>
      <c:valAx>
        <c:axId val="86325391"/>
        <c:scaling>
          <c:orientation val="minMax"/>
        </c:scaling>
        <c:delete val="1"/>
        <c:axPos val="l"/>
        <c:numFmt formatCode="0.00" sourceLinked="0"/>
        <c:majorTickMark val="none"/>
        <c:minorTickMark val="none"/>
        <c:tickLblPos val="nextTo"/>
        <c:crossAx val="81877518"/>
        <c:crosses val="autoZero"/>
        <c:crossBetween val="between"/>
      </c:valAx>
      <c:spPr>
        <a:noFill/>
        <a:ln>
          <a:noFill/>
        </a:ln>
        <a:effectLst/>
      </c:spPr>
    </c:plotArea>
    <c:plotVisOnly val="1"/>
    <c:dispBlanksAs val="gap"/>
    <c:showDLblsOverMax val="1"/>
  </c:chart>
  <c:spPr>
    <a:noFill/>
    <a:ln>
      <a:noFill/>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4">
  <a:schemeClr val="accent1"/>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0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cs:styleClr val="auto"/>
    </cs:fontRef>
    <cs:spPr/>
    <cs:defRPr sz="900"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440"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0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cs:styleClr val="auto"/>
    </cs:fontRef>
    <cs:spPr/>
    <cs:defRPr sz="900"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440"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0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cs:styleClr val="auto"/>
    </cs:fontRef>
    <cs:spPr/>
    <cs:defRPr sz="900"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440"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0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cs:styleClr val="auto"/>
    </cs:fontRef>
    <cs:spPr/>
    <cs:defRPr sz="900"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440"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3.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14.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15.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0.89355</cdr:x>
      <cdr:y>0.1058</cdr:y>
    </cdr:from>
    <cdr:to>
      <cdr:x>1</cdr:x>
      <cdr:y>0.18913</cdr:y>
    </cdr:to>
    <cdr:sp macro="" textlink="">
      <cdr:nvSpPr>
        <cdr:cNvPr id="2" name="CasellaDiTesto 1">
          <a:extLst xmlns:a="http://schemas.openxmlformats.org/drawingml/2006/main">
            <a:ext uri="{FF2B5EF4-FFF2-40B4-BE49-F238E27FC236}">
              <a16:creationId xmlns:a16="http://schemas.microsoft.com/office/drawing/2014/main" id="{5DA96A0B-5104-6065-8ECE-F7992C7AC1E9}"/>
            </a:ext>
          </a:extLst>
        </cdr:cNvPr>
        <cdr:cNvSpPr txBox="1"/>
      </cdr:nvSpPr>
      <cdr:spPr>
        <a:xfrm xmlns:a="http://schemas.openxmlformats.org/drawingml/2006/main">
          <a:off x="9396248" y="460375"/>
          <a:ext cx="1119352" cy="3626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it-IT" sz="1800" dirty="0"/>
            <a:t>27.348</a:t>
          </a:r>
          <a:endParaRPr lang="it-IT"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0.33858</cdr:x>
      <cdr:y>0</cdr:y>
    </cdr:from>
    <cdr:to>
      <cdr:x>0.77111</cdr:x>
      <cdr:y>0.27428</cdr:y>
    </cdr:to>
    <cdr:sp macro="" textlink="">
      <cdr:nvSpPr>
        <cdr:cNvPr id="2" name="CasellaDiTesto 1">
          <a:extLst xmlns:a="http://schemas.openxmlformats.org/drawingml/2006/main">
            <a:ext uri="{FF2B5EF4-FFF2-40B4-BE49-F238E27FC236}">
              <a16:creationId xmlns:a16="http://schemas.microsoft.com/office/drawing/2014/main" id="{ED767EDF-775C-275F-9D87-1700E40BA36C}"/>
            </a:ext>
          </a:extLst>
        </cdr:cNvPr>
        <cdr:cNvSpPr txBox="1"/>
      </cdr:nvSpPr>
      <cdr:spPr>
        <a:xfrm xmlns:a="http://schemas.openxmlformats.org/drawingml/2006/main">
          <a:off x="2518599" y="0"/>
          <a:ext cx="3217422" cy="11666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dirty="0">
              <a:solidFill>
                <a:schemeClr val="accent5">
                  <a:lumMod val="75000"/>
                </a:schemeClr>
              </a:solidFill>
            </a:rPr>
            <a:t>Average long-term growth rates (28 years) of real GDP in annual percentage value.</a:t>
          </a:r>
        </a:p>
      </cdr:txBody>
    </cdr:sp>
  </cdr:relSizeAnchor>
  <cdr:relSizeAnchor xmlns:cdr="http://schemas.openxmlformats.org/drawingml/2006/chartDrawing">
    <cdr:from>
      <cdr:x>0.8933</cdr:x>
      <cdr:y>0.20363</cdr:y>
    </cdr:from>
    <cdr:to>
      <cdr:x>0.97276</cdr:x>
      <cdr:y>0.67463</cdr:y>
    </cdr:to>
    <cdr:sp macro="" textlink="">
      <cdr:nvSpPr>
        <cdr:cNvPr id="3" name="Freccia bidirezionale verticale 2">
          <a:extLst xmlns:a="http://schemas.openxmlformats.org/drawingml/2006/main">
            <a:ext uri="{FF2B5EF4-FFF2-40B4-BE49-F238E27FC236}">
              <a16:creationId xmlns:a16="http://schemas.microsoft.com/office/drawing/2014/main" id="{8A9B6519-DE5F-8D46-A1DE-0DE9D62DDB43}"/>
            </a:ext>
          </a:extLst>
        </cdr:cNvPr>
        <cdr:cNvSpPr/>
      </cdr:nvSpPr>
      <cdr:spPr>
        <a:xfrm xmlns:a="http://schemas.openxmlformats.org/drawingml/2006/main">
          <a:off x="9393621" y="886043"/>
          <a:ext cx="835572" cy="2049517"/>
        </a:xfrm>
        <a:prstGeom xmlns:a="http://schemas.openxmlformats.org/drawingml/2006/main" prst="upDownArrow">
          <a:avLst/>
        </a:prstGeom>
      </cdr:spPr>
      <cdr: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it-IT"/>
        </a:p>
      </cdr:txBody>
    </cdr:sp>
  </cdr:relSizeAnchor>
  <cdr:relSizeAnchor xmlns:cdr="http://schemas.openxmlformats.org/drawingml/2006/chartDrawing">
    <cdr:from>
      <cdr:x>0.77534</cdr:x>
      <cdr:y>0.35396</cdr:y>
    </cdr:from>
    <cdr:to>
      <cdr:x>0.90463</cdr:x>
      <cdr:y>0.55967</cdr:y>
    </cdr:to>
    <cdr:sp macro="" textlink="">
      <cdr:nvSpPr>
        <cdr:cNvPr id="4" name="CasellaDiTesto 3">
          <a:extLst xmlns:a="http://schemas.openxmlformats.org/drawingml/2006/main">
            <a:ext uri="{FF2B5EF4-FFF2-40B4-BE49-F238E27FC236}">
              <a16:creationId xmlns:a16="http://schemas.microsoft.com/office/drawing/2014/main" id="{AE2282D5-7EB4-DF73-8849-18CCABA2DDAA}"/>
            </a:ext>
          </a:extLst>
        </cdr:cNvPr>
        <cdr:cNvSpPr txBox="1"/>
      </cdr:nvSpPr>
      <cdr:spPr>
        <a:xfrm xmlns:a="http://schemas.openxmlformats.org/drawingml/2006/main">
          <a:off x="5767552" y="1505606"/>
          <a:ext cx="961696" cy="8749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it-IT" sz="1100" dirty="0"/>
            <a:t>5 EU B per </a:t>
          </a:r>
          <a:r>
            <a:rPr lang="it-IT" sz="1100" dirty="0" err="1"/>
            <a:t>year</a:t>
          </a:r>
          <a:r>
            <a:rPr lang="it-IT" sz="1100" dirty="0"/>
            <a:t> more </a:t>
          </a:r>
          <a:r>
            <a:rPr lang="it-IT" sz="1100" dirty="0" err="1"/>
            <a:t>infrastructure</a:t>
          </a:r>
          <a:r>
            <a:rPr lang="it-IT" sz="1100" dirty="0"/>
            <a:t> are </a:t>
          </a:r>
          <a:r>
            <a:rPr lang="it-IT" sz="1100" dirty="0" err="1"/>
            <a:t>needed</a:t>
          </a:r>
          <a:endParaRPr lang="it-IT" sz="1100" dirty="0"/>
        </a:p>
      </cdr:txBody>
    </cdr:sp>
  </cdr:relSizeAnchor>
</c:userShapes>
</file>

<file path=ppt/drawings/drawing3.xml><?xml version="1.0" encoding="utf-8"?>
<c:userShapes xmlns:c="http://schemas.openxmlformats.org/drawingml/2006/chart">
  <cdr:relSizeAnchor xmlns:cdr="http://schemas.openxmlformats.org/drawingml/2006/chartDrawing">
    <cdr:from>
      <cdr:x>0.26377</cdr:x>
      <cdr:y>0.15046</cdr:y>
    </cdr:from>
    <cdr:to>
      <cdr:x>0.34638</cdr:x>
      <cdr:y>0.26009</cdr:y>
    </cdr:to>
    <cdr:sp macro="" textlink="">
      <cdr:nvSpPr>
        <cdr:cNvPr id="2" name="CasellaDiTesto 6">
          <a:extLst xmlns:a="http://schemas.openxmlformats.org/drawingml/2006/main">
            <a:ext uri="{FF2B5EF4-FFF2-40B4-BE49-F238E27FC236}">
              <a16:creationId xmlns:a16="http://schemas.microsoft.com/office/drawing/2014/main" id="{1A942DAB-04ED-2E78-6EA5-FC918B6EA16B}"/>
            </a:ext>
          </a:extLst>
        </cdr:cNvPr>
        <cdr:cNvSpPr txBox="1"/>
      </cdr:nvSpPr>
      <cdr:spPr>
        <a:xfrm xmlns:a="http://schemas.openxmlformats.org/drawingml/2006/main">
          <a:off x="2773680" y="654685"/>
          <a:ext cx="868680" cy="477054"/>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it-IT" sz="900" dirty="0"/>
            <a:t>Produzione</a:t>
          </a:r>
          <a:r>
            <a:rPr lang="it-IT" sz="800" dirty="0"/>
            <a:t> dei fornitori dei fornitori</a:t>
          </a:r>
        </a:p>
      </cdr:txBody>
    </cdr:sp>
  </cdr:relSizeAnchor>
  <cdr:relSizeAnchor xmlns:cdr="http://schemas.openxmlformats.org/drawingml/2006/chartDrawing">
    <cdr:from>
      <cdr:x>0.35012</cdr:x>
      <cdr:y>0.15046</cdr:y>
    </cdr:from>
    <cdr:to>
      <cdr:x>0.44493</cdr:x>
      <cdr:y>0.36265</cdr:y>
    </cdr:to>
    <cdr:sp macro="" textlink="">
      <cdr:nvSpPr>
        <cdr:cNvPr id="3" name="CasellaDiTesto 6">
          <a:extLst xmlns:a="http://schemas.openxmlformats.org/drawingml/2006/main">
            <a:ext uri="{FF2B5EF4-FFF2-40B4-BE49-F238E27FC236}">
              <a16:creationId xmlns:a16="http://schemas.microsoft.com/office/drawing/2014/main" id="{4DB9F283-44B1-3161-E3F8-45991CF13809}"/>
            </a:ext>
          </a:extLst>
        </cdr:cNvPr>
        <cdr:cNvSpPr txBox="1"/>
      </cdr:nvSpPr>
      <cdr:spPr>
        <a:xfrm xmlns:a="http://schemas.openxmlformats.org/drawingml/2006/main">
          <a:off x="3681730" y="654685"/>
          <a:ext cx="996950" cy="92333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900" dirty="0"/>
            <a:t>Produzione dei fornitori dei consumatori che hanno speso il reddito da produttori</a:t>
          </a: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3A9539-0474-C239-B963-F5FB6FE460E5}"/>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E5F14585-B43F-D839-BEE5-992A7013FF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24536986-8256-B4DC-EF00-46F6226DED05}"/>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9969C13B-D5CC-11D3-B429-FFE967D4DA5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A8BDF6D-CF62-41A7-5F27-9239022CED3B}"/>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1726628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5E76C1-6E37-7D25-4BAA-C6D4F430395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A69EFCB2-923A-C454-892E-5D4607951F05}"/>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107794A-CC4B-3201-FF16-6A0DD276B3E2}"/>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C58B9B96-59CB-CFF7-8AC4-4A221E6FBEF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ED7569C-0455-F407-E483-B2D5AD7FD24A}"/>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3177958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D1FA2D-C8FA-4D72-5E6F-056662DAFAA5}"/>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F1C4B2A5-7114-A526-1321-4BD138A49B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4EB44689-0BCF-8E73-5822-B4C5D7570D97}"/>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4EA31198-5AE4-E6AA-C4C2-833CBE49CFA9}"/>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4212317-EC1A-9541-EE06-1942569078BE}"/>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3969431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413634-1D03-F723-1D1B-97D779991C71}"/>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03A252E-C80E-37CE-1789-9EB8DB371232}"/>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ACE5BD81-B03D-F22C-46F2-D617CE1C038E}"/>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902CE133-15B1-9531-5D4C-8378909B2028}"/>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6" name="Segnaposto piè di pagina 5">
            <a:extLst>
              <a:ext uri="{FF2B5EF4-FFF2-40B4-BE49-F238E27FC236}">
                <a16:creationId xmlns:a16="http://schemas.microsoft.com/office/drawing/2014/main" id="{A5FEFE76-38D3-2580-A8FE-E7044C9B39B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977A10E-8905-4352-CF67-1B79608017A2}"/>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282213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BD94813-0F99-2B00-28C5-F09DEEF9CEF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F0667DCB-7031-6BD1-3C84-3AC032C748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E882F43D-A745-0DFA-5300-290A11B47762}"/>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A3C18E4-A020-D82B-7D39-18A6E44819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62E7295D-430D-EADA-EE44-BDDF020B32EB}"/>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D368856A-35AE-F5D9-2DFA-80DFD98C1410}"/>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8" name="Segnaposto piè di pagina 7">
            <a:extLst>
              <a:ext uri="{FF2B5EF4-FFF2-40B4-BE49-F238E27FC236}">
                <a16:creationId xmlns:a16="http://schemas.microsoft.com/office/drawing/2014/main" id="{D2587A13-3797-2D9B-4C45-0D6123F8D85E}"/>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B9C518E7-18BC-96A7-58B5-29650D5D399F}"/>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4131410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E926CB-1212-AFF3-2ACF-3CCE2B56B36A}"/>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020A6654-B889-8129-505F-589B53138CF4}"/>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4" name="Segnaposto piè di pagina 3">
            <a:extLst>
              <a:ext uri="{FF2B5EF4-FFF2-40B4-BE49-F238E27FC236}">
                <a16:creationId xmlns:a16="http://schemas.microsoft.com/office/drawing/2014/main" id="{359639BA-1A67-F477-4379-77DD5837422E}"/>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1ACBF693-0CBD-561A-3F69-3BA371411F47}"/>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2541024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CA09C88F-8A4D-D28D-4866-A1ED64C03161}"/>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3" name="Segnaposto piè di pagina 2">
            <a:extLst>
              <a:ext uri="{FF2B5EF4-FFF2-40B4-BE49-F238E27FC236}">
                <a16:creationId xmlns:a16="http://schemas.microsoft.com/office/drawing/2014/main" id="{B0BCEBA0-EDB1-F2BD-1F9A-29439CD4F41B}"/>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AB31102B-DA5D-E0E8-03C0-6A3D37C0EF12}"/>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1019655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11F0D8-39F8-FB46-ED6A-B6EDFEF8D8C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44B3B9A7-404A-7E30-0CDB-E7DBF561A1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E7AFC088-02E5-F64A-F083-ED252DDB37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A4AB8BD-610F-8E7A-7936-DDB006008193}"/>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6" name="Segnaposto piè di pagina 5">
            <a:extLst>
              <a:ext uri="{FF2B5EF4-FFF2-40B4-BE49-F238E27FC236}">
                <a16:creationId xmlns:a16="http://schemas.microsoft.com/office/drawing/2014/main" id="{9650D1EE-EDE5-3747-573E-4FB08554CEA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807BBE92-6989-F304-2A63-84D4FE28D704}"/>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3630508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252849D-BD0A-8DB6-1471-18F788F5DDD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A9294B77-8631-BBB1-428E-62A13242FC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550FA9E8-8956-5CA6-D025-B81A2957B3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FF84EA91-CC39-4FDB-4675-849E6F21B633}"/>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6" name="Segnaposto piè di pagina 5">
            <a:extLst>
              <a:ext uri="{FF2B5EF4-FFF2-40B4-BE49-F238E27FC236}">
                <a16:creationId xmlns:a16="http://schemas.microsoft.com/office/drawing/2014/main" id="{1EBE4A6D-C9E1-13FC-1FDA-2D038ADA2270}"/>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60A074C-D5CD-81C3-4B54-FDF56690A8DD}"/>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374791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DA3E90-71C9-0F63-69B3-9D58D193FDFC}"/>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A9A95FD3-1327-8D53-F24E-1EC15239E630}"/>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6442D3CF-7B66-D53B-4497-2BB5BBB4142D}"/>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B3A42CB1-DF83-9084-476B-F3BE11EBF5D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90234F6A-161C-AE15-96DD-396F5B4AF059}"/>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974390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A32970FF-A9C2-26D3-4D8E-1B7AE75FF21D}"/>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CF4A44CE-3192-D713-120B-33CF78564207}"/>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B8B3AD8-CAF0-211C-0D4E-5ED5FD680346}"/>
              </a:ext>
            </a:extLst>
          </p:cNvPr>
          <p:cNvSpPr>
            <a:spLocks noGrp="1"/>
          </p:cNvSpPr>
          <p:nvPr>
            <p:ph type="dt" sz="half" idx="10"/>
          </p:nvPr>
        </p:nvSpPr>
        <p:spPr/>
        <p:txBody>
          <a:body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82204035-12BF-ACD7-CCB0-614E1B10422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52FEF0A6-A54D-0E70-1E72-375A645BDA35}"/>
              </a:ext>
            </a:extLst>
          </p:cNvPr>
          <p:cNvSpPr>
            <a:spLocks noGrp="1"/>
          </p:cNvSpPr>
          <p:nvPr>
            <p:ph type="sldNum" sz="quarter" idx="12"/>
          </p:nvPr>
        </p:nvSpPr>
        <p:spPr/>
        <p:txBody>
          <a:bodyPr/>
          <a:lstStyle/>
          <a:p>
            <a:fld id="{7147393C-45B6-416C-A833-3695D740A945}" type="slidenum">
              <a:rPr lang="it-IT" smtClean="0"/>
              <a:t>‹N›</a:t>
            </a:fld>
            <a:endParaRPr lang="it-IT"/>
          </a:p>
        </p:txBody>
      </p:sp>
    </p:spTree>
    <p:extLst>
      <p:ext uri="{BB962C8B-B14F-4D97-AF65-F5344CB8AC3E}">
        <p14:creationId xmlns:p14="http://schemas.microsoft.com/office/powerpoint/2010/main" val="877804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6568B647-DED2-A8EE-5497-DE44AEFF13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35BF2BE8-FF6C-06F6-26D9-8BB44D0504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B36FDF4-68CE-EF49-D3E9-B834170F07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1C550AE-0A65-4EBE-815C-9AF39FCC94BB}" type="datetimeFigureOut">
              <a:rPr lang="it-IT" smtClean="0"/>
              <a:t>17/10/2024</a:t>
            </a:fld>
            <a:endParaRPr lang="it-IT"/>
          </a:p>
        </p:txBody>
      </p:sp>
      <p:sp>
        <p:nvSpPr>
          <p:cNvPr id="5" name="Segnaposto piè di pagina 4">
            <a:extLst>
              <a:ext uri="{FF2B5EF4-FFF2-40B4-BE49-F238E27FC236}">
                <a16:creationId xmlns:a16="http://schemas.microsoft.com/office/drawing/2014/main" id="{33F52ABA-D26F-913B-2272-D0000A4F07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472066A8-8A51-6EF0-176B-37580283BC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47393C-45B6-416C-A833-3695D740A945}" type="slidenum">
              <a:rPr lang="it-IT" smtClean="0"/>
              <a:t>‹N›</a:t>
            </a:fld>
            <a:endParaRPr lang="it-IT"/>
          </a:p>
        </p:txBody>
      </p:sp>
    </p:spTree>
    <p:extLst>
      <p:ext uri="{BB962C8B-B14F-4D97-AF65-F5344CB8AC3E}">
        <p14:creationId xmlns:p14="http://schemas.microsoft.com/office/powerpoint/2010/main" val="4097276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E57D1E-F466-5E36-EE9A-FA13CE88B5B3}"/>
              </a:ext>
            </a:extLst>
          </p:cNvPr>
          <p:cNvSpPr>
            <a:spLocks noGrp="1"/>
          </p:cNvSpPr>
          <p:nvPr>
            <p:ph type="ctrTitle"/>
          </p:nvPr>
        </p:nvSpPr>
        <p:spPr/>
        <p:txBody>
          <a:bodyPr>
            <a:normAutofit fontScale="90000"/>
          </a:bodyPr>
          <a:lstStyle/>
          <a:p>
            <a:r>
              <a:rPr lang="it-IT" dirty="0"/>
              <a:t>“Quadro macroeconomico e peso della filiera del Turismo nel territorio del Nord Ovest” </a:t>
            </a:r>
          </a:p>
        </p:txBody>
      </p:sp>
      <p:sp>
        <p:nvSpPr>
          <p:cNvPr id="3" name="Sottotitolo 2">
            <a:extLst>
              <a:ext uri="{FF2B5EF4-FFF2-40B4-BE49-F238E27FC236}">
                <a16:creationId xmlns:a16="http://schemas.microsoft.com/office/drawing/2014/main" id="{9E26C7F2-CA91-30FB-5BBC-447E2076601E}"/>
              </a:ext>
            </a:extLst>
          </p:cNvPr>
          <p:cNvSpPr>
            <a:spLocks noGrp="1"/>
          </p:cNvSpPr>
          <p:nvPr>
            <p:ph type="subTitle" idx="1"/>
          </p:nvPr>
        </p:nvSpPr>
        <p:spPr>
          <a:xfrm>
            <a:off x="1524000" y="3509963"/>
            <a:ext cx="9144000" cy="1655762"/>
          </a:xfrm>
        </p:spPr>
        <p:txBody>
          <a:bodyPr/>
          <a:lstStyle/>
          <a:p>
            <a:r>
              <a:rPr lang="it-IT" dirty="0"/>
              <a:t>Giuseppe Russo</a:t>
            </a:r>
            <a:br>
              <a:rPr lang="it-IT" dirty="0"/>
            </a:br>
            <a:r>
              <a:rPr lang="it-IT" dirty="0"/>
              <a:t>18/10/2024</a:t>
            </a:r>
          </a:p>
        </p:txBody>
      </p:sp>
    </p:spTree>
    <p:extLst>
      <p:ext uri="{BB962C8B-B14F-4D97-AF65-F5344CB8AC3E}">
        <p14:creationId xmlns:p14="http://schemas.microsoft.com/office/powerpoint/2010/main" val="385319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BBEA255-3FFF-4782-239D-3B4AE97BA75C}"/>
              </a:ext>
            </a:extLst>
          </p:cNvPr>
          <p:cNvSpPr>
            <a:spLocks noGrp="1"/>
          </p:cNvSpPr>
          <p:nvPr>
            <p:ph type="title"/>
          </p:nvPr>
        </p:nvSpPr>
        <p:spPr/>
        <p:txBody>
          <a:bodyPr/>
          <a:lstStyle/>
          <a:p>
            <a:r>
              <a:rPr lang="it-IT" dirty="0"/>
              <a:t>Nord Ovest, cenni di dinamica economica</a:t>
            </a:r>
          </a:p>
        </p:txBody>
      </p:sp>
      <p:sp>
        <p:nvSpPr>
          <p:cNvPr id="3" name="Segnaposto testo 2">
            <a:extLst>
              <a:ext uri="{FF2B5EF4-FFF2-40B4-BE49-F238E27FC236}">
                <a16:creationId xmlns:a16="http://schemas.microsoft.com/office/drawing/2014/main" id="{3F8EF7EA-EF18-B2C8-018C-38FA90FFB666}"/>
              </a:ext>
            </a:extLst>
          </p:cNvPr>
          <p:cNvSpPr>
            <a:spLocks noGrp="1"/>
          </p:cNvSpPr>
          <p:nvPr>
            <p:ph type="body" idx="1"/>
          </p:nvPr>
        </p:nvSpPr>
        <p:spPr/>
        <p:txBody>
          <a:bodyPr/>
          <a:lstStyle/>
          <a:p>
            <a:r>
              <a:rPr lang="it-IT" dirty="0"/>
              <a:t>Il Nord Ovest come l’Europa e l’Italia cresce troppo poco. L’eurozona deve recuperare 1 punto di crescita rispetto agli Usa. Il Nord ovest 1,8 punti, una missione impegnativa. Nella crescita il Nord ovest si colloca dietro la Lombardia e il Nord Est. </a:t>
            </a:r>
          </a:p>
        </p:txBody>
      </p:sp>
    </p:spTree>
    <p:extLst>
      <p:ext uri="{BB962C8B-B14F-4D97-AF65-F5344CB8AC3E}">
        <p14:creationId xmlns:p14="http://schemas.microsoft.com/office/powerpoint/2010/main" val="4181369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274A62-873B-2D9C-3BC5-56C6A9D28551}"/>
              </a:ext>
            </a:extLst>
          </p:cNvPr>
          <p:cNvSpPr>
            <a:spLocks noGrp="1"/>
          </p:cNvSpPr>
          <p:nvPr>
            <p:ph type="title"/>
          </p:nvPr>
        </p:nvSpPr>
        <p:spPr/>
        <p:txBody>
          <a:bodyPr>
            <a:noAutofit/>
          </a:bodyPr>
          <a:lstStyle/>
          <a:p>
            <a:r>
              <a:rPr lang="it-IT" sz="2400" dirty="0"/>
              <a:t>Il Nord-Ovest italiano produce il 33% del PIL dell'Italia e, insieme al Nord-Est, rappresenta il 56%. È la regione più sviluppata d'Italia. È quella che deve fare il maggior sforzo per adattarsi al piano Draghi</a:t>
            </a:r>
            <a:endParaRPr lang="it-IT" sz="5400" dirty="0"/>
          </a:p>
        </p:txBody>
      </p:sp>
      <p:graphicFrame>
        <p:nvGraphicFramePr>
          <p:cNvPr id="4" name="Segnaposto contenuto 3">
            <a:extLst>
              <a:ext uri="{FF2B5EF4-FFF2-40B4-BE49-F238E27FC236}">
                <a16:creationId xmlns:a16="http://schemas.microsoft.com/office/drawing/2014/main" id="{CBD569DE-D857-D6B9-9840-0549E5838F53}"/>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48AE11CF-D4A2-8391-0508-0BDB5F1523A6}"/>
              </a:ext>
            </a:extLst>
          </p:cNvPr>
          <p:cNvSpPr txBox="1"/>
          <p:nvPr/>
        </p:nvSpPr>
        <p:spPr>
          <a:xfrm>
            <a:off x="10531366" y="3429000"/>
            <a:ext cx="1104374" cy="369332"/>
          </a:xfrm>
          <a:prstGeom prst="rect">
            <a:avLst/>
          </a:prstGeom>
          <a:noFill/>
        </p:spPr>
        <p:txBody>
          <a:bodyPr wrap="square" rtlCol="0">
            <a:spAutoFit/>
          </a:bodyPr>
          <a:lstStyle/>
          <a:p>
            <a:r>
              <a:rPr lang="it-IT" dirty="0"/>
              <a:t>14.434</a:t>
            </a:r>
          </a:p>
        </p:txBody>
      </p:sp>
      <p:sp>
        <p:nvSpPr>
          <p:cNvPr id="6" name="CasellaDiTesto 5">
            <a:extLst>
              <a:ext uri="{FF2B5EF4-FFF2-40B4-BE49-F238E27FC236}">
                <a16:creationId xmlns:a16="http://schemas.microsoft.com/office/drawing/2014/main" id="{F96B4D3C-62ED-50E8-85CA-5C55ED2DAC6F}"/>
              </a:ext>
            </a:extLst>
          </p:cNvPr>
          <p:cNvSpPr txBox="1"/>
          <p:nvPr/>
        </p:nvSpPr>
        <p:spPr>
          <a:xfrm>
            <a:off x="10878206" y="4105759"/>
            <a:ext cx="951843" cy="369332"/>
          </a:xfrm>
          <a:prstGeom prst="rect">
            <a:avLst/>
          </a:prstGeom>
          <a:noFill/>
        </p:spPr>
        <p:txBody>
          <a:bodyPr wrap="square" rtlCol="0">
            <a:spAutoFit/>
          </a:bodyPr>
          <a:lstStyle/>
          <a:p>
            <a:r>
              <a:rPr lang="it-IT" dirty="0"/>
              <a:t>647</a:t>
            </a:r>
          </a:p>
        </p:txBody>
      </p:sp>
      <p:sp>
        <p:nvSpPr>
          <p:cNvPr id="8" name="CasellaDiTesto 7">
            <a:extLst>
              <a:ext uri="{FF2B5EF4-FFF2-40B4-BE49-F238E27FC236}">
                <a16:creationId xmlns:a16="http://schemas.microsoft.com/office/drawing/2014/main" id="{E793D353-7412-E7C7-800D-CA46BBBEBC04}"/>
              </a:ext>
            </a:extLst>
          </p:cNvPr>
          <p:cNvSpPr txBox="1"/>
          <p:nvPr/>
        </p:nvSpPr>
        <p:spPr>
          <a:xfrm>
            <a:off x="1091762" y="6058402"/>
            <a:ext cx="10262038" cy="646331"/>
          </a:xfrm>
          <a:prstGeom prst="rect">
            <a:avLst/>
          </a:prstGeom>
          <a:noFill/>
        </p:spPr>
        <p:txBody>
          <a:bodyPr wrap="square">
            <a:spAutoFit/>
          </a:bodyPr>
          <a:lstStyle/>
          <a:p>
            <a:r>
              <a:rPr lang="it-IT" dirty="0">
                <a:effectLst/>
              </a:rPr>
              <a:t>I dati sono espressi come numeri indice di valori a prezzi costanti. Le etichette rappresentano i valori in miliardi di dollari (USA) o euro (altri). Basato su dati Istat e </a:t>
            </a:r>
            <a:r>
              <a:rPr lang="it-IT" dirty="0" err="1">
                <a:effectLst/>
              </a:rPr>
              <a:t>Oecd</a:t>
            </a:r>
            <a:r>
              <a:rPr lang="it-IT" dirty="0">
                <a:effectLst/>
              </a:rPr>
              <a:t>, i nostri calcoli.</a:t>
            </a:r>
          </a:p>
        </p:txBody>
      </p:sp>
    </p:spTree>
    <p:extLst>
      <p:ext uri="{BB962C8B-B14F-4D97-AF65-F5344CB8AC3E}">
        <p14:creationId xmlns:p14="http://schemas.microsoft.com/office/powerpoint/2010/main" val="468989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EACF99-A9E6-8A4F-7C70-79FC9A6F8A38}"/>
              </a:ext>
            </a:extLst>
          </p:cNvPr>
          <p:cNvSpPr>
            <a:spLocks noGrp="1"/>
          </p:cNvSpPr>
          <p:nvPr>
            <p:ph type="title"/>
          </p:nvPr>
        </p:nvSpPr>
        <p:spPr/>
        <p:txBody>
          <a:bodyPr>
            <a:noAutofit/>
          </a:bodyPr>
          <a:lstStyle/>
          <a:p>
            <a:r>
              <a:rPr lang="it-IT" sz="2000" dirty="0"/>
              <a:t>All’interno delle quattro regioni del Nord-Ovest, la Lombardia è la più importante, con un PIL di 442 miliardi su 647, pari al 68 percento. Tuttavia, nonostante sia la regione più importante e dinamica, non raggiunge il già inadeguato tasso di crescita dell’Eurozona. Pertanto, la questione della sotto-investimento nelle infrastrutture riguarda l’intero Nord-Ovest e dovrebbe essere affrontata, come dice Draghi, senza egoismi, ma con un’attenzione al benessere dell’Italia all’interno dell’Europa, e soprattutto per creare efficienza su scala europea, piuttosto che strettamente regionale o locale.</a:t>
            </a:r>
          </a:p>
        </p:txBody>
      </p:sp>
      <p:graphicFrame>
        <p:nvGraphicFramePr>
          <p:cNvPr id="4" name="Segnaposto contenuto 3">
            <a:extLst>
              <a:ext uri="{FF2B5EF4-FFF2-40B4-BE49-F238E27FC236}">
                <a16:creationId xmlns:a16="http://schemas.microsoft.com/office/drawing/2014/main" id="{A4215E81-2C0A-4C4C-AD04-68E515508B86}"/>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849020AB-8B87-1EE7-8BEC-D54FC29565E8}"/>
              </a:ext>
            </a:extLst>
          </p:cNvPr>
          <p:cNvSpPr txBox="1"/>
          <p:nvPr/>
        </p:nvSpPr>
        <p:spPr>
          <a:xfrm>
            <a:off x="646386" y="6176963"/>
            <a:ext cx="10707414" cy="646331"/>
          </a:xfrm>
          <a:prstGeom prst="rect">
            <a:avLst/>
          </a:prstGeom>
          <a:noFill/>
        </p:spPr>
        <p:txBody>
          <a:bodyPr wrap="square" rtlCol="0">
            <a:spAutoFit/>
          </a:bodyPr>
          <a:lstStyle/>
          <a:p>
            <a:r>
              <a:rPr lang="it-IT" dirty="0"/>
              <a:t>Numeri indice del PIL in termini reali per le regioni del Nord-Ovest italiano. Basato su dati Istat. Confronto con l'Eurozona e gli USA basato su dati OECD. Anni dal 1995 al 2022-2023. Nostre elaborazioni</a:t>
            </a:r>
          </a:p>
        </p:txBody>
      </p:sp>
    </p:spTree>
    <p:extLst>
      <p:ext uri="{BB962C8B-B14F-4D97-AF65-F5344CB8AC3E}">
        <p14:creationId xmlns:p14="http://schemas.microsoft.com/office/powerpoint/2010/main" val="4009703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BDD96F-8E81-BD76-3163-95346DED7EF6}"/>
              </a:ext>
            </a:extLst>
          </p:cNvPr>
          <p:cNvSpPr>
            <a:spLocks noGrp="1"/>
          </p:cNvSpPr>
          <p:nvPr>
            <p:ph type="title"/>
          </p:nvPr>
        </p:nvSpPr>
        <p:spPr/>
        <p:txBody>
          <a:bodyPr>
            <a:noAutofit/>
          </a:bodyPr>
          <a:lstStyle/>
          <a:p>
            <a:r>
              <a:rPr lang="it-IT" sz="2000" dirty="0">
                <a:effectLst/>
              </a:rPr>
              <a:t>L'Europa deve colmare un divario di crescita di 1 punto percentuale all'anno rispetto agli Stati Uniti. L'obiettivo per il Nord-Ovest italiano è recuperare 1,8 punti percentuali. Almeno un punto del recupero ogni anno deve provenire dalla produttività ossia dalla crescita del valore aggiunto per addetto. Questo riguarda anche il turismo. Il tema è come aggiungere valore al turismo.</a:t>
            </a:r>
            <a:endParaRPr lang="it-IT" sz="2000" dirty="0"/>
          </a:p>
        </p:txBody>
      </p:sp>
      <p:graphicFrame>
        <p:nvGraphicFramePr>
          <p:cNvPr id="6" name="Segnaposto contenuto 5">
            <a:extLst>
              <a:ext uri="{FF2B5EF4-FFF2-40B4-BE49-F238E27FC236}">
                <a16:creationId xmlns:a16="http://schemas.microsoft.com/office/drawing/2014/main" id="{D58C77C5-63D3-E1A1-E04E-CBAA204EE985}"/>
              </a:ext>
            </a:extLst>
          </p:cNvPr>
          <p:cNvGraphicFramePr>
            <a:graphicFrameLocks noGrp="1"/>
          </p:cNvGraphicFramePr>
          <p:nvPr>
            <p:ph idx="1"/>
          </p:nvPr>
        </p:nvGraphicFramePr>
        <p:xfrm>
          <a:off x="838200" y="1923393"/>
          <a:ext cx="7438697" cy="4253570"/>
        </p:xfrm>
        <a:graphic>
          <a:graphicData uri="http://schemas.openxmlformats.org/drawingml/2006/chart">
            <c:chart xmlns:c="http://schemas.openxmlformats.org/drawingml/2006/chart" xmlns:r="http://schemas.openxmlformats.org/officeDocument/2006/relationships" r:id="rId2"/>
          </a:graphicData>
        </a:graphic>
      </p:graphicFrame>
      <p:sp>
        <p:nvSpPr>
          <p:cNvPr id="7" name="CasellaDiTesto 6">
            <a:extLst>
              <a:ext uri="{FF2B5EF4-FFF2-40B4-BE49-F238E27FC236}">
                <a16:creationId xmlns:a16="http://schemas.microsoft.com/office/drawing/2014/main" id="{69BB34E0-3084-AE13-C202-16E9E9BDBE99}"/>
              </a:ext>
            </a:extLst>
          </p:cNvPr>
          <p:cNvSpPr txBox="1"/>
          <p:nvPr/>
        </p:nvSpPr>
        <p:spPr>
          <a:xfrm>
            <a:off x="8576441" y="1690688"/>
            <a:ext cx="3121573" cy="4524315"/>
          </a:xfrm>
          <a:prstGeom prst="rect">
            <a:avLst/>
          </a:prstGeom>
          <a:noFill/>
        </p:spPr>
        <p:txBody>
          <a:bodyPr wrap="square" rtlCol="0">
            <a:spAutoFit/>
          </a:bodyPr>
          <a:lstStyle/>
          <a:p>
            <a:r>
              <a:rPr lang="it-IT" dirty="0">
                <a:solidFill>
                  <a:schemeClr val="accent5">
                    <a:lumMod val="75000"/>
                  </a:schemeClr>
                </a:solidFill>
              </a:rPr>
              <a:t>Il calcolo effettuato secondo il modello del Piano Draghi indica che il Nord-Ovest Italia deve investire 5 miliardi all'anno in modo costante in infrastrutture; di questi, almeno la metà dovrebbe essere destinata ai trasporti e alla logistica, mentre l'altra metà dovrebbe essere per la transizione ecologica, l'energia e la transizione digitale. In caso contrario, saremo in declino come regione e non saremo più una regione 'trainante' d'Europa.</a:t>
            </a:r>
          </a:p>
        </p:txBody>
      </p:sp>
      <p:sp>
        <p:nvSpPr>
          <p:cNvPr id="8" name="CasellaDiTesto 7">
            <a:extLst>
              <a:ext uri="{FF2B5EF4-FFF2-40B4-BE49-F238E27FC236}">
                <a16:creationId xmlns:a16="http://schemas.microsoft.com/office/drawing/2014/main" id="{F6730830-AC15-301D-685C-A0F338E3F02D}"/>
              </a:ext>
            </a:extLst>
          </p:cNvPr>
          <p:cNvSpPr txBox="1"/>
          <p:nvPr/>
        </p:nvSpPr>
        <p:spPr>
          <a:xfrm>
            <a:off x="646386" y="6176963"/>
            <a:ext cx="10707414" cy="646331"/>
          </a:xfrm>
          <a:prstGeom prst="rect">
            <a:avLst/>
          </a:prstGeom>
          <a:noFill/>
        </p:spPr>
        <p:txBody>
          <a:bodyPr wrap="square" rtlCol="0">
            <a:spAutoFit/>
          </a:bodyPr>
          <a:lstStyle/>
          <a:p>
            <a:r>
              <a:rPr lang="it-IT" dirty="0"/>
              <a:t>Tasso di crescita del PIL, media annua in termini reali dal 1995 al 2022-2023. Basato su dati OECD e Istat. Nostre elaborazioni</a:t>
            </a:r>
          </a:p>
        </p:txBody>
      </p:sp>
    </p:spTree>
    <p:extLst>
      <p:ext uri="{BB962C8B-B14F-4D97-AF65-F5344CB8AC3E}">
        <p14:creationId xmlns:p14="http://schemas.microsoft.com/office/powerpoint/2010/main" val="1988564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747E7D-F6F1-136E-C88E-391BB158BFE7}"/>
              </a:ext>
            </a:extLst>
          </p:cNvPr>
          <p:cNvSpPr>
            <a:spLocks noGrp="1"/>
          </p:cNvSpPr>
          <p:nvPr>
            <p:ph type="title"/>
          </p:nvPr>
        </p:nvSpPr>
        <p:spPr/>
        <p:txBody>
          <a:bodyPr/>
          <a:lstStyle/>
          <a:p>
            <a:r>
              <a:rPr lang="it-IT" dirty="0"/>
              <a:t>Nord Ovest, l’inquadramento macroeconomico</a:t>
            </a:r>
          </a:p>
        </p:txBody>
      </p:sp>
      <p:sp>
        <p:nvSpPr>
          <p:cNvPr id="3" name="Segnaposto testo 2">
            <a:extLst>
              <a:ext uri="{FF2B5EF4-FFF2-40B4-BE49-F238E27FC236}">
                <a16:creationId xmlns:a16="http://schemas.microsoft.com/office/drawing/2014/main" id="{D394E6E9-812D-2728-60D2-875CE2DA9B31}"/>
              </a:ext>
            </a:extLst>
          </p:cNvPr>
          <p:cNvSpPr>
            <a:spLocks noGrp="1"/>
          </p:cNvSpPr>
          <p:nvPr>
            <p:ph type="body" idx="1"/>
          </p:nvPr>
        </p:nvSpPr>
        <p:spPr/>
        <p:txBody>
          <a:bodyPr/>
          <a:lstStyle/>
          <a:p>
            <a:r>
              <a:rPr lang="it-IT" dirty="0"/>
              <a:t>Il turismo, in una fase caratterizzata da bassi investimenti, aiuta a sostenere la congiuntura. Ma non investe nel suo futuro. Così si legge dalla dinamica dei prestiti.</a:t>
            </a:r>
          </a:p>
        </p:txBody>
      </p:sp>
    </p:spTree>
    <p:extLst>
      <p:ext uri="{BB962C8B-B14F-4D97-AF65-F5344CB8AC3E}">
        <p14:creationId xmlns:p14="http://schemas.microsoft.com/office/powerpoint/2010/main" val="3390416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C19B19-AA30-2394-FC4A-CF8112C97BC6}"/>
              </a:ext>
            </a:extLst>
          </p:cNvPr>
          <p:cNvSpPr>
            <a:spLocks noGrp="1"/>
          </p:cNvSpPr>
          <p:nvPr>
            <p:ph type="title"/>
          </p:nvPr>
        </p:nvSpPr>
        <p:spPr/>
        <p:txBody>
          <a:bodyPr>
            <a:noAutofit/>
          </a:bodyPr>
          <a:lstStyle/>
          <a:p>
            <a:r>
              <a:rPr lang="it-IT" sz="2800" dirty="0"/>
              <a:t>Il turismo </a:t>
            </a:r>
            <a:r>
              <a:rPr lang="it-IT" sz="2800" dirty="0">
                <a:highlight>
                  <a:srgbClr val="FFFF00"/>
                </a:highlight>
              </a:rPr>
              <a:t>aiuta a sostenere la congiuntura</a:t>
            </a:r>
            <a:r>
              <a:rPr lang="it-IT" sz="2800" dirty="0"/>
              <a:t>. Fondamentale in questa fase la domanda interna. Anche turistica. Ma </a:t>
            </a:r>
            <a:r>
              <a:rPr lang="it-IT" sz="2800" dirty="0">
                <a:highlight>
                  <a:srgbClr val="FFFF00"/>
                </a:highlight>
              </a:rPr>
              <a:t>mancano gli investimenti</a:t>
            </a:r>
            <a:r>
              <a:rPr lang="it-IT" sz="2800" dirty="0"/>
              <a:t>.</a:t>
            </a:r>
          </a:p>
        </p:txBody>
      </p:sp>
      <p:graphicFrame>
        <p:nvGraphicFramePr>
          <p:cNvPr id="4" name="Segnaposto contenuto 3">
            <a:extLst>
              <a:ext uri="{FF2B5EF4-FFF2-40B4-BE49-F238E27FC236}">
                <a16:creationId xmlns:a16="http://schemas.microsoft.com/office/drawing/2014/main" id="{4CE1D21F-909C-C518-EE1B-A74E3724F464}"/>
              </a:ext>
            </a:extLst>
          </p:cNvPr>
          <p:cNvGraphicFramePr>
            <a:graphicFrameLocks noGrp="1"/>
          </p:cNvGraphicFramePr>
          <p:nvPr>
            <p:ph idx="1"/>
            <p:extLst>
              <p:ext uri="{D42A27DB-BD31-4B8C-83A1-F6EECF244321}">
                <p14:modId xmlns:p14="http://schemas.microsoft.com/office/powerpoint/2010/main" val="1513393354"/>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F1D0DBDB-9835-2EF2-F909-69B008BFE09F}"/>
              </a:ext>
            </a:extLst>
          </p:cNvPr>
          <p:cNvSpPr txBox="1"/>
          <p:nvPr/>
        </p:nvSpPr>
        <p:spPr>
          <a:xfrm>
            <a:off x="1440180" y="6176963"/>
            <a:ext cx="9658350" cy="646331"/>
          </a:xfrm>
          <a:prstGeom prst="rect">
            <a:avLst/>
          </a:prstGeom>
          <a:noFill/>
        </p:spPr>
        <p:txBody>
          <a:bodyPr wrap="square" rtlCol="0">
            <a:spAutoFit/>
          </a:bodyPr>
          <a:lstStyle/>
          <a:p>
            <a:r>
              <a:rPr lang="it-IT" dirty="0"/>
              <a:t>Crescita percentuale del Pil del NOV e componenti della domanda che la compongono. Il turismo è nei consumi. </a:t>
            </a:r>
            <a:r>
              <a:rPr lang="it-IT" dirty="0" err="1"/>
              <a:t>Elab</a:t>
            </a:r>
            <a:r>
              <a:rPr lang="it-IT" dirty="0"/>
              <a:t>. Su dati ISTAT</a:t>
            </a:r>
          </a:p>
        </p:txBody>
      </p:sp>
    </p:spTree>
    <p:extLst>
      <p:ext uri="{BB962C8B-B14F-4D97-AF65-F5344CB8AC3E}">
        <p14:creationId xmlns:p14="http://schemas.microsoft.com/office/powerpoint/2010/main" val="2183832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F295631-FD74-A9D6-B2BE-D6B532194BB3}"/>
              </a:ext>
            </a:extLst>
          </p:cNvPr>
          <p:cNvSpPr>
            <a:spLocks noGrp="1"/>
          </p:cNvSpPr>
          <p:nvPr>
            <p:ph type="title"/>
          </p:nvPr>
        </p:nvSpPr>
        <p:spPr/>
        <p:txBody>
          <a:bodyPr/>
          <a:lstStyle/>
          <a:p>
            <a:r>
              <a:rPr lang="it-IT" dirty="0">
                <a:highlight>
                  <a:srgbClr val="FFFF00"/>
                </a:highlight>
              </a:rPr>
              <a:t>Prestiti bancari </a:t>
            </a:r>
            <a:r>
              <a:rPr lang="it-IT" dirty="0"/>
              <a:t>nominali al settore turistico in </a:t>
            </a:r>
            <a:r>
              <a:rPr lang="it-IT" dirty="0">
                <a:highlight>
                  <a:srgbClr val="FFFF00"/>
                </a:highlight>
              </a:rPr>
              <a:t>calo da 3,5 a 2,1 </a:t>
            </a:r>
            <a:r>
              <a:rPr lang="it-IT" dirty="0"/>
              <a:t>miliardi in 13 anni nel NOV</a:t>
            </a:r>
          </a:p>
        </p:txBody>
      </p:sp>
      <p:graphicFrame>
        <p:nvGraphicFramePr>
          <p:cNvPr id="4" name="Segnaposto contenuto 3">
            <a:extLst>
              <a:ext uri="{FF2B5EF4-FFF2-40B4-BE49-F238E27FC236}">
                <a16:creationId xmlns:a16="http://schemas.microsoft.com/office/drawing/2014/main" id="{933111AC-030C-2BA2-BA76-10627971EDDA}"/>
              </a:ext>
            </a:extLst>
          </p:cNvPr>
          <p:cNvGraphicFramePr>
            <a:graphicFrameLocks noGrp="1"/>
          </p:cNvGraphicFramePr>
          <p:nvPr>
            <p:ph idx="1"/>
            <p:extLst>
              <p:ext uri="{D42A27DB-BD31-4B8C-83A1-F6EECF244321}">
                <p14:modId xmlns:p14="http://schemas.microsoft.com/office/powerpoint/2010/main" val="3981038195"/>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A4682B1A-5522-3762-2FDE-42E359EF4A86}"/>
              </a:ext>
            </a:extLst>
          </p:cNvPr>
          <p:cNvSpPr txBox="1"/>
          <p:nvPr/>
        </p:nvSpPr>
        <p:spPr>
          <a:xfrm>
            <a:off x="1440180" y="6176963"/>
            <a:ext cx="9913620" cy="369332"/>
          </a:xfrm>
          <a:prstGeom prst="rect">
            <a:avLst/>
          </a:prstGeom>
          <a:noFill/>
        </p:spPr>
        <p:txBody>
          <a:bodyPr wrap="square" rtlCol="0">
            <a:spAutoFit/>
          </a:bodyPr>
          <a:lstStyle/>
          <a:p>
            <a:r>
              <a:rPr lang="it-IT" dirty="0"/>
              <a:t>Nostra elaborazione su dati Banca d’Italia. Euro x 1000</a:t>
            </a:r>
          </a:p>
        </p:txBody>
      </p:sp>
    </p:spTree>
    <p:extLst>
      <p:ext uri="{BB962C8B-B14F-4D97-AF65-F5344CB8AC3E}">
        <p14:creationId xmlns:p14="http://schemas.microsoft.com/office/powerpoint/2010/main" val="969602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C175AE-A740-5E9E-873D-EDA22238E1B9}"/>
              </a:ext>
            </a:extLst>
          </p:cNvPr>
          <p:cNvSpPr>
            <a:spLocks noGrp="1"/>
          </p:cNvSpPr>
          <p:nvPr>
            <p:ph type="title"/>
          </p:nvPr>
        </p:nvSpPr>
        <p:spPr/>
        <p:txBody>
          <a:bodyPr/>
          <a:lstStyle/>
          <a:p>
            <a:r>
              <a:rPr lang="it-IT" dirty="0"/>
              <a:t>Il valore del turismo</a:t>
            </a:r>
          </a:p>
        </p:txBody>
      </p:sp>
      <p:sp>
        <p:nvSpPr>
          <p:cNvPr id="3" name="Segnaposto testo 2">
            <a:extLst>
              <a:ext uri="{FF2B5EF4-FFF2-40B4-BE49-F238E27FC236}">
                <a16:creationId xmlns:a16="http://schemas.microsoft.com/office/drawing/2014/main" id="{B896914B-572D-A780-956C-424CCA62605B}"/>
              </a:ext>
            </a:extLst>
          </p:cNvPr>
          <p:cNvSpPr>
            <a:spLocks noGrp="1"/>
          </p:cNvSpPr>
          <p:nvPr>
            <p:ph type="body" idx="1"/>
          </p:nvPr>
        </p:nvSpPr>
        <p:spPr/>
        <p:txBody>
          <a:bodyPr/>
          <a:lstStyle/>
          <a:p>
            <a:r>
              <a:rPr lang="it-IT" dirty="0"/>
              <a:t>Principali statistiche economiche sulle imprese turistiche e il loro contributo al Pil e all’occupazione</a:t>
            </a:r>
          </a:p>
        </p:txBody>
      </p:sp>
    </p:spTree>
    <p:extLst>
      <p:ext uri="{BB962C8B-B14F-4D97-AF65-F5344CB8AC3E}">
        <p14:creationId xmlns:p14="http://schemas.microsoft.com/office/powerpoint/2010/main" val="2565216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0C354B-A35F-AE98-878A-F6D46EA3AFED}"/>
              </a:ext>
            </a:extLst>
          </p:cNvPr>
          <p:cNvSpPr>
            <a:spLocks noGrp="1"/>
          </p:cNvSpPr>
          <p:nvPr>
            <p:ph type="title"/>
          </p:nvPr>
        </p:nvSpPr>
        <p:spPr/>
        <p:txBody>
          <a:bodyPr>
            <a:normAutofit fontScale="90000"/>
          </a:bodyPr>
          <a:lstStyle/>
          <a:p>
            <a:r>
              <a:rPr lang="it-IT" dirty="0">
                <a:highlight>
                  <a:srgbClr val="FFFF00"/>
                </a:highlight>
              </a:rPr>
              <a:t>8,3 miliardi </a:t>
            </a:r>
            <a:r>
              <a:rPr lang="it-IT" dirty="0"/>
              <a:t>di valore aggiunto complessivo direttamente prodotto nelle aziende turistiche, culturali e di intrattenimento. </a:t>
            </a:r>
            <a:r>
              <a:rPr lang="it-IT" dirty="0">
                <a:highlight>
                  <a:srgbClr val="FFFF00"/>
                </a:highlight>
              </a:rPr>
              <a:t>4,7% del Pil</a:t>
            </a:r>
          </a:p>
        </p:txBody>
      </p:sp>
      <p:graphicFrame>
        <p:nvGraphicFramePr>
          <p:cNvPr id="4" name="Segnaposto contenuto 3">
            <a:extLst>
              <a:ext uri="{FF2B5EF4-FFF2-40B4-BE49-F238E27FC236}">
                <a16:creationId xmlns:a16="http://schemas.microsoft.com/office/drawing/2014/main" id="{193716FD-345A-8514-8E10-26907A30E7FF}"/>
              </a:ext>
            </a:extLst>
          </p:cNvPr>
          <p:cNvGraphicFramePr>
            <a:graphicFrameLocks noGrp="1"/>
          </p:cNvGraphicFramePr>
          <p:nvPr>
            <p:ph idx="1"/>
            <p:extLst>
              <p:ext uri="{D42A27DB-BD31-4B8C-83A1-F6EECF244321}">
                <p14:modId xmlns:p14="http://schemas.microsoft.com/office/powerpoint/2010/main" val="3265816998"/>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5CD3C83E-FEEB-163E-03B6-CC3B5C2C6543}"/>
              </a:ext>
            </a:extLst>
          </p:cNvPr>
          <p:cNvSpPr txBox="1"/>
          <p:nvPr/>
        </p:nvSpPr>
        <p:spPr>
          <a:xfrm>
            <a:off x="5331778" y="6169709"/>
            <a:ext cx="6172200" cy="369332"/>
          </a:xfrm>
          <a:prstGeom prst="rect">
            <a:avLst/>
          </a:prstGeom>
          <a:noFill/>
        </p:spPr>
        <p:txBody>
          <a:bodyPr wrap="square" rtlCol="0">
            <a:spAutoFit/>
          </a:bodyPr>
          <a:lstStyle/>
          <a:p>
            <a:r>
              <a:rPr lang="it-IT" dirty="0" err="1"/>
              <a:t>Elab</a:t>
            </a:r>
            <a:r>
              <a:rPr lang="it-IT" dirty="0"/>
              <a:t>. Su dati Istat</a:t>
            </a:r>
          </a:p>
        </p:txBody>
      </p:sp>
    </p:spTree>
    <p:extLst>
      <p:ext uri="{BB962C8B-B14F-4D97-AF65-F5344CB8AC3E}">
        <p14:creationId xmlns:p14="http://schemas.microsoft.com/office/powerpoint/2010/main" val="3203550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A91B55-BBB7-6EBD-38C0-6C327105F144}"/>
              </a:ext>
            </a:extLst>
          </p:cNvPr>
          <p:cNvSpPr>
            <a:spLocks noGrp="1"/>
          </p:cNvSpPr>
          <p:nvPr>
            <p:ph type="title"/>
          </p:nvPr>
        </p:nvSpPr>
        <p:spPr/>
        <p:txBody>
          <a:bodyPr>
            <a:normAutofit fontScale="90000"/>
          </a:bodyPr>
          <a:lstStyle/>
          <a:p>
            <a:r>
              <a:rPr lang="it-IT" dirty="0"/>
              <a:t>8,2 miliardi di valore aggiunto diretto (prima della pandemia), con una percentuale del Pil del </a:t>
            </a:r>
            <a:r>
              <a:rPr lang="it-IT" dirty="0">
                <a:highlight>
                  <a:srgbClr val="FFFF00"/>
                </a:highlight>
              </a:rPr>
              <a:t>4,7%</a:t>
            </a:r>
          </a:p>
        </p:txBody>
      </p:sp>
      <p:graphicFrame>
        <p:nvGraphicFramePr>
          <p:cNvPr id="4" name="Segnaposto contenuto 3">
            <a:extLst>
              <a:ext uri="{FF2B5EF4-FFF2-40B4-BE49-F238E27FC236}">
                <a16:creationId xmlns:a16="http://schemas.microsoft.com/office/drawing/2014/main" id="{640CDE94-3900-DE13-42D5-3F79A2BBF803}"/>
              </a:ext>
            </a:extLst>
          </p:cNvPr>
          <p:cNvGraphicFramePr>
            <a:graphicFrameLocks noGrp="1"/>
          </p:cNvGraphicFramePr>
          <p:nvPr>
            <p:ph idx="1"/>
            <p:extLst>
              <p:ext uri="{D42A27DB-BD31-4B8C-83A1-F6EECF244321}">
                <p14:modId xmlns:p14="http://schemas.microsoft.com/office/powerpoint/2010/main" val="3540617675"/>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7D25CE2F-F136-D952-D12B-6C59B6C420A2}"/>
              </a:ext>
            </a:extLst>
          </p:cNvPr>
          <p:cNvSpPr txBox="1"/>
          <p:nvPr/>
        </p:nvSpPr>
        <p:spPr>
          <a:xfrm>
            <a:off x="1062990" y="6176963"/>
            <a:ext cx="10290810" cy="369332"/>
          </a:xfrm>
          <a:prstGeom prst="rect">
            <a:avLst/>
          </a:prstGeom>
          <a:noFill/>
        </p:spPr>
        <p:txBody>
          <a:bodyPr wrap="square" rtlCol="0">
            <a:spAutoFit/>
          </a:bodyPr>
          <a:lstStyle/>
          <a:p>
            <a:r>
              <a:rPr lang="it-IT" dirty="0"/>
              <a:t>Percentuale di valore aggiunto regionale prodotta nei settori turistico, culturale e intrattenimento</a:t>
            </a:r>
          </a:p>
        </p:txBody>
      </p:sp>
      <p:sp>
        <p:nvSpPr>
          <p:cNvPr id="6" name="CasellaDiTesto 5">
            <a:extLst>
              <a:ext uri="{FF2B5EF4-FFF2-40B4-BE49-F238E27FC236}">
                <a16:creationId xmlns:a16="http://schemas.microsoft.com/office/drawing/2014/main" id="{4C6C57E2-01AF-88B8-4DAC-78ABE27085E4}"/>
              </a:ext>
            </a:extLst>
          </p:cNvPr>
          <p:cNvSpPr txBox="1"/>
          <p:nvPr/>
        </p:nvSpPr>
        <p:spPr>
          <a:xfrm>
            <a:off x="4956810" y="6488668"/>
            <a:ext cx="6172200" cy="369332"/>
          </a:xfrm>
          <a:prstGeom prst="rect">
            <a:avLst/>
          </a:prstGeom>
          <a:noFill/>
        </p:spPr>
        <p:txBody>
          <a:bodyPr wrap="square" rtlCol="0">
            <a:spAutoFit/>
          </a:bodyPr>
          <a:lstStyle/>
          <a:p>
            <a:r>
              <a:rPr lang="it-IT" dirty="0" err="1"/>
              <a:t>Elab</a:t>
            </a:r>
            <a:r>
              <a:rPr lang="it-IT" dirty="0"/>
              <a:t>. Su dati Istat</a:t>
            </a:r>
          </a:p>
        </p:txBody>
      </p:sp>
    </p:spTree>
    <p:extLst>
      <p:ext uri="{BB962C8B-B14F-4D97-AF65-F5344CB8AC3E}">
        <p14:creationId xmlns:p14="http://schemas.microsoft.com/office/powerpoint/2010/main" val="1007683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Segnaposto contenuto 4">
            <a:extLst>
              <a:ext uri="{FF2B5EF4-FFF2-40B4-BE49-F238E27FC236}">
                <a16:creationId xmlns:a16="http://schemas.microsoft.com/office/drawing/2014/main" id="{CE3E808B-F4D4-7E06-1CF6-30DF4A258C4A}"/>
              </a:ext>
            </a:extLst>
          </p:cNvPr>
          <p:cNvGraphicFramePr>
            <a:graphicFrameLocks noGrp="1"/>
          </p:cNvGraphicFramePr>
          <p:nvPr>
            <p:ph idx="1"/>
            <p:extLst>
              <p:ext uri="{D42A27DB-BD31-4B8C-83A1-F6EECF244321}">
                <p14:modId xmlns:p14="http://schemas.microsoft.com/office/powerpoint/2010/main" val="2021726873"/>
              </p:ext>
            </p:extLst>
          </p:nvPr>
        </p:nvGraphicFramePr>
        <p:xfrm>
          <a:off x="1929447" y="1566100"/>
          <a:ext cx="8333106" cy="3975738"/>
        </p:xfrm>
        <a:graphic>
          <a:graphicData uri="http://schemas.openxmlformats.org/drawingml/2006/table">
            <a:tbl>
              <a:tblPr>
                <a:tableStyleId>{8EC20E35-A176-4012-BC5E-935CFFF8708E}</a:tableStyleId>
              </a:tblPr>
              <a:tblGrid>
                <a:gridCol w="2755583">
                  <a:extLst>
                    <a:ext uri="{9D8B030D-6E8A-4147-A177-3AD203B41FA5}">
                      <a16:colId xmlns:a16="http://schemas.microsoft.com/office/drawing/2014/main" val="1380395133"/>
                    </a:ext>
                  </a:extLst>
                </a:gridCol>
                <a:gridCol w="1830070">
                  <a:extLst>
                    <a:ext uri="{9D8B030D-6E8A-4147-A177-3AD203B41FA5}">
                      <a16:colId xmlns:a16="http://schemas.microsoft.com/office/drawing/2014/main" val="2068949840"/>
                    </a:ext>
                  </a:extLst>
                </a:gridCol>
                <a:gridCol w="1856264">
                  <a:extLst>
                    <a:ext uri="{9D8B030D-6E8A-4147-A177-3AD203B41FA5}">
                      <a16:colId xmlns:a16="http://schemas.microsoft.com/office/drawing/2014/main" val="2426276163"/>
                    </a:ext>
                  </a:extLst>
                </a:gridCol>
                <a:gridCol w="1891189">
                  <a:extLst>
                    <a:ext uri="{9D8B030D-6E8A-4147-A177-3AD203B41FA5}">
                      <a16:colId xmlns:a16="http://schemas.microsoft.com/office/drawing/2014/main" val="2827079315"/>
                    </a:ext>
                  </a:extLst>
                </a:gridCol>
              </a:tblGrid>
              <a:tr h="620967">
                <a:tc>
                  <a:txBody>
                    <a:bodyPr/>
                    <a:lstStyle/>
                    <a:p>
                      <a:pPr algn="l" fontAlgn="b"/>
                      <a:r>
                        <a:rPr lang="it-IT" sz="3300" u="none" strike="noStrike">
                          <a:effectLst/>
                        </a:rPr>
                        <a:t>Regione</a:t>
                      </a:r>
                      <a:endParaRPr lang="it-IT" sz="3300" b="0" i="0" u="none" strike="noStrike">
                        <a:solidFill>
                          <a:srgbClr val="000000"/>
                        </a:solidFill>
                        <a:effectLst/>
                        <a:latin typeface="Calibri" panose="020F0502020204030204" pitchFamily="34" charset="0"/>
                      </a:endParaRPr>
                    </a:p>
                  </a:txBody>
                  <a:tcPr marL="17463" marR="17463" marT="17463" marB="0" anchor="b"/>
                </a:tc>
                <a:tc gridSpan="3">
                  <a:txBody>
                    <a:bodyPr/>
                    <a:lstStyle/>
                    <a:p>
                      <a:pPr algn="l" fontAlgn="b"/>
                      <a:r>
                        <a:rPr lang="it-IT" sz="3300" u="none" strike="noStrike">
                          <a:effectLst/>
                        </a:rPr>
                        <a:t>Numero di Occupati</a:t>
                      </a:r>
                      <a:endParaRPr lang="it-IT" sz="3300" b="0" i="0" u="none" strike="noStrike">
                        <a:solidFill>
                          <a:srgbClr val="000000"/>
                        </a:solidFill>
                        <a:effectLst/>
                        <a:latin typeface="Calibri" panose="020F0502020204030204" pitchFamily="34" charset="0"/>
                      </a:endParaRPr>
                    </a:p>
                  </a:txBody>
                  <a:tcPr marL="17463" marR="17463" marT="17463" marB="0" anchor="b"/>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696217638"/>
                  </a:ext>
                </a:extLst>
              </a:tr>
              <a:tr h="620967">
                <a:tc>
                  <a:txBody>
                    <a:bodyPr/>
                    <a:lstStyle/>
                    <a:p>
                      <a:pPr algn="l" fontAlgn="b"/>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l" fontAlgn="b"/>
                      <a:r>
                        <a:rPr lang="it-IT" sz="3300" u="none" strike="noStrike">
                          <a:effectLst/>
                        </a:rPr>
                        <a:t>Turismo</a:t>
                      </a:r>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l" fontAlgn="b"/>
                      <a:r>
                        <a:rPr lang="it-IT" sz="2800" u="none" strike="noStrike" dirty="0">
                          <a:effectLst/>
                        </a:rPr>
                        <a:t>Tutti i settori</a:t>
                      </a:r>
                      <a:endParaRPr lang="it-IT" sz="2800" b="0" i="0" u="none" strike="noStrike" dirty="0">
                        <a:effectLst/>
                        <a:latin typeface="Arial" panose="020B0604020202020204" pitchFamily="34" charset="0"/>
                      </a:endParaRPr>
                    </a:p>
                  </a:txBody>
                  <a:tcPr marL="17463" marR="17463" marT="17463" marB="0" anchor="b"/>
                </a:tc>
                <a:tc>
                  <a:txBody>
                    <a:bodyPr/>
                    <a:lstStyle/>
                    <a:p>
                      <a:pPr algn="l" fontAlgn="b"/>
                      <a:r>
                        <a:rPr lang="it-IT" sz="2800" u="none" strike="noStrike">
                          <a:effectLst/>
                        </a:rPr>
                        <a:t>%Turismo</a:t>
                      </a:r>
                      <a:endParaRPr lang="it-IT" sz="2800" b="0" i="0" u="none" strike="noStrike">
                        <a:effectLst/>
                        <a:latin typeface="Arial" panose="020B0604020202020204" pitchFamily="34" charset="0"/>
                      </a:endParaRPr>
                    </a:p>
                  </a:txBody>
                  <a:tcPr marL="17463" marR="17463" marT="17463" marB="0" anchor="b"/>
                </a:tc>
                <a:extLst>
                  <a:ext uri="{0D108BD9-81ED-4DB2-BD59-A6C34878D82A}">
                    <a16:rowId xmlns:a16="http://schemas.microsoft.com/office/drawing/2014/main" val="1344749500"/>
                  </a:ext>
                </a:extLst>
              </a:tr>
              <a:tr h="620967">
                <a:tc>
                  <a:txBody>
                    <a:bodyPr/>
                    <a:lstStyle/>
                    <a:p>
                      <a:pPr algn="l" fontAlgn="b"/>
                      <a:r>
                        <a:rPr lang="it-IT" sz="3300" u="none" strike="noStrike">
                          <a:effectLst/>
                        </a:rPr>
                        <a:t>Piemonte</a:t>
                      </a:r>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dirty="0">
                          <a:effectLst/>
                        </a:rPr>
                        <a:t>78.000</a:t>
                      </a:r>
                      <a:endParaRPr lang="it-IT" sz="2600" b="0" i="0" u="none" strike="noStrike" dirty="0">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dirty="0">
                          <a:effectLst/>
                        </a:rPr>
                        <a:t>1.861.171</a:t>
                      </a:r>
                      <a:endParaRPr lang="it-IT" sz="2600" b="0" i="0" u="none" strike="noStrike" dirty="0">
                        <a:effectLst/>
                        <a:latin typeface="Arial" panose="020B0604020202020204" pitchFamily="34" charset="0"/>
                      </a:endParaRPr>
                    </a:p>
                  </a:txBody>
                  <a:tcPr marL="17463" marR="17463" marT="17463" marB="0" anchor="b"/>
                </a:tc>
                <a:tc>
                  <a:txBody>
                    <a:bodyPr/>
                    <a:lstStyle/>
                    <a:p>
                      <a:pPr algn="r" fontAlgn="b"/>
                      <a:r>
                        <a:rPr lang="it-IT" sz="2800" u="none" strike="noStrike">
                          <a:effectLst/>
                        </a:rPr>
                        <a:t>4%</a:t>
                      </a:r>
                      <a:endParaRPr lang="it-IT" sz="2800" b="0" i="0" u="none" strike="noStrike">
                        <a:effectLst/>
                        <a:latin typeface="Arial" panose="020B0604020202020204" pitchFamily="34" charset="0"/>
                      </a:endParaRPr>
                    </a:p>
                  </a:txBody>
                  <a:tcPr marL="17463" marR="17463" marT="17463" marB="0" anchor="b"/>
                </a:tc>
                <a:extLst>
                  <a:ext uri="{0D108BD9-81ED-4DB2-BD59-A6C34878D82A}">
                    <a16:rowId xmlns:a16="http://schemas.microsoft.com/office/drawing/2014/main" val="16425681"/>
                  </a:ext>
                </a:extLst>
              </a:tr>
              <a:tr h="620967">
                <a:tc>
                  <a:txBody>
                    <a:bodyPr/>
                    <a:lstStyle/>
                    <a:p>
                      <a:pPr algn="l" fontAlgn="b"/>
                      <a:r>
                        <a:rPr lang="it-IT" sz="3300" u="none" strike="noStrike">
                          <a:effectLst/>
                        </a:rPr>
                        <a:t>Liguria</a:t>
                      </a:r>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dirty="0">
                          <a:effectLst/>
                        </a:rPr>
                        <a:t>78.526</a:t>
                      </a:r>
                      <a:endParaRPr lang="it-IT" sz="2600" b="0" i="0" u="none" strike="noStrike" dirty="0">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dirty="0">
                          <a:effectLst/>
                        </a:rPr>
                        <a:t>627.451</a:t>
                      </a:r>
                      <a:endParaRPr lang="it-IT" sz="2600" b="0" i="0" u="none" strike="noStrike" dirty="0">
                        <a:effectLst/>
                        <a:latin typeface="Arial" panose="020B0604020202020204" pitchFamily="34" charset="0"/>
                      </a:endParaRPr>
                    </a:p>
                  </a:txBody>
                  <a:tcPr marL="17463" marR="17463" marT="17463" marB="0" anchor="b"/>
                </a:tc>
                <a:tc>
                  <a:txBody>
                    <a:bodyPr/>
                    <a:lstStyle/>
                    <a:p>
                      <a:pPr algn="r" fontAlgn="b"/>
                      <a:r>
                        <a:rPr lang="it-IT" sz="2800" u="none" strike="noStrike">
                          <a:effectLst/>
                        </a:rPr>
                        <a:t>13%</a:t>
                      </a:r>
                      <a:endParaRPr lang="it-IT" sz="2800" b="0" i="0" u="none" strike="noStrike">
                        <a:effectLst/>
                        <a:latin typeface="Arial" panose="020B0604020202020204" pitchFamily="34" charset="0"/>
                      </a:endParaRPr>
                    </a:p>
                  </a:txBody>
                  <a:tcPr marL="17463" marR="17463" marT="17463" marB="0" anchor="b"/>
                </a:tc>
                <a:extLst>
                  <a:ext uri="{0D108BD9-81ED-4DB2-BD59-A6C34878D82A}">
                    <a16:rowId xmlns:a16="http://schemas.microsoft.com/office/drawing/2014/main" val="2777424549"/>
                  </a:ext>
                </a:extLst>
              </a:tr>
              <a:tr h="620967">
                <a:tc>
                  <a:txBody>
                    <a:bodyPr/>
                    <a:lstStyle/>
                    <a:p>
                      <a:pPr algn="l" fontAlgn="b"/>
                      <a:r>
                        <a:rPr lang="it-IT" sz="3300" u="none" strike="noStrike">
                          <a:effectLst/>
                        </a:rPr>
                        <a:t>Valle d’Aosta</a:t>
                      </a:r>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a:effectLst/>
                        </a:rPr>
                        <a:t>5.520</a:t>
                      </a:r>
                      <a:endParaRPr lang="it-IT" sz="2600" b="0" i="0" u="none" strike="noStrike">
                        <a:solidFill>
                          <a:srgbClr val="000000"/>
                        </a:solidFill>
                        <a:effectLst/>
                        <a:latin typeface="Calibri" panose="020F0502020204030204" pitchFamily="34" charset="0"/>
                      </a:endParaRPr>
                    </a:p>
                  </a:txBody>
                  <a:tcPr marL="17463" marR="17463" marT="17463" marB="0" anchor="b"/>
                </a:tc>
                <a:tc>
                  <a:txBody>
                    <a:bodyPr/>
                    <a:lstStyle/>
                    <a:p>
                      <a:pPr algn="r" fontAlgn="b"/>
                      <a:r>
                        <a:rPr lang="it-IT" sz="2600" u="none" strike="noStrike" dirty="0">
                          <a:effectLst/>
                        </a:rPr>
                        <a:t>56.818</a:t>
                      </a:r>
                      <a:endParaRPr lang="it-IT" sz="2600" b="0" i="0" u="none" strike="noStrike" dirty="0">
                        <a:effectLst/>
                        <a:latin typeface="Arial" panose="020B0604020202020204" pitchFamily="34" charset="0"/>
                      </a:endParaRPr>
                    </a:p>
                  </a:txBody>
                  <a:tcPr marL="17463" marR="17463" marT="17463" marB="0" anchor="b"/>
                </a:tc>
                <a:tc>
                  <a:txBody>
                    <a:bodyPr/>
                    <a:lstStyle/>
                    <a:p>
                      <a:pPr algn="r" fontAlgn="b"/>
                      <a:r>
                        <a:rPr lang="it-IT" sz="2800" u="none" strike="noStrike">
                          <a:effectLst/>
                        </a:rPr>
                        <a:t>10%</a:t>
                      </a:r>
                      <a:endParaRPr lang="it-IT" sz="2800" b="0" i="0" u="none" strike="noStrike">
                        <a:effectLst/>
                        <a:latin typeface="Arial" panose="020B0604020202020204" pitchFamily="34" charset="0"/>
                      </a:endParaRPr>
                    </a:p>
                  </a:txBody>
                  <a:tcPr marL="17463" marR="17463" marT="17463" marB="0" anchor="b"/>
                </a:tc>
                <a:extLst>
                  <a:ext uri="{0D108BD9-81ED-4DB2-BD59-A6C34878D82A}">
                    <a16:rowId xmlns:a16="http://schemas.microsoft.com/office/drawing/2014/main" val="1943473015"/>
                  </a:ext>
                </a:extLst>
              </a:tr>
              <a:tr h="620967">
                <a:tc>
                  <a:txBody>
                    <a:bodyPr/>
                    <a:lstStyle/>
                    <a:p>
                      <a:pPr algn="l" fontAlgn="b"/>
                      <a:r>
                        <a:rPr lang="it-IT" sz="3300" u="none" strike="noStrike">
                          <a:effectLst/>
                        </a:rPr>
                        <a:t>Nord Ovest</a:t>
                      </a:r>
                      <a:endParaRPr lang="it-IT" sz="3300" b="0" i="0" u="none" strike="noStrike">
                        <a:solidFill>
                          <a:srgbClr val="000000"/>
                        </a:solidFill>
                        <a:effectLst/>
                        <a:latin typeface="Calibri" panose="020F0502020204030204" pitchFamily="34" charset="0"/>
                      </a:endParaRPr>
                    </a:p>
                  </a:txBody>
                  <a:tcPr marL="17463" marR="17463" marT="17463" marB="0" anchor="b"/>
                </a:tc>
                <a:tc>
                  <a:txBody>
                    <a:bodyPr/>
                    <a:lstStyle/>
                    <a:p>
                      <a:pPr algn="r" fontAlgn="b"/>
                      <a:r>
                        <a:rPr lang="it-IT" sz="2800" u="none" strike="noStrike" dirty="0">
                          <a:effectLst/>
                          <a:highlight>
                            <a:srgbClr val="FFFF00"/>
                          </a:highlight>
                        </a:rPr>
                        <a:t>162.046</a:t>
                      </a:r>
                      <a:endParaRPr lang="it-IT" sz="2800" b="0" i="0" u="none" strike="noStrike" dirty="0">
                        <a:effectLst/>
                        <a:highlight>
                          <a:srgbClr val="FFFF00"/>
                        </a:highlight>
                        <a:latin typeface="Arial" panose="020B0604020202020204" pitchFamily="34" charset="0"/>
                      </a:endParaRPr>
                    </a:p>
                  </a:txBody>
                  <a:tcPr marL="17463" marR="17463" marT="17463" marB="0" anchor="b"/>
                </a:tc>
                <a:tc>
                  <a:txBody>
                    <a:bodyPr/>
                    <a:lstStyle/>
                    <a:p>
                      <a:pPr algn="r" fontAlgn="b"/>
                      <a:r>
                        <a:rPr lang="it-IT" sz="2800" u="none" strike="noStrike" dirty="0">
                          <a:effectLst/>
                          <a:highlight>
                            <a:srgbClr val="FFFF00"/>
                          </a:highlight>
                        </a:rPr>
                        <a:t>2.545.440</a:t>
                      </a:r>
                      <a:endParaRPr lang="it-IT" sz="2800" b="0" i="0" u="none" strike="noStrike" dirty="0">
                        <a:effectLst/>
                        <a:highlight>
                          <a:srgbClr val="FFFF00"/>
                        </a:highlight>
                        <a:latin typeface="Arial" panose="020B0604020202020204" pitchFamily="34" charset="0"/>
                      </a:endParaRPr>
                    </a:p>
                  </a:txBody>
                  <a:tcPr marL="17463" marR="17463" marT="17463" marB="0" anchor="b"/>
                </a:tc>
                <a:tc>
                  <a:txBody>
                    <a:bodyPr/>
                    <a:lstStyle/>
                    <a:p>
                      <a:pPr algn="r" fontAlgn="b"/>
                      <a:r>
                        <a:rPr lang="it-IT" sz="2800" u="none" strike="noStrike" dirty="0">
                          <a:effectLst/>
                          <a:highlight>
                            <a:srgbClr val="FFFF00"/>
                          </a:highlight>
                        </a:rPr>
                        <a:t>6%</a:t>
                      </a:r>
                      <a:endParaRPr lang="it-IT" sz="2800" b="0" i="0" u="none" strike="noStrike" dirty="0">
                        <a:effectLst/>
                        <a:highlight>
                          <a:srgbClr val="FFFF00"/>
                        </a:highlight>
                        <a:latin typeface="Arial" panose="020B0604020202020204" pitchFamily="34" charset="0"/>
                      </a:endParaRPr>
                    </a:p>
                  </a:txBody>
                  <a:tcPr marL="17463" marR="17463" marT="17463" marB="0" anchor="b"/>
                </a:tc>
                <a:extLst>
                  <a:ext uri="{0D108BD9-81ED-4DB2-BD59-A6C34878D82A}">
                    <a16:rowId xmlns:a16="http://schemas.microsoft.com/office/drawing/2014/main" val="302781586"/>
                  </a:ext>
                </a:extLst>
              </a:tr>
            </a:tbl>
          </a:graphicData>
        </a:graphic>
      </p:graphicFrame>
      <p:sp>
        <p:nvSpPr>
          <p:cNvPr id="6" name="CasellaDiTesto 5">
            <a:extLst>
              <a:ext uri="{FF2B5EF4-FFF2-40B4-BE49-F238E27FC236}">
                <a16:creationId xmlns:a16="http://schemas.microsoft.com/office/drawing/2014/main" id="{405F4759-61C1-E617-3AAC-2C7B5881ED7B}"/>
              </a:ext>
            </a:extLst>
          </p:cNvPr>
          <p:cNvSpPr txBox="1"/>
          <p:nvPr/>
        </p:nvSpPr>
        <p:spPr>
          <a:xfrm>
            <a:off x="1929447" y="5806440"/>
            <a:ext cx="4322763" cy="369332"/>
          </a:xfrm>
          <a:prstGeom prst="rect">
            <a:avLst/>
          </a:prstGeom>
          <a:noFill/>
        </p:spPr>
        <p:txBody>
          <a:bodyPr wrap="square" rtlCol="0">
            <a:spAutoFit/>
          </a:bodyPr>
          <a:lstStyle/>
          <a:p>
            <a:r>
              <a:rPr lang="it-IT" dirty="0"/>
              <a:t>Nostre stime</a:t>
            </a:r>
          </a:p>
        </p:txBody>
      </p:sp>
    </p:spTree>
    <p:extLst>
      <p:ext uri="{BB962C8B-B14F-4D97-AF65-F5344CB8AC3E}">
        <p14:creationId xmlns:p14="http://schemas.microsoft.com/office/powerpoint/2010/main" val="2823953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EC18322-6D16-1121-31B9-E6826AEC61BE}"/>
              </a:ext>
            </a:extLst>
          </p:cNvPr>
          <p:cNvSpPr>
            <a:spLocks noGrp="1"/>
          </p:cNvSpPr>
          <p:nvPr>
            <p:ph type="title"/>
          </p:nvPr>
        </p:nvSpPr>
        <p:spPr/>
        <p:txBody>
          <a:bodyPr/>
          <a:lstStyle/>
          <a:p>
            <a:r>
              <a:rPr lang="it-IT" dirty="0"/>
              <a:t>Dinamica turistica</a:t>
            </a:r>
          </a:p>
        </p:txBody>
      </p:sp>
      <p:sp>
        <p:nvSpPr>
          <p:cNvPr id="3" name="Segnaposto testo 2">
            <a:extLst>
              <a:ext uri="{FF2B5EF4-FFF2-40B4-BE49-F238E27FC236}">
                <a16:creationId xmlns:a16="http://schemas.microsoft.com/office/drawing/2014/main" id="{41AAD7D5-838C-D2E1-CFCC-EE0E7BCBA6E9}"/>
              </a:ext>
            </a:extLst>
          </p:cNvPr>
          <p:cNvSpPr>
            <a:spLocks noGrp="1"/>
          </p:cNvSpPr>
          <p:nvPr>
            <p:ph type="body" idx="1"/>
          </p:nvPr>
        </p:nvSpPr>
        <p:spPr/>
        <p:txBody>
          <a:bodyPr/>
          <a:lstStyle/>
          <a:p>
            <a:r>
              <a:rPr lang="it-IT" dirty="0"/>
              <a:t>+5,3 milioni di presenze per anno dal 2008 al 2023, con un aumento del 18%. Nella media nazionale. C’è chi ha saputo fare di più.</a:t>
            </a:r>
          </a:p>
        </p:txBody>
      </p:sp>
    </p:spTree>
    <p:extLst>
      <p:ext uri="{BB962C8B-B14F-4D97-AF65-F5344CB8AC3E}">
        <p14:creationId xmlns:p14="http://schemas.microsoft.com/office/powerpoint/2010/main" val="1295478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0F3C7D-BB24-73C9-B72B-9E4AE6FEFF51}"/>
              </a:ext>
            </a:extLst>
          </p:cNvPr>
          <p:cNvSpPr>
            <a:spLocks noGrp="1"/>
          </p:cNvSpPr>
          <p:nvPr>
            <p:ph type="title"/>
          </p:nvPr>
        </p:nvSpPr>
        <p:spPr/>
        <p:txBody>
          <a:bodyPr>
            <a:normAutofit fontScale="90000"/>
          </a:bodyPr>
          <a:lstStyle/>
          <a:p>
            <a:r>
              <a:rPr lang="it-IT" dirty="0"/>
              <a:t>Dal 2008, Nord Ovest (senza Lombardia), presenze </a:t>
            </a:r>
            <a:r>
              <a:rPr lang="it-IT" dirty="0">
                <a:highlight>
                  <a:srgbClr val="FFFF00"/>
                </a:highlight>
              </a:rPr>
              <a:t>+5,3 </a:t>
            </a:r>
            <a:r>
              <a:rPr lang="it-IT" dirty="0"/>
              <a:t>milioni di presenze annue, </a:t>
            </a:r>
            <a:r>
              <a:rPr lang="it-IT" dirty="0">
                <a:highlight>
                  <a:srgbClr val="FFFF00"/>
                </a:highlight>
              </a:rPr>
              <a:t>+18,7%</a:t>
            </a:r>
          </a:p>
        </p:txBody>
      </p:sp>
      <p:graphicFrame>
        <p:nvGraphicFramePr>
          <p:cNvPr id="7" name="Segnaposto contenuto 6">
            <a:extLst>
              <a:ext uri="{FF2B5EF4-FFF2-40B4-BE49-F238E27FC236}">
                <a16:creationId xmlns:a16="http://schemas.microsoft.com/office/drawing/2014/main" id="{19DFB59D-A405-CF61-3200-6F3E1AFFA11A}"/>
              </a:ext>
            </a:extLst>
          </p:cNvPr>
          <p:cNvGraphicFramePr>
            <a:graphicFrameLocks noGrp="1"/>
          </p:cNvGraphicFramePr>
          <p:nvPr>
            <p:ph idx="1"/>
            <p:extLst>
              <p:ext uri="{D42A27DB-BD31-4B8C-83A1-F6EECF244321}">
                <p14:modId xmlns:p14="http://schemas.microsoft.com/office/powerpoint/2010/main" val="2066868145"/>
              </p:ext>
            </p:extLst>
          </p:nvPr>
        </p:nvGraphicFramePr>
        <p:xfrm>
          <a:off x="838200" y="1690688"/>
          <a:ext cx="10081262" cy="4746093"/>
        </p:xfrm>
        <a:graphic>
          <a:graphicData uri="http://schemas.openxmlformats.org/drawingml/2006/table">
            <a:tbl>
              <a:tblPr/>
              <a:tblGrid>
                <a:gridCol w="1414914">
                  <a:extLst>
                    <a:ext uri="{9D8B030D-6E8A-4147-A177-3AD203B41FA5}">
                      <a16:colId xmlns:a16="http://schemas.microsoft.com/office/drawing/2014/main" val="3551967473"/>
                    </a:ext>
                  </a:extLst>
                </a:gridCol>
                <a:gridCol w="1414914">
                  <a:extLst>
                    <a:ext uri="{9D8B030D-6E8A-4147-A177-3AD203B41FA5}">
                      <a16:colId xmlns:a16="http://schemas.microsoft.com/office/drawing/2014/main" val="4114550818"/>
                    </a:ext>
                  </a:extLst>
                </a:gridCol>
                <a:gridCol w="1414914">
                  <a:extLst>
                    <a:ext uri="{9D8B030D-6E8A-4147-A177-3AD203B41FA5}">
                      <a16:colId xmlns:a16="http://schemas.microsoft.com/office/drawing/2014/main" val="1932473595"/>
                    </a:ext>
                  </a:extLst>
                </a:gridCol>
                <a:gridCol w="1414914">
                  <a:extLst>
                    <a:ext uri="{9D8B030D-6E8A-4147-A177-3AD203B41FA5}">
                      <a16:colId xmlns:a16="http://schemas.microsoft.com/office/drawing/2014/main" val="2089744138"/>
                    </a:ext>
                  </a:extLst>
                </a:gridCol>
                <a:gridCol w="1414914">
                  <a:extLst>
                    <a:ext uri="{9D8B030D-6E8A-4147-A177-3AD203B41FA5}">
                      <a16:colId xmlns:a16="http://schemas.microsoft.com/office/drawing/2014/main" val="193007458"/>
                    </a:ext>
                  </a:extLst>
                </a:gridCol>
                <a:gridCol w="1414914">
                  <a:extLst>
                    <a:ext uri="{9D8B030D-6E8A-4147-A177-3AD203B41FA5}">
                      <a16:colId xmlns:a16="http://schemas.microsoft.com/office/drawing/2014/main" val="1195559342"/>
                    </a:ext>
                  </a:extLst>
                </a:gridCol>
                <a:gridCol w="1591778">
                  <a:extLst>
                    <a:ext uri="{9D8B030D-6E8A-4147-A177-3AD203B41FA5}">
                      <a16:colId xmlns:a16="http://schemas.microsoft.com/office/drawing/2014/main" val="593292465"/>
                    </a:ext>
                  </a:extLst>
                </a:gridCol>
              </a:tblGrid>
              <a:tr h="743053">
                <a:tc>
                  <a:txBody>
                    <a:bodyPr/>
                    <a:lstStyle/>
                    <a:p>
                      <a:pPr algn="l" fontAlgn="b"/>
                      <a:endParaRPr lang="it-IT" sz="1800" b="0" i="0" u="none" strike="noStrike">
                        <a:effectLst/>
                        <a:latin typeface="Arial" panose="020B0604020202020204" pitchFamily="34" charset="0"/>
                      </a:endParaRPr>
                    </a:p>
                  </a:txBody>
                  <a:tcPr marL="6350" marR="6350" marT="6350" marB="0" anchor="b">
                    <a:lnL>
                      <a:noFill/>
                    </a:lnL>
                    <a:lnR w="6350" cap="flat" cmpd="sng" algn="ctr">
                      <a:solidFill>
                        <a:srgbClr val="C0C0C0"/>
                      </a:solidFill>
                      <a:prstDash val="solid"/>
                      <a:round/>
                      <a:headEnd type="none" w="med" len="med"/>
                      <a:tailEnd type="none" w="med" len="med"/>
                    </a:lnR>
                    <a:lnT>
                      <a:noFill/>
                    </a:lnT>
                    <a:lnB w="6350" cap="flat" cmpd="sng" algn="ctr">
                      <a:solidFill>
                        <a:srgbClr val="C0C0C0"/>
                      </a:solidFill>
                      <a:prstDash val="solid"/>
                      <a:round/>
                      <a:headEnd type="none" w="med" len="med"/>
                      <a:tailEnd type="none" w="med" len="med"/>
                    </a:lnB>
                    <a:noFill/>
                  </a:tcPr>
                </a:tc>
                <a:tc>
                  <a:txBody>
                    <a:bodyPr/>
                    <a:lstStyle/>
                    <a:p>
                      <a:pPr algn="ctr" fontAlgn="t"/>
                      <a:r>
                        <a:rPr lang="it-IT" sz="1400" b="0" i="0" u="none" strike="noStrike">
                          <a:solidFill>
                            <a:srgbClr val="FFFFFF"/>
                          </a:solidFill>
                          <a:effectLst/>
                          <a:latin typeface="Verdana" panose="020B0604030504040204" pitchFamily="34" charset="0"/>
                        </a:rPr>
                        <a:t>  Piemonte</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tc>
                  <a:txBody>
                    <a:bodyPr/>
                    <a:lstStyle/>
                    <a:p>
                      <a:pPr algn="ctr" fontAlgn="t"/>
                      <a:r>
                        <a:rPr lang="it-IT" sz="1400" b="0" i="0" u="none" strike="noStrike">
                          <a:solidFill>
                            <a:srgbClr val="FFFFFF"/>
                          </a:solidFill>
                          <a:effectLst/>
                          <a:latin typeface="Verdana" panose="020B0604030504040204" pitchFamily="34" charset="0"/>
                        </a:rPr>
                        <a:t>  Valle d'Aosta / Vallée d'Aoste</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tc>
                  <a:txBody>
                    <a:bodyPr/>
                    <a:lstStyle/>
                    <a:p>
                      <a:pPr algn="ctr" fontAlgn="t"/>
                      <a:r>
                        <a:rPr lang="it-IT" sz="1400" b="0" i="0" u="none" strike="noStrike">
                          <a:solidFill>
                            <a:srgbClr val="FFFFFF"/>
                          </a:solidFill>
                          <a:effectLst/>
                          <a:latin typeface="Verdana" panose="020B0604030504040204" pitchFamily="34" charset="0"/>
                        </a:rPr>
                        <a:t>  Liguria</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tc>
                  <a:txBody>
                    <a:bodyPr/>
                    <a:lstStyle/>
                    <a:p>
                      <a:pPr algn="ctr" fontAlgn="t"/>
                      <a:r>
                        <a:rPr lang="it-IT" sz="1400" b="0" i="0" u="none" strike="noStrike" dirty="0">
                          <a:solidFill>
                            <a:srgbClr val="FFFFFF"/>
                          </a:solidFill>
                          <a:effectLst/>
                          <a:latin typeface="Verdana" panose="020B0604030504040204" pitchFamily="34" charset="0"/>
                        </a:rPr>
                        <a:t>  Lombardia</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tc>
                  <a:txBody>
                    <a:bodyPr/>
                    <a:lstStyle/>
                    <a:p>
                      <a:pPr algn="ctr" fontAlgn="t"/>
                      <a:r>
                        <a:rPr lang="it-IT" sz="1400" b="0" i="0" u="none" strike="noStrike">
                          <a:solidFill>
                            <a:srgbClr val="FFFFFF"/>
                          </a:solidFill>
                          <a:effectLst/>
                          <a:latin typeface="Verdana" panose="020B0604030504040204" pitchFamily="34" charset="0"/>
                        </a:rPr>
                        <a:t>Nord Ovest (-Lomb)</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tc>
                  <a:txBody>
                    <a:bodyPr/>
                    <a:lstStyle/>
                    <a:p>
                      <a:pPr algn="ctr" fontAlgn="t"/>
                      <a:r>
                        <a:rPr lang="it-IT" sz="1400" b="0" i="0" u="none" strike="noStrike">
                          <a:solidFill>
                            <a:srgbClr val="FFFFFF"/>
                          </a:solidFill>
                          <a:effectLst/>
                          <a:latin typeface="Verdana" panose="020B0604030504040204" pitchFamily="34" charset="0"/>
                        </a:rPr>
                        <a:t>Italia</a:t>
                      </a:r>
                    </a:p>
                  </a:txBody>
                  <a:tcPr marL="6350" marR="6350" marT="6350" marB="0">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solidFill>
                      <a:srgbClr val="00A1E3"/>
                    </a:solidFill>
                  </a:tcPr>
                </a:tc>
                <a:extLst>
                  <a:ext uri="{0D108BD9-81ED-4DB2-BD59-A6C34878D82A}">
                    <a16:rowId xmlns:a16="http://schemas.microsoft.com/office/drawing/2014/main" val="69725355"/>
                  </a:ext>
                </a:extLst>
              </a:tr>
              <a:tr h="241492">
                <a:tc>
                  <a:txBody>
                    <a:bodyPr/>
                    <a:lstStyle/>
                    <a:p>
                      <a:pPr algn="ctr" fontAlgn="b"/>
                      <a:r>
                        <a:rPr lang="it-IT" sz="1600" b="1" i="0" u="none" strike="noStrike">
                          <a:solidFill>
                            <a:srgbClr val="FF0000"/>
                          </a:solidFill>
                          <a:effectLst/>
                          <a:latin typeface="Courier New" panose="02070309020205020404" pitchFamily="49" charset="0"/>
                        </a:rPr>
                        <a:t>2008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11558330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3113340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14130514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highlight>
                            <a:srgbClr val="FFFF00"/>
                          </a:highlight>
                          <a:latin typeface="Arial" panose="020B0604020202020204" pitchFamily="34" charset="0"/>
                        </a:rPr>
                        <a:t>28303505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highlight>
                            <a:srgbClr val="FFFF00"/>
                          </a:highlight>
                          <a:latin typeface="Arial" panose="020B0604020202020204" pitchFamily="34" charset="0"/>
                        </a:rPr>
                        <a:t>28802184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373666712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652413329"/>
                  </a:ext>
                </a:extLst>
              </a:tr>
              <a:tr h="241492">
                <a:tc>
                  <a:txBody>
                    <a:bodyPr/>
                    <a:lstStyle/>
                    <a:p>
                      <a:pPr algn="ctr" fontAlgn="b"/>
                      <a:r>
                        <a:rPr lang="it-IT" sz="1600" b="1" i="0" u="none" strike="noStrike">
                          <a:solidFill>
                            <a:srgbClr val="FF0000"/>
                          </a:solidFill>
                          <a:effectLst/>
                          <a:latin typeface="Courier New" panose="02070309020205020404" pitchFamily="49" charset="0"/>
                        </a:rPr>
                        <a:t>2009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11593822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3133921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13952944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29456808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28680687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370762377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3047462155"/>
                  </a:ext>
                </a:extLst>
              </a:tr>
              <a:tr h="241492">
                <a:tc>
                  <a:txBody>
                    <a:bodyPr/>
                    <a:lstStyle/>
                    <a:p>
                      <a:pPr algn="ctr" fontAlgn="b"/>
                      <a:r>
                        <a:rPr lang="it-IT" sz="1600" b="1" i="0" u="none" strike="noStrike">
                          <a:solidFill>
                            <a:srgbClr val="FF0000"/>
                          </a:solidFill>
                          <a:effectLst/>
                          <a:latin typeface="Courier New" panose="02070309020205020404" pitchFamily="49" charset="0"/>
                        </a:rPr>
                        <a:t>2010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12365022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3107827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13754235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31126864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29227084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375542550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707678440"/>
                  </a:ext>
                </a:extLst>
              </a:tr>
              <a:tr h="241492">
                <a:tc>
                  <a:txBody>
                    <a:bodyPr/>
                    <a:lstStyle/>
                    <a:p>
                      <a:pPr algn="ctr" fontAlgn="b"/>
                      <a:r>
                        <a:rPr lang="it-IT" sz="1600" b="1" i="0" u="none" strike="noStrike">
                          <a:solidFill>
                            <a:srgbClr val="FF0000"/>
                          </a:solidFill>
                          <a:effectLst/>
                          <a:latin typeface="Courier New" panose="02070309020205020404" pitchFamily="49" charset="0"/>
                        </a:rPr>
                        <a:t>2011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12845074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3126165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14060622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33123562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30031861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386894732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3604387870"/>
                  </a:ext>
                </a:extLst>
              </a:tr>
              <a:tr h="241492">
                <a:tc>
                  <a:txBody>
                    <a:bodyPr/>
                    <a:lstStyle/>
                    <a:p>
                      <a:pPr algn="ctr" fontAlgn="b"/>
                      <a:r>
                        <a:rPr lang="it-IT" sz="1600" b="1" i="0" u="none" strike="noStrike">
                          <a:solidFill>
                            <a:srgbClr val="FF0000"/>
                          </a:solidFill>
                          <a:effectLst/>
                          <a:latin typeface="Courier New" panose="02070309020205020404" pitchFamily="49" charset="0"/>
                        </a:rPr>
                        <a:t>2012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12415037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3166295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13401547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33366636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28982879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380711483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906159175"/>
                  </a:ext>
                </a:extLst>
              </a:tr>
              <a:tr h="241492">
                <a:tc>
                  <a:txBody>
                    <a:bodyPr/>
                    <a:lstStyle/>
                    <a:p>
                      <a:pPr algn="ctr" fontAlgn="b"/>
                      <a:r>
                        <a:rPr lang="it-IT" sz="1600" b="1" i="0" u="none" strike="noStrike">
                          <a:solidFill>
                            <a:srgbClr val="FF0000"/>
                          </a:solidFill>
                          <a:effectLst/>
                          <a:latin typeface="Courier New" panose="02070309020205020404" pitchFamily="49" charset="0"/>
                        </a:rPr>
                        <a:t>2013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12690568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2981002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13149699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33960641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28821269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376785615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896070535"/>
                  </a:ext>
                </a:extLst>
              </a:tr>
              <a:tr h="241492">
                <a:tc>
                  <a:txBody>
                    <a:bodyPr/>
                    <a:lstStyle/>
                    <a:p>
                      <a:pPr algn="ctr" fontAlgn="b"/>
                      <a:r>
                        <a:rPr lang="it-IT" sz="1600" b="1" i="0" u="none" strike="noStrike">
                          <a:solidFill>
                            <a:srgbClr val="FF0000"/>
                          </a:solidFill>
                          <a:effectLst/>
                          <a:latin typeface="Courier New" panose="02070309020205020404" pitchFamily="49" charset="0"/>
                        </a:rPr>
                        <a:t>2014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13061306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2986319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13474247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34293526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29521872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377770806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54138063"/>
                  </a:ext>
                </a:extLst>
              </a:tr>
              <a:tr h="241492">
                <a:tc>
                  <a:txBody>
                    <a:bodyPr/>
                    <a:lstStyle/>
                    <a:p>
                      <a:pPr algn="ctr" fontAlgn="b"/>
                      <a:r>
                        <a:rPr lang="it-IT" sz="1600" b="1" i="0" u="none" strike="noStrike">
                          <a:solidFill>
                            <a:srgbClr val="FF0000"/>
                          </a:solidFill>
                          <a:effectLst/>
                          <a:latin typeface="Courier New" panose="02070309020205020404" pitchFamily="49" charset="0"/>
                        </a:rPr>
                        <a:t>2015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13681316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3238559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14328278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37857240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31248153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392874070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1594482376"/>
                  </a:ext>
                </a:extLst>
              </a:tr>
              <a:tr h="241492">
                <a:tc>
                  <a:txBody>
                    <a:bodyPr/>
                    <a:lstStyle/>
                    <a:p>
                      <a:pPr algn="ctr" fontAlgn="b"/>
                      <a:r>
                        <a:rPr lang="it-IT" sz="1600" b="1" i="0" u="none" strike="noStrike">
                          <a:solidFill>
                            <a:srgbClr val="FF0000"/>
                          </a:solidFill>
                          <a:effectLst/>
                          <a:latin typeface="Courier New" panose="02070309020205020404" pitchFamily="49" charset="0"/>
                        </a:rPr>
                        <a:t>2016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14011200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3468379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15052324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37194096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32531903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402962113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162305436"/>
                  </a:ext>
                </a:extLst>
              </a:tr>
              <a:tr h="241492">
                <a:tc>
                  <a:txBody>
                    <a:bodyPr/>
                    <a:lstStyle/>
                    <a:p>
                      <a:pPr algn="ctr" fontAlgn="b"/>
                      <a:r>
                        <a:rPr lang="it-IT" sz="1600" b="1" i="0" u="none" strike="noStrike">
                          <a:solidFill>
                            <a:srgbClr val="FF0000"/>
                          </a:solidFill>
                          <a:effectLst/>
                          <a:latin typeface="Courier New" panose="02070309020205020404" pitchFamily="49" charset="0"/>
                        </a:rPr>
                        <a:t>2017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14900497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3599402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15531610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39385960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34031509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420629155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1449249179"/>
                  </a:ext>
                </a:extLst>
              </a:tr>
              <a:tr h="241492">
                <a:tc>
                  <a:txBody>
                    <a:bodyPr/>
                    <a:lstStyle/>
                    <a:p>
                      <a:pPr algn="ctr" fontAlgn="b"/>
                      <a:r>
                        <a:rPr lang="it-IT" sz="1600" b="1" i="0" u="none" strike="noStrike">
                          <a:solidFill>
                            <a:srgbClr val="FF0000"/>
                          </a:solidFill>
                          <a:effectLst/>
                          <a:latin typeface="Courier New" panose="02070309020205020404" pitchFamily="49" charset="0"/>
                        </a:rPr>
                        <a:t>2018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15100768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3606289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15183243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39115354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33890300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428844937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3208667865"/>
                  </a:ext>
                </a:extLst>
              </a:tr>
              <a:tr h="241492">
                <a:tc>
                  <a:txBody>
                    <a:bodyPr/>
                    <a:lstStyle/>
                    <a:p>
                      <a:pPr algn="ctr" fontAlgn="b"/>
                      <a:r>
                        <a:rPr lang="it-IT" sz="1600" b="1" i="0" u="none" strike="noStrike">
                          <a:solidFill>
                            <a:srgbClr val="FF0000"/>
                          </a:solidFill>
                          <a:effectLst/>
                          <a:latin typeface="Courier New" panose="02070309020205020404" pitchFamily="49" charset="0"/>
                        </a:rPr>
                        <a:t>2019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14889951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3625616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15074888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40482939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33590455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436739271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3974834453"/>
                  </a:ext>
                </a:extLst>
              </a:tr>
              <a:tr h="241492">
                <a:tc>
                  <a:txBody>
                    <a:bodyPr/>
                    <a:lstStyle/>
                    <a:p>
                      <a:pPr algn="ctr" fontAlgn="b"/>
                      <a:r>
                        <a:rPr lang="it-IT" sz="1600" b="1" i="0" u="none" strike="noStrike">
                          <a:solidFill>
                            <a:srgbClr val="FF0000"/>
                          </a:solidFill>
                          <a:effectLst/>
                          <a:latin typeface="Courier New" panose="02070309020205020404" pitchFamily="49" charset="0"/>
                        </a:rPr>
                        <a:t>2020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6636012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2194589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8568423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15529134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17399024</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208447085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654439420"/>
                  </a:ext>
                </a:extLst>
              </a:tr>
              <a:tr h="241492">
                <a:tc>
                  <a:txBody>
                    <a:bodyPr/>
                    <a:lstStyle/>
                    <a:p>
                      <a:pPr algn="ctr" fontAlgn="b"/>
                      <a:r>
                        <a:rPr lang="it-IT" sz="1600" b="1" i="0" u="none" strike="noStrike">
                          <a:solidFill>
                            <a:srgbClr val="FF0000"/>
                          </a:solidFill>
                          <a:effectLst/>
                          <a:latin typeface="Courier New" panose="02070309020205020404" pitchFamily="49" charset="0"/>
                        </a:rPr>
                        <a:t>2021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9279507</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1893178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11791468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25120583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22964153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289178142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877166673"/>
                  </a:ext>
                </a:extLst>
              </a:tr>
              <a:tr h="241492">
                <a:tc>
                  <a:txBody>
                    <a:bodyPr/>
                    <a:lstStyle/>
                    <a:p>
                      <a:pPr algn="ctr" fontAlgn="b"/>
                      <a:r>
                        <a:rPr lang="it-IT" sz="1600" b="1" i="0" u="none" strike="noStrike">
                          <a:solidFill>
                            <a:srgbClr val="FF0000"/>
                          </a:solidFill>
                          <a:effectLst/>
                          <a:latin typeface="Courier New" panose="02070309020205020404" pitchFamily="49" charset="0"/>
                        </a:rPr>
                        <a:t>2022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13749579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3327231</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15469705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38971545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latin typeface="Arial" panose="020B0604020202020204" pitchFamily="34" charset="0"/>
                        </a:rPr>
                        <a:t>32546515</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412008532</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3622621603"/>
                  </a:ext>
                </a:extLst>
              </a:tr>
              <a:tr h="148361">
                <a:tc>
                  <a:txBody>
                    <a:bodyPr/>
                    <a:lstStyle/>
                    <a:p>
                      <a:pPr algn="ctr" fontAlgn="b"/>
                      <a:r>
                        <a:rPr lang="it-IT" sz="1600" b="1" i="0" u="none" strike="noStrike">
                          <a:solidFill>
                            <a:srgbClr val="FF0000"/>
                          </a:solidFill>
                          <a:effectLst/>
                          <a:latin typeface="Courier New" panose="02070309020205020404" pitchFamily="49" charset="0"/>
                        </a:rPr>
                        <a:t>2023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pattFill prst="pct50">
                      <a:fgClr>
                        <a:srgbClr val="C0C0C0"/>
                      </a:fgClr>
                      <a:bgClr>
                        <a:srgbClr val="FFFFFF"/>
                      </a:bgClr>
                    </a:pattFill>
                  </a:tcPr>
                </a:tc>
                <a:tc>
                  <a:txBody>
                    <a:bodyPr/>
                    <a:lstStyle/>
                    <a:p>
                      <a:pPr algn="r" fontAlgn="b"/>
                      <a:r>
                        <a:rPr lang="it-IT" sz="1400" b="0" i="0" u="none" strike="noStrike">
                          <a:effectLst/>
                          <a:latin typeface="Arial" panose="020B0604020202020204" pitchFamily="34" charset="0"/>
                        </a:rPr>
                        <a:t>14410448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3692878</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a:effectLst/>
                          <a:latin typeface="Arial" panose="020B0604020202020204" pitchFamily="34" charset="0"/>
                        </a:rPr>
                        <a:t>16084210</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latin typeface="Arial" panose="020B0604020202020204" pitchFamily="34" charset="0"/>
                        </a:rPr>
                        <a:t>41795073</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highlight>
                            <a:srgbClr val="FFFF00"/>
                          </a:highlight>
                          <a:latin typeface="Arial" panose="020B0604020202020204" pitchFamily="34" charset="0"/>
                        </a:rPr>
                        <a:t>34187536</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tc>
                  <a:txBody>
                    <a:bodyPr/>
                    <a:lstStyle/>
                    <a:p>
                      <a:pPr algn="r" fontAlgn="b"/>
                      <a:r>
                        <a:rPr lang="it-IT" sz="1400" b="0" i="0" u="none" strike="noStrike" dirty="0">
                          <a:effectLst/>
                          <a:latin typeface="Arial" panose="020B0604020202020204" pitchFamily="34" charset="0"/>
                        </a:rPr>
                        <a:t>447170049</a:t>
                      </a:r>
                    </a:p>
                  </a:txBody>
                  <a:tcPr marL="6350" marR="6350" marT="6350" marB="0" anchor="b">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noFill/>
                  </a:tcPr>
                </a:tc>
                <a:extLst>
                  <a:ext uri="{0D108BD9-81ED-4DB2-BD59-A6C34878D82A}">
                    <a16:rowId xmlns:a16="http://schemas.microsoft.com/office/drawing/2014/main" val="2648192098"/>
                  </a:ext>
                </a:extLst>
              </a:tr>
            </a:tbl>
          </a:graphicData>
        </a:graphic>
      </p:graphicFrame>
      <p:sp>
        <p:nvSpPr>
          <p:cNvPr id="8" name="CasellaDiTesto 7">
            <a:extLst>
              <a:ext uri="{FF2B5EF4-FFF2-40B4-BE49-F238E27FC236}">
                <a16:creationId xmlns:a16="http://schemas.microsoft.com/office/drawing/2014/main" id="{AE8D46F0-04DF-21B4-EA9B-67EEF054D5DE}"/>
              </a:ext>
            </a:extLst>
          </p:cNvPr>
          <p:cNvSpPr txBox="1"/>
          <p:nvPr/>
        </p:nvSpPr>
        <p:spPr>
          <a:xfrm>
            <a:off x="6766560" y="2011680"/>
            <a:ext cx="1165860" cy="369332"/>
          </a:xfrm>
          <a:prstGeom prst="rect">
            <a:avLst/>
          </a:prstGeom>
          <a:noFill/>
        </p:spPr>
        <p:txBody>
          <a:bodyPr wrap="square" rtlCol="0">
            <a:spAutoFit/>
          </a:bodyPr>
          <a:lstStyle/>
          <a:p>
            <a:r>
              <a:rPr lang="it-IT" b="1" dirty="0">
                <a:solidFill>
                  <a:schemeClr val="bg1"/>
                </a:solidFill>
              </a:rPr>
              <a:t>+ 45%</a:t>
            </a:r>
          </a:p>
        </p:txBody>
      </p:sp>
    </p:spTree>
    <p:extLst>
      <p:ext uri="{BB962C8B-B14F-4D97-AF65-F5344CB8AC3E}">
        <p14:creationId xmlns:p14="http://schemas.microsoft.com/office/powerpoint/2010/main" val="3340730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B9D3FE-AD46-538F-22AD-B06AF5F7DA8D}"/>
              </a:ext>
            </a:extLst>
          </p:cNvPr>
          <p:cNvSpPr>
            <a:spLocks noGrp="1"/>
          </p:cNvSpPr>
          <p:nvPr>
            <p:ph type="title"/>
          </p:nvPr>
        </p:nvSpPr>
        <p:spPr/>
        <p:txBody>
          <a:bodyPr>
            <a:normAutofit fontScale="90000"/>
          </a:bodyPr>
          <a:lstStyle/>
          <a:p>
            <a:r>
              <a:rPr lang="it-IT" dirty="0"/>
              <a:t>La crescita nelle tre regioni delle presenze turistiche (2008-23). Ma la Lombardia va meglio?</a:t>
            </a:r>
          </a:p>
        </p:txBody>
      </p:sp>
      <p:graphicFrame>
        <p:nvGraphicFramePr>
          <p:cNvPr id="4" name="Segnaposto contenuto 3">
            <a:extLst>
              <a:ext uri="{FF2B5EF4-FFF2-40B4-BE49-F238E27FC236}">
                <a16:creationId xmlns:a16="http://schemas.microsoft.com/office/drawing/2014/main" id="{7A25E878-4298-BC45-5A72-589DDDB076BF}"/>
              </a:ext>
            </a:extLst>
          </p:cNvPr>
          <p:cNvGraphicFramePr>
            <a:graphicFrameLocks noGrp="1"/>
          </p:cNvGraphicFramePr>
          <p:nvPr>
            <p:ph idx="1"/>
            <p:extLst>
              <p:ext uri="{D42A27DB-BD31-4B8C-83A1-F6EECF244321}">
                <p14:modId xmlns:p14="http://schemas.microsoft.com/office/powerpoint/2010/main" val="4184692421"/>
              </p:ext>
            </p:extLst>
          </p:nvPr>
        </p:nvGraphicFramePr>
        <p:xfrm>
          <a:off x="838200" y="1885950"/>
          <a:ext cx="9917430" cy="4023362"/>
        </p:xfrm>
        <a:graphic>
          <a:graphicData uri="http://schemas.openxmlformats.org/drawingml/2006/table">
            <a:tbl>
              <a:tblPr/>
              <a:tblGrid>
                <a:gridCol w="1870548">
                  <a:extLst>
                    <a:ext uri="{9D8B030D-6E8A-4147-A177-3AD203B41FA5}">
                      <a16:colId xmlns:a16="http://schemas.microsoft.com/office/drawing/2014/main" val="390377931"/>
                    </a:ext>
                  </a:extLst>
                </a:gridCol>
                <a:gridCol w="1341147">
                  <a:extLst>
                    <a:ext uri="{9D8B030D-6E8A-4147-A177-3AD203B41FA5}">
                      <a16:colId xmlns:a16="http://schemas.microsoft.com/office/drawing/2014/main" val="2869747300"/>
                    </a:ext>
                  </a:extLst>
                </a:gridCol>
                <a:gridCol w="1235267">
                  <a:extLst>
                    <a:ext uri="{9D8B030D-6E8A-4147-A177-3AD203B41FA5}">
                      <a16:colId xmlns:a16="http://schemas.microsoft.com/office/drawing/2014/main" val="2273790400"/>
                    </a:ext>
                  </a:extLst>
                </a:gridCol>
                <a:gridCol w="1341147">
                  <a:extLst>
                    <a:ext uri="{9D8B030D-6E8A-4147-A177-3AD203B41FA5}">
                      <a16:colId xmlns:a16="http://schemas.microsoft.com/office/drawing/2014/main" val="1298191487"/>
                    </a:ext>
                  </a:extLst>
                </a:gridCol>
                <a:gridCol w="1341147">
                  <a:extLst>
                    <a:ext uri="{9D8B030D-6E8A-4147-A177-3AD203B41FA5}">
                      <a16:colId xmlns:a16="http://schemas.microsoft.com/office/drawing/2014/main" val="822756084"/>
                    </a:ext>
                  </a:extLst>
                </a:gridCol>
                <a:gridCol w="1341147">
                  <a:extLst>
                    <a:ext uri="{9D8B030D-6E8A-4147-A177-3AD203B41FA5}">
                      <a16:colId xmlns:a16="http://schemas.microsoft.com/office/drawing/2014/main" val="479110228"/>
                    </a:ext>
                  </a:extLst>
                </a:gridCol>
                <a:gridCol w="1447027">
                  <a:extLst>
                    <a:ext uri="{9D8B030D-6E8A-4147-A177-3AD203B41FA5}">
                      <a16:colId xmlns:a16="http://schemas.microsoft.com/office/drawing/2014/main" val="3249862993"/>
                    </a:ext>
                  </a:extLst>
                </a:gridCol>
              </a:tblGrid>
              <a:tr h="1589876">
                <a:tc>
                  <a:txBody>
                    <a:bodyPr/>
                    <a:lstStyle/>
                    <a:p>
                      <a:pPr algn="l" fontAlgn="b"/>
                      <a:endParaRPr lang="it-IT" sz="1600" b="0" i="0" u="none" strike="noStrike" dirty="0">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Piemonte</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Valle d'Aosta / Vallée d'Aoste</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Liguria</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Lombardia</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Nord Ovest (-Lomb)</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Italia</a:t>
                      </a:r>
                    </a:p>
                  </a:txBody>
                  <a:tcPr marL="6350" marR="6350" marT="6350" marB="0" anchor="b">
                    <a:lnL>
                      <a:noFill/>
                    </a:lnL>
                    <a:lnR>
                      <a:noFill/>
                    </a:lnR>
                    <a:lnT>
                      <a:noFill/>
                    </a:lnT>
                    <a:lnB>
                      <a:noFill/>
                    </a:lnB>
                    <a:noFill/>
                  </a:tcPr>
                </a:tc>
                <a:extLst>
                  <a:ext uri="{0D108BD9-81ED-4DB2-BD59-A6C34878D82A}">
                    <a16:rowId xmlns:a16="http://schemas.microsoft.com/office/drawing/2014/main" val="2530266035"/>
                  </a:ext>
                </a:extLst>
              </a:tr>
              <a:tr h="811162">
                <a:tc>
                  <a:txBody>
                    <a:bodyPr/>
                    <a:lstStyle/>
                    <a:p>
                      <a:pPr algn="l" fontAlgn="b"/>
                      <a:r>
                        <a:rPr lang="it-IT" sz="1600" b="0" i="0" u="none" strike="noStrike" dirty="0">
                          <a:effectLst/>
                          <a:latin typeface="Arial" panose="020B0604020202020204" pitchFamily="34" charset="0"/>
                        </a:rPr>
                        <a:t>presenze 2023</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14.410.448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3.692.878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16.084.210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41.795.073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34.187.536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447.170.049 </a:t>
                      </a:r>
                    </a:p>
                  </a:txBody>
                  <a:tcPr marL="6350" marR="6350" marT="6350" marB="0" anchor="b">
                    <a:lnL>
                      <a:noFill/>
                    </a:lnL>
                    <a:lnR>
                      <a:noFill/>
                    </a:lnR>
                    <a:lnT>
                      <a:noFill/>
                    </a:lnT>
                    <a:lnB>
                      <a:noFill/>
                    </a:lnB>
                    <a:noFill/>
                  </a:tcPr>
                </a:tc>
                <a:extLst>
                  <a:ext uri="{0D108BD9-81ED-4DB2-BD59-A6C34878D82A}">
                    <a16:rowId xmlns:a16="http://schemas.microsoft.com/office/drawing/2014/main" val="51614319"/>
                  </a:ext>
                </a:extLst>
              </a:tr>
              <a:tr h="811162">
                <a:tc>
                  <a:txBody>
                    <a:bodyPr/>
                    <a:lstStyle/>
                    <a:p>
                      <a:pPr algn="l" fontAlgn="b"/>
                      <a:r>
                        <a:rPr lang="it-IT" sz="1600" b="0" i="0" u="none" strike="noStrike">
                          <a:effectLst/>
                          <a:latin typeface="Arial" panose="020B0604020202020204" pitchFamily="34" charset="0"/>
                        </a:rPr>
                        <a:t>crescita n.</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2.852.118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579.538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1.953.696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13.491.568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5.385.352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73.503.337 </a:t>
                      </a:r>
                    </a:p>
                  </a:txBody>
                  <a:tcPr marL="6350" marR="6350" marT="6350" marB="0" anchor="b">
                    <a:lnL>
                      <a:noFill/>
                    </a:lnL>
                    <a:lnR>
                      <a:noFill/>
                    </a:lnR>
                    <a:lnT>
                      <a:noFill/>
                    </a:lnT>
                    <a:lnB>
                      <a:noFill/>
                    </a:lnB>
                    <a:noFill/>
                  </a:tcPr>
                </a:tc>
                <a:extLst>
                  <a:ext uri="{0D108BD9-81ED-4DB2-BD59-A6C34878D82A}">
                    <a16:rowId xmlns:a16="http://schemas.microsoft.com/office/drawing/2014/main" val="2958771436"/>
                  </a:ext>
                </a:extLst>
              </a:tr>
              <a:tr h="811162">
                <a:tc>
                  <a:txBody>
                    <a:bodyPr/>
                    <a:lstStyle/>
                    <a:p>
                      <a:pPr algn="l" fontAlgn="b"/>
                      <a:r>
                        <a:rPr lang="it-IT" sz="1600" b="0" i="0" u="none" strike="noStrike">
                          <a:effectLst/>
                          <a:latin typeface="Arial" panose="020B0604020202020204" pitchFamily="34" charset="0"/>
                        </a:rPr>
                        <a:t>var. %</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25%</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19%</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14%</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48%</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19%</a:t>
                      </a:r>
                    </a:p>
                  </a:txBody>
                  <a:tcPr marL="6350" marR="6350" marT="6350" marB="0" anchor="b">
                    <a:lnL>
                      <a:noFill/>
                    </a:lnL>
                    <a:lnR>
                      <a:noFill/>
                    </a:lnR>
                    <a:lnT>
                      <a:noFill/>
                    </a:lnT>
                    <a:lnB>
                      <a:noFill/>
                    </a:lnB>
                    <a:noFill/>
                  </a:tcPr>
                </a:tc>
                <a:tc>
                  <a:txBody>
                    <a:bodyPr/>
                    <a:lstStyle/>
                    <a:p>
                      <a:pPr algn="r" fontAlgn="b"/>
                      <a:r>
                        <a:rPr lang="it-IT" sz="3200" b="0" i="0" u="none" strike="noStrike" dirty="0">
                          <a:effectLst/>
                          <a:highlight>
                            <a:srgbClr val="FFFF00"/>
                          </a:highlight>
                          <a:latin typeface="Arial" panose="020B0604020202020204" pitchFamily="34" charset="0"/>
                        </a:rPr>
                        <a:t>20%</a:t>
                      </a:r>
                    </a:p>
                  </a:txBody>
                  <a:tcPr marL="6350" marR="6350" marT="6350" marB="0" anchor="b">
                    <a:lnL>
                      <a:noFill/>
                    </a:lnL>
                    <a:lnR>
                      <a:noFill/>
                    </a:lnR>
                    <a:lnT>
                      <a:noFill/>
                    </a:lnT>
                    <a:lnB>
                      <a:noFill/>
                    </a:lnB>
                    <a:noFill/>
                  </a:tcPr>
                </a:tc>
                <a:extLst>
                  <a:ext uri="{0D108BD9-81ED-4DB2-BD59-A6C34878D82A}">
                    <a16:rowId xmlns:a16="http://schemas.microsoft.com/office/drawing/2014/main" val="2318927410"/>
                  </a:ext>
                </a:extLst>
              </a:tr>
            </a:tbl>
          </a:graphicData>
        </a:graphic>
      </p:graphicFrame>
    </p:spTree>
    <p:extLst>
      <p:ext uri="{BB962C8B-B14F-4D97-AF65-F5344CB8AC3E}">
        <p14:creationId xmlns:p14="http://schemas.microsoft.com/office/powerpoint/2010/main" val="4166398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a:extLst>
              <a:ext uri="{FF2B5EF4-FFF2-40B4-BE49-F238E27FC236}">
                <a16:creationId xmlns:a16="http://schemas.microsoft.com/office/drawing/2014/main" id="{9EC7471E-3D84-DD3C-A7B7-2EC04020C236}"/>
              </a:ext>
            </a:extLst>
          </p:cNvPr>
          <p:cNvSpPr>
            <a:spLocks noGrp="1"/>
          </p:cNvSpPr>
          <p:nvPr>
            <p:ph type="title"/>
          </p:nvPr>
        </p:nvSpPr>
        <p:spPr/>
        <p:txBody>
          <a:bodyPr>
            <a:noAutofit/>
          </a:bodyPr>
          <a:lstStyle/>
          <a:p>
            <a:r>
              <a:rPr lang="it-IT" sz="3600" dirty="0"/>
              <a:t>L’impatto della pandemia sul turismo: due anni di calo conseguenze durature sul turismo degli italiani. Dopo la pandemia si è ripartiti a </a:t>
            </a:r>
            <a:r>
              <a:rPr lang="it-IT" sz="3600" dirty="0">
                <a:highlight>
                  <a:srgbClr val="FFFF00"/>
                </a:highlight>
              </a:rPr>
              <a:t>due velocità</a:t>
            </a:r>
            <a:r>
              <a:rPr lang="it-IT" sz="3600" dirty="0"/>
              <a:t>.</a:t>
            </a:r>
          </a:p>
        </p:txBody>
      </p:sp>
      <p:graphicFrame>
        <p:nvGraphicFramePr>
          <p:cNvPr id="5" name="Segnaposto immagine 4">
            <a:extLst>
              <a:ext uri="{FF2B5EF4-FFF2-40B4-BE49-F238E27FC236}">
                <a16:creationId xmlns:a16="http://schemas.microsoft.com/office/drawing/2014/main" id="{E5581D5C-D8AA-4C17-7A48-C5DB4C04D8CB}"/>
              </a:ext>
            </a:extLst>
          </p:cNvPr>
          <p:cNvGraphicFramePr>
            <a:graphicFrameLocks noGrp="1"/>
          </p:cNvGraphicFramePr>
          <p:nvPr>
            <p:ph idx="1"/>
            <p:extLst>
              <p:ext uri="{D42A27DB-BD31-4B8C-83A1-F6EECF244321}">
                <p14:modId xmlns:p14="http://schemas.microsoft.com/office/powerpoint/2010/main" val="3837291524"/>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7" name="CasellaDiTesto 6">
            <a:extLst>
              <a:ext uri="{FF2B5EF4-FFF2-40B4-BE49-F238E27FC236}">
                <a16:creationId xmlns:a16="http://schemas.microsoft.com/office/drawing/2014/main" id="{CC2313BC-9FA4-2EF8-2085-C8E456637A06}"/>
              </a:ext>
            </a:extLst>
          </p:cNvPr>
          <p:cNvSpPr txBox="1"/>
          <p:nvPr/>
        </p:nvSpPr>
        <p:spPr>
          <a:xfrm>
            <a:off x="1943100" y="6158866"/>
            <a:ext cx="8001000" cy="646331"/>
          </a:xfrm>
          <a:prstGeom prst="rect">
            <a:avLst/>
          </a:prstGeom>
          <a:noFill/>
        </p:spPr>
        <p:txBody>
          <a:bodyPr wrap="square" rtlCol="0">
            <a:spAutoFit/>
          </a:bodyPr>
          <a:lstStyle/>
          <a:p>
            <a:r>
              <a:rPr lang="it-IT" dirty="0"/>
              <a:t>Numeri indice delle presenze turistiche regionali nel nord ovest. Presenze totali. Confronti con la Lombardia e l’Italia. Fonte Istat</a:t>
            </a:r>
          </a:p>
        </p:txBody>
      </p:sp>
    </p:spTree>
    <p:extLst>
      <p:ext uri="{BB962C8B-B14F-4D97-AF65-F5344CB8AC3E}">
        <p14:creationId xmlns:p14="http://schemas.microsoft.com/office/powerpoint/2010/main" val="1275930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CC8AE3-5563-E19F-3C51-5A3CE80AD65C}"/>
              </a:ext>
            </a:extLst>
          </p:cNvPr>
          <p:cNvSpPr>
            <a:spLocks noGrp="1"/>
          </p:cNvSpPr>
          <p:nvPr>
            <p:ph type="title"/>
          </p:nvPr>
        </p:nvSpPr>
        <p:spPr>
          <a:xfrm>
            <a:off x="1045368" y="987425"/>
            <a:ext cx="3932237" cy="1600200"/>
          </a:xfrm>
        </p:spPr>
        <p:txBody>
          <a:bodyPr>
            <a:normAutofit/>
          </a:bodyPr>
          <a:lstStyle/>
          <a:p>
            <a:r>
              <a:rPr lang="it-IT" dirty="0"/>
              <a:t>Più forte la crescita degli stranieri.</a:t>
            </a:r>
          </a:p>
        </p:txBody>
      </p:sp>
      <p:sp>
        <p:nvSpPr>
          <p:cNvPr id="4" name="Segnaposto testo 3">
            <a:extLst>
              <a:ext uri="{FF2B5EF4-FFF2-40B4-BE49-F238E27FC236}">
                <a16:creationId xmlns:a16="http://schemas.microsoft.com/office/drawing/2014/main" id="{ABC713A6-FF89-5DDB-8D50-BE70A4CFD2A5}"/>
              </a:ext>
            </a:extLst>
          </p:cNvPr>
          <p:cNvSpPr>
            <a:spLocks noGrp="1"/>
          </p:cNvSpPr>
          <p:nvPr>
            <p:ph type="body" sz="half" idx="2"/>
          </p:nvPr>
        </p:nvSpPr>
        <p:spPr>
          <a:xfrm>
            <a:off x="1045369" y="2811780"/>
            <a:ext cx="3932237" cy="2885758"/>
          </a:xfrm>
        </p:spPr>
        <p:txBody>
          <a:bodyPr/>
          <a:lstStyle/>
          <a:p>
            <a:r>
              <a:rPr lang="it-IT" dirty="0"/>
              <a:t>In due regioni su tre la dinamica delle presenze estere è migliore della dinamica totale.</a:t>
            </a:r>
          </a:p>
          <a:p>
            <a:r>
              <a:rPr lang="it-IT" dirty="0"/>
              <a:t>Parte del turismo locale è stato forse sostituito da turismo a lungo raggio</a:t>
            </a:r>
          </a:p>
          <a:p>
            <a:r>
              <a:rPr lang="it-IT" dirty="0"/>
              <a:t>La </a:t>
            </a:r>
            <a:r>
              <a:rPr lang="it-IT" dirty="0" err="1"/>
              <a:t>Vda</a:t>
            </a:r>
            <a:r>
              <a:rPr lang="it-IT" dirty="0"/>
              <a:t> nel 2023 era ancora sotto i livelli </a:t>
            </a:r>
            <a:r>
              <a:rPr lang="it-IT" dirty="0" err="1"/>
              <a:t>pre</a:t>
            </a:r>
            <a:r>
              <a:rPr lang="it-IT" dirty="0"/>
              <a:t> pandemici</a:t>
            </a:r>
          </a:p>
          <a:p>
            <a:r>
              <a:rPr lang="it-IT" dirty="0">
                <a:highlight>
                  <a:srgbClr val="FFFF00"/>
                </a:highlight>
              </a:rPr>
              <a:t>Traiettorie forti degli stranieri </a:t>
            </a:r>
            <a:r>
              <a:rPr lang="it-IT" dirty="0"/>
              <a:t>in Liguria e Piemonte (ma nel nord est e in Lombardia sono migliori)</a:t>
            </a:r>
          </a:p>
        </p:txBody>
      </p:sp>
      <p:graphicFrame>
        <p:nvGraphicFramePr>
          <p:cNvPr id="5" name="Segnaposto immagine 4">
            <a:extLst>
              <a:ext uri="{FF2B5EF4-FFF2-40B4-BE49-F238E27FC236}">
                <a16:creationId xmlns:a16="http://schemas.microsoft.com/office/drawing/2014/main" id="{26F97902-0E73-F8CA-1458-C03EC42A489C}"/>
              </a:ext>
            </a:extLst>
          </p:cNvPr>
          <p:cNvGraphicFramePr>
            <a:graphicFrameLocks noGrp="1"/>
          </p:cNvGraphicFramePr>
          <p:nvPr>
            <p:ph type="pic" idx="1"/>
            <p:extLst>
              <p:ext uri="{D42A27DB-BD31-4B8C-83A1-F6EECF244321}">
                <p14:modId xmlns:p14="http://schemas.microsoft.com/office/powerpoint/2010/main" val="3857951228"/>
              </p:ext>
            </p:extLst>
          </p:nvPr>
        </p:nvGraphicFramePr>
        <p:xfrm>
          <a:off x="5183188" y="987425"/>
          <a:ext cx="6172200" cy="4873625"/>
        </p:xfrm>
        <a:graphic>
          <a:graphicData uri="http://schemas.openxmlformats.org/drawingml/2006/chart">
            <c:chart xmlns:c="http://schemas.openxmlformats.org/drawingml/2006/chart" xmlns:r="http://schemas.openxmlformats.org/officeDocument/2006/relationships" r:id="rId2"/>
          </a:graphicData>
        </a:graphic>
      </p:graphicFrame>
      <p:sp>
        <p:nvSpPr>
          <p:cNvPr id="6" name="CasellaDiTesto 5">
            <a:extLst>
              <a:ext uri="{FF2B5EF4-FFF2-40B4-BE49-F238E27FC236}">
                <a16:creationId xmlns:a16="http://schemas.microsoft.com/office/drawing/2014/main" id="{EB0EB749-BC37-1D34-7D2A-ECA8A04ED7B1}"/>
              </a:ext>
            </a:extLst>
          </p:cNvPr>
          <p:cNvSpPr txBox="1"/>
          <p:nvPr/>
        </p:nvSpPr>
        <p:spPr>
          <a:xfrm>
            <a:off x="5337810" y="6012180"/>
            <a:ext cx="5840730" cy="646331"/>
          </a:xfrm>
          <a:prstGeom prst="rect">
            <a:avLst/>
          </a:prstGeom>
          <a:noFill/>
        </p:spPr>
        <p:txBody>
          <a:bodyPr wrap="square" rtlCol="0">
            <a:spAutoFit/>
          </a:bodyPr>
          <a:lstStyle/>
          <a:p>
            <a:r>
              <a:rPr lang="it-IT" dirty="0"/>
              <a:t>Numeri indice delle presenze turistiche regionali nel nord ovest. Presenze totali e presenze di stranieri (est). Istat</a:t>
            </a:r>
          </a:p>
        </p:txBody>
      </p:sp>
    </p:spTree>
    <p:extLst>
      <p:ext uri="{BB962C8B-B14F-4D97-AF65-F5344CB8AC3E}">
        <p14:creationId xmlns:p14="http://schemas.microsoft.com/office/powerpoint/2010/main" val="1795071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D9D20-1EDA-72BB-60B6-0E92FF09EE8F}"/>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C31A6020-8CB6-C451-EF5C-10AC93CF2314}"/>
              </a:ext>
            </a:extLst>
          </p:cNvPr>
          <p:cNvSpPr>
            <a:spLocks noGrp="1"/>
          </p:cNvSpPr>
          <p:nvPr>
            <p:ph type="title"/>
          </p:nvPr>
        </p:nvSpPr>
        <p:spPr>
          <a:xfrm>
            <a:off x="838200" y="662305"/>
            <a:ext cx="10515600" cy="1325563"/>
          </a:xfrm>
        </p:spPr>
        <p:txBody>
          <a:bodyPr>
            <a:normAutofit fontScale="90000"/>
          </a:bodyPr>
          <a:lstStyle/>
          <a:p>
            <a:r>
              <a:rPr lang="it-IT" dirty="0"/>
              <a:t>La crescita nelle 3 regioni delle presenze di </a:t>
            </a:r>
            <a:r>
              <a:rPr lang="it-IT" dirty="0">
                <a:highlight>
                  <a:srgbClr val="FFFF00"/>
                </a:highlight>
              </a:rPr>
              <a:t>stranieri</a:t>
            </a:r>
            <a:r>
              <a:rPr lang="it-IT" dirty="0"/>
              <a:t> (2008-23), </a:t>
            </a:r>
            <a:r>
              <a:rPr lang="it-IT" dirty="0">
                <a:highlight>
                  <a:srgbClr val="FFFF00"/>
                </a:highlight>
              </a:rPr>
              <a:t>Sulle presenze straniere, meglio dell’Italia e come la Lombardia</a:t>
            </a:r>
          </a:p>
        </p:txBody>
      </p:sp>
      <p:graphicFrame>
        <p:nvGraphicFramePr>
          <p:cNvPr id="6" name="Segnaposto contenuto 5">
            <a:extLst>
              <a:ext uri="{FF2B5EF4-FFF2-40B4-BE49-F238E27FC236}">
                <a16:creationId xmlns:a16="http://schemas.microsoft.com/office/drawing/2014/main" id="{166CFCCE-D2E1-BEDC-DC41-B710CD32A090}"/>
              </a:ext>
            </a:extLst>
          </p:cNvPr>
          <p:cNvGraphicFramePr>
            <a:graphicFrameLocks noGrp="1"/>
          </p:cNvGraphicFramePr>
          <p:nvPr>
            <p:ph idx="1"/>
            <p:extLst>
              <p:ext uri="{D42A27DB-BD31-4B8C-83A1-F6EECF244321}">
                <p14:modId xmlns:p14="http://schemas.microsoft.com/office/powerpoint/2010/main" val="1679794201"/>
              </p:ext>
            </p:extLst>
          </p:nvPr>
        </p:nvGraphicFramePr>
        <p:xfrm>
          <a:off x="1223010" y="2217420"/>
          <a:ext cx="9624060" cy="3783329"/>
        </p:xfrm>
        <a:graphic>
          <a:graphicData uri="http://schemas.openxmlformats.org/drawingml/2006/table">
            <a:tbl>
              <a:tblPr/>
              <a:tblGrid>
                <a:gridCol w="938933">
                  <a:extLst>
                    <a:ext uri="{9D8B030D-6E8A-4147-A177-3AD203B41FA5}">
                      <a16:colId xmlns:a16="http://schemas.microsoft.com/office/drawing/2014/main" val="673815133"/>
                    </a:ext>
                  </a:extLst>
                </a:gridCol>
                <a:gridCol w="1369277">
                  <a:extLst>
                    <a:ext uri="{9D8B030D-6E8A-4147-A177-3AD203B41FA5}">
                      <a16:colId xmlns:a16="http://schemas.microsoft.com/office/drawing/2014/main" val="1810481983"/>
                    </a:ext>
                  </a:extLst>
                </a:gridCol>
                <a:gridCol w="1369277">
                  <a:extLst>
                    <a:ext uri="{9D8B030D-6E8A-4147-A177-3AD203B41FA5}">
                      <a16:colId xmlns:a16="http://schemas.microsoft.com/office/drawing/2014/main" val="40611997"/>
                    </a:ext>
                  </a:extLst>
                </a:gridCol>
                <a:gridCol w="1369277">
                  <a:extLst>
                    <a:ext uri="{9D8B030D-6E8A-4147-A177-3AD203B41FA5}">
                      <a16:colId xmlns:a16="http://schemas.microsoft.com/office/drawing/2014/main" val="104666612"/>
                    </a:ext>
                  </a:extLst>
                </a:gridCol>
                <a:gridCol w="1486643">
                  <a:extLst>
                    <a:ext uri="{9D8B030D-6E8A-4147-A177-3AD203B41FA5}">
                      <a16:colId xmlns:a16="http://schemas.microsoft.com/office/drawing/2014/main" val="2585083879"/>
                    </a:ext>
                  </a:extLst>
                </a:gridCol>
                <a:gridCol w="1486643">
                  <a:extLst>
                    <a:ext uri="{9D8B030D-6E8A-4147-A177-3AD203B41FA5}">
                      <a16:colId xmlns:a16="http://schemas.microsoft.com/office/drawing/2014/main" val="3385439400"/>
                    </a:ext>
                  </a:extLst>
                </a:gridCol>
                <a:gridCol w="1604010">
                  <a:extLst>
                    <a:ext uri="{9D8B030D-6E8A-4147-A177-3AD203B41FA5}">
                      <a16:colId xmlns:a16="http://schemas.microsoft.com/office/drawing/2014/main" val="135736450"/>
                    </a:ext>
                  </a:extLst>
                </a:gridCol>
              </a:tblGrid>
              <a:tr h="1065420">
                <a:tc>
                  <a:txBody>
                    <a:bodyPr/>
                    <a:lstStyle/>
                    <a:p>
                      <a:pPr algn="l" fontAlgn="b"/>
                      <a:endParaRPr lang="it-IT" sz="16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Piemonte </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Valle d'Aosta / Vallée d'Aoste </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Liguria </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Lombardia </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Nord Ovest (-Lomb) </a:t>
                      </a:r>
                    </a:p>
                  </a:txBody>
                  <a:tcPr marL="6350" marR="6350" marT="6350" marB="0" anchor="b">
                    <a:lnL>
                      <a:noFill/>
                    </a:lnL>
                    <a:lnR>
                      <a:noFill/>
                    </a:lnR>
                    <a:lnT>
                      <a:noFill/>
                    </a:lnT>
                    <a:lnB>
                      <a:noFill/>
                    </a:lnB>
                    <a:noFill/>
                  </a:tcPr>
                </a:tc>
                <a:tc>
                  <a:txBody>
                    <a:bodyPr/>
                    <a:lstStyle/>
                    <a:p>
                      <a:pPr algn="l" fontAlgn="b"/>
                      <a:r>
                        <a:rPr lang="it-IT" sz="1600" b="0" i="0" u="none" strike="noStrike">
                          <a:effectLst/>
                          <a:latin typeface="Arial" panose="020B0604020202020204" pitchFamily="34" charset="0"/>
                        </a:rPr>
                        <a:t> Italia </a:t>
                      </a:r>
                    </a:p>
                  </a:txBody>
                  <a:tcPr marL="6350" marR="6350" marT="6350" marB="0" anchor="b">
                    <a:lnL>
                      <a:noFill/>
                    </a:lnL>
                    <a:lnR>
                      <a:noFill/>
                    </a:lnR>
                    <a:lnT>
                      <a:noFill/>
                    </a:lnT>
                    <a:lnB>
                      <a:noFill/>
                    </a:lnB>
                    <a:noFill/>
                  </a:tcPr>
                </a:tc>
                <a:extLst>
                  <a:ext uri="{0D108BD9-81ED-4DB2-BD59-A6C34878D82A}">
                    <a16:rowId xmlns:a16="http://schemas.microsoft.com/office/drawing/2014/main" val="3104679124"/>
                  </a:ext>
                </a:extLst>
              </a:tr>
              <a:tr h="1065420">
                <a:tc>
                  <a:txBody>
                    <a:bodyPr/>
                    <a:lstStyle/>
                    <a:p>
                      <a:pPr algn="l" fontAlgn="b"/>
                      <a:r>
                        <a:rPr lang="it-IT" sz="1600" b="0" i="0" u="none" strike="noStrike" dirty="0">
                          <a:effectLst/>
                          <a:latin typeface="Arial" panose="020B0604020202020204" pitchFamily="34" charset="0"/>
                        </a:rPr>
                        <a:t> presenze estere 2023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7.180.603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1.439.669 </a:t>
                      </a:r>
                    </a:p>
                  </a:txBody>
                  <a:tcPr marL="6350" marR="6350" marT="6350" marB="0" anchor="b">
                    <a:lnL>
                      <a:noFill/>
                    </a:lnL>
                    <a:lnR>
                      <a:noFill/>
                    </a:lnR>
                    <a:lnT>
                      <a:noFill/>
                    </a:lnT>
                    <a:lnB>
                      <a:noFill/>
                    </a:lnB>
                    <a:noFill/>
                  </a:tcPr>
                </a:tc>
                <a:tc>
                  <a:txBody>
                    <a:bodyPr/>
                    <a:lstStyle/>
                    <a:p>
                      <a:pPr algn="l" fontAlgn="b"/>
                      <a:r>
                        <a:rPr lang="it-IT" sz="1600" b="1" i="0" u="none" strike="noStrike">
                          <a:solidFill>
                            <a:schemeClr val="tx2">
                              <a:lumMod val="75000"/>
                              <a:lumOff val="25000"/>
                            </a:schemeClr>
                          </a:solidFill>
                          <a:effectLst/>
                          <a:latin typeface="Arial" panose="020B0604020202020204" pitchFamily="34" charset="0"/>
                        </a:rPr>
                        <a:t>      7.238.928 </a:t>
                      </a:r>
                    </a:p>
                  </a:txBody>
                  <a:tcPr marL="6350" marR="6350" marT="6350" marB="0" anchor="b">
                    <a:lnL>
                      <a:noFill/>
                    </a:lnL>
                    <a:lnR>
                      <a:noFill/>
                    </a:lnR>
                    <a:lnT>
                      <a:noFill/>
                    </a:lnT>
                    <a:lnB>
                      <a:noFill/>
                    </a:lnB>
                    <a:noFill/>
                  </a:tcPr>
                </a:tc>
                <a:tc>
                  <a:txBody>
                    <a:bodyPr/>
                    <a:lstStyle/>
                    <a:p>
                      <a:pPr algn="l" fontAlgn="b"/>
                      <a:r>
                        <a:rPr lang="it-IT" sz="1600" b="1" i="0" u="none" strike="noStrike">
                          <a:solidFill>
                            <a:schemeClr val="tx2">
                              <a:lumMod val="75000"/>
                              <a:lumOff val="25000"/>
                            </a:schemeClr>
                          </a:solidFill>
                          <a:effectLst/>
                          <a:latin typeface="Arial" panose="020B0604020202020204" pitchFamily="34" charset="0"/>
                        </a:rPr>
                        <a:t>      26.300.388 </a:t>
                      </a:r>
                    </a:p>
                  </a:txBody>
                  <a:tcPr marL="6350" marR="6350" marT="6350" marB="0" anchor="b">
                    <a:lnL>
                      <a:noFill/>
                    </a:lnL>
                    <a:lnR>
                      <a:noFill/>
                    </a:lnR>
                    <a:lnT>
                      <a:noFill/>
                    </a:lnT>
                    <a:lnB>
                      <a:noFill/>
                    </a:lnB>
                    <a:noFill/>
                  </a:tcPr>
                </a:tc>
                <a:tc>
                  <a:txBody>
                    <a:bodyPr/>
                    <a:lstStyle/>
                    <a:p>
                      <a:pPr algn="l" fontAlgn="b"/>
                      <a:r>
                        <a:rPr lang="it-IT" sz="1600" b="1" i="0" u="none" strike="noStrike">
                          <a:solidFill>
                            <a:schemeClr val="tx2">
                              <a:lumMod val="75000"/>
                              <a:lumOff val="25000"/>
                            </a:schemeClr>
                          </a:solidFill>
                          <a:effectLst/>
                          <a:latin typeface="Arial" panose="020B0604020202020204" pitchFamily="34" charset="0"/>
                        </a:rPr>
                        <a:t>      15.859.200 </a:t>
                      </a:r>
                    </a:p>
                  </a:txBody>
                  <a:tcPr marL="6350" marR="6350" marT="6350" marB="0" anchor="b">
                    <a:lnL>
                      <a:noFill/>
                    </a:lnL>
                    <a:lnR>
                      <a:noFill/>
                    </a:lnR>
                    <a:lnT>
                      <a:noFill/>
                    </a:lnT>
                    <a:lnB>
                      <a:noFill/>
                    </a:lnB>
                    <a:noFill/>
                  </a:tcPr>
                </a:tc>
                <a:tc>
                  <a:txBody>
                    <a:bodyPr/>
                    <a:lstStyle/>
                    <a:p>
                      <a:pPr algn="l" fontAlgn="b"/>
                      <a:r>
                        <a:rPr lang="it-IT" sz="1600" b="1" i="0" u="none" strike="noStrike">
                          <a:solidFill>
                            <a:schemeClr val="tx2">
                              <a:lumMod val="75000"/>
                              <a:lumOff val="25000"/>
                            </a:schemeClr>
                          </a:solidFill>
                          <a:effectLst/>
                          <a:latin typeface="Arial" panose="020B0604020202020204" pitchFamily="34" charset="0"/>
                        </a:rPr>
                        <a:t>      234.182.255 </a:t>
                      </a:r>
                    </a:p>
                  </a:txBody>
                  <a:tcPr marL="6350" marR="6350" marT="6350" marB="0" anchor="b">
                    <a:lnL>
                      <a:noFill/>
                    </a:lnL>
                    <a:lnR>
                      <a:noFill/>
                    </a:lnR>
                    <a:lnT>
                      <a:noFill/>
                    </a:lnT>
                    <a:lnB>
                      <a:noFill/>
                    </a:lnB>
                    <a:noFill/>
                  </a:tcPr>
                </a:tc>
                <a:extLst>
                  <a:ext uri="{0D108BD9-81ED-4DB2-BD59-A6C34878D82A}">
                    <a16:rowId xmlns:a16="http://schemas.microsoft.com/office/drawing/2014/main" val="3373146772"/>
                  </a:ext>
                </a:extLst>
              </a:tr>
              <a:tr h="1065420">
                <a:tc>
                  <a:txBody>
                    <a:bodyPr/>
                    <a:lstStyle/>
                    <a:p>
                      <a:pPr algn="l" fontAlgn="b"/>
                      <a:r>
                        <a:rPr lang="it-IT" sz="1600" b="0" i="0" u="none" strike="noStrike">
                          <a:effectLst/>
                          <a:latin typeface="Arial" panose="020B0604020202020204" pitchFamily="34" charset="0"/>
                        </a:rPr>
                        <a:t> crescita n.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3.093.775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369.826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3.093.213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11.471.023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6.556.814 </a:t>
                      </a:r>
                    </a:p>
                  </a:txBody>
                  <a:tcPr marL="6350" marR="6350" marT="6350" marB="0" anchor="b">
                    <a:lnL>
                      <a:noFill/>
                    </a:lnL>
                    <a:lnR>
                      <a:noFill/>
                    </a:lnR>
                    <a:lnT>
                      <a:noFill/>
                    </a:lnT>
                    <a:lnB>
                      <a:noFill/>
                    </a:lnB>
                    <a:noFill/>
                  </a:tcPr>
                </a:tc>
                <a:tc>
                  <a:txBody>
                    <a:bodyPr/>
                    <a:lstStyle/>
                    <a:p>
                      <a:pPr algn="l" fontAlgn="b"/>
                      <a:r>
                        <a:rPr lang="it-IT" sz="1600" b="1" i="0" u="none" strike="noStrike" dirty="0">
                          <a:solidFill>
                            <a:schemeClr val="tx2">
                              <a:lumMod val="75000"/>
                              <a:lumOff val="25000"/>
                            </a:schemeClr>
                          </a:solidFill>
                          <a:effectLst/>
                          <a:latin typeface="Arial" panose="020B0604020202020204" pitchFamily="34" charset="0"/>
                        </a:rPr>
                        <a:t>        72.384.821 </a:t>
                      </a:r>
                    </a:p>
                  </a:txBody>
                  <a:tcPr marL="6350" marR="6350" marT="6350" marB="0" anchor="b">
                    <a:lnL>
                      <a:noFill/>
                    </a:lnL>
                    <a:lnR>
                      <a:noFill/>
                    </a:lnR>
                    <a:lnT>
                      <a:noFill/>
                    </a:lnT>
                    <a:lnB>
                      <a:noFill/>
                    </a:lnB>
                    <a:noFill/>
                  </a:tcPr>
                </a:tc>
                <a:extLst>
                  <a:ext uri="{0D108BD9-81ED-4DB2-BD59-A6C34878D82A}">
                    <a16:rowId xmlns:a16="http://schemas.microsoft.com/office/drawing/2014/main" val="3509889949"/>
                  </a:ext>
                </a:extLst>
              </a:tr>
              <a:tr h="587069">
                <a:tc>
                  <a:txBody>
                    <a:bodyPr/>
                    <a:lstStyle/>
                    <a:p>
                      <a:pPr algn="l" fontAlgn="b"/>
                      <a:r>
                        <a:rPr lang="it-IT" sz="1600" b="0" i="0" u="none" strike="noStrike">
                          <a:effectLst/>
                          <a:latin typeface="Arial" panose="020B0604020202020204" pitchFamily="34" charset="0"/>
                        </a:rPr>
                        <a:t> var. % </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76%</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35%</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75%</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77%</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70%</a:t>
                      </a:r>
                    </a:p>
                  </a:txBody>
                  <a:tcPr marL="6350" marR="6350" marT="6350" marB="0" anchor="b">
                    <a:lnL>
                      <a:noFill/>
                    </a:lnL>
                    <a:lnR>
                      <a:noFill/>
                    </a:lnR>
                    <a:lnT>
                      <a:noFill/>
                    </a:lnT>
                    <a:lnB>
                      <a:noFill/>
                    </a:lnB>
                    <a:noFill/>
                  </a:tcPr>
                </a:tc>
                <a:tc>
                  <a:txBody>
                    <a:bodyPr/>
                    <a:lstStyle/>
                    <a:p>
                      <a:pPr algn="r" fontAlgn="b"/>
                      <a:r>
                        <a:rPr lang="it-IT" sz="2800" b="0" i="0" u="none" strike="noStrike" dirty="0">
                          <a:effectLst/>
                          <a:highlight>
                            <a:srgbClr val="FFFF00"/>
                          </a:highlight>
                          <a:latin typeface="Arial" panose="020B0604020202020204" pitchFamily="34" charset="0"/>
                        </a:rPr>
                        <a:t>45%</a:t>
                      </a:r>
                    </a:p>
                  </a:txBody>
                  <a:tcPr marL="6350" marR="6350" marT="6350" marB="0" anchor="b">
                    <a:lnL>
                      <a:noFill/>
                    </a:lnL>
                    <a:lnR>
                      <a:noFill/>
                    </a:lnR>
                    <a:lnT>
                      <a:noFill/>
                    </a:lnT>
                    <a:lnB>
                      <a:noFill/>
                    </a:lnB>
                    <a:noFill/>
                  </a:tcPr>
                </a:tc>
                <a:extLst>
                  <a:ext uri="{0D108BD9-81ED-4DB2-BD59-A6C34878D82A}">
                    <a16:rowId xmlns:a16="http://schemas.microsoft.com/office/drawing/2014/main" val="2401503055"/>
                  </a:ext>
                </a:extLst>
              </a:tr>
            </a:tbl>
          </a:graphicData>
        </a:graphic>
      </p:graphicFrame>
    </p:spTree>
    <p:extLst>
      <p:ext uri="{BB962C8B-B14F-4D97-AF65-F5344CB8AC3E}">
        <p14:creationId xmlns:p14="http://schemas.microsoft.com/office/powerpoint/2010/main" val="16574896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DFB86DC-E80E-133A-8457-B5FD0B725A87}"/>
              </a:ext>
            </a:extLst>
          </p:cNvPr>
          <p:cNvSpPr>
            <a:spLocks noGrp="1"/>
          </p:cNvSpPr>
          <p:nvPr>
            <p:ph type="title"/>
          </p:nvPr>
        </p:nvSpPr>
        <p:spPr>
          <a:xfrm>
            <a:off x="683260" y="576263"/>
            <a:ext cx="10515600" cy="2852737"/>
          </a:xfrm>
        </p:spPr>
        <p:txBody>
          <a:bodyPr/>
          <a:lstStyle/>
          <a:p>
            <a:r>
              <a:rPr lang="it-IT" dirty="0"/>
              <a:t>Intensità turistica</a:t>
            </a:r>
          </a:p>
        </p:txBody>
      </p:sp>
      <p:sp>
        <p:nvSpPr>
          <p:cNvPr id="3" name="Segnaposto testo 2">
            <a:extLst>
              <a:ext uri="{FF2B5EF4-FFF2-40B4-BE49-F238E27FC236}">
                <a16:creationId xmlns:a16="http://schemas.microsoft.com/office/drawing/2014/main" id="{1B310FD6-3905-FA39-A165-3FF4DC8C5E80}"/>
              </a:ext>
            </a:extLst>
          </p:cNvPr>
          <p:cNvSpPr>
            <a:spLocks noGrp="1"/>
          </p:cNvSpPr>
          <p:nvPr>
            <p:ph type="body" idx="1"/>
          </p:nvPr>
        </p:nvSpPr>
        <p:spPr>
          <a:xfrm>
            <a:off x="838200" y="3429000"/>
            <a:ext cx="10515600" cy="2343150"/>
          </a:xfrm>
        </p:spPr>
        <p:txBody>
          <a:bodyPr>
            <a:normAutofit fontScale="92500" lnSpcReduction="20000"/>
          </a:bodyPr>
          <a:lstStyle/>
          <a:p>
            <a:pPr marL="342900" indent="-342900">
              <a:buFont typeface="Arial" panose="020B0604020202020204" pitchFamily="34" charset="0"/>
              <a:buChar char="•"/>
            </a:pPr>
            <a:r>
              <a:rPr lang="it-IT" dirty="0"/>
              <a:t>L’impatto macroeconomico del turismo dipende non tanto dalla dinamica in senso stretto dei numeri puri (presenze) ma dal cambiamento della intensità turistica, che ha una dimensione quantitativa prevalente, nel breve periodo, oltre che una dimensione qualitativa, nel medio periodo (ossia come è fatto il paniere di acquisti)</a:t>
            </a:r>
          </a:p>
          <a:p>
            <a:pPr marL="342900" indent="-342900">
              <a:buFont typeface="Arial" panose="020B0604020202020204" pitchFamily="34" charset="0"/>
              <a:buChar char="•"/>
            </a:pPr>
            <a:r>
              <a:rPr lang="it-IT" dirty="0"/>
              <a:t>E’ importante sottolineare che </a:t>
            </a:r>
            <a:r>
              <a:rPr lang="it-IT" dirty="0">
                <a:highlight>
                  <a:srgbClr val="FFFF00"/>
                </a:highlight>
              </a:rPr>
              <a:t>l’indice di intensità turistica individua quanto è importante il turismo per una economica locale</a:t>
            </a:r>
            <a:r>
              <a:rPr lang="it-IT" dirty="0"/>
              <a:t>. Sopra 10 esso è «base economica». Sotto 5 è «integrazione supplementare». Sotto 2 è «non apprezzabile». Non «ammortizza» gli investimenti pubblici in esternalità turistiche</a:t>
            </a:r>
          </a:p>
        </p:txBody>
      </p:sp>
    </p:spTree>
    <p:extLst>
      <p:ext uri="{BB962C8B-B14F-4D97-AF65-F5344CB8AC3E}">
        <p14:creationId xmlns:p14="http://schemas.microsoft.com/office/powerpoint/2010/main" val="3289841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869565C5-898C-E6DF-AD78-D34CBE0DDEE7}"/>
              </a:ext>
            </a:extLst>
          </p:cNvPr>
          <p:cNvSpPr>
            <a:spLocks noGrp="1"/>
          </p:cNvSpPr>
          <p:nvPr>
            <p:ph type="title"/>
          </p:nvPr>
        </p:nvSpPr>
        <p:spPr>
          <a:xfrm>
            <a:off x="839788" y="468630"/>
            <a:ext cx="3932237" cy="1600200"/>
          </a:xfrm>
        </p:spPr>
        <p:txBody>
          <a:bodyPr>
            <a:normAutofit fontScale="90000"/>
          </a:bodyPr>
          <a:lstStyle/>
          <a:p>
            <a:r>
              <a:rPr lang="it-IT" dirty="0">
                <a:highlight>
                  <a:srgbClr val="FFFF00"/>
                </a:highlight>
              </a:rPr>
              <a:t>L’indicatore di intensità turistica </a:t>
            </a:r>
            <a:r>
              <a:rPr lang="it-IT" dirty="0"/>
              <a:t>è il quoziente presenze/ residenti</a:t>
            </a:r>
          </a:p>
        </p:txBody>
      </p:sp>
      <p:graphicFrame>
        <p:nvGraphicFramePr>
          <p:cNvPr id="4" name="Segnaposto contenuto 3">
            <a:extLst>
              <a:ext uri="{FF2B5EF4-FFF2-40B4-BE49-F238E27FC236}">
                <a16:creationId xmlns:a16="http://schemas.microsoft.com/office/drawing/2014/main" id="{48D6B500-34EC-70A6-968D-0A9A1FBBE99C}"/>
              </a:ext>
            </a:extLst>
          </p:cNvPr>
          <p:cNvGraphicFramePr>
            <a:graphicFrameLocks noGrp="1"/>
          </p:cNvGraphicFramePr>
          <p:nvPr>
            <p:ph type="pic" idx="1"/>
            <p:extLst>
              <p:ext uri="{D42A27DB-BD31-4B8C-83A1-F6EECF244321}">
                <p14:modId xmlns:p14="http://schemas.microsoft.com/office/powerpoint/2010/main" val="3696184480"/>
              </p:ext>
            </p:extLst>
          </p:nvPr>
        </p:nvGraphicFramePr>
        <p:xfrm>
          <a:off x="5183188" y="987425"/>
          <a:ext cx="6172200" cy="4873625"/>
        </p:xfrm>
        <a:graphic>
          <a:graphicData uri="http://schemas.openxmlformats.org/drawingml/2006/chart">
            <c:chart xmlns:c="http://schemas.openxmlformats.org/drawingml/2006/chart" xmlns:r="http://schemas.openxmlformats.org/officeDocument/2006/relationships" r:id="rId2"/>
          </a:graphicData>
        </a:graphic>
      </p:graphicFrame>
      <p:sp>
        <p:nvSpPr>
          <p:cNvPr id="6" name="Segnaposto testo 5">
            <a:extLst>
              <a:ext uri="{FF2B5EF4-FFF2-40B4-BE49-F238E27FC236}">
                <a16:creationId xmlns:a16="http://schemas.microsoft.com/office/drawing/2014/main" id="{EFC53006-117F-856F-AA8F-CDEA7080C521}"/>
              </a:ext>
            </a:extLst>
          </p:cNvPr>
          <p:cNvSpPr>
            <a:spLocks noGrp="1"/>
          </p:cNvSpPr>
          <p:nvPr>
            <p:ph type="body" sz="half" idx="2"/>
          </p:nvPr>
        </p:nvSpPr>
        <p:spPr/>
        <p:txBody>
          <a:bodyPr/>
          <a:lstStyle/>
          <a:p>
            <a:r>
              <a:rPr lang="it-IT" dirty="0"/>
              <a:t>Dinamiche del quoziente tra presenze turistiche ed abitanti per grandi ripartizioni geografiche.</a:t>
            </a:r>
            <a:br>
              <a:rPr lang="it-IT" dirty="0"/>
            </a:br>
            <a:br>
              <a:rPr lang="it-IT" dirty="0"/>
            </a:br>
            <a:r>
              <a:rPr lang="it-IT" dirty="0"/>
              <a:t>Il nord ovest si sovrappone alle isole</a:t>
            </a:r>
            <a:r>
              <a:rPr lang="it-IT" dirty="0">
                <a:highlight>
                  <a:srgbClr val="FFFF00"/>
                </a:highlight>
              </a:rPr>
              <a:t>. In quindici anni si è aggiunto 1,1 presenze per abitante, da 3,7 a 4,8</a:t>
            </a:r>
          </a:p>
          <a:p>
            <a:r>
              <a:rPr lang="it-IT" dirty="0"/>
              <a:t>La </a:t>
            </a:r>
            <a:r>
              <a:rPr lang="it-IT" dirty="0">
                <a:highlight>
                  <a:srgbClr val="FFFF00"/>
                </a:highlight>
              </a:rPr>
              <a:t>media italiana è cresciuta da 7,9 a 9,3</a:t>
            </a:r>
          </a:p>
          <a:p>
            <a:r>
              <a:rPr lang="it-IT" dirty="0"/>
              <a:t>Continua la crescita (strutturale?) post pandemica</a:t>
            </a:r>
          </a:p>
          <a:p>
            <a:r>
              <a:rPr lang="it-IT" dirty="0"/>
              <a:t>Questo Nord Ovest è quello statistico. Ossia include la Lombardia.</a:t>
            </a:r>
          </a:p>
        </p:txBody>
      </p:sp>
      <p:sp>
        <p:nvSpPr>
          <p:cNvPr id="7" name="CasellaDiTesto 6">
            <a:extLst>
              <a:ext uri="{FF2B5EF4-FFF2-40B4-BE49-F238E27FC236}">
                <a16:creationId xmlns:a16="http://schemas.microsoft.com/office/drawing/2014/main" id="{275AF8FA-43A5-60CF-EB77-F1551D80236E}"/>
              </a:ext>
            </a:extLst>
          </p:cNvPr>
          <p:cNvSpPr txBox="1"/>
          <p:nvPr/>
        </p:nvSpPr>
        <p:spPr>
          <a:xfrm>
            <a:off x="5183188" y="5977890"/>
            <a:ext cx="6172200" cy="646331"/>
          </a:xfrm>
          <a:prstGeom prst="rect">
            <a:avLst/>
          </a:prstGeom>
          <a:noFill/>
        </p:spPr>
        <p:txBody>
          <a:bodyPr wrap="square" rtlCol="0">
            <a:spAutoFit/>
          </a:bodyPr>
          <a:lstStyle/>
          <a:p>
            <a:r>
              <a:rPr lang="it-IT" dirty="0"/>
              <a:t>Indici di intensità turistica come presenze totali / residenti. </a:t>
            </a:r>
            <a:r>
              <a:rPr lang="it-IT" dirty="0" err="1"/>
              <a:t>Elab</a:t>
            </a:r>
            <a:r>
              <a:rPr lang="it-IT" dirty="0"/>
              <a:t>. Su dati Istat</a:t>
            </a:r>
          </a:p>
        </p:txBody>
      </p:sp>
    </p:spTree>
    <p:extLst>
      <p:ext uri="{BB962C8B-B14F-4D97-AF65-F5344CB8AC3E}">
        <p14:creationId xmlns:p14="http://schemas.microsoft.com/office/powerpoint/2010/main" val="3753262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88946C-9314-F54E-8B07-9EC3122B4EAB}"/>
              </a:ext>
            </a:extLst>
          </p:cNvPr>
          <p:cNvSpPr>
            <a:spLocks noGrp="1"/>
          </p:cNvSpPr>
          <p:nvPr>
            <p:ph type="title"/>
          </p:nvPr>
        </p:nvSpPr>
        <p:spPr/>
        <p:txBody>
          <a:bodyPr/>
          <a:lstStyle/>
          <a:p>
            <a:r>
              <a:rPr lang="it-IT" dirty="0"/>
              <a:t>Approfondimento delle 3 regioni del Nord Ovest</a:t>
            </a:r>
          </a:p>
        </p:txBody>
      </p:sp>
      <p:sp>
        <p:nvSpPr>
          <p:cNvPr id="4" name="Segnaposto testo 3">
            <a:extLst>
              <a:ext uri="{FF2B5EF4-FFF2-40B4-BE49-F238E27FC236}">
                <a16:creationId xmlns:a16="http://schemas.microsoft.com/office/drawing/2014/main" id="{B5BAE348-B917-DFD2-6ACA-DA229BC51E5C}"/>
              </a:ext>
            </a:extLst>
          </p:cNvPr>
          <p:cNvSpPr>
            <a:spLocks noGrp="1"/>
          </p:cNvSpPr>
          <p:nvPr>
            <p:ph type="body" sz="half" idx="2"/>
          </p:nvPr>
        </p:nvSpPr>
        <p:spPr/>
        <p:txBody>
          <a:bodyPr/>
          <a:lstStyle/>
          <a:p>
            <a:r>
              <a:rPr lang="it-IT" dirty="0"/>
              <a:t>L’intensità turistica media di 4,8 contiene:</a:t>
            </a:r>
          </a:p>
          <a:p>
            <a:endParaRPr lang="it-IT" dirty="0"/>
          </a:p>
          <a:p>
            <a:pPr marL="285750" indent="-285750">
              <a:buFont typeface="Arial" panose="020B0604020202020204" pitchFamily="34" charset="0"/>
              <a:buChar char="•"/>
            </a:pPr>
            <a:r>
              <a:rPr lang="it-IT" dirty="0">
                <a:highlight>
                  <a:srgbClr val="FFFF00"/>
                </a:highlight>
              </a:rPr>
              <a:t>Valle d’Aosta 30 </a:t>
            </a:r>
            <a:r>
              <a:rPr lang="it-IT" dirty="0"/>
              <a:t>(batte il nord est)</a:t>
            </a:r>
          </a:p>
          <a:p>
            <a:pPr marL="285750" indent="-285750">
              <a:buFont typeface="Arial" panose="020B0604020202020204" pitchFamily="34" charset="0"/>
              <a:buChar char="•"/>
            </a:pPr>
            <a:r>
              <a:rPr lang="it-IT" dirty="0">
                <a:highlight>
                  <a:srgbClr val="FFFF00"/>
                </a:highlight>
              </a:rPr>
              <a:t>Liguria 10,7 </a:t>
            </a:r>
            <a:r>
              <a:rPr lang="it-IT" dirty="0"/>
              <a:t>(al suo record storico)</a:t>
            </a:r>
          </a:p>
          <a:p>
            <a:pPr marL="285750" indent="-285750">
              <a:buFont typeface="Arial" panose="020B0604020202020204" pitchFamily="34" charset="0"/>
              <a:buChar char="•"/>
            </a:pPr>
            <a:r>
              <a:rPr lang="it-IT" dirty="0">
                <a:highlight>
                  <a:srgbClr val="FFFF00"/>
                </a:highlight>
              </a:rPr>
              <a:t>Piemonte 3,4 </a:t>
            </a:r>
            <a:r>
              <a:rPr lang="it-IT" dirty="0"/>
              <a:t>al livello del 2017 (va meglio sulla componente estera</a:t>
            </a:r>
            <a:r>
              <a:rPr lang="it-IT" dirty="0">
                <a:highlight>
                  <a:srgbClr val="FFFF00"/>
                </a:highlight>
              </a:rPr>
              <a:t>). Però dovrebbe recuperare sul turismo nazionale</a:t>
            </a:r>
            <a:r>
              <a:rPr lang="it-IT" dirty="0"/>
              <a:t> e locale</a:t>
            </a:r>
          </a:p>
        </p:txBody>
      </p:sp>
      <p:graphicFrame>
        <p:nvGraphicFramePr>
          <p:cNvPr id="5" name="Segnaposto immagine 4">
            <a:extLst>
              <a:ext uri="{FF2B5EF4-FFF2-40B4-BE49-F238E27FC236}">
                <a16:creationId xmlns:a16="http://schemas.microsoft.com/office/drawing/2014/main" id="{46C528DA-5C39-FC1F-2710-95898C3E77ED}"/>
              </a:ext>
            </a:extLst>
          </p:cNvPr>
          <p:cNvGraphicFramePr>
            <a:graphicFrameLocks noGrp="1"/>
          </p:cNvGraphicFramePr>
          <p:nvPr>
            <p:ph type="pic" idx="1"/>
            <p:extLst>
              <p:ext uri="{D42A27DB-BD31-4B8C-83A1-F6EECF244321}">
                <p14:modId xmlns:p14="http://schemas.microsoft.com/office/powerpoint/2010/main" val="3900882741"/>
              </p:ext>
            </p:extLst>
          </p:nvPr>
        </p:nvGraphicFramePr>
        <p:xfrm>
          <a:off x="5183188" y="987425"/>
          <a:ext cx="6172200" cy="4873625"/>
        </p:xfrm>
        <a:graphic>
          <a:graphicData uri="http://schemas.openxmlformats.org/drawingml/2006/chart">
            <c:chart xmlns:c="http://schemas.openxmlformats.org/drawingml/2006/chart" xmlns:r="http://schemas.openxmlformats.org/officeDocument/2006/relationships" r:id="rId2"/>
          </a:graphicData>
        </a:graphic>
      </p:graphicFrame>
      <p:sp>
        <p:nvSpPr>
          <p:cNvPr id="6" name="CasellaDiTesto 5">
            <a:extLst>
              <a:ext uri="{FF2B5EF4-FFF2-40B4-BE49-F238E27FC236}">
                <a16:creationId xmlns:a16="http://schemas.microsoft.com/office/drawing/2014/main" id="{C4AA6A4C-7D69-3F58-D271-4AD43ED49AF2}"/>
              </a:ext>
            </a:extLst>
          </p:cNvPr>
          <p:cNvSpPr txBox="1"/>
          <p:nvPr/>
        </p:nvSpPr>
        <p:spPr>
          <a:xfrm>
            <a:off x="5183188" y="5977890"/>
            <a:ext cx="6172200" cy="646331"/>
          </a:xfrm>
          <a:prstGeom prst="rect">
            <a:avLst/>
          </a:prstGeom>
          <a:noFill/>
        </p:spPr>
        <p:txBody>
          <a:bodyPr wrap="square" rtlCol="0">
            <a:spAutoFit/>
          </a:bodyPr>
          <a:lstStyle/>
          <a:p>
            <a:r>
              <a:rPr lang="it-IT" dirty="0"/>
              <a:t>Indici di intensità turistica come presenze totali / residenti. </a:t>
            </a:r>
            <a:r>
              <a:rPr lang="it-IT" dirty="0" err="1"/>
              <a:t>Elab</a:t>
            </a:r>
            <a:r>
              <a:rPr lang="it-IT" dirty="0"/>
              <a:t>. Su dati Istat</a:t>
            </a:r>
          </a:p>
        </p:txBody>
      </p:sp>
    </p:spTree>
    <p:extLst>
      <p:ext uri="{BB962C8B-B14F-4D97-AF65-F5344CB8AC3E}">
        <p14:creationId xmlns:p14="http://schemas.microsoft.com/office/powerpoint/2010/main" val="2869447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735645A-05CA-9FE8-67CA-DCF5CDF584DF}"/>
              </a:ext>
            </a:extLst>
          </p:cNvPr>
          <p:cNvSpPr>
            <a:spLocks noGrp="1"/>
          </p:cNvSpPr>
          <p:nvPr>
            <p:ph type="title"/>
          </p:nvPr>
        </p:nvSpPr>
        <p:spPr/>
        <p:txBody>
          <a:bodyPr/>
          <a:lstStyle/>
          <a:p>
            <a:r>
              <a:rPr lang="it-IT" dirty="0"/>
              <a:t>Stranieri/ solo nord ovest</a:t>
            </a:r>
          </a:p>
        </p:txBody>
      </p:sp>
      <p:sp>
        <p:nvSpPr>
          <p:cNvPr id="4" name="Segnaposto testo 3">
            <a:extLst>
              <a:ext uri="{FF2B5EF4-FFF2-40B4-BE49-F238E27FC236}">
                <a16:creationId xmlns:a16="http://schemas.microsoft.com/office/drawing/2014/main" id="{2CCAC9C1-CD6C-B79E-3D04-072F2A7272C4}"/>
              </a:ext>
            </a:extLst>
          </p:cNvPr>
          <p:cNvSpPr>
            <a:spLocks noGrp="1"/>
          </p:cNvSpPr>
          <p:nvPr>
            <p:ph type="body" sz="half" idx="2"/>
          </p:nvPr>
        </p:nvSpPr>
        <p:spPr/>
        <p:txBody>
          <a:bodyPr/>
          <a:lstStyle/>
          <a:p>
            <a:r>
              <a:rPr lang="it-IT" dirty="0"/>
              <a:t>L’intensità turistica estera vede:</a:t>
            </a:r>
          </a:p>
          <a:p>
            <a:endParaRPr lang="it-IT" dirty="0"/>
          </a:p>
          <a:p>
            <a:pPr marL="285750" indent="-285750">
              <a:buFont typeface="Arial" panose="020B0604020202020204" pitchFamily="34" charset="0"/>
              <a:buChar char="•"/>
            </a:pPr>
            <a:r>
              <a:rPr lang="it-IT" dirty="0">
                <a:highlight>
                  <a:srgbClr val="FFFF00"/>
                </a:highlight>
              </a:rPr>
              <a:t>Valle d’Aosta al massimo di 11,7</a:t>
            </a:r>
            <a:r>
              <a:rPr lang="it-IT" dirty="0"/>
              <a:t> (ma sotto i livelli </a:t>
            </a:r>
            <a:r>
              <a:rPr lang="it-IT" dirty="0" err="1"/>
              <a:t>pre</a:t>
            </a:r>
            <a:r>
              <a:rPr lang="it-IT" dirty="0"/>
              <a:t> pandemici)</a:t>
            </a:r>
          </a:p>
          <a:p>
            <a:pPr marL="285750" indent="-285750">
              <a:buFont typeface="Arial" panose="020B0604020202020204" pitchFamily="34" charset="0"/>
              <a:buChar char="•"/>
            </a:pPr>
            <a:r>
              <a:rPr lang="it-IT" dirty="0">
                <a:highlight>
                  <a:srgbClr val="FFFF00"/>
                </a:highlight>
              </a:rPr>
              <a:t>Liguria 4,8 </a:t>
            </a:r>
            <a:r>
              <a:rPr lang="it-IT" dirty="0"/>
              <a:t>(al suo record storico)</a:t>
            </a:r>
          </a:p>
          <a:p>
            <a:pPr marL="285750" indent="-285750">
              <a:buFont typeface="Arial" panose="020B0604020202020204" pitchFamily="34" charset="0"/>
              <a:buChar char="•"/>
            </a:pPr>
            <a:r>
              <a:rPr lang="it-IT" dirty="0">
                <a:highlight>
                  <a:srgbClr val="FFFF00"/>
                </a:highlight>
              </a:rPr>
              <a:t>Piemonte 1,7 </a:t>
            </a:r>
            <a:r>
              <a:rPr lang="it-IT" dirty="0"/>
              <a:t> in lentissimo aumento, ma in aumento.</a:t>
            </a:r>
          </a:p>
          <a:p>
            <a:endParaRPr lang="it-IT" dirty="0"/>
          </a:p>
        </p:txBody>
      </p:sp>
      <p:graphicFrame>
        <p:nvGraphicFramePr>
          <p:cNvPr id="5" name="Segnaposto immagine 4">
            <a:extLst>
              <a:ext uri="{FF2B5EF4-FFF2-40B4-BE49-F238E27FC236}">
                <a16:creationId xmlns:a16="http://schemas.microsoft.com/office/drawing/2014/main" id="{6422E800-0DC6-769F-4FDF-4A1A3B8C44D1}"/>
              </a:ext>
            </a:extLst>
          </p:cNvPr>
          <p:cNvGraphicFramePr>
            <a:graphicFrameLocks noGrp="1"/>
          </p:cNvGraphicFramePr>
          <p:nvPr>
            <p:ph type="pic" idx="1"/>
            <p:extLst>
              <p:ext uri="{D42A27DB-BD31-4B8C-83A1-F6EECF244321}">
                <p14:modId xmlns:p14="http://schemas.microsoft.com/office/powerpoint/2010/main" val="2021013521"/>
              </p:ext>
            </p:extLst>
          </p:nvPr>
        </p:nvGraphicFramePr>
        <p:xfrm>
          <a:off x="5183188" y="987425"/>
          <a:ext cx="6172200" cy="4873625"/>
        </p:xfrm>
        <a:graphic>
          <a:graphicData uri="http://schemas.openxmlformats.org/drawingml/2006/chart">
            <c:chart xmlns:c="http://schemas.openxmlformats.org/drawingml/2006/chart" xmlns:r="http://schemas.openxmlformats.org/officeDocument/2006/relationships" r:id="rId2"/>
          </a:graphicData>
        </a:graphic>
      </p:graphicFrame>
      <p:sp>
        <p:nvSpPr>
          <p:cNvPr id="6" name="CasellaDiTesto 5">
            <a:extLst>
              <a:ext uri="{FF2B5EF4-FFF2-40B4-BE49-F238E27FC236}">
                <a16:creationId xmlns:a16="http://schemas.microsoft.com/office/drawing/2014/main" id="{70B542A3-FC45-1D97-EB62-EADB7A134756}"/>
              </a:ext>
            </a:extLst>
          </p:cNvPr>
          <p:cNvSpPr txBox="1"/>
          <p:nvPr/>
        </p:nvSpPr>
        <p:spPr>
          <a:xfrm>
            <a:off x="5183188" y="5977890"/>
            <a:ext cx="6172200" cy="646331"/>
          </a:xfrm>
          <a:prstGeom prst="rect">
            <a:avLst/>
          </a:prstGeom>
          <a:noFill/>
        </p:spPr>
        <p:txBody>
          <a:bodyPr wrap="square" rtlCol="0">
            <a:spAutoFit/>
          </a:bodyPr>
          <a:lstStyle/>
          <a:p>
            <a:r>
              <a:rPr lang="it-IT" dirty="0"/>
              <a:t>Indici di intensità turistica come presenze totali / residenti. </a:t>
            </a:r>
            <a:r>
              <a:rPr lang="it-IT" dirty="0" err="1"/>
              <a:t>Elab</a:t>
            </a:r>
            <a:r>
              <a:rPr lang="it-IT" dirty="0"/>
              <a:t>. Su dati Istat</a:t>
            </a:r>
          </a:p>
        </p:txBody>
      </p:sp>
    </p:spTree>
    <p:extLst>
      <p:ext uri="{BB962C8B-B14F-4D97-AF65-F5344CB8AC3E}">
        <p14:creationId xmlns:p14="http://schemas.microsoft.com/office/powerpoint/2010/main" val="4140150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B78721-3E9D-FC96-E00B-25CC0CB72925}"/>
              </a:ext>
            </a:extLst>
          </p:cNvPr>
          <p:cNvSpPr>
            <a:spLocks noGrp="1"/>
          </p:cNvSpPr>
          <p:nvPr>
            <p:ph type="title"/>
          </p:nvPr>
        </p:nvSpPr>
        <p:spPr/>
        <p:txBody>
          <a:bodyPr/>
          <a:lstStyle/>
          <a:p>
            <a:r>
              <a:rPr lang="it-IT" dirty="0"/>
              <a:t>Analisi di impatto del turismo</a:t>
            </a:r>
          </a:p>
        </p:txBody>
      </p:sp>
      <p:sp>
        <p:nvSpPr>
          <p:cNvPr id="3" name="Segnaposto testo 2">
            <a:extLst>
              <a:ext uri="{FF2B5EF4-FFF2-40B4-BE49-F238E27FC236}">
                <a16:creationId xmlns:a16="http://schemas.microsoft.com/office/drawing/2014/main" id="{FB1B8294-646B-15B0-C93B-E19D70261CE4}"/>
              </a:ext>
            </a:extLst>
          </p:cNvPr>
          <p:cNvSpPr>
            <a:spLocks noGrp="1"/>
          </p:cNvSpPr>
          <p:nvPr>
            <p:ph type="body" idx="1"/>
          </p:nvPr>
        </p:nvSpPr>
        <p:spPr/>
        <p:txBody>
          <a:bodyPr/>
          <a:lstStyle/>
          <a:p>
            <a:r>
              <a:rPr lang="it-IT" dirty="0"/>
              <a:t>Approccio misto intersettoriale – </a:t>
            </a:r>
            <a:r>
              <a:rPr lang="it-IT" dirty="0" err="1"/>
              <a:t>keynesiamo</a:t>
            </a:r>
            <a:r>
              <a:rPr lang="it-IT" dirty="0"/>
              <a:t> (ipotizzando che il 100% della domanda dei turisti sia esogena e non sostitutiva di altri consumi privati). E’ una analisi di equilibrio parziale.</a:t>
            </a:r>
          </a:p>
          <a:p>
            <a:endParaRPr lang="it-IT" dirty="0"/>
          </a:p>
        </p:txBody>
      </p:sp>
    </p:spTree>
    <p:extLst>
      <p:ext uri="{BB962C8B-B14F-4D97-AF65-F5344CB8AC3E}">
        <p14:creationId xmlns:p14="http://schemas.microsoft.com/office/powerpoint/2010/main" val="42337390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8" name="Rectangle 717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17BD50E-730B-B460-4888-6DF4AC449731}"/>
              </a:ext>
            </a:extLst>
          </p:cNvPr>
          <p:cNvSpPr>
            <a:spLocks noGrp="1"/>
          </p:cNvSpPr>
          <p:nvPr>
            <p:ph type="title"/>
          </p:nvPr>
        </p:nvSpPr>
        <p:spPr>
          <a:xfrm>
            <a:off x="572493" y="238539"/>
            <a:ext cx="11018520" cy="1434415"/>
          </a:xfrm>
        </p:spPr>
        <p:txBody>
          <a:bodyPr anchor="b">
            <a:normAutofit/>
          </a:bodyPr>
          <a:lstStyle/>
          <a:p>
            <a:r>
              <a:rPr lang="it-IT" sz="5000"/>
              <a:t>Il modello intersettoriale- moltiplicatore</a:t>
            </a:r>
          </a:p>
        </p:txBody>
      </p:sp>
      <p:sp>
        <p:nvSpPr>
          <p:cNvPr id="717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6ED88837-5DCD-6758-5D72-A8B287411D10}"/>
              </a:ext>
            </a:extLst>
          </p:cNvPr>
          <p:cNvSpPr>
            <a:spLocks noGrp="1"/>
          </p:cNvSpPr>
          <p:nvPr>
            <p:ph idx="1"/>
          </p:nvPr>
        </p:nvSpPr>
        <p:spPr>
          <a:xfrm>
            <a:off x="572493" y="2071316"/>
            <a:ext cx="6713552" cy="4119172"/>
          </a:xfrm>
        </p:spPr>
        <p:txBody>
          <a:bodyPr anchor="t">
            <a:normAutofit/>
          </a:bodyPr>
          <a:lstStyle/>
          <a:p>
            <a:r>
              <a:rPr lang="it-IT" sz="1500"/>
              <a:t>Le </a:t>
            </a:r>
            <a:r>
              <a:rPr lang="it-IT" sz="1500" b="1"/>
              <a:t>tavole intersettoriali </a:t>
            </a:r>
            <a:r>
              <a:rPr lang="it-IT" sz="1500"/>
              <a:t>mostrano come </a:t>
            </a:r>
            <a:r>
              <a:rPr lang="it-IT" sz="1500">
                <a:highlight>
                  <a:srgbClr val="00FF00"/>
                </a:highlight>
              </a:rPr>
              <a:t>l'output di un settore sia utilizzato come input in altri settori, </a:t>
            </a:r>
            <a:r>
              <a:rPr lang="it-IT" sz="1500"/>
              <a:t>permettendo di tracciare il flusso di beni e servizi attraverso l'economia. La domanda turistica attiva numerosi produttori di beni e servizi, anche a cascata (</a:t>
            </a:r>
            <a:r>
              <a:rPr lang="it-IT" sz="1500">
                <a:highlight>
                  <a:srgbClr val="00FF00"/>
                </a:highlight>
              </a:rPr>
              <a:t>effetto intersettoriale</a:t>
            </a:r>
            <a:r>
              <a:rPr lang="it-IT" sz="1500"/>
              <a:t>)</a:t>
            </a:r>
          </a:p>
          <a:p>
            <a:r>
              <a:rPr lang="it-IT" sz="1500"/>
              <a:t>Ad esempio, la spesa dei turisti in alloggi, ristoranti e trasporti non solo genera entrate dirette per questi settori, ma anche per i settori che forniscono beni e servizi a questi ultimi (come l'agricoltura per i ristoranti, o i servizi di pulizia per gli hotel).</a:t>
            </a:r>
          </a:p>
          <a:p>
            <a:r>
              <a:rPr lang="it-IT" sz="1500"/>
              <a:t>In aggiunta, un incremento iniziale della spesa turistica può portare a un aumento complessivo del reddito del nord ovest anche maggiore dell'incremento iniziale, perché </a:t>
            </a:r>
            <a:r>
              <a:rPr lang="it-IT" sz="1500">
                <a:highlight>
                  <a:srgbClr val="FFFF00"/>
                </a:highlight>
              </a:rPr>
              <a:t>il reddito percepito dai destinatari viene a sua volta speso </a:t>
            </a:r>
            <a:r>
              <a:rPr lang="it-IT" sz="1500"/>
              <a:t>generando ulteriori incrementi di reddito e spesa (</a:t>
            </a:r>
            <a:r>
              <a:rPr lang="it-IT" sz="1500">
                <a:highlight>
                  <a:srgbClr val="FFFF00"/>
                </a:highlight>
              </a:rPr>
              <a:t>effetto keynesiano</a:t>
            </a:r>
            <a:r>
              <a:rPr lang="it-IT" sz="1500"/>
              <a:t>).</a:t>
            </a:r>
          </a:p>
          <a:p>
            <a:r>
              <a:rPr lang="it-IT" sz="1500"/>
              <a:t>Per questa ragione l'impatto di una spesa può essere composto sommando un "</a:t>
            </a:r>
            <a:r>
              <a:rPr lang="it-IT" sz="1500">
                <a:highlight>
                  <a:srgbClr val="FF0000"/>
                </a:highlight>
              </a:rPr>
              <a:t>impatto diretto</a:t>
            </a:r>
            <a:r>
              <a:rPr lang="it-IT" sz="1500"/>
              <a:t>", un </a:t>
            </a:r>
            <a:r>
              <a:rPr lang="it-IT" sz="1500">
                <a:highlight>
                  <a:srgbClr val="00FF00"/>
                </a:highlight>
              </a:rPr>
              <a:t>impatto "indiretto</a:t>
            </a:r>
            <a:r>
              <a:rPr lang="it-IT" sz="1500"/>
              <a:t>" dovuto ai fornitori delle aziende turistiche e un </a:t>
            </a:r>
            <a:r>
              <a:rPr lang="it-IT" sz="1500">
                <a:highlight>
                  <a:srgbClr val="FFFF00"/>
                </a:highlight>
              </a:rPr>
              <a:t>impatto "indotto</a:t>
            </a:r>
            <a:r>
              <a:rPr lang="it-IT" sz="1500"/>
              <a:t>" dovuto alla produzione generata dalla spesa del reddito percepito dai primmi settori.</a:t>
            </a:r>
          </a:p>
        </p:txBody>
      </p:sp>
      <p:pic>
        <p:nvPicPr>
          <p:cNvPr id="7170" name="Picture 2" descr="stilized input-output table. Immagine 3 di 4">
            <a:extLst>
              <a:ext uri="{FF2B5EF4-FFF2-40B4-BE49-F238E27FC236}">
                <a16:creationId xmlns:a16="http://schemas.microsoft.com/office/drawing/2014/main" id="{955A67FB-27B6-6BF4-D53B-86822F2C5E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95" r="2"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851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654E6-D450-DC7F-1251-2AC018C79F44}"/>
            </a:ext>
          </a:extLst>
        </p:cNvPr>
        <p:cNvGrpSpPr/>
        <p:nvPr/>
      </p:nvGrpSpPr>
      <p:grpSpPr>
        <a:xfrm>
          <a:off x="0" y="0"/>
          <a:ext cx="0" cy="0"/>
          <a:chOff x="0" y="0"/>
          <a:chExt cx="0" cy="0"/>
        </a:xfrm>
      </p:grpSpPr>
      <p:sp>
        <p:nvSpPr>
          <p:cNvPr id="4" name="Titolo 3">
            <a:extLst>
              <a:ext uri="{FF2B5EF4-FFF2-40B4-BE49-F238E27FC236}">
                <a16:creationId xmlns:a16="http://schemas.microsoft.com/office/drawing/2014/main" id="{085BCB0A-AB4C-36DD-8F20-748B03AD52FB}"/>
              </a:ext>
            </a:extLst>
          </p:cNvPr>
          <p:cNvSpPr>
            <a:spLocks noGrp="1"/>
          </p:cNvSpPr>
          <p:nvPr>
            <p:ph type="title"/>
          </p:nvPr>
        </p:nvSpPr>
        <p:spPr/>
        <p:txBody>
          <a:bodyPr>
            <a:noAutofit/>
          </a:bodyPr>
          <a:lstStyle/>
          <a:p>
            <a:r>
              <a:rPr lang="it-IT" sz="3200" dirty="0"/>
              <a:t>I </a:t>
            </a:r>
            <a:r>
              <a:rPr lang="it-IT" sz="3200" dirty="0">
                <a:highlight>
                  <a:srgbClr val="FFFF00"/>
                </a:highlight>
              </a:rPr>
              <a:t>3,7 miliardi di spesa turistica </a:t>
            </a:r>
            <a:r>
              <a:rPr lang="it-IT" sz="3200" dirty="0"/>
              <a:t>attivano </a:t>
            </a:r>
            <a:r>
              <a:rPr lang="it-IT" sz="3200" dirty="0">
                <a:highlight>
                  <a:srgbClr val="FFFF00"/>
                </a:highlight>
              </a:rPr>
              <a:t>11,4 miliardi di produzione</a:t>
            </a:r>
            <a:r>
              <a:rPr lang="it-IT" sz="3200" dirty="0"/>
              <a:t> e generano un </a:t>
            </a:r>
            <a:r>
              <a:rPr lang="it-IT" sz="3200" dirty="0">
                <a:highlight>
                  <a:srgbClr val="FFFF00"/>
                </a:highlight>
              </a:rPr>
              <a:t>valore aggiunto </a:t>
            </a:r>
            <a:r>
              <a:rPr lang="it-IT" sz="3200" dirty="0"/>
              <a:t>(contributo al Pil di </a:t>
            </a:r>
            <a:r>
              <a:rPr lang="it-IT" sz="3200" dirty="0">
                <a:highlight>
                  <a:srgbClr val="FFFF00"/>
                </a:highlight>
              </a:rPr>
              <a:t>5,1</a:t>
            </a:r>
            <a:r>
              <a:rPr lang="it-IT" sz="3200" dirty="0"/>
              <a:t> miliardi).  Più un contributo </a:t>
            </a:r>
            <a:r>
              <a:rPr lang="it-IT" sz="3200" dirty="0">
                <a:highlight>
                  <a:srgbClr val="FFFF00"/>
                </a:highlight>
              </a:rPr>
              <a:t>fiscale</a:t>
            </a:r>
            <a:r>
              <a:rPr lang="it-IT" sz="3200" dirty="0"/>
              <a:t> di </a:t>
            </a:r>
            <a:r>
              <a:rPr lang="it-IT" sz="3200" dirty="0">
                <a:highlight>
                  <a:srgbClr val="FFFF00"/>
                </a:highlight>
              </a:rPr>
              <a:t>1,9</a:t>
            </a:r>
            <a:r>
              <a:rPr lang="it-IT" sz="3200" dirty="0"/>
              <a:t> miliardi.</a:t>
            </a:r>
          </a:p>
        </p:txBody>
      </p:sp>
      <p:graphicFrame>
        <p:nvGraphicFramePr>
          <p:cNvPr id="6" name="Segnaposto contenuto 5">
            <a:extLst>
              <a:ext uri="{FF2B5EF4-FFF2-40B4-BE49-F238E27FC236}">
                <a16:creationId xmlns:a16="http://schemas.microsoft.com/office/drawing/2014/main" id="{D6202BF1-46B8-EED0-DC10-3356CAC08E13}"/>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7" name="CasellaDiTesto 6">
            <a:extLst>
              <a:ext uri="{FF2B5EF4-FFF2-40B4-BE49-F238E27FC236}">
                <a16:creationId xmlns:a16="http://schemas.microsoft.com/office/drawing/2014/main" id="{945DE4BB-0DF4-7D87-6614-FC3A4083AD68}"/>
              </a:ext>
            </a:extLst>
          </p:cNvPr>
          <p:cNvSpPr txBox="1"/>
          <p:nvPr/>
        </p:nvSpPr>
        <p:spPr>
          <a:xfrm>
            <a:off x="2743200" y="2480310"/>
            <a:ext cx="868680" cy="784830"/>
          </a:xfrm>
          <a:prstGeom prst="rect">
            <a:avLst/>
          </a:prstGeom>
          <a:noFill/>
        </p:spPr>
        <p:txBody>
          <a:bodyPr wrap="square" rtlCol="0">
            <a:spAutoFit/>
          </a:bodyPr>
          <a:lstStyle/>
          <a:p>
            <a:r>
              <a:rPr lang="it-IT" sz="900" dirty="0"/>
              <a:t>Produzione delle imprese turistiche e dei loro fornitori</a:t>
            </a:r>
          </a:p>
        </p:txBody>
      </p:sp>
      <p:sp>
        <p:nvSpPr>
          <p:cNvPr id="5" name="CasellaDiTesto 4">
            <a:extLst>
              <a:ext uri="{FF2B5EF4-FFF2-40B4-BE49-F238E27FC236}">
                <a16:creationId xmlns:a16="http://schemas.microsoft.com/office/drawing/2014/main" id="{907F3A1D-180E-F02F-D591-A1FA48D84405}"/>
              </a:ext>
            </a:extLst>
          </p:cNvPr>
          <p:cNvSpPr txBox="1"/>
          <p:nvPr/>
        </p:nvSpPr>
        <p:spPr>
          <a:xfrm>
            <a:off x="7132320" y="6176963"/>
            <a:ext cx="4491990" cy="369332"/>
          </a:xfrm>
          <a:prstGeom prst="rect">
            <a:avLst/>
          </a:prstGeom>
          <a:noFill/>
        </p:spPr>
        <p:txBody>
          <a:bodyPr wrap="square" rtlCol="0">
            <a:spAutoFit/>
          </a:bodyPr>
          <a:lstStyle/>
          <a:p>
            <a:r>
              <a:rPr lang="it-IT" dirty="0"/>
              <a:t>© Giuseppe Russo, modello proprietario</a:t>
            </a:r>
          </a:p>
        </p:txBody>
      </p:sp>
    </p:spTree>
    <p:extLst>
      <p:ext uri="{BB962C8B-B14F-4D97-AF65-F5344CB8AC3E}">
        <p14:creationId xmlns:p14="http://schemas.microsoft.com/office/powerpoint/2010/main" val="4217456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B4F019C-C8B8-FCEA-DC87-B425FD05468F}"/>
              </a:ext>
            </a:extLst>
          </p:cNvPr>
          <p:cNvSpPr>
            <a:spLocks noGrp="1"/>
          </p:cNvSpPr>
          <p:nvPr>
            <p:ph type="title"/>
          </p:nvPr>
        </p:nvSpPr>
        <p:spPr/>
        <p:txBody>
          <a:bodyPr>
            <a:normAutofit fontScale="90000"/>
          </a:bodyPr>
          <a:lstStyle/>
          <a:p>
            <a:r>
              <a:rPr lang="it-IT" dirty="0"/>
              <a:t>La spesa turistica nel nord ovest si moltiplica per </a:t>
            </a:r>
            <a:r>
              <a:rPr lang="it-IT" dirty="0">
                <a:highlight>
                  <a:srgbClr val="FFFF00"/>
                </a:highlight>
              </a:rPr>
              <a:t>3,08 </a:t>
            </a:r>
            <a:r>
              <a:rPr lang="it-IT" dirty="0"/>
              <a:t>volte. Il </a:t>
            </a:r>
            <a:r>
              <a:rPr lang="it-IT" dirty="0">
                <a:highlight>
                  <a:srgbClr val="FFFF00"/>
                </a:highlight>
              </a:rPr>
              <a:t>moltiplicatore</a:t>
            </a:r>
            <a:r>
              <a:rPr lang="it-IT" dirty="0"/>
              <a:t> in termini di Pil è </a:t>
            </a:r>
            <a:r>
              <a:rPr lang="it-IT" dirty="0">
                <a:highlight>
                  <a:srgbClr val="FFFF00"/>
                </a:highlight>
              </a:rPr>
              <a:t>1,39</a:t>
            </a:r>
            <a:r>
              <a:rPr lang="it-IT" dirty="0"/>
              <a:t>. Il </a:t>
            </a:r>
            <a:r>
              <a:rPr lang="it-IT" dirty="0">
                <a:highlight>
                  <a:srgbClr val="00FF00"/>
                </a:highlight>
              </a:rPr>
              <a:t>fisco </a:t>
            </a:r>
            <a:r>
              <a:rPr lang="it-IT" dirty="0"/>
              <a:t>incassa </a:t>
            </a:r>
            <a:r>
              <a:rPr lang="it-IT" dirty="0">
                <a:highlight>
                  <a:srgbClr val="00FF00"/>
                </a:highlight>
              </a:rPr>
              <a:t>0,52</a:t>
            </a:r>
            <a:r>
              <a:rPr lang="it-IT" dirty="0"/>
              <a:t> euro per ogni euro speso</a:t>
            </a:r>
          </a:p>
        </p:txBody>
      </p:sp>
      <p:graphicFrame>
        <p:nvGraphicFramePr>
          <p:cNvPr id="4" name="Segnaposto contenuto 3">
            <a:extLst>
              <a:ext uri="{FF2B5EF4-FFF2-40B4-BE49-F238E27FC236}">
                <a16:creationId xmlns:a16="http://schemas.microsoft.com/office/drawing/2014/main" id="{0713471B-8989-46C5-A72A-D4399BD4DE39}"/>
              </a:ext>
            </a:extLst>
          </p:cNvPr>
          <p:cNvGraphicFramePr>
            <a:graphicFrameLocks noGrp="1"/>
          </p:cNvGraphicFramePr>
          <p:nvPr>
            <p:ph idx="1"/>
            <p:extLst>
              <p:ext uri="{D42A27DB-BD31-4B8C-83A1-F6EECF244321}">
                <p14:modId xmlns:p14="http://schemas.microsoft.com/office/powerpoint/2010/main" val="692003067"/>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BA3DCA53-5683-81F3-D217-56A8C2EC11EE}"/>
              </a:ext>
            </a:extLst>
          </p:cNvPr>
          <p:cNvSpPr txBox="1"/>
          <p:nvPr/>
        </p:nvSpPr>
        <p:spPr>
          <a:xfrm>
            <a:off x="7132320" y="6176963"/>
            <a:ext cx="4491990" cy="369332"/>
          </a:xfrm>
          <a:prstGeom prst="rect">
            <a:avLst/>
          </a:prstGeom>
          <a:noFill/>
        </p:spPr>
        <p:txBody>
          <a:bodyPr wrap="square" rtlCol="0">
            <a:spAutoFit/>
          </a:bodyPr>
          <a:lstStyle/>
          <a:p>
            <a:r>
              <a:rPr lang="it-IT" dirty="0"/>
              <a:t>© Giuseppe Russo, modello proprietario</a:t>
            </a:r>
          </a:p>
        </p:txBody>
      </p:sp>
    </p:spTree>
    <p:extLst>
      <p:ext uri="{BB962C8B-B14F-4D97-AF65-F5344CB8AC3E}">
        <p14:creationId xmlns:p14="http://schemas.microsoft.com/office/powerpoint/2010/main" val="897137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B80330-5DE6-7AC6-38CF-4F515999B846}"/>
              </a:ext>
            </a:extLst>
          </p:cNvPr>
          <p:cNvSpPr>
            <a:spLocks noGrp="1"/>
          </p:cNvSpPr>
          <p:nvPr>
            <p:ph type="title"/>
          </p:nvPr>
        </p:nvSpPr>
        <p:spPr/>
        <p:txBody>
          <a:bodyPr>
            <a:noAutofit/>
          </a:bodyPr>
          <a:lstStyle/>
          <a:p>
            <a:r>
              <a:rPr lang="it-IT" sz="2800" dirty="0"/>
              <a:t>La domanda turistica attiva un complesso di </a:t>
            </a:r>
            <a:r>
              <a:rPr lang="it-IT" sz="2800" dirty="0">
                <a:highlight>
                  <a:srgbClr val="FFFF00"/>
                </a:highlight>
              </a:rPr>
              <a:t>83.970</a:t>
            </a:r>
            <a:r>
              <a:rPr lang="it-IT" sz="2800" dirty="0"/>
              <a:t> addetti, di cui 30.294 nel settore specifico e gli altri nel resto dell’economia</a:t>
            </a:r>
            <a:r>
              <a:rPr lang="it-IT" sz="2800" dirty="0">
                <a:highlight>
                  <a:srgbClr val="FFFF00"/>
                </a:highlight>
              </a:rPr>
              <a:t>. 1,8 </a:t>
            </a:r>
            <a:r>
              <a:rPr lang="it-IT" sz="2800" dirty="0"/>
              <a:t>addetti indotti per ogni addetto al settore</a:t>
            </a:r>
          </a:p>
        </p:txBody>
      </p:sp>
      <p:graphicFrame>
        <p:nvGraphicFramePr>
          <p:cNvPr id="4" name="Segnaposto contenuto 3">
            <a:extLst>
              <a:ext uri="{FF2B5EF4-FFF2-40B4-BE49-F238E27FC236}">
                <a16:creationId xmlns:a16="http://schemas.microsoft.com/office/drawing/2014/main" id="{4688A042-5105-47F4-9E9D-55958154F5AA}"/>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5" name="CasellaDiTesto 4">
            <a:extLst>
              <a:ext uri="{FF2B5EF4-FFF2-40B4-BE49-F238E27FC236}">
                <a16:creationId xmlns:a16="http://schemas.microsoft.com/office/drawing/2014/main" id="{5ED28D20-E920-08D9-4EA6-D004FF692697}"/>
              </a:ext>
            </a:extLst>
          </p:cNvPr>
          <p:cNvSpPr txBox="1"/>
          <p:nvPr/>
        </p:nvSpPr>
        <p:spPr>
          <a:xfrm>
            <a:off x="7132320" y="6176963"/>
            <a:ext cx="4491990" cy="369332"/>
          </a:xfrm>
          <a:prstGeom prst="rect">
            <a:avLst/>
          </a:prstGeom>
          <a:noFill/>
        </p:spPr>
        <p:txBody>
          <a:bodyPr wrap="square" rtlCol="0">
            <a:spAutoFit/>
          </a:bodyPr>
          <a:lstStyle/>
          <a:p>
            <a:r>
              <a:rPr lang="it-IT" dirty="0"/>
              <a:t>© Giuseppe Russo, modello proprietario</a:t>
            </a:r>
          </a:p>
        </p:txBody>
      </p:sp>
    </p:spTree>
    <p:extLst>
      <p:ext uri="{BB962C8B-B14F-4D97-AF65-F5344CB8AC3E}">
        <p14:creationId xmlns:p14="http://schemas.microsoft.com/office/powerpoint/2010/main" val="3087944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DDD84BA-761B-00C8-1468-5E6B3215BE99}"/>
              </a:ext>
            </a:extLst>
          </p:cNvPr>
          <p:cNvSpPr>
            <a:spLocks noGrp="1"/>
          </p:cNvSpPr>
          <p:nvPr>
            <p:ph type="title"/>
          </p:nvPr>
        </p:nvSpPr>
        <p:spPr>
          <a:xfrm>
            <a:off x="839788" y="457200"/>
            <a:ext cx="4326572" cy="2400300"/>
          </a:xfrm>
        </p:spPr>
        <p:txBody>
          <a:bodyPr>
            <a:normAutofit/>
          </a:bodyPr>
          <a:lstStyle/>
          <a:p>
            <a:r>
              <a:rPr lang="it-IT" dirty="0"/>
              <a:t>Aumentare il quoziente di intensità turistica da 4,7 a 5,7 genera un aumento di Pil di </a:t>
            </a:r>
            <a:r>
              <a:rPr lang="it-IT" dirty="0">
                <a:highlight>
                  <a:srgbClr val="FFFF00"/>
                </a:highlight>
              </a:rPr>
              <a:t>898 </a:t>
            </a:r>
            <a:r>
              <a:rPr lang="it-IT" dirty="0"/>
              <a:t>milioni, </a:t>
            </a:r>
            <a:r>
              <a:rPr lang="it-IT" dirty="0">
                <a:highlight>
                  <a:srgbClr val="FFFF00"/>
                </a:highlight>
              </a:rPr>
              <a:t>+0,3% </a:t>
            </a:r>
            <a:r>
              <a:rPr lang="it-IT" dirty="0"/>
              <a:t>per sempre</a:t>
            </a:r>
          </a:p>
        </p:txBody>
      </p:sp>
      <p:sp>
        <p:nvSpPr>
          <p:cNvPr id="4" name="Segnaposto testo 3">
            <a:extLst>
              <a:ext uri="{FF2B5EF4-FFF2-40B4-BE49-F238E27FC236}">
                <a16:creationId xmlns:a16="http://schemas.microsoft.com/office/drawing/2014/main" id="{CC4F401B-716C-3101-5FA3-22716C98AF97}"/>
              </a:ext>
            </a:extLst>
          </p:cNvPr>
          <p:cNvSpPr>
            <a:spLocks noGrp="1"/>
          </p:cNvSpPr>
          <p:nvPr>
            <p:ph type="body" sz="half" idx="2"/>
          </p:nvPr>
        </p:nvSpPr>
        <p:spPr>
          <a:xfrm>
            <a:off x="839788" y="2948940"/>
            <a:ext cx="3932237" cy="2920048"/>
          </a:xfrm>
        </p:spPr>
        <p:txBody>
          <a:bodyPr/>
          <a:lstStyle/>
          <a:p>
            <a:r>
              <a:rPr lang="it-IT" dirty="0"/>
              <a:t>Aumentare di un punto la intensità turistica, ossia aumentare di una unità il quoziente strutturale tra presenze turistiche e popolazione produce un aumento strutturale (ossia permanente) del Pil calcolabile in 0,3-0,4 punti percentuali. </a:t>
            </a:r>
            <a:br>
              <a:rPr lang="it-IT" dirty="0"/>
            </a:br>
            <a:r>
              <a:rPr lang="it-IT" dirty="0"/>
              <a:t>-     </a:t>
            </a:r>
            <a:r>
              <a:rPr lang="it-IT" dirty="0">
                <a:highlight>
                  <a:srgbClr val="FFFF00"/>
                </a:highlight>
              </a:rPr>
              <a:t>626</a:t>
            </a:r>
            <a:r>
              <a:rPr lang="it-IT" dirty="0"/>
              <a:t> milioni di euro di maggiore valore aggiunto in Piemonte</a:t>
            </a:r>
          </a:p>
          <a:p>
            <a:pPr marL="285750" indent="-285750">
              <a:buFontTx/>
              <a:buChar char="-"/>
            </a:pPr>
            <a:r>
              <a:rPr lang="it-IT" dirty="0">
                <a:highlight>
                  <a:srgbClr val="FFFF00"/>
                </a:highlight>
              </a:rPr>
              <a:t>215,6</a:t>
            </a:r>
            <a:r>
              <a:rPr lang="it-IT" dirty="0"/>
              <a:t> in </a:t>
            </a:r>
            <a:r>
              <a:rPr lang="it-IT" dirty="0" err="1"/>
              <a:t>liguria</a:t>
            </a:r>
            <a:endParaRPr lang="it-IT" dirty="0"/>
          </a:p>
          <a:p>
            <a:pPr marL="285750" indent="-285750">
              <a:buFontTx/>
              <a:buChar char="-"/>
            </a:pPr>
            <a:r>
              <a:rPr lang="it-IT" dirty="0">
                <a:highlight>
                  <a:srgbClr val="FFFF00"/>
                </a:highlight>
              </a:rPr>
              <a:t>17</a:t>
            </a:r>
            <a:r>
              <a:rPr lang="it-IT" dirty="0"/>
              <a:t> in Valle d’Aosta</a:t>
            </a:r>
          </a:p>
        </p:txBody>
      </p:sp>
      <p:graphicFrame>
        <p:nvGraphicFramePr>
          <p:cNvPr id="5" name="Tabella 4">
            <a:extLst>
              <a:ext uri="{FF2B5EF4-FFF2-40B4-BE49-F238E27FC236}">
                <a16:creationId xmlns:a16="http://schemas.microsoft.com/office/drawing/2014/main" id="{0FA67043-E556-48CB-C00A-3674E03DB1A3}"/>
              </a:ext>
            </a:extLst>
          </p:cNvPr>
          <p:cNvGraphicFramePr>
            <a:graphicFrameLocks noGrp="1"/>
          </p:cNvGraphicFramePr>
          <p:nvPr>
            <p:extLst>
              <p:ext uri="{D42A27DB-BD31-4B8C-83A1-F6EECF244321}">
                <p14:modId xmlns:p14="http://schemas.microsoft.com/office/powerpoint/2010/main" val="2550260363"/>
              </p:ext>
            </p:extLst>
          </p:nvPr>
        </p:nvGraphicFramePr>
        <p:xfrm>
          <a:off x="5166360" y="594360"/>
          <a:ext cx="6442392" cy="5132072"/>
        </p:xfrm>
        <a:graphic>
          <a:graphicData uri="http://schemas.openxmlformats.org/drawingml/2006/table">
            <a:tbl>
              <a:tblPr/>
              <a:tblGrid>
                <a:gridCol w="2286762">
                  <a:extLst>
                    <a:ext uri="{9D8B030D-6E8A-4147-A177-3AD203B41FA5}">
                      <a16:colId xmlns:a16="http://schemas.microsoft.com/office/drawing/2014/main" val="2181626381"/>
                    </a:ext>
                  </a:extLst>
                </a:gridCol>
                <a:gridCol w="464499">
                  <a:extLst>
                    <a:ext uri="{9D8B030D-6E8A-4147-A177-3AD203B41FA5}">
                      <a16:colId xmlns:a16="http://schemas.microsoft.com/office/drawing/2014/main" val="237250757"/>
                    </a:ext>
                  </a:extLst>
                </a:gridCol>
                <a:gridCol w="1230377">
                  <a:extLst>
                    <a:ext uri="{9D8B030D-6E8A-4147-A177-3AD203B41FA5}">
                      <a16:colId xmlns:a16="http://schemas.microsoft.com/office/drawing/2014/main" val="2413813218"/>
                    </a:ext>
                  </a:extLst>
                </a:gridCol>
                <a:gridCol w="1230377">
                  <a:extLst>
                    <a:ext uri="{9D8B030D-6E8A-4147-A177-3AD203B41FA5}">
                      <a16:colId xmlns:a16="http://schemas.microsoft.com/office/drawing/2014/main" val="3795714517"/>
                    </a:ext>
                  </a:extLst>
                </a:gridCol>
                <a:gridCol w="1230377">
                  <a:extLst>
                    <a:ext uri="{9D8B030D-6E8A-4147-A177-3AD203B41FA5}">
                      <a16:colId xmlns:a16="http://schemas.microsoft.com/office/drawing/2014/main" val="373971259"/>
                    </a:ext>
                  </a:extLst>
                </a:gridCol>
              </a:tblGrid>
              <a:tr h="513075">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r" fontAlgn="b"/>
                      <a:r>
                        <a:rPr lang="it-IT" sz="1600" b="1" i="0" u="none" strike="noStrike">
                          <a:effectLst/>
                          <a:latin typeface="Arial" panose="020B0604020202020204" pitchFamily="34" charset="0"/>
                        </a:rPr>
                        <a:t>Piemonte</a:t>
                      </a:r>
                    </a:p>
                  </a:txBody>
                  <a:tcPr marL="6350" marR="6350" marT="6350" marB="0" anchor="b">
                    <a:lnL>
                      <a:noFill/>
                    </a:lnL>
                    <a:lnR>
                      <a:noFill/>
                    </a:lnR>
                    <a:lnT>
                      <a:noFill/>
                    </a:lnT>
                    <a:lnB>
                      <a:noFill/>
                    </a:lnB>
                    <a:noFill/>
                  </a:tcPr>
                </a:tc>
                <a:tc>
                  <a:txBody>
                    <a:bodyPr/>
                    <a:lstStyle/>
                    <a:p>
                      <a:pPr algn="r" fontAlgn="b"/>
                      <a:r>
                        <a:rPr lang="it-IT" sz="1600" b="1" i="0" u="none" strike="noStrike">
                          <a:effectLst/>
                          <a:latin typeface="Arial" panose="020B0604020202020204" pitchFamily="34" charset="0"/>
                        </a:rPr>
                        <a:t>Liguria</a:t>
                      </a:r>
                    </a:p>
                  </a:txBody>
                  <a:tcPr marL="6350" marR="6350" marT="6350" marB="0" anchor="b">
                    <a:lnL>
                      <a:noFill/>
                    </a:lnL>
                    <a:lnR>
                      <a:noFill/>
                    </a:lnR>
                    <a:lnT>
                      <a:noFill/>
                    </a:lnT>
                    <a:lnB>
                      <a:noFill/>
                    </a:lnB>
                    <a:noFill/>
                  </a:tcPr>
                </a:tc>
                <a:tc>
                  <a:txBody>
                    <a:bodyPr/>
                    <a:lstStyle/>
                    <a:p>
                      <a:pPr algn="r" fontAlgn="b"/>
                      <a:r>
                        <a:rPr lang="it-IT" sz="1600" b="1" i="0" u="none" strike="noStrike">
                          <a:effectLst/>
                          <a:latin typeface="Arial" panose="020B0604020202020204" pitchFamily="34" charset="0"/>
                        </a:rPr>
                        <a:t>Valle d'Aosta</a:t>
                      </a:r>
                    </a:p>
                  </a:txBody>
                  <a:tcPr marL="6350" marR="6350" marT="6350" marB="0" anchor="b">
                    <a:lnL>
                      <a:noFill/>
                    </a:lnL>
                    <a:lnR>
                      <a:noFill/>
                    </a:lnR>
                    <a:lnT>
                      <a:noFill/>
                    </a:lnT>
                    <a:lnB>
                      <a:noFill/>
                    </a:lnB>
                    <a:noFill/>
                  </a:tcPr>
                </a:tc>
                <a:extLst>
                  <a:ext uri="{0D108BD9-81ED-4DB2-BD59-A6C34878D82A}">
                    <a16:rowId xmlns:a16="http://schemas.microsoft.com/office/drawing/2014/main" val="1135246930"/>
                  </a:ext>
                </a:extLst>
              </a:tr>
              <a:tr h="172784">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1499843267"/>
                  </a:ext>
                </a:extLst>
              </a:tr>
              <a:tr h="172784">
                <a:tc>
                  <a:txBody>
                    <a:bodyPr/>
                    <a:lstStyle/>
                    <a:p>
                      <a:pPr algn="l" fontAlgn="b"/>
                      <a:r>
                        <a:rPr lang="it-IT" sz="1050" b="0" i="0" u="none" strike="noStrike">
                          <a:effectLst/>
                          <a:latin typeface="Arial" panose="020B0604020202020204" pitchFamily="34" charset="0"/>
                        </a:rPr>
                        <a:t>Abitanti Residenti</a:t>
                      </a: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               4.251.351 </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               1.507.636 </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                  123.130 </a:t>
                      </a:r>
                    </a:p>
                  </a:txBody>
                  <a:tcPr marL="6350" marR="6350" marT="6350" marB="0" anchor="b">
                    <a:lnL>
                      <a:noFill/>
                    </a:lnL>
                    <a:lnR>
                      <a:noFill/>
                    </a:lnR>
                    <a:lnT>
                      <a:noFill/>
                    </a:lnT>
                    <a:lnB>
                      <a:noFill/>
                    </a:lnB>
                    <a:noFill/>
                  </a:tcPr>
                </a:tc>
                <a:extLst>
                  <a:ext uri="{0D108BD9-81ED-4DB2-BD59-A6C34878D82A}">
                    <a16:rowId xmlns:a16="http://schemas.microsoft.com/office/drawing/2014/main" val="2483072118"/>
                  </a:ext>
                </a:extLst>
              </a:tr>
              <a:tr h="172784">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6685744"/>
                  </a:ext>
                </a:extLst>
              </a:tr>
              <a:tr h="228180">
                <a:tc>
                  <a:txBody>
                    <a:bodyPr/>
                    <a:lstStyle/>
                    <a:p>
                      <a:pPr algn="l" fontAlgn="b"/>
                      <a:r>
                        <a:rPr lang="it-IT" sz="1050" b="0" i="0" u="none" strike="noStrike">
                          <a:effectLst/>
                          <a:latin typeface="Arial" panose="020B0604020202020204" pitchFamily="34" charset="0"/>
                        </a:rPr>
                        <a:t>Prodotto interno lordo</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miliardi</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it-IT" sz="1400" b="0" i="0" u="none" strike="noStrike">
                          <a:solidFill>
                            <a:srgbClr val="000000"/>
                          </a:solidFill>
                          <a:effectLst/>
                          <a:latin typeface="Aptos Narrow" panose="020B0004020202020204" pitchFamily="34" charset="0"/>
                        </a:rPr>
                        <a:t>146.278</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it-IT" sz="1400" b="0" i="0" u="none" strike="noStrike">
                          <a:solidFill>
                            <a:srgbClr val="000000"/>
                          </a:solidFill>
                          <a:effectLst/>
                          <a:latin typeface="Aptos Narrow" panose="020B0004020202020204" pitchFamily="34" charset="0"/>
                        </a:rPr>
                        <a:t>53.935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it-IT" sz="1400" b="0" i="0" u="none" strike="noStrike">
                          <a:solidFill>
                            <a:srgbClr val="000000"/>
                          </a:solidFill>
                          <a:effectLst/>
                          <a:latin typeface="Aptos Narrow" panose="020B0004020202020204" pitchFamily="34" charset="0"/>
                        </a:rPr>
                        <a:t>5.383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46929534"/>
                  </a:ext>
                </a:extLst>
              </a:tr>
              <a:tr h="228180">
                <a:tc>
                  <a:txBody>
                    <a:bodyPr/>
                    <a:lstStyle/>
                    <a:p>
                      <a:pPr algn="l" fontAlgn="b"/>
                      <a:r>
                        <a:rPr lang="it-IT" sz="1050" b="0" i="0" u="none" strike="noStrike">
                          <a:effectLst/>
                          <a:latin typeface="Arial" panose="020B0604020202020204" pitchFamily="34" charset="0"/>
                        </a:rPr>
                        <a:t>Consumi</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miliardi</a:t>
                      </a:r>
                    </a:p>
                  </a:txBody>
                  <a:tcPr marL="6350" marR="6350" marT="6350"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it-IT" sz="1400" b="0" i="0" u="none" strike="noStrike">
                          <a:solidFill>
                            <a:srgbClr val="000000"/>
                          </a:solidFill>
                          <a:effectLst/>
                          <a:latin typeface="Aptos Narrow" panose="020B0004020202020204" pitchFamily="34" charset="0"/>
                        </a:rPr>
                        <a:t>95.853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it-IT" sz="1400" b="0" i="0" u="none" strike="noStrike">
                          <a:solidFill>
                            <a:srgbClr val="000000"/>
                          </a:solidFill>
                          <a:effectLst/>
                          <a:latin typeface="Aptos Narrow" panose="020B0004020202020204" pitchFamily="34" charset="0"/>
                        </a:rPr>
                        <a:t>34.852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it-IT" sz="1400" b="0" i="0" u="none" strike="noStrike">
                          <a:solidFill>
                            <a:srgbClr val="000000"/>
                          </a:solidFill>
                          <a:effectLst/>
                          <a:latin typeface="Aptos Narrow" panose="020B0004020202020204" pitchFamily="34" charset="0"/>
                        </a:rPr>
                        <a:t>3.467</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27626037"/>
                  </a:ext>
                </a:extLst>
              </a:tr>
              <a:tr h="228180">
                <a:tc>
                  <a:txBody>
                    <a:bodyPr/>
                    <a:lstStyle/>
                    <a:p>
                      <a:pPr algn="l" fontAlgn="b"/>
                      <a:r>
                        <a:rPr lang="it-IT" sz="1050" b="0" i="0" u="none" strike="noStrike">
                          <a:effectLst/>
                          <a:latin typeface="Arial" panose="020B0604020202020204" pitchFamily="34" charset="0"/>
                        </a:rPr>
                        <a:t>C/Pil</a:t>
                      </a: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0,66</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it-IT" sz="1400" b="0" i="0" u="none" strike="noStrike">
                          <a:effectLst/>
                          <a:latin typeface="Arial" panose="020B0604020202020204" pitchFamily="34" charset="0"/>
                        </a:rPr>
                        <a:t>0,65</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it-IT" sz="1400" b="0" i="0" u="none" strike="noStrike">
                          <a:effectLst/>
                          <a:latin typeface="Arial" panose="020B0604020202020204" pitchFamily="34" charset="0"/>
                        </a:rPr>
                        <a:t>0,64</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104161345"/>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1656830545"/>
                  </a:ext>
                </a:extLst>
              </a:tr>
              <a:tr h="228180">
                <a:tc>
                  <a:txBody>
                    <a:bodyPr/>
                    <a:lstStyle/>
                    <a:p>
                      <a:pPr algn="l" fontAlgn="b"/>
                      <a:r>
                        <a:rPr lang="it-IT" sz="1050" b="0" i="0" u="none" strike="noStrike">
                          <a:effectLst/>
                          <a:latin typeface="Arial" panose="020B0604020202020204" pitchFamily="34" charset="0"/>
                        </a:rPr>
                        <a:t>consumi pro capite giornalieri</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a:t>
                      </a:r>
                    </a:p>
                  </a:txBody>
                  <a:tcPr marL="6350" marR="6350" marT="6350" marB="0" anchor="b">
                    <a:lnL>
                      <a:noFill/>
                    </a:lnL>
                    <a:lnR>
                      <a:noFill/>
                    </a:lnR>
                    <a:lnT>
                      <a:noFill/>
                    </a:lnT>
                    <a:lnB>
                      <a:noFill/>
                    </a:lnB>
                    <a:noFill/>
                  </a:tcPr>
                </a:tc>
                <a:tc>
                  <a:txBody>
                    <a:bodyPr/>
                    <a:lstStyle/>
                    <a:p>
                      <a:pPr algn="l" fontAlgn="b"/>
                      <a:r>
                        <a:rPr lang="it-IT" sz="1400" b="0" i="0" u="none" strike="noStrike">
                          <a:effectLst/>
                          <a:latin typeface="Arial" panose="020B0604020202020204" pitchFamily="34" charset="0"/>
                        </a:rPr>
                        <a:t> </a:t>
                      </a:r>
                    </a:p>
                  </a:txBody>
                  <a:tcPr marL="6350" marR="6350" marT="6350" marB="0" anchor="b">
                    <a:lnL>
                      <a:noFill/>
                    </a:lnL>
                    <a:lnR>
                      <a:noFill/>
                    </a:lnR>
                    <a:lnT>
                      <a:noFill/>
                    </a:lnT>
                    <a:lnB>
                      <a:noFill/>
                    </a:lnB>
                    <a:solidFill>
                      <a:srgbClr val="FFFF00"/>
                    </a:solidFill>
                  </a:tcPr>
                </a:tc>
                <a:tc>
                  <a:txBody>
                    <a:bodyPr/>
                    <a:lstStyle/>
                    <a:p>
                      <a:pPr algn="r" fontAlgn="b"/>
                      <a:r>
                        <a:rPr lang="it-IT" sz="1400" b="0" i="0" u="none" strike="noStrike">
                          <a:effectLst/>
                          <a:latin typeface="Arial" panose="020B0604020202020204" pitchFamily="34" charset="0"/>
                        </a:rPr>
                        <a:t>50,41</a:t>
                      </a:r>
                    </a:p>
                  </a:txBody>
                  <a:tcPr marL="6350" marR="6350" marT="6350" marB="0" anchor="b">
                    <a:lnL>
                      <a:noFill/>
                    </a:lnL>
                    <a:lnR>
                      <a:noFill/>
                    </a:lnR>
                    <a:lnT>
                      <a:noFill/>
                    </a:lnT>
                    <a:lnB>
                      <a:noFill/>
                    </a:lnB>
                    <a:solidFill>
                      <a:srgbClr val="FFFF00"/>
                    </a:solidFill>
                  </a:tcPr>
                </a:tc>
                <a:tc>
                  <a:txBody>
                    <a:bodyPr/>
                    <a:lstStyle/>
                    <a:p>
                      <a:pPr algn="l" fontAlgn="b"/>
                      <a:r>
                        <a:rPr lang="it-IT" sz="1400" b="0" i="0" u="none" strike="noStrike">
                          <a:effectLst/>
                          <a:latin typeface="Arial" panose="020B0604020202020204" pitchFamily="34" charset="0"/>
                        </a:rPr>
                        <a:t> </a:t>
                      </a:r>
                    </a:p>
                  </a:txBody>
                  <a:tcPr marL="6350" marR="6350" marT="6350" marB="0" anchor="b">
                    <a:lnL>
                      <a:noFill/>
                    </a:lnL>
                    <a:lnR>
                      <a:noFill/>
                    </a:lnR>
                    <a:lnT>
                      <a:noFill/>
                    </a:lnT>
                    <a:lnB>
                      <a:noFill/>
                    </a:lnB>
                    <a:solidFill>
                      <a:srgbClr val="FFFF00"/>
                    </a:solidFill>
                  </a:tcPr>
                </a:tc>
                <a:extLst>
                  <a:ext uri="{0D108BD9-81ED-4DB2-BD59-A6C34878D82A}">
                    <a16:rowId xmlns:a16="http://schemas.microsoft.com/office/drawing/2014/main" val="1269364487"/>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2752819703"/>
                  </a:ext>
                </a:extLst>
              </a:tr>
              <a:tr h="228180">
                <a:tc>
                  <a:txBody>
                    <a:bodyPr/>
                    <a:lstStyle/>
                    <a:p>
                      <a:pPr algn="l" fontAlgn="b"/>
                      <a:r>
                        <a:rPr lang="it-IT" sz="1050" b="0" i="0" u="none" strike="noStrike">
                          <a:effectLst/>
                          <a:latin typeface="Arial" panose="020B0604020202020204" pitchFamily="34" charset="0"/>
                        </a:rPr>
                        <a:t>spesa turistica pro capite giornaliera</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110</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106,7</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101,2</a:t>
                      </a:r>
                    </a:p>
                  </a:txBody>
                  <a:tcPr marL="6350" marR="6350" marT="6350" marB="0" anchor="b">
                    <a:lnL>
                      <a:noFill/>
                    </a:lnL>
                    <a:lnR>
                      <a:noFill/>
                    </a:lnR>
                    <a:lnT>
                      <a:noFill/>
                    </a:lnT>
                    <a:lnB>
                      <a:noFill/>
                    </a:lnB>
                    <a:noFill/>
                  </a:tcPr>
                </a:tc>
                <a:extLst>
                  <a:ext uri="{0D108BD9-81ED-4DB2-BD59-A6C34878D82A}">
                    <a16:rowId xmlns:a16="http://schemas.microsoft.com/office/drawing/2014/main" val="1257452177"/>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3666769000"/>
                  </a:ext>
                </a:extLst>
              </a:tr>
              <a:tr h="228180">
                <a:tc>
                  <a:txBody>
                    <a:bodyPr/>
                    <a:lstStyle/>
                    <a:p>
                      <a:pPr algn="l" fontAlgn="b"/>
                      <a:r>
                        <a:rPr lang="it-IT" sz="1050" b="0" i="0" u="none" strike="noStrike">
                          <a:effectLst/>
                          <a:latin typeface="Arial" panose="020B0604020202020204" pitchFamily="34" charset="0"/>
                        </a:rPr>
                        <a:t>MST</a:t>
                      </a: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2,2</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2,1</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2,0</a:t>
                      </a:r>
                    </a:p>
                  </a:txBody>
                  <a:tcPr marL="6350" marR="6350" marT="6350" marB="0" anchor="b">
                    <a:lnL>
                      <a:noFill/>
                    </a:lnL>
                    <a:lnR>
                      <a:noFill/>
                    </a:lnR>
                    <a:lnT>
                      <a:noFill/>
                    </a:lnT>
                    <a:lnB>
                      <a:noFill/>
                    </a:lnB>
                    <a:noFill/>
                  </a:tcPr>
                </a:tc>
                <a:extLst>
                  <a:ext uri="{0D108BD9-81ED-4DB2-BD59-A6C34878D82A}">
                    <a16:rowId xmlns:a16="http://schemas.microsoft.com/office/drawing/2014/main" val="1066417438"/>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2174392235"/>
                  </a:ext>
                </a:extLst>
              </a:tr>
              <a:tr h="449765">
                <a:tc>
                  <a:txBody>
                    <a:bodyPr/>
                    <a:lstStyle/>
                    <a:p>
                      <a:pPr algn="l" fontAlgn="b"/>
                      <a:r>
                        <a:rPr lang="it-IT" sz="1050" b="0" i="0" u="none" strike="noStrike">
                          <a:effectLst/>
                          <a:latin typeface="Arial" panose="020B0604020202020204" pitchFamily="34" charset="0"/>
                        </a:rPr>
                        <a:t>incremento di intensità turistica</a:t>
                      </a:r>
                    </a:p>
                  </a:txBody>
                  <a:tcPr marL="6350" marR="6350" marT="6350" marB="0" anchor="b">
                    <a:lnL>
                      <a:noFill/>
                    </a:lnL>
                    <a:lnR>
                      <a:noFill/>
                    </a:lnR>
                    <a:lnT>
                      <a:noFill/>
                    </a:lnT>
                    <a:lnB>
                      <a:noFill/>
                    </a:lnB>
                    <a:noFill/>
                  </a:tcPr>
                </a:tc>
                <a:tc>
                  <a:txBody>
                    <a:bodyPr/>
                    <a:lstStyle/>
                    <a:p>
                      <a:pPr algn="r" fontAlgn="b"/>
                      <a:r>
                        <a:rPr lang="it-IT" sz="1050" b="0" i="0" u="none" strike="noStrike">
                          <a:effectLst/>
                          <a:latin typeface="Arial" panose="020B0604020202020204" pitchFamily="34" charset="0"/>
                        </a:rPr>
                        <a:t>100%</a:t>
                      </a:r>
                    </a:p>
                  </a:txBody>
                  <a:tcPr marL="6350" marR="6350" marT="6350" marB="0" anchor="b">
                    <a:lnL>
                      <a:noFill/>
                    </a:lnL>
                    <a:lnR>
                      <a:noFill/>
                    </a:lnR>
                    <a:lnT>
                      <a:noFill/>
                    </a:lnT>
                    <a:lnB>
                      <a:noFill/>
                    </a:lnB>
                    <a:noFill/>
                  </a:tcPr>
                </a:tc>
                <a:tc>
                  <a:txBody>
                    <a:bodyPr/>
                    <a:lstStyle/>
                    <a:p>
                      <a:pPr algn="r" fontAlgn="b"/>
                      <a:r>
                        <a:rPr lang="it-IT" sz="1400" b="0" i="0" u="none" strike="noStrike" dirty="0">
                          <a:effectLst/>
                          <a:latin typeface="Arial" panose="020B0604020202020204" pitchFamily="34" charset="0"/>
                        </a:rPr>
                        <a:t>          4.251.351 </a:t>
                      </a:r>
                    </a:p>
                  </a:txBody>
                  <a:tcPr marL="6350" marR="6350" marT="6350" marB="0" anchor="b">
                    <a:lnL>
                      <a:noFill/>
                    </a:lnL>
                    <a:lnR>
                      <a:noFill/>
                    </a:lnR>
                    <a:lnT>
                      <a:noFill/>
                    </a:lnT>
                    <a:lnB>
                      <a:noFill/>
                    </a:lnB>
                    <a:noFill/>
                  </a:tcPr>
                </a:tc>
                <a:tc>
                  <a:txBody>
                    <a:bodyPr/>
                    <a:lstStyle/>
                    <a:p>
                      <a:pPr algn="r" fontAlgn="b"/>
                      <a:r>
                        <a:rPr lang="it-IT" sz="1400" b="0" i="0" u="none" strike="noStrike" dirty="0">
                          <a:effectLst/>
                          <a:latin typeface="Arial" panose="020B0604020202020204" pitchFamily="34" charset="0"/>
                        </a:rPr>
                        <a:t>          1.507.636 </a:t>
                      </a:r>
                    </a:p>
                  </a:txBody>
                  <a:tcPr marL="6350" marR="6350" marT="6350" marB="0" anchor="b">
                    <a:lnL>
                      <a:noFill/>
                    </a:lnL>
                    <a:lnR>
                      <a:noFill/>
                    </a:lnR>
                    <a:lnT>
                      <a:noFill/>
                    </a:lnT>
                    <a:lnB>
                      <a:noFill/>
                    </a:lnB>
                    <a:noFill/>
                  </a:tcPr>
                </a:tc>
                <a:tc>
                  <a:txBody>
                    <a:bodyPr/>
                    <a:lstStyle/>
                    <a:p>
                      <a:pPr algn="r" fontAlgn="b"/>
                      <a:r>
                        <a:rPr lang="it-IT" sz="1400" b="0" i="0" u="none" strike="noStrike" dirty="0">
                          <a:effectLst/>
                          <a:latin typeface="Arial" panose="020B0604020202020204" pitchFamily="34" charset="0"/>
                        </a:rPr>
                        <a:t>             123.130 </a:t>
                      </a:r>
                    </a:p>
                  </a:txBody>
                  <a:tcPr marL="6350" marR="6350" marT="6350" marB="0" anchor="b">
                    <a:lnL>
                      <a:noFill/>
                    </a:lnL>
                    <a:lnR>
                      <a:noFill/>
                    </a:lnR>
                    <a:lnT>
                      <a:noFill/>
                    </a:lnT>
                    <a:lnB>
                      <a:noFill/>
                    </a:lnB>
                    <a:noFill/>
                  </a:tcPr>
                </a:tc>
                <a:extLst>
                  <a:ext uri="{0D108BD9-81ED-4DB2-BD59-A6C34878D82A}">
                    <a16:rowId xmlns:a16="http://schemas.microsoft.com/office/drawing/2014/main" val="731744660"/>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1536852859"/>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467,6</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160,9</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12,5</a:t>
                      </a:r>
                    </a:p>
                  </a:txBody>
                  <a:tcPr marL="6350" marR="6350" marT="6350" marB="0" anchor="b">
                    <a:lnL>
                      <a:noFill/>
                    </a:lnL>
                    <a:lnR>
                      <a:noFill/>
                    </a:lnR>
                    <a:lnT>
                      <a:noFill/>
                    </a:lnT>
                    <a:lnB>
                      <a:noFill/>
                    </a:lnB>
                    <a:noFill/>
                  </a:tcPr>
                </a:tc>
                <a:extLst>
                  <a:ext uri="{0D108BD9-81ED-4DB2-BD59-A6C34878D82A}">
                    <a16:rowId xmlns:a16="http://schemas.microsoft.com/office/drawing/2014/main" val="2375281398"/>
                  </a:ext>
                </a:extLst>
              </a:tr>
              <a:tr h="228180">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1064782062"/>
                  </a:ext>
                </a:extLst>
              </a:tr>
              <a:tr h="228180">
                <a:tc>
                  <a:txBody>
                    <a:bodyPr/>
                    <a:lstStyle/>
                    <a:p>
                      <a:pPr algn="l" fontAlgn="b"/>
                      <a:r>
                        <a:rPr lang="it-IT" sz="1050" b="0" i="0" u="none" strike="noStrike">
                          <a:effectLst/>
                          <a:latin typeface="Arial" panose="020B0604020202020204" pitchFamily="34" charset="0"/>
                        </a:rPr>
                        <a:t>moltiplicatore della spesa esogena</a:t>
                      </a:r>
                    </a:p>
                  </a:txBody>
                  <a:tcPr marL="6350" marR="6350" marT="6350" marB="0" anchor="b">
                    <a:lnL>
                      <a:noFill/>
                    </a:lnL>
                    <a:lnR>
                      <a:noFill/>
                    </a:lnR>
                    <a:lnT>
                      <a:noFill/>
                    </a:lnT>
                    <a:lnB>
                      <a:noFill/>
                    </a:lnB>
                    <a:noFill/>
                  </a:tcPr>
                </a:tc>
                <a:tc>
                  <a:txBody>
                    <a:bodyPr/>
                    <a:lstStyle/>
                    <a:p>
                      <a:pPr algn="r" fontAlgn="b"/>
                      <a:r>
                        <a:rPr lang="it-IT" sz="1050" b="0" i="0" u="none" strike="noStrike" dirty="0">
                          <a:effectLst/>
                          <a:latin typeface="Arial" panose="020B0604020202020204" pitchFamily="34" charset="0"/>
                        </a:rPr>
                        <a:t>1,39</a:t>
                      </a:r>
                    </a:p>
                  </a:txBody>
                  <a:tcPr marL="6350" marR="6350" marT="6350" marB="0" anchor="b">
                    <a:lnL>
                      <a:noFill/>
                    </a:lnL>
                    <a:lnR>
                      <a:noFill/>
                    </a:lnR>
                    <a:lnT>
                      <a:noFill/>
                    </a:lnT>
                    <a:lnB>
                      <a:noFill/>
                    </a:lnB>
                    <a:noFill/>
                  </a:tcPr>
                </a:tc>
                <a:tc>
                  <a:txBody>
                    <a:bodyPr/>
                    <a:lstStyle/>
                    <a:p>
                      <a:pPr algn="l" fontAlgn="b"/>
                      <a:endParaRPr lang="it-IT" sz="1400" b="0" i="0" u="none" strike="noStrike" dirty="0">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l" fontAlgn="b"/>
                      <a:endParaRPr lang="it-IT" sz="1400" b="0" i="0" u="none" strike="noStrike">
                        <a:effectLst/>
                        <a:latin typeface="Arial" panose="020B06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2219315658"/>
                  </a:ext>
                </a:extLst>
              </a:tr>
              <a:tr h="228180">
                <a:tc>
                  <a:txBody>
                    <a:bodyPr/>
                    <a:lstStyle/>
                    <a:p>
                      <a:pPr algn="l" fontAlgn="b"/>
                      <a:r>
                        <a:rPr lang="it-IT" sz="1050" b="0" i="0" u="none" strike="noStrike">
                          <a:effectLst/>
                          <a:latin typeface="Arial" panose="020B0604020202020204" pitchFamily="34" charset="0"/>
                        </a:rPr>
                        <a:t>incremento di Pil</a:t>
                      </a:r>
                    </a:p>
                  </a:txBody>
                  <a:tcPr marL="6350" marR="6350" marT="6350" marB="0" anchor="b">
                    <a:lnL>
                      <a:noFill/>
                    </a:lnL>
                    <a:lnR>
                      <a:noFill/>
                    </a:lnR>
                    <a:lnT>
                      <a:noFill/>
                    </a:lnT>
                    <a:lnB>
                      <a:noFill/>
                    </a:lnB>
                    <a:noFill/>
                  </a:tcPr>
                </a:tc>
                <a:tc>
                  <a:txBody>
                    <a:bodyPr/>
                    <a:lstStyle/>
                    <a:p>
                      <a:pPr algn="l" fontAlgn="b"/>
                      <a:r>
                        <a:rPr lang="it-IT" sz="1050" b="0" i="0" u="none" strike="noStrike">
                          <a:effectLst/>
                          <a:latin typeface="Arial" panose="020B0604020202020204" pitchFamily="34" charset="0"/>
                        </a:rPr>
                        <a:t>%</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0,4</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0,4</a:t>
                      </a:r>
                    </a:p>
                  </a:txBody>
                  <a:tcPr marL="6350" marR="6350" marT="6350" marB="0" anchor="b">
                    <a:lnL>
                      <a:noFill/>
                    </a:lnL>
                    <a:lnR>
                      <a:noFill/>
                    </a:lnR>
                    <a:lnT>
                      <a:noFill/>
                    </a:lnT>
                    <a:lnB>
                      <a:noFill/>
                    </a:lnB>
                    <a:noFill/>
                  </a:tcPr>
                </a:tc>
                <a:tc>
                  <a:txBody>
                    <a:bodyPr/>
                    <a:lstStyle/>
                    <a:p>
                      <a:pPr algn="r" fontAlgn="b"/>
                      <a:r>
                        <a:rPr lang="it-IT" sz="1400" b="0" i="0" u="none" strike="noStrike">
                          <a:effectLst/>
                          <a:latin typeface="Arial" panose="020B0604020202020204" pitchFamily="34" charset="0"/>
                        </a:rPr>
                        <a:t>0,3</a:t>
                      </a:r>
                    </a:p>
                  </a:txBody>
                  <a:tcPr marL="6350" marR="6350" marT="6350" marB="0" anchor="b">
                    <a:lnL>
                      <a:noFill/>
                    </a:lnL>
                    <a:lnR>
                      <a:noFill/>
                    </a:lnR>
                    <a:lnT>
                      <a:noFill/>
                    </a:lnT>
                    <a:lnB>
                      <a:noFill/>
                    </a:lnB>
                    <a:noFill/>
                  </a:tcPr>
                </a:tc>
                <a:extLst>
                  <a:ext uri="{0D108BD9-81ED-4DB2-BD59-A6C34878D82A}">
                    <a16:rowId xmlns:a16="http://schemas.microsoft.com/office/drawing/2014/main" val="2867736396"/>
                  </a:ext>
                </a:extLst>
              </a:tr>
              <a:tr h="228180">
                <a:tc>
                  <a:txBody>
                    <a:bodyPr/>
                    <a:lstStyle/>
                    <a:p>
                      <a:pPr algn="l" fontAlgn="b"/>
                      <a:r>
                        <a:rPr lang="it-IT" sz="1050" b="0" i="0" u="none" strike="noStrike">
                          <a:effectLst/>
                          <a:latin typeface="Arial" panose="020B0604020202020204" pitchFamily="34" charset="0"/>
                        </a:rPr>
                        <a:t>incremento di Pil</a:t>
                      </a:r>
                    </a:p>
                  </a:txBody>
                  <a:tcPr marL="6350" marR="6350" marT="6350" marB="0" anchor="b">
                    <a:lnL>
                      <a:noFill/>
                    </a:lnL>
                    <a:lnR>
                      <a:noFill/>
                    </a:lnR>
                    <a:lnT>
                      <a:noFill/>
                    </a:lnT>
                    <a:lnB>
                      <a:noFill/>
                    </a:lnB>
                    <a:noFill/>
                  </a:tcPr>
                </a:tc>
                <a:tc>
                  <a:txBody>
                    <a:bodyPr/>
                    <a:lstStyle/>
                    <a:p>
                      <a:pPr algn="l" fontAlgn="b"/>
                      <a:endParaRPr lang="it-IT" sz="1050" b="0" i="0" u="none" strike="noStrike">
                        <a:effectLst/>
                        <a:latin typeface="Arial" panose="020B0604020202020204" pitchFamily="34" charset="0"/>
                      </a:endParaRPr>
                    </a:p>
                  </a:txBody>
                  <a:tcPr marL="6350" marR="6350" marT="6350" marB="0" anchor="b">
                    <a:lnL>
                      <a:noFill/>
                    </a:lnL>
                    <a:lnR>
                      <a:noFill/>
                    </a:lnR>
                    <a:lnT>
                      <a:noFill/>
                    </a:lnT>
                    <a:lnB>
                      <a:noFill/>
                    </a:lnB>
                    <a:noFill/>
                  </a:tcPr>
                </a:tc>
                <a:tc>
                  <a:txBody>
                    <a:bodyPr/>
                    <a:lstStyle/>
                    <a:p>
                      <a:pPr algn="r" fontAlgn="b"/>
                      <a:r>
                        <a:rPr lang="it-IT" sz="1400" b="1" i="0" u="none" strike="noStrike">
                          <a:effectLst/>
                          <a:latin typeface="Arial" panose="020B0604020202020204" pitchFamily="34" charset="0"/>
                        </a:rPr>
                        <a:t>626,6</a:t>
                      </a:r>
                    </a:p>
                  </a:txBody>
                  <a:tcPr marL="6350" marR="6350" marT="6350" marB="0" anchor="b">
                    <a:lnL>
                      <a:noFill/>
                    </a:lnL>
                    <a:lnR>
                      <a:noFill/>
                    </a:lnR>
                    <a:lnT>
                      <a:noFill/>
                    </a:lnT>
                    <a:lnB>
                      <a:noFill/>
                    </a:lnB>
                    <a:noFill/>
                  </a:tcPr>
                </a:tc>
                <a:tc>
                  <a:txBody>
                    <a:bodyPr/>
                    <a:lstStyle/>
                    <a:p>
                      <a:pPr algn="r" fontAlgn="b"/>
                      <a:r>
                        <a:rPr lang="it-IT" sz="1400" b="1" i="0" u="none" strike="noStrike">
                          <a:effectLst/>
                          <a:latin typeface="Arial" panose="020B0604020202020204" pitchFamily="34" charset="0"/>
                        </a:rPr>
                        <a:t>215,6</a:t>
                      </a:r>
                    </a:p>
                  </a:txBody>
                  <a:tcPr marL="6350" marR="6350" marT="6350" marB="0" anchor="b">
                    <a:lnL>
                      <a:noFill/>
                    </a:lnL>
                    <a:lnR>
                      <a:noFill/>
                    </a:lnR>
                    <a:lnT>
                      <a:noFill/>
                    </a:lnT>
                    <a:lnB>
                      <a:noFill/>
                    </a:lnB>
                    <a:noFill/>
                  </a:tcPr>
                </a:tc>
                <a:tc>
                  <a:txBody>
                    <a:bodyPr/>
                    <a:lstStyle/>
                    <a:p>
                      <a:pPr algn="r" fontAlgn="b"/>
                      <a:r>
                        <a:rPr lang="it-IT" sz="1400" b="1" i="0" u="none" strike="noStrike" dirty="0">
                          <a:effectLst/>
                          <a:latin typeface="Arial" panose="020B0604020202020204" pitchFamily="34" charset="0"/>
                        </a:rPr>
                        <a:t>16,7</a:t>
                      </a:r>
                    </a:p>
                  </a:txBody>
                  <a:tcPr marL="6350" marR="6350" marT="6350" marB="0" anchor="b">
                    <a:lnL>
                      <a:noFill/>
                    </a:lnL>
                    <a:lnR>
                      <a:noFill/>
                    </a:lnR>
                    <a:lnT>
                      <a:noFill/>
                    </a:lnT>
                    <a:lnB>
                      <a:noFill/>
                    </a:lnB>
                    <a:noFill/>
                  </a:tcPr>
                </a:tc>
                <a:extLst>
                  <a:ext uri="{0D108BD9-81ED-4DB2-BD59-A6C34878D82A}">
                    <a16:rowId xmlns:a16="http://schemas.microsoft.com/office/drawing/2014/main" val="1133559513"/>
                  </a:ext>
                </a:extLst>
              </a:tr>
            </a:tbl>
          </a:graphicData>
        </a:graphic>
      </p:graphicFrame>
    </p:spTree>
    <p:extLst>
      <p:ext uri="{BB962C8B-B14F-4D97-AF65-F5344CB8AC3E}">
        <p14:creationId xmlns:p14="http://schemas.microsoft.com/office/powerpoint/2010/main" val="1195141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C2C2882-7736-85E7-6D56-9A7BA32DF6C7}"/>
              </a:ext>
            </a:extLst>
          </p:cNvPr>
          <p:cNvSpPr>
            <a:spLocks noGrp="1"/>
          </p:cNvSpPr>
          <p:nvPr>
            <p:ph type="title"/>
          </p:nvPr>
        </p:nvSpPr>
        <p:spPr/>
        <p:txBody>
          <a:bodyPr/>
          <a:lstStyle/>
          <a:p>
            <a:r>
              <a:rPr lang="it-IT" dirty="0"/>
              <a:t>Turismo Nord Ovest: Key </a:t>
            </a:r>
            <a:r>
              <a:rPr lang="it-IT" dirty="0" err="1"/>
              <a:t>numbers</a:t>
            </a:r>
            <a:endParaRPr lang="it-IT" dirty="0"/>
          </a:p>
        </p:txBody>
      </p:sp>
      <p:graphicFrame>
        <p:nvGraphicFramePr>
          <p:cNvPr id="7" name="Segnaposto contenuto 6">
            <a:extLst>
              <a:ext uri="{FF2B5EF4-FFF2-40B4-BE49-F238E27FC236}">
                <a16:creationId xmlns:a16="http://schemas.microsoft.com/office/drawing/2014/main" id="{08312AFB-8152-808E-8FA6-BAB92D5298AC}"/>
              </a:ext>
            </a:extLst>
          </p:cNvPr>
          <p:cNvGraphicFramePr>
            <a:graphicFrameLocks noGrp="1"/>
          </p:cNvGraphicFramePr>
          <p:nvPr>
            <p:ph idx="1"/>
            <p:extLst>
              <p:ext uri="{D42A27DB-BD31-4B8C-83A1-F6EECF244321}">
                <p14:modId xmlns:p14="http://schemas.microsoft.com/office/powerpoint/2010/main" val="3968595013"/>
              </p:ext>
            </p:extLst>
          </p:nvPr>
        </p:nvGraphicFramePr>
        <p:xfrm>
          <a:off x="838200" y="1390015"/>
          <a:ext cx="10515600" cy="4988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210420667"/>
                    </a:ext>
                  </a:extLst>
                </a:gridCol>
                <a:gridCol w="5257800">
                  <a:extLst>
                    <a:ext uri="{9D8B030D-6E8A-4147-A177-3AD203B41FA5}">
                      <a16:colId xmlns:a16="http://schemas.microsoft.com/office/drawing/2014/main" val="2590357457"/>
                    </a:ext>
                  </a:extLst>
                </a:gridCol>
              </a:tblGrid>
              <a:tr h="370840">
                <a:tc>
                  <a:txBody>
                    <a:bodyPr/>
                    <a:lstStyle/>
                    <a:p>
                      <a:endParaRPr lang="it-IT"/>
                    </a:p>
                  </a:txBody>
                  <a:tcPr/>
                </a:tc>
                <a:tc>
                  <a:txBody>
                    <a:bodyPr/>
                    <a:lstStyle/>
                    <a:p>
                      <a:endParaRPr lang="it-IT"/>
                    </a:p>
                  </a:txBody>
                  <a:tcPr/>
                </a:tc>
                <a:extLst>
                  <a:ext uri="{0D108BD9-81ED-4DB2-BD59-A6C34878D82A}">
                    <a16:rowId xmlns:a16="http://schemas.microsoft.com/office/drawing/2014/main" val="4098560009"/>
                  </a:ext>
                </a:extLst>
              </a:tr>
              <a:tr h="370840">
                <a:tc>
                  <a:txBody>
                    <a:bodyPr/>
                    <a:lstStyle/>
                    <a:p>
                      <a:r>
                        <a:rPr lang="it-IT" dirty="0"/>
                        <a:t>Presenze totali (2023)</a:t>
                      </a:r>
                    </a:p>
                  </a:txBody>
                  <a:tcPr/>
                </a:tc>
                <a:tc>
                  <a:txBody>
                    <a:bodyPr/>
                    <a:lstStyle/>
                    <a:p>
                      <a:r>
                        <a:rPr lang="it-IT" dirty="0"/>
                        <a:t>34,2 milioni</a:t>
                      </a:r>
                    </a:p>
                  </a:txBody>
                  <a:tcPr/>
                </a:tc>
                <a:extLst>
                  <a:ext uri="{0D108BD9-81ED-4DB2-BD59-A6C34878D82A}">
                    <a16:rowId xmlns:a16="http://schemas.microsoft.com/office/drawing/2014/main" val="2175699267"/>
                  </a:ext>
                </a:extLst>
              </a:tr>
              <a:tr h="370840">
                <a:tc>
                  <a:txBody>
                    <a:bodyPr/>
                    <a:lstStyle/>
                    <a:p>
                      <a:r>
                        <a:rPr lang="it-IT" dirty="0"/>
                        <a:t>Presenze straniere</a:t>
                      </a:r>
                    </a:p>
                  </a:txBody>
                  <a:tcPr/>
                </a:tc>
                <a:tc>
                  <a:txBody>
                    <a:bodyPr/>
                    <a:lstStyle/>
                    <a:p>
                      <a:r>
                        <a:rPr lang="it-IT" dirty="0"/>
                        <a:t>15,8 milioni</a:t>
                      </a:r>
                    </a:p>
                  </a:txBody>
                  <a:tcPr/>
                </a:tc>
                <a:extLst>
                  <a:ext uri="{0D108BD9-81ED-4DB2-BD59-A6C34878D82A}">
                    <a16:rowId xmlns:a16="http://schemas.microsoft.com/office/drawing/2014/main" val="964944059"/>
                  </a:ext>
                </a:extLst>
              </a:tr>
              <a:tr h="370840">
                <a:tc>
                  <a:txBody>
                    <a:bodyPr/>
                    <a:lstStyle/>
                    <a:p>
                      <a:r>
                        <a:rPr lang="it-IT" dirty="0"/>
                        <a:t>Spesa turistica</a:t>
                      </a:r>
                    </a:p>
                  </a:txBody>
                  <a:tcPr/>
                </a:tc>
                <a:tc>
                  <a:txBody>
                    <a:bodyPr/>
                    <a:lstStyle/>
                    <a:p>
                      <a:r>
                        <a:rPr lang="it-IT" dirty="0"/>
                        <a:t>3,7 miliardi</a:t>
                      </a:r>
                    </a:p>
                  </a:txBody>
                  <a:tcPr/>
                </a:tc>
                <a:extLst>
                  <a:ext uri="{0D108BD9-81ED-4DB2-BD59-A6C34878D82A}">
                    <a16:rowId xmlns:a16="http://schemas.microsoft.com/office/drawing/2014/main" val="3764547898"/>
                  </a:ext>
                </a:extLst>
              </a:tr>
              <a:tr h="370840">
                <a:tc>
                  <a:txBody>
                    <a:bodyPr/>
                    <a:lstStyle/>
                    <a:p>
                      <a:r>
                        <a:rPr lang="it-IT" dirty="0"/>
                        <a:t>Tasso di crescita presenze totali (CAGR)</a:t>
                      </a:r>
                    </a:p>
                  </a:txBody>
                  <a:tcPr/>
                </a:tc>
                <a:tc>
                  <a:txBody>
                    <a:bodyPr/>
                    <a:lstStyle/>
                    <a:p>
                      <a:r>
                        <a:rPr lang="it-IT" dirty="0"/>
                        <a:t>+1,1% vs media Italia +1,2%</a:t>
                      </a:r>
                    </a:p>
                  </a:txBody>
                  <a:tcPr/>
                </a:tc>
                <a:extLst>
                  <a:ext uri="{0D108BD9-81ED-4DB2-BD59-A6C34878D82A}">
                    <a16:rowId xmlns:a16="http://schemas.microsoft.com/office/drawing/2014/main" val="3031083977"/>
                  </a:ext>
                </a:extLst>
              </a:tr>
              <a:tr h="370840">
                <a:tc>
                  <a:txBody>
                    <a:bodyPr/>
                    <a:lstStyle/>
                    <a:p>
                      <a:r>
                        <a:rPr lang="it-IT" dirty="0"/>
                        <a:t>Tasso di crescita presenze straniere (CAGR)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+3,6% vs media Italia +2,5%</a:t>
                      </a:r>
                    </a:p>
                  </a:txBody>
                  <a:tcPr/>
                </a:tc>
                <a:extLst>
                  <a:ext uri="{0D108BD9-81ED-4DB2-BD59-A6C34878D82A}">
                    <a16:rowId xmlns:a16="http://schemas.microsoft.com/office/drawing/2014/main" val="1325246720"/>
                  </a:ext>
                </a:extLst>
              </a:tr>
              <a:tr h="370840">
                <a:tc>
                  <a:txBody>
                    <a:bodyPr/>
                    <a:lstStyle/>
                    <a:p>
                      <a:r>
                        <a:rPr lang="it-IT" dirty="0"/>
                        <a:t>Intensità turistica</a:t>
                      </a:r>
                    </a:p>
                  </a:txBody>
                  <a:tcPr/>
                </a:tc>
                <a:tc>
                  <a:txBody>
                    <a:bodyPr/>
                    <a:lstStyle/>
                    <a:p>
                      <a:r>
                        <a:rPr lang="it-IT" dirty="0"/>
                        <a:t>4,8 vs. media nazionale di 7,6 e 15,2 Nord Est</a:t>
                      </a:r>
                    </a:p>
                  </a:txBody>
                  <a:tcPr/>
                </a:tc>
                <a:extLst>
                  <a:ext uri="{0D108BD9-81ED-4DB2-BD59-A6C34878D82A}">
                    <a16:rowId xmlns:a16="http://schemas.microsoft.com/office/drawing/2014/main" val="3069351126"/>
                  </a:ext>
                </a:extLst>
              </a:tr>
              <a:tr h="370840">
                <a:tc>
                  <a:txBody>
                    <a:bodyPr/>
                    <a:lstStyle/>
                    <a:p>
                      <a:r>
                        <a:rPr lang="it-IT" dirty="0"/>
                        <a:t>Spesa media giornaliera (esclusi trasferimenti)</a:t>
                      </a:r>
                    </a:p>
                  </a:txBody>
                  <a:tcPr/>
                </a:tc>
                <a:tc>
                  <a:txBody>
                    <a:bodyPr/>
                    <a:lstStyle/>
                    <a:p>
                      <a:r>
                        <a:rPr lang="it-IT" dirty="0"/>
                        <a:t>108 euro</a:t>
                      </a:r>
                    </a:p>
                  </a:txBody>
                  <a:tcPr/>
                </a:tc>
                <a:extLst>
                  <a:ext uri="{0D108BD9-81ED-4DB2-BD59-A6C34878D82A}">
                    <a16:rowId xmlns:a16="http://schemas.microsoft.com/office/drawing/2014/main" val="2377238849"/>
                  </a:ext>
                </a:extLst>
              </a:tr>
              <a:tr h="370840">
                <a:tc>
                  <a:txBody>
                    <a:bodyPr/>
                    <a:lstStyle/>
                    <a:p>
                      <a:r>
                        <a:rPr lang="it-IT" dirty="0"/>
                        <a:t>Valore aggiunto dei settori turismo, sport e cultura</a:t>
                      </a:r>
                    </a:p>
                  </a:txBody>
                  <a:tcPr/>
                </a:tc>
                <a:tc>
                  <a:txBody>
                    <a:bodyPr/>
                    <a:lstStyle/>
                    <a:p>
                      <a:r>
                        <a:rPr lang="it-IT" dirty="0"/>
                        <a:t>8,2 miliardi (</a:t>
                      </a:r>
                      <a:r>
                        <a:rPr lang="it-IT" dirty="0">
                          <a:highlight>
                            <a:srgbClr val="FFFF00"/>
                          </a:highlight>
                        </a:rPr>
                        <a:t>4,7% del Pil diretto contribuendo al 6% dell’occupazione</a:t>
                      </a:r>
                      <a:r>
                        <a:rPr lang="it-IT" dirty="0"/>
                        <a:t>). Il reddito per addetto è basso</a:t>
                      </a:r>
                    </a:p>
                  </a:txBody>
                  <a:tcPr/>
                </a:tc>
                <a:extLst>
                  <a:ext uri="{0D108BD9-81ED-4DB2-BD59-A6C34878D82A}">
                    <a16:rowId xmlns:a16="http://schemas.microsoft.com/office/drawing/2014/main" val="2590239835"/>
                  </a:ext>
                </a:extLst>
              </a:tr>
              <a:tr h="370840">
                <a:tc>
                  <a:txBody>
                    <a:bodyPr/>
                    <a:lstStyle/>
                    <a:p>
                      <a:r>
                        <a:rPr lang="it-IT" dirty="0"/>
                        <a:t>Valore aggiunto generato direttamente e indirettamente dalla spesa dei turisti (PIL)</a:t>
                      </a:r>
                    </a:p>
                  </a:txBody>
                  <a:tcPr/>
                </a:tc>
                <a:tc>
                  <a:txBody>
                    <a:bodyPr/>
                    <a:lstStyle/>
                    <a:p>
                      <a:r>
                        <a:rPr lang="it-IT" dirty="0"/>
                        <a:t>5,1 miliardi di contributo al PIL (la differenza tra 8,2 e 5,1 è il settore turistico che lavora per i residenti.</a:t>
                      </a:r>
                    </a:p>
                  </a:txBody>
                  <a:tcPr/>
                </a:tc>
                <a:extLst>
                  <a:ext uri="{0D108BD9-81ED-4DB2-BD59-A6C34878D82A}">
                    <a16:rowId xmlns:a16="http://schemas.microsoft.com/office/drawing/2014/main" val="2482268095"/>
                  </a:ext>
                </a:extLst>
              </a:tr>
              <a:tr h="370840">
                <a:tc>
                  <a:txBody>
                    <a:bodyPr/>
                    <a:lstStyle/>
                    <a:p>
                      <a:r>
                        <a:rPr lang="it-IT" dirty="0"/>
                        <a:t>Contributo fiscale del turismo (diretto e indiretto)</a:t>
                      </a:r>
                    </a:p>
                  </a:txBody>
                  <a:tcPr/>
                </a:tc>
                <a:tc>
                  <a:txBody>
                    <a:bodyPr/>
                    <a:lstStyle/>
                    <a:p>
                      <a:r>
                        <a:rPr lang="it-IT" dirty="0"/>
                        <a:t>1,9 miliardi, ogni euro turistico speso genera 0,53</a:t>
                      </a:r>
                    </a:p>
                  </a:txBody>
                  <a:tcPr/>
                </a:tc>
                <a:extLst>
                  <a:ext uri="{0D108BD9-81ED-4DB2-BD59-A6C34878D82A}">
                    <a16:rowId xmlns:a16="http://schemas.microsoft.com/office/drawing/2014/main" val="2707291592"/>
                  </a:ext>
                </a:extLst>
              </a:tr>
              <a:tr h="370840">
                <a:tc>
                  <a:txBody>
                    <a:bodyPr/>
                    <a:lstStyle/>
                    <a:p>
                      <a:r>
                        <a:rPr lang="it-IT" dirty="0"/>
                        <a:t>Impatto ULA (occupazione standardizzata)</a:t>
                      </a:r>
                    </a:p>
                  </a:txBody>
                  <a:tcPr/>
                </a:tc>
                <a:tc>
                  <a:txBody>
                    <a:bodyPr/>
                    <a:lstStyle/>
                    <a:p>
                      <a:r>
                        <a:rPr lang="it-IT" dirty="0"/>
                        <a:t>83.970 addetti (1,8 addetti per ogni addetto diretto)</a:t>
                      </a:r>
                    </a:p>
                  </a:txBody>
                  <a:tcPr/>
                </a:tc>
                <a:extLst>
                  <a:ext uri="{0D108BD9-81ED-4DB2-BD59-A6C34878D82A}">
                    <a16:rowId xmlns:a16="http://schemas.microsoft.com/office/drawing/2014/main" val="935008146"/>
                  </a:ext>
                </a:extLst>
              </a:tr>
            </a:tbl>
          </a:graphicData>
        </a:graphic>
      </p:graphicFrame>
    </p:spTree>
    <p:extLst>
      <p:ext uri="{BB962C8B-B14F-4D97-AF65-F5344CB8AC3E}">
        <p14:creationId xmlns:p14="http://schemas.microsoft.com/office/powerpoint/2010/main" val="5622651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E29FA8F-F68B-C1D2-EC59-274E00CAA0F9}"/>
              </a:ext>
            </a:extLst>
          </p:cNvPr>
          <p:cNvSpPr>
            <a:spLocks noGrp="1"/>
          </p:cNvSpPr>
          <p:nvPr>
            <p:ph type="title"/>
          </p:nvPr>
        </p:nvSpPr>
        <p:spPr/>
        <p:txBody>
          <a:bodyPr/>
          <a:lstStyle/>
          <a:p>
            <a:r>
              <a:rPr lang="it-IT" dirty="0"/>
              <a:t>Considerazioni conclusive /1</a:t>
            </a:r>
          </a:p>
        </p:txBody>
      </p:sp>
      <p:sp>
        <p:nvSpPr>
          <p:cNvPr id="3" name="Segnaposto contenuto 2">
            <a:extLst>
              <a:ext uri="{FF2B5EF4-FFF2-40B4-BE49-F238E27FC236}">
                <a16:creationId xmlns:a16="http://schemas.microsoft.com/office/drawing/2014/main" id="{EDFC5E1A-C9BC-1A1B-D9DE-4F2046F45124}"/>
              </a:ext>
            </a:extLst>
          </p:cNvPr>
          <p:cNvSpPr>
            <a:spLocks noGrp="1"/>
          </p:cNvSpPr>
          <p:nvPr>
            <p:ph idx="1"/>
          </p:nvPr>
        </p:nvSpPr>
        <p:spPr/>
        <p:txBody>
          <a:bodyPr>
            <a:normAutofit fontScale="92500" lnSpcReduction="20000"/>
          </a:bodyPr>
          <a:lstStyle/>
          <a:p>
            <a:r>
              <a:rPr lang="it-IT" dirty="0"/>
              <a:t>L’economia del Nord Ovest cresce troppo </a:t>
            </a:r>
            <a:r>
              <a:rPr lang="it-IT" dirty="0">
                <a:highlight>
                  <a:srgbClr val="FFFF00"/>
                </a:highlight>
              </a:rPr>
              <a:t>lentamente </a:t>
            </a:r>
            <a:r>
              <a:rPr lang="it-IT" dirty="0"/>
              <a:t>rispetto a tutti i benchmark, sia nazionali, che europei che globali.</a:t>
            </a:r>
          </a:p>
          <a:p>
            <a:r>
              <a:rPr lang="it-IT" dirty="0"/>
              <a:t>Tuttavia in questa fase congiunturale </a:t>
            </a:r>
            <a:r>
              <a:rPr lang="it-IT" dirty="0">
                <a:highlight>
                  <a:srgbClr val="FFFF00"/>
                </a:highlight>
              </a:rPr>
              <a:t>il turismo sostiene il ciclo </a:t>
            </a:r>
            <a:r>
              <a:rPr lang="it-IT" dirty="0"/>
              <a:t>economico, l’occupazione e il reddito. Latitano gli investimenti.</a:t>
            </a:r>
          </a:p>
          <a:p>
            <a:r>
              <a:rPr lang="it-IT" dirty="0"/>
              <a:t>Il settore turistico </a:t>
            </a:r>
            <a:r>
              <a:rPr lang="it-IT" dirty="0">
                <a:highlight>
                  <a:srgbClr val="FFFF00"/>
                </a:highlight>
              </a:rPr>
              <a:t>occupa 162 mila </a:t>
            </a:r>
            <a:r>
              <a:rPr lang="it-IT" dirty="0"/>
              <a:t>persone e produce un VA o contributo al </a:t>
            </a:r>
            <a:r>
              <a:rPr lang="it-IT" dirty="0">
                <a:highlight>
                  <a:srgbClr val="FFFF00"/>
                </a:highlight>
              </a:rPr>
              <a:t>Pil di 8,2 miliardi (4,7% </a:t>
            </a:r>
            <a:r>
              <a:rPr lang="it-IT" dirty="0"/>
              <a:t>del Pil del Nord Ovest)</a:t>
            </a:r>
          </a:p>
          <a:p>
            <a:r>
              <a:rPr lang="it-IT" dirty="0"/>
              <a:t>Tuttavia </a:t>
            </a:r>
            <a:r>
              <a:rPr lang="it-IT" dirty="0">
                <a:highlight>
                  <a:srgbClr val="FFFF00"/>
                </a:highlight>
              </a:rPr>
              <a:t>non investe </a:t>
            </a:r>
            <a:r>
              <a:rPr lang="it-IT" dirty="0"/>
              <a:t>su stesso, in quanto i prestiti bancari come stock sono in calo da 3,8 a 2 miliardi in 13 anni.</a:t>
            </a:r>
          </a:p>
          <a:p>
            <a:r>
              <a:rPr lang="it-IT" dirty="0"/>
              <a:t>La dinamica della domanda turistica è positiva e ha portato al Nord Ovest </a:t>
            </a:r>
            <a:r>
              <a:rPr lang="it-IT" dirty="0">
                <a:highlight>
                  <a:srgbClr val="FFFF00"/>
                </a:highlight>
              </a:rPr>
              <a:t>una crescita di 5,3 milioni di presenze annue aggiuntive in 15 anni (+18,7%), </a:t>
            </a:r>
            <a:r>
              <a:rPr lang="it-IT" dirty="0"/>
              <a:t>simile alla crescita nazionale (20%), ma inferiore a quella lombarda (+48%). Intervallo 2008-2023</a:t>
            </a:r>
          </a:p>
        </p:txBody>
      </p:sp>
    </p:spTree>
    <p:extLst>
      <p:ext uri="{BB962C8B-B14F-4D97-AF65-F5344CB8AC3E}">
        <p14:creationId xmlns:p14="http://schemas.microsoft.com/office/powerpoint/2010/main" val="3841933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55EF8B-FE28-78ED-D73D-80070A0E2CE6}"/>
              </a:ext>
            </a:extLst>
          </p:cNvPr>
          <p:cNvSpPr>
            <a:spLocks noGrp="1"/>
          </p:cNvSpPr>
          <p:nvPr>
            <p:ph type="title"/>
          </p:nvPr>
        </p:nvSpPr>
        <p:spPr/>
        <p:txBody>
          <a:bodyPr/>
          <a:lstStyle/>
          <a:p>
            <a:r>
              <a:rPr lang="it-IT" dirty="0"/>
              <a:t>Considerazioni conclusive / 2</a:t>
            </a:r>
          </a:p>
        </p:txBody>
      </p:sp>
      <p:sp>
        <p:nvSpPr>
          <p:cNvPr id="3" name="Segnaposto contenuto 2">
            <a:extLst>
              <a:ext uri="{FF2B5EF4-FFF2-40B4-BE49-F238E27FC236}">
                <a16:creationId xmlns:a16="http://schemas.microsoft.com/office/drawing/2014/main" id="{8C105C88-703E-092A-EEED-A65D605305E6}"/>
              </a:ext>
            </a:extLst>
          </p:cNvPr>
          <p:cNvSpPr>
            <a:spLocks noGrp="1"/>
          </p:cNvSpPr>
          <p:nvPr>
            <p:ph idx="1"/>
          </p:nvPr>
        </p:nvSpPr>
        <p:spPr/>
        <p:txBody>
          <a:bodyPr/>
          <a:lstStyle/>
          <a:p>
            <a:r>
              <a:rPr lang="it-IT" dirty="0"/>
              <a:t>Nel Nord Ovest, soprattutto dopo la pandemia, si è verificato un </a:t>
            </a:r>
            <a:r>
              <a:rPr lang="it-IT" dirty="0">
                <a:highlight>
                  <a:srgbClr val="FFFF00"/>
                </a:highlight>
              </a:rPr>
              <a:t>boom di presenze di stranieri </a:t>
            </a:r>
            <a:r>
              <a:rPr lang="it-IT" dirty="0"/>
              <a:t>(+70%), superiore a quello nazionale (+48%) e simile a quello della Lombardia (+77%). Tuttavia hanno flesso, soprattutto in Piemonte, i turisti nazionali. (2008-23)</a:t>
            </a:r>
          </a:p>
          <a:p>
            <a:r>
              <a:rPr lang="it-IT" dirty="0">
                <a:highlight>
                  <a:srgbClr val="FFFF00"/>
                </a:highlight>
              </a:rPr>
              <a:t>L’intensità turistica è bassa (4,7 presenze per abitante</a:t>
            </a:r>
            <a:r>
              <a:rPr lang="it-IT" dirty="0"/>
              <a:t>), in particolare </a:t>
            </a:r>
            <a:r>
              <a:rPr lang="it-IT" dirty="0">
                <a:highlight>
                  <a:srgbClr val="FFFF00"/>
                </a:highlight>
              </a:rPr>
              <a:t>in Piemonte (3,4). </a:t>
            </a:r>
            <a:r>
              <a:rPr lang="it-IT" dirty="0"/>
              <a:t>Un valore che è ai limiti della redditività delle esternalità pubbliche.</a:t>
            </a:r>
          </a:p>
          <a:p>
            <a:r>
              <a:rPr lang="it-IT" dirty="0"/>
              <a:t>Abbiamo stimato che la </a:t>
            </a:r>
            <a:r>
              <a:rPr lang="it-IT" dirty="0">
                <a:highlight>
                  <a:srgbClr val="FFFF00"/>
                </a:highlight>
              </a:rPr>
              <a:t>spesa e domanda annuale dei turisti nel Nord Ovest sia pari a 3,7 miliardi </a:t>
            </a:r>
            <a:r>
              <a:rPr lang="it-IT" dirty="0"/>
              <a:t>(al netto delle spese affrontate per i viaggi) e abbiamo realizzato una indagine di impatto.</a:t>
            </a:r>
          </a:p>
        </p:txBody>
      </p:sp>
    </p:spTree>
    <p:extLst>
      <p:ext uri="{BB962C8B-B14F-4D97-AF65-F5344CB8AC3E}">
        <p14:creationId xmlns:p14="http://schemas.microsoft.com/office/powerpoint/2010/main" val="2449750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61A1792-B414-CFE7-CE45-58D393E912E8}"/>
              </a:ext>
            </a:extLst>
          </p:cNvPr>
          <p:cNvSpPr>
            <a:spLocks noGrp="1"/>
          </p:cNvSpPr>
          <p:nvPr>
            <p:ph type="title"/>
          </p:nvPr>
        </p:nvSpPr>
        <p:spPr/>
        <p:txBody>
          <a:bodyPr/>
          <a:lstStyle/>
          <a:p>
            <a:r>
              <a:rPr lang="it-IT" dirty="0"/>
              <a:t>Considerazioni conclusive / 3</a:t>
            </a:r>
          </a:p>
        </p:txBody>
      </p:sp>
      <p:sp>
        <p:nvSpPr>
          <p:cNvPr id="3" name="Segnaposto contenuto 2">
            <a:extLst>
              <a:ext uri="{FF2B5EF4-FFF2-40B4-BE49-F238E27FC236}">
                <a16:creationId xmlns:a16="http://schemas.microsoft.com/office/drawing/2014/main" id="{FC46411C-5A58-970A-6215-7240AB2D2B3D}"/>
              </a:ext>
            </a:extLst>
          </p:cNvPr>
          <p:cNvSpPr>
            <a:spLocks noGrp="1"/>
          </p:cNvSpPr>
          <p:nvPr>
            <p:ph idx="1"/>
          </p:nvPr>
        </p:nvSpPr>
        <p:spPr>
          <a:xfrm>
            <a:off x="838200" y="1825624"/>
            <a:ext cx="10515600" cy="4518025"/>
          </a:xfrm>
        </p:spPr>
        <p:txBody>
          <a:bodyPr>
            <a:normAutofit fontScale="70000" lnSpcReduction="20000"/>
          </a:bodyPr>
          <a:lstStyle/>
          <a:p>
            <a:r>
              <a:rPr lang="it-IT" dirty="0">
                <a:highlight>
                  <a:srgbClr val="FFFF00"/>
                </a:highlight>
              </a:rPr>
              <a:t>I 3,7 </a:t>
            </a:r>
            <a:r>
              <a:rPr lang="it-IT" dirty="0"/>
              <a:t>miliardi di spesa turistica </a:t>
            </a:r>
            <a:r>
              <a:rPr lang="it-IT" dirty="0">
                <a:highlight>
                  <a:srgbClr val="FFFF00"/>
                </a:highlight>
              </a:rPr>
              <a:t>attivano 11,4 miliardi di produzione e generano un valore aggiunto (contributo al Pil di 5,1 miliardi</a:t>
            </a:r>
            <a:r>
              <a:rPr lang="it-IT" dirty="0"/>
              <a:t>).  Più un contributo </a:t>
            </a:r>
            <a:r>
              <a:rPr lang="it-IT" dirty="0">
                <a:highlight>
                  <a:srgbClr val="FFFF00"/>
                </a:highlight>
              </a:rPr>
              <a:t>fiscale di 1,9 </a:t>
            </a:r>
            <a:r>
              <a:rPr lang="it-IT" dirty="0"/>
              <a:t>miliardi.</a:t>
            </a:r>
          </a:p>
          <a:p>
            <a:r>
              <a:rPr lang="it-IT" dirty="0"/>
              <a:t>Il </a:t>
            </a:r>
            <a:r>
              <a:rPr lang="it-IT" dirty="0">
                <a:highlight>
                  <a:srgbClr val="FFFF00"/>
                </a:highlight>
              </a:rPr>
              <a:t>moltiplicatore</a:t>
            </a:r>
            <a:r>
              <a:rPr lang="it-IT" dirty="0"/>
              <a:t> della spesa turistica </a:t>
            </a:r>
            <a:r>
              <a:rPr lang="it-IT" dirty="0">
                <a:highlight>
                  <a:srgbClr val="FFFF00"/>
                </a:highlight>
              </a:rPr>
              <a:t>è 3,08, </a:t>
            </a:r>
            <a:r>
              <a:rPr lang="it-IT" dirty="0"/>
              <a:t>ossia ogni euro portato e speso nel Nord Ovest da un turista ne produce altri 2,08. Esso contribuisce al </a:t>
            </a:r>
            <a:r>
              <a:rPr lang="it-IT" dirty="0">
                <a:highlight>
                  <a:srgbClr val="FFFF00"/>
                </a:highlight>
              </a:rPr>
              <a:t>Pil con 1,39 </a:t>
            </a:r>
            <a:r>
              <a:rPr lang="it-IT" dirty="0"/>
              <a:t>euro e paga imposte e </a:t>
            </a:r>
            <a:r>
              <a:rPr lang="it-IT" dirty="0">
                <a:highlight>
                  <a:srgbClr val="FFFF00"/>
                </a:highlight>
              </a:rPr>
              <a:t>tasse per 0,52</a:t>
            </a:r>
          </a:p>
          <a:p>
            <a:r>
              <a:rPr lang="it-IT" dirty="0"/>
              <a:t>La domanda finale turistica (3,7 miliardi) attiva e mantiene sul territorio </a:t>
            </a:r>
            <a:r>
              <a:rPr lang="it-IT" dirty="0">
                <a:highlight>
                  <a:srgbClr val="FFFF00"/>
                </a:highlight>
              </a:rPr>
              <a:t>83.970 addetti, d</a:t>
            </a:r>
            <a:r>
              <a:rPr lang="it-IT" dirty="0"/>
              <a:t>i cui </a:t>
            </a:r>
            <a:r>
              <a:rPr lang="it-IT" dirty="0">
                <a:highlight>
                  <a:srgbClr val="FFFF00"/>
                </a:highlight>
              </a:rPr>
              <a:t>30.294 nell’industria settoriale </a:t>
            </a:r>
            <a:r>
              <a:rPr lang="it-IT" dirty="0"/>
              <a:t>e </a:t>
            </a:r>
            <a:r>
              <a:rPr lang="it-IT" dirty="0">
                <a:highlight>
                  <a:srgbClr val="FFFF00"/>
                </a:highlight>
              </a:rPr>
              <a:t>gli altri nell’indotto</a:t>
            </a:r>
            <a:r>
              <a:rPr lang="it-IT" dirty="0"/>
              <a:t>, per un rapporto di 1,8 addetti nell’indotto per ogni occupato nel turismo. Il settore ha ovviamente più addetti, perché questi sono quelli imputabili al servono i turisti, mentre il settore opera anche con i residenti. Ma la filiera che dipende dalla domanda turistica è questa. </a:t>
            </a:r>
          </a:p>
          <a:p>
            <a:r>
              <a:rPr lang="it-IT" dirty="0"/>
              <a:t>Abbiamo </a:t>
            </a:r>
            <a:r>
              <a:rPr lang="it-IT" dirty="0">
                <a:highlight>
                  <a:srgbClr val="FFFF00"/>
                </a:highlight>
              </a:rPr>
              <a:t>calcolato l’impatto occupazionale in 62 settori diversi </a:t>
            </a:r>
            <a:r>
              <a:rPr lang="it-IT" dirty="0"/>
              <a:t>in cui è articolata la tavola intersettoriale dell’economia italiana (slide 27)</a:t>
            </a:r>
          </a:p>
          <a:p>
            <a:r>
              <a:rPr lang="it-IT" dirty="0"/>
              <a:t>Infine, nel caso </a:t>
            </a:r>
            <a:r>
              <a:rPr lang="it-IT" dirty="0">
                <a:highlight>
                  <a:srgbClr val="FFFF00"/>
                </a:highlight>
              </a:rPr>
              <a:t>di 1 unità di aumento del quoziente di intensità turistica</a:t>
            </a:r>
            <a:r>
              <a:rPr lang="it-IT" dirty="0"/>
              <a:t>, l’economia del Nord Ovest genera </a:t>
            </a:r>
            <a:r>
              <a:rPr lang="it-IT" dirty="0">
                <a:highlight>
                  <a:srgbClr val="FFFF00"/>
                </a:highlight>
              </a:rPr>
              <a:t>un aumento permanente di 0,3-0,4 punti di Pil </a:t>
            </a:r>
            <a:r>
              <a:rPr lang="it-IT" dirty="0"/>
              <a:t>(a seconda della regione) pe </a:t>
            </a:r>
            <a:r>
              <a:rPr lang="it-IT" dirty="0" err="1"/>
              <a:t>run</a:t>
            </a:r>
            <a:r>
              <a:rPr lang="it-IT" dirty="0"/>
              <a:t> complesso di </a:t>
            </a:r>
            <a:r>
              <a:rPr lang="it-IT" dirty="0">
                <a:highlight>
                  <a:srgbClr val="FFFF00"/>
                </a:highlight>
              </a:rPr>
              <a:t>898 milioni </a:t>
            </a:r>
            <a:r>
              <a:rPr lang="it-IT" dirty="0"/>
              <a:t>permanenti all’anno, pari a una maggiore </a:t>
            </a:r>
            <a:r>
              <a:rPr lang="it-IT" dirty="0">
                <a:highlight>
                  <a:srgbClr val="FFFF00"/>
                </a:highlight>
              </a:rPr>
              <a:t>occupazione</a:t>
            </a:r>
            <a:r>
              <a:rPr lang="it-IT" dirty="0"/>
              <a:t> stabile, direttamente e indirettamente generata, di </a:t>
            </a:r>
            <a:r>
              <a:rPr lang="it-IT" dirty="0">
                <a:highlight>
                  <a:srgbClr val="FFFF00"/>
                </a:highlight>
              </a:rPr>
              <a:t>13 mila unità</a:t>
            </a:r>
            <a:r>
              <a:rPr lang="it-IT" dirty="0"/>
              <a:t>.</a:t>
            </a:r>
          </a:p>
        </p:txBody>
      </p:sp>
    </p:spTree>
    <p:extLst>
      <p:ext uri="{BB962C8B-B14F-4D97-AF65-F5344CB8AC3E}">
        <p14:creationId xmlns:p14="http://schemas.microsoft.com/office/powerpoint/2010/main" val="1470214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EFC0D03-6238-FBEE-48A1-3D92766EFEE1}"/>
              </a:ext>
            </a:extLst>
          </p:cNvPr>
          <p:cNvSpPr>
            <a:spLocks noGrp="1"/>
          </p:cNvSpPr>
          <p:nvPr>
            <p:ph type="title"/>
          </p:nvPr>
        </p:nvSpPr>
        <p:spPr/>
        <p:txBody>
          <a:bodyPr/>
          <a:lstStyle/>
          <a:p>
            <a:pPr algn="ctr"/>
            <a:r>
              <a:rPr lang="it-IT" dirty="0"/>
              <a:t>Grazie</a:t>
            </a:r>
          </a:p>
        </p:txBody>
      </p:sp>
      <p:sp>
        <p:nvSpPr>
          <p:cNvPr id="3" name="Segnaposto testo 2">
            <a:extLst>
              <a:ext uri="{FF2B5EF4-FFF2-40B4-BE49-F238E27FC236}">
                <a16:creationId xmlns:a16="http://schemas.microsoft.com/office/drawing/2014/main" id="{01E96206-5AAE-AE27-3878-F7DE0DD23EAC}"/>
              </a:ext>
            </a:extLst>
          </p:cNvPr>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220727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713</TotalTime>
  <Words>2761</Words>
  <Application>Microsoft Office PowerPoint</Application>
  <PresentationFormat>Widescreen</PresentationFormat>
  <Paragraphs>384</Paragraphs>
  <Slides>33</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33</vt:i4>
      </vt:variant>
    </vt:vector>
  </HeadingPairs>
  <TitlesOfParts>
    <vt:vector size="41" baseType="lpstr">
      <vt:lpstr>Aptos</vt:lpstr>
      <vt:lpstr>Aptos Display</vt:lpstr>
      <vt:lpstr>Aptos Narrow</vt:lpstr>
      <vt:lpstr>Arial</vt:lpstr>
      <vt:lpstr>Calibri</vt:lpstr>
      <vt:lpstr>Courier New</vt:lpstr>
      <vt:lpstr>Verdana</vt:lpstr>
      <vt:lpstr>Tema di Office</vt:lpstr>
      <vt:lpstr>“Quadro macroeconomico e peso della filiera del Turismo nel territorio del Nord Ovest” </vt:lpstr>
      <vt:lpstr>Nord Ovest, cenni di dinamica economica</vt:lpstr>
      <vt:lpstr>Il Nord-Ovest italiano produce il 33% del PIL dell'Italia e, insieme al Nord-Est, rappresenta il 56%. È la regione più sviluppata d'Italia. È quella che deve fare il maggior sforzo per adattarsi al piano Draghi</vt:lpstr>
      <vt:lpstr>All’interno delle quattro regioni del Nord-Ovest, la Lombardia è la più importante, con un PIL di 442 miliardi su 647, pari al 68 percento. Tuttavia, nonostante sia la regione più importante e dinamica, non raggiunge il già inadeguato tasso di crescita dell’Eurozona. Pertanto, la questione della sotto-investimento nelle infrastrutture riguarda l’intero Nord-Ovest e dovrebbe essere affrontata, come dice Draghi, senza egoismi, ma con un’attenzione al benessere dell’Italia all’interno dell’Europa, e soprattutto per creare efficienza su scala europea, piuttosto che strettamente regionale o locale.</vt:lpstr>
      <vt:lpstr>L'Europa deve colmare un divario di crescita di 1 punto percentuale all'anno rispetto agli Stati Uniti. L'obiettivo per il Nord-Ovest italiano è recuperare 1,8 punti percentuali. Almeno un punto del recupero ogni anno deve provenire dalla produttività ossia dalla crescita del valore aggiunto per addetto. Questo riguarda anche il turismo. Il tema è come aggiungere valore al turismo.</vt:lpstr>
      <vt:lpstr>Nord Ovest, l’inquadramento macroeconomico</vt:lpstr>
      <vt:lpstr>Il turismo aiuta a sostenere la congiuntura. Fondamentale in questa fase la domanda interna. Anche turistica. Ma mancano gli investimenti.</vt:lpstr>
      <vt:lpstr>Prestiti bancari nominali al settore turistico in calo da 3,5 a 2,1 miliardi in 13 anni nel NOV</vt:lpstr>
      <vt:lpstr>Il valore del turismo</vt:lpstr>
      <vt:lpstr>8,3 miliardi di valore aggiunto complessivo direttamente prodotto nelle aziende turistiche, culturali e di intrattenimento. 4,7% del Pil</vt:lpstr>
      <vt:lpstr>8,2 miliardi di valore aggiunto diretto (prima della pandemia), con una percentuale del Pil del 4,7%</vt:lpstr>
      <vt:lpstr>Presentazione standard di PowerPoint</vt:lpstr>
      <vt:lpstr>Dinamica turistica</vt:lpstr>
      <vt:lpstr>Dal 2008, Nord Ovest (senza Lombardia), presenze +5,3 milioni di presenze annue, +18,7%</vt:lpstr>
      <vt:lpstr>La crescita nelle tre regioni delle presenze turistiche (2008-23). Ma la Lombardia va meglio?</vt:lpstr>
      <vt:lpstr>L’impatto della pandemia sul turismo: due anni di calo conseguenze durature sul turismo degli italiani. Dopo la pandemia si è ripartiti a due velocità.</vt:lpstr>
      <vt:lpstr>Più forte la crescita degli stranieri.</vt:lpstr>
      <vt:lpstr>La crescita nelle 3 regioni delle presenze di stranieri (2008-23), Sulle presenze straniere, meglio dell’Italia e come la Lombardia</vt:lpstr>
      <vt:lpstr>Intensità turistica</vt:lpstr>
      <vt:lpstr>L’indicatore di intensità turistica è il quoziente presenze/ residenti</vt:lpstr>
      <vt:lpstr>Approfondimento delle 3 regioni del Nord Ovest</vt:lpstr>
      <vt:lpstr>Stranieri/ solo nord ovest</vt:lpstr>
      <vt:lpstr>Analisi di impatto del turismo</vt:lpstr>
      <vt:lpstr>Il modello intersettoriale- moltiplicatore</vt:lpstr>
      <vt:lpstr>I 3,7 miliardi di spesa turistica attivano 11,4 miliardi di produzione e generano un valore aggiunto (contributo al Pil di 5,1 miliardi).  Più un contributo fiscale di 1,9 miliardi.</vt:lpstr>
      <vt:lpstr>La spesa turistica nel nord ovest si moltiplica per 3,08 volte. Il moltiplicatore in termini di Pil è 1,39. Il fisco incassa 0,52 euro per ogni euro speso</vt:lpstr>
      <vt:lpstr>La domanda turistica attiva un complesso di 83.970 addetti, di cui 30.294 nel settore specifico e gli altri nel resto dell’economia. 1,8 addetti indotti per ogni addetto al settore</vt:lpstr>
      <vt:lpstr>Aumentare il quoziente di intensità turistica da 4,7 a 5,7 genera un aumento di Pil di 898 milioni, +0,3% per sempre</vt:lpstr>
      <vt:lpstr>Turismo Nord Ovest: Key numbers</vt:lpstr>
      <vt:lpstr>Considerazioni conclusive /1</vt:lpstr>
      <vt:lpstr>Considerazioni conclusive / 2</vt:lpstr>
      <vt:lpstr>Considerazioni conclusive / 3</vt:lpstr>
      <vt:lpstr>Grazie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Giuseppe Russo</dc:creator>
  <cp:lastModifiedBy>Giuseppe Russo</cp:lastModifiedBy>
  <cp:revision>1</cp:revision>
  <dcterms:created xsi:type="dcterms:W3CDTF">2024-10-17T08:24:38Z</dcterms:created>
  <dcterms:modified xsi:type="dcterms:W3CDTF">2024-10-17T20:18:30Z</dcterms:modified>
</cp:coreProperties>
</file>