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57" r:id="rId5"/>
    <p:sldId id="258" r:id="rId6"/>
    <p:sldId id="2145707314" r:id="rId7"/>
    <p:sldId id="271" r:id="rId8"/>
    <p:sldId id="270" r:id="rId9"/>
    <p:sldId id="2145707319" r:id="rId10"/>
    <p:sldId id="2145707321" r:id="rId11"/>
    <p:sldId id="2145707313" r:id="rId12"/>
    <p:sldId id="612" r:id="rId13"/>
    <p:sldId id="2145707316" r:id="rId14"/>
    <p:sldId id="269" r:id="rId15"/>
    <p:sldId id="2145707318" r:id="rId16"/>
    <p:sldId id="2145707317" r:id="rId1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2" userDrawn="1">
          <p15:clr>
            <a:srgbClr val="A4A3A4"/>
          </p15:clr>
        </p15:guide>
        <p15:guide id="2" pos="3863" userDrawn="1">
          <p15:clr>
            <a:srgbClr val="A4A3A4"/>
          </p15:clr>
        </p15:guide>
        <p15:guide id="3" orient="horz" pos="25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4983"/>
    <a:srgbClr val="0069A7"/>
    <a:srgbClr val="10374B"/>
    <a:srgbClr val="0092CB"/>
    <a:srgbClr val="53C1E4"/>
    <a:srgbClr val="00A2C0"/>
    <a:srgbClr val="00B2DF"/>
    <a:srgbClr val="0081BC"/>
    <a:srgbClr val="005C9D"/>
    <a:srgbClr val="00A3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9CA5F3-9B5E-4486-8F9E-08870C1C62CF}" v="229" dt="2024-07-09T14:31:10.7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66"/>
    <p:restoredTop sz="96154" autoAdjust="0"/>
  </p:normalViewPr>
  <p:slideViewPr>
    <p:cSldViewPr snapToGrid="0" snapToObjects="1" showGuides="1">
      <p:cViewPr varScale="1">
        <p:scale>
          <a:sx n="105" d="100"/>
          <a:sy n="105" d="100"/>
        </p:scale>
        <p:origin x="888" y="-378"/>
      </p:cViewPr>
      <p:guideLst>
        <p:guide orient="horz" pos="572"/>
        <p:guide pos="3863"/>
        <p:guide orient="horz" pos="25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369DA-A5B8-8C44-A3FB-0B3C33168224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679CF-FD6B-8B41-A0A4-D527132FA2B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2025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o 6">
            <a:extLst>
              <a:ext uri="{FF2B5EF4-FFF2-40B4-BE49-F238E27FC236}">
                <a16:creationId xmlns:a16="http://schemas.microsoft.com/office/drawing/2014/main" id="{CB48FACC-6976-514D-9180-569DC11B9ABB}"/>
              </a:ext>
            </a:extLst>
          </p:cNvPr>
          <p:cNvGrpSpPr>
            <a:grpSpLocks/>
          </p:cNvGrpSpPr>
          <p:nvPr userDrawn="1"/>
        </p:nvGrpSpPr>
        <p:grpSpPr>
          <a:xfrm>
            <a:off x="-1990694" y="-89479"/>
            <a:ext cx="7533847" cy="7723555"/>
            <a:chOff x="-1774567" y="-19829"/>
            <a:chExt cx="6662903" cy="6910907"/>
          </a:xfrm>
        </p:grpSpPr>
        <p:sp>
          <p:nvSpPr>
            <p:cNvPr id="8" name="Figura a mano libera 7">
              <a:extLst>
                <a:ext uri="{FF2B5EF4-FFF2-40B4-BE49-F238E27FC236}">
                  <a16:creationId xmlns:a16="http://schemas.microsoft.com/office/drawing/2014/main" id="{FFA6FC71-FD55-7942-A9D3-FBF7A8A3C23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9" name="Gruppo 8">
              <a:extLst>
                <a:ext uri="{FF2B5EF4-FFF2-40B4-BE49-F238E27FC236}">
                  <a16:creationId xmlns:a16="http://schemas.microsoft.com/office/drawing/2014/main" id="{0B5F9F99-1F19-624B-822D-D39AEA2440DD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11" name="Figura a mano libera 10">
                <a:extLst>
                  <a:ext uri="{FF2B5EF4-FFF2-40B4-BE49-F238E27FC236}">
                    <a16:creationId xmlns:a16="http://schemas.microsoft.com/office/drawing/2014/main" id="{6D43C62A-0D02-4F4F-BEAF-4EBF3FA03157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12" name="Figura a mano libera 11">
                <a:extLst>
                  <a:ext uri="{FF2B5EF4-FFF2-40B4-BE49-F238E27FC236}">
                    <a16:creationId xmlns:a16="http://schemas.microsoft.com/office/drawing/2014/main" id="{32FBCBFC-A39A-A648-BDB7-D4579B10DFFB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10" name="Figura a mano libera 9">
              <a:extLst>
                <a:ext uri="{FF2B5EF4-FFF2-40B4-BE49-F238E27FC236}">
                  <a16:creationId xmlns:a16="http://schemas.microsoft.com/office/drawing/2014/main" id="{B09ABFDA-54B6-CB40-8A22-A8F17C00F8E0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067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0490E1A-2852-5845-BC32-2ECD1AF1D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480F220-E815-764F-923F-C56E17C75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8178F79-79A3-484C-9368-322BBD953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98D64C9-2B59-B942-B2F7-73B109A42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37D81AD-6BF9-5B41-858E-F223A006D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7507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AE5720-BE48-8040-B575-7ADB372EE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F4B0907-DDD4-574E-B0D7-BDFDC9D48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4D5E3A4-8682-9940-B881-59858BE4C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584591B-9660-D648-9D19-AA525269C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C9E895F-88F1-1A44-8C6F-05B870E25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843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C5DDAAB-7036-1340-8A0E-B61BAC9FE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740D1CE-0098-034F-8D40-5790A81193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8A2C276-4290-EA40-9B52-6BC9DA0EB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60B8FD6-0686-F64C-B60F-F71F5D2A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4BE7F9F-BAC4-894E-888E-6079FA5C0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A464362-D10E-FA48-B589-AE4DE2681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0002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CFBD33-DEEB-8240-BC4B-B64930852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E0A02E9-BC87-F348-B940-F2C8B4CE60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7342083-6739-EC4A-875E-9733C4726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1632ABEC-266B-D144-BEB2-AB067F5F0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CE877C2-03BD-334E-BB29-5B1102DD9F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996952F5-2309-6F4B-87F0-9B116F8C2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24E784EB-A3F0-6648-B561-F3FF6B6FA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8EF5905D-6AF5-5C48-82AA-910E46352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0536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D81F4CB-CDA7-BE4C-940F-DDAFC3A66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ED9D573A-7A40-AF4F-ACA7-C220B36C8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909A189E-5FAE-8544-A4F3-0746B39BD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E89C7444-FD0B-844E-A817-3C4B6CEBF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7699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C956CD2-5512-2A4F-AE58-0D41E50AD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CD778FB-97DD-2C4A-951A-D3B4FD7F8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280E500-66C4-AA40-9FC3-992A59537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6448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8D5A5D3-D6F3-3844-8CEB-E5D5EB5A4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E2ED06B-EEC8-7944-BC50-3C796A3C9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1C20829-A0DC-5641-BDD9-118BC5EF98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FB5D36D-63BB-E144-9C83-143536B49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883806F-8F44-5546-879A-FF99A779E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2CD6F17-27B1-FD4B-B64B-BE6A8D252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5269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941948-2A69-7147-AB81-E81DECA6D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4A1F5E16-3A2A-2A44-8304-10D17E472F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EB7244A-3C67-F34C-B0D1-42F7C86233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2791E92-56D8-FA4F-A93C-9BDEFC24C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8107D02-5664-E942-BEE9-071D9B835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5FB122D-0C92-E543-B774-F745CA53D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6123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841B51-0660-8843-B5EF-2EB852C5C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CFC9CC6-418E-054C-918D-31AC6840EF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0F385DC-CC86-DD40-BEEA-EF8CCBAE3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802B4C5-D4B2-7146-A4C4-1A75E6633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1996E0A-23DE-7D47-A79B-8613EA297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013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E0431626-939F-C84C-8A5A-B6154D1175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5B65DD7-3280-2247-8DB0-6B6E71C8CC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3C02EAF-003B-274D-9275-FE459EDA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6E0B2B-D801-CC40-89D6-549AC8D12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A3F12A7-9596-B748-8EDD-20CBF50BB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2709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72881BC5-797D-9F4A-A370-F327EB546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45EDEE9-8735-E942-9804-C412614DCC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479B3AF-41E6-8248-AE17-06C73BCA1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DC6B9-EBA0-B146-ADC0-A6AC714ECF06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8B60D40-0ED9-D245-8079-DDF3B52BDE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1BECB59-893A-CF4E-83A1-22B6FF8C77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196E9-C9B8-494E-B8F3-08159843857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8300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89000"/>
              </a:schemeClr>
            </a:gs>
            <a:gs pos="18000">
              <a:schemeClr val="accent5">
                <a:lumMod val="75000"/>
              </a:schemeClr>
            </a:gs>
            <a:gs pos="54000">
              <a:schemeClr val="accent1">
                <a:lumMod val="75000"/>
              </a:schemeClr>
            </a:gs>
            <a:gs pos="100000">
              <a:srgbClr val="10374B">
                <a:lumMod val="95000"/>
                <a:lumOff val="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id="{E9138895-7313-CA44-8D62-05267237C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2681" y="1588779"/>
            <a:ext cx="2446638" cy="1212164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543E5BF2-2F12-124A-A2BB-773F5CD6B451}"/>
              </a:ext>
            </a:extLst>
          </p:cNvPr>
          <p:cNvSpPr txBox="1"/>
          <p:nvPr/>
        </p:nvSpPr>
        <p:spPr>
          <a:xfrm>
            <a:off x="969483" y="3733715"/>
            <a:ext cx="10686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</a:t>
            </a:r>
            <a:r>
              <a:rPr lang="it-IT" sz="2400" b="1" cap="all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it-IT" sz="24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400" b="1" cap="all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directive</a:t>
            </a:r>
            <a:r>
              <a:rPr lang="it-IT" sz="24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stato dell’arte e prospettive future. Il punto Di vista di confindustria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EC51F9CA-F869-4A44-F4E2-A4D4CDC3F18D}"/>
              </a:ext>
            </a:extLst>
          </p:cNvPr>
          <p:cNvSpPr txBox="1"/>
          <p:nvPr/>
        </p:nvSpPr>
        <p:spPr>
          <a:xfrm>
            <a:off x="98213" y="5139017"/>
            <a:ext cx="11995574" cy="948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1155065" algn="l"/>
              </a:tabLst>
            </a:pPr>
            <a:r>
              <a:rPr lang="it-IT" i="1" spc="-5" dirty="0">
                <a:solidFill>
                  <a:srgbClr val="FFFFFF"/>
                </a:solidFill>
                <a:latin typeface="Arial MT"/>
                <a:cs typeface="Arial MT"/>
              </a:rPr>
              <a:t>Greenwashing e Green </a:t>
            </a:r>
            <a:r>
              <a:rPr lang="it-IT" i="1" spc="-5">
                <a:solidFill>
                  <a:srgbClr val="FFFFFF"/>
                </a:solidFill>
                <a:latin typeface="Arial MT"/>
                <a:cs typeface="Arial MT"/>
              </a:rPr>
              <a:t>Claims</a:t>
            </a:r>
            <a:r>
              <a:rPr lang="it-IT" i="1" spc="-5" dirty="0">
                <a:solidFill>
                  <a:srgbClr val="FFFFFF"/>
                </a:solidFill>
                <a:latin typeface="Arial MT"/>
                <a:cs typeface="Arial MT"/>
              </a:rPr>
              <a:t>: A che punto siamo?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1155065" algn="l"/>
              </a:tabLst>
            </a:pPr>
            <a:r>
              <a:rPr lang="it-IT" i="1" spc="-30" dirty="0">
                <a:solidFill>
                  <a:srgbClr val="FFFFFF"/>
                </a:solidFill>
                <a:latin typeface="Arial MT"/>
                <a:cs typeface="Arial MT"/>
              </a:rPr>
              <a:t>Webinar,  11 luglio 2024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  <a:tabLst>
                <a:tab pos="1155065" algn="l"/>
              </a:tabLst>
            </a:pPr>
            <a:r>
              <a:rPr lang="it-IT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lang="it-IT" i="1" spc="-5" dirty="0">
                <a:solidFill>
                  <a:srgbClr val="FFFFFF"/>
                </a:solidFill>
                <a:latin typeface="Arial MT"/>
                <a:cs typeface="Arial MT"/>
              </a:rPr>
              <a:t>Marco Ravazzolo </a:t>
            </a:r>
            <a:r>
              <a:rPr lang="it-IT" i="1" dirty="0">
                <a:solidFill>
                  <a:srgbClr val="FFFFFF"/>
                </a:solidFill>
                <a:latin typeface="Arial MT"/>
                <a:cs typeface="Arial MT"/>
              </a:rPr>
              <a:t>–</a:t>
            </a:r>
            <a:r>
              <a:rPr lang="it-IT" i="1" spc="-110" dirty="0">
                <a:solidFill>
                  <a:srgbClr val="FFFFFF"/>
                </a:solidFill>
                <a:latin typeface="Arial MT"/>
                <a:cs typeface="Arial MT"/>
              </a:rPr>
              <a:t> Direttore </a:t>
            </a:r>
            <a:r>
              <a:rPr lang="it-IT" i="1" spc="-5" dirty="0">
                <a:solidFill>
                  <a:srgbClr val="FFFFFF"/>
                </a:solidFill>
                <a:latin typeface="Arial MT"/>
                <a:cs typeface="Arial MT"/>
              </a:rPr>
              <a:t>Area</a:t>
            </a:r>
            <a:r>
              <a:rPr lang="it-IT" i="1" spc="5" dirty="0">
                <a:solidFill>
                  <a:srgbClr val="FFFFFF"/>
                </a:solidFill>
                <a:latin typeface="Arial MT"/>
                <a:cs typeface="Arial MT"/>
              </a:rPr>
              <a:t> Politiche per l’Ambiente, l’Energia e la Mobilità </a:t>
            </a:r>
            <a:endParaRPr kumimoji="0" lang="it-IT" sz="1800" b="1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987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B97A25E8-3C8A-CB47-89D7-EE515C2D8F27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3" name="Rettangolo 42">
              <a:extLst>
                <a:ext uri="{FF2B5EF4-FFF2-40B4-BE49-F238E27FC236}">
                  <a16:creationId xmlns:a16="http://schemas.microsoft.com/office/drawing/2014/main" id="{63B1AD9E-EBD3-B84E-94ED-124BFE4680C5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4" name="Immagine 43">
              <a:extLst>
                <a:ext uri="{FF2B5EF4-FFF2-40B4-BE49-F238E27FC236}">
                  <a16:creationId xmlns:a16="http://schemas.microsoft.com/office/drawing/2014/main" id="{42D3861B-9D56-7C4A-B15C-6D45B17CE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EB912C32-6B7E-0242-BBE0-AAC15ED25DD6}"/>
              </a:ext>
            </a:extLst>
          </p:cNvPr>
          <p:cNvGrpSpPr/>
          <p:nvPr/>
        </p:nvGrpSpPr>
        <p:grpSpPr>
          <a:xfrm>
            <a:off x="-1911981" y="-128693"/>
            <a:ext cx="7533848" cy="7723555"/>
            <a:chOff x="-1774567" y="-19829"/>
            <a:chExt cx="6662903" cy="6910907"/>
          </a:xfrm>
        </p:grpSpPr>
        <p:sp>
          <p:nvSpPr>
            <p:cNvPr id="37" name="Figura a mano libera 36">
              <a:extLst>
                <a:ext uri="{FF2B5EF4-FFF2-40B4-BE49-F238E27FC236}">
                  <a16:creationId xmlns:a16="http://schemas.microsoft.com/office/drawing/2014/main" id="{E24956B1-C38C-F844-AD88-320AC3B4E6C1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8" name="Gruppo 37">
              <a:extLst>
                <a:ext uri="{FF2B5EF4-FFF2-40B4-BE49-F238E27FC236}">
                  <a16:creationId xmlns:a16="http://schemas.microsoft.com/office/drawing/2014/main" id="{ABC9D5EA-5B83-E741-9A9A-C7E42C73CB17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40" name="Figura a mano libera 39">
                <a:extLst>
                  <a:ext uri="{FF2B5EF4-FFF2-40B4-BE49-F238E27FC236}">
                    <a16:creationId xmlns:a16="http://schemas.microsoft.com/office/drawing/2014/main" id="{7011F28F-E4C0-C84B-A350-A8D8EC6B2B18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41" name="Figura a mano libera 40">
                <a:extLst>
                  <a:ext uri="{FF2B5EF4-FFF2-40B4-BE49-F238E27FC236}">
                    <a16:creationId xmlns:a16="http://schemas.microsoft.com/office/drawing/2014/main" id="{8F6D8038-1A30-7047-B544-A9A637934E8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9" name="Figura a mano libera 38">
              <a:extLst>
                <a:ext uri="{FF2B5EF4-FFF2-40B4-BE49-F238E27FC236}">
                  <a16:creationId xmlns:a16="http://schemas.microsoft.com/office/drawing/2014/main" id="{0A24CCFC-D293-BF4D-8180-DEEB652EE1A3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3024209" y="251276"/>
            <a:ext cx="61436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DIRETTIVA GREEN CLAIMS: COSA PREVEDE</a:t>
            </a:r>
          </a:p>
        </p:txBody>
      </p:sp>
      <p:sp>
        <p:nvSpPr>
          <p:cNvPr id="4" name="Rectangle: Rounded Corners 5">
            <a:extLst>
              <a:ext uri="{FF2B5EF4-FFF2-40B4-BE49-F238E27FC236}">
                <a16:creationId xmlns:a16="http://schemas.microsoft.com/office/drawing/2014/main" id="{928221D0-02DC-4D57-2B14-2BB954AA845C}"/>
              </a:ext>
            </a:extLst>
          </p:cNvPr>
          <p:cNvSpPr/>
          <p:nvPr/>
        </p:nvSpPr>
        <p:spPr>
          <a:xfrm>
            <a:off x="612271" y="914690"/>
            <a:ext cx="10967458" cy="5250330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22 marzo 2023 la Commissione europea ha presentato una proposta di Direttiva sulle dichiarazioni ambientali esplicite 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(c.d. Direttiva </a:t>
            </a:r>
            <a:r>
              <a:rPr lang="it-IT" sz="1400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</a:t>
            </a:r>
            <a:r>
              <a:rPr lang="it-IT" sz="1400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con l'obiettivo di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contrastare il greenwashing e le dichiarazioni ambientali ingannevoli. </a:t>
            </a:r>
          </a:p>
          <a:p>
            <a:pPr algn="just"/>
            <a:endParaRPr lang="it-IT" sz="1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proposta si applica alle asserzioni verdi di tipo esplicito fornite dai commercianti sui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prodotti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sulle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aziende (trader)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nelle pratiche commerciali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 imprese e consumatori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Inoltre:</a:t>
            </a:r>
          </a:p>
          <a:p>
            <a:pPr algn="just"/>
            <a:endParaRPr lang="it-IT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il fine ultimo di contrastare le dichiarazioni di greenwashing, stabilisce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requisiti minimi 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l’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attestazione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la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comunicazione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la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delle asserzioni ambientali esplicite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definisce le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informazioni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che le imprese devono fornire per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giustificare le loro dichiarazioni di marketing ambientale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prevede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verifiche indipendenti 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dimostrare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l'evidenza scientifica </a:t>
            </a: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queste dichiarazioni</a:t>
            </a:r>
          </a:p>
          <a:p>
            <a:pPr lvl="1" algn="just"/>
            <a:endParaRPr lang="it-IT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 l'uso di etichette con punteggi aggregati di impatto ambientale e regolamenta i nuovi schemi di etichettatura, pubblici e privati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prevede sanzioni per chi non rispetta le regole, come esclusione dagli appalti, confisca dei ricavi e multe fino al 4% del fatturato annuo.</a:t>
            </a:r>
            <a:endParaRPr lang="en-US" sz="1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90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B97A25E8-3C8A-CB47-89D7-EE515C2D8F27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3" name="Rettangolo 42">
              <a:extLst>
                <a:ext uri="{FF2B5EF4-FFF2-40B4-BE49-F238E27FC236}">
                  <a16:creationId xmlns:a16="http://schemas.microsoft.com/office/drawing/2014/main" id="{63B1AD9E-EBD3-B84E-94ED-124BFE4680C5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4" name="Immagine 43">
              <a:extLst>
                <a:ext uri="{FF2B5EF4-FFF2-40B4-BE49-F238E27FC236}">
                  <a16:creationId xmlns:a16="http://schemas.microsoft.com/office/drawing/2014/main" id="{42D3861B-9D56-7C4A-B15C-6D45B17CE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EB912C32-6B7E-0242-BBE0-AAC15ED25DD6}"/>
              </a:ext>
            </a:extLst>
          </p:cNvPr>
          <p:cNvGrpSpPr/>
          <p:nvPr/>
        </p:nvGrpSpPr>
        <p:grpSpPr>
          <a:xfrm>
            <a:off x="-1911981" y="-128693"/>
            <a:ext cx="7533848" cy="7723555"/>
            <a:chOff x="-1774567" y="-19829"/>
            <a:chExt cx="6662903" cy="6910907"/>
          </a:xfrm>
        </p:grpSpPr>
        <p:sp>
          <p:nvSpPr>
            <p:cNvPr id="37" name="Figura a mano libera 36">
              <a:extLst>
                <a:ext uri="{FF2B5EF4-FFF2-40B4-BE49-F238E27FC236}">
                  <a16:creationId xmlns:a16="http://schemas.microsoft.com/office/drawing/2014/main" id="{E24956B1-C38C-F844-AD88-320AC3B4E6C1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8" name="Gruppo 37">
              <a:extLst>
                <a:ext uri="{FF2B5EF4-FFF2-40B4-BE49-F238E27FC236}">
                  <a16:creationId xmlns:a16="http://schemas.microsoft.com/office/drawing/2014/main" id="{ABC9D5EA-5B83-E741-9A9A-C7E42C73CB17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40" name="Figura a mano libera 39">
                <a:extLst>
                  <a:ext uri="{FF2B5EF4-FFF2-40B4-BE49-F238E27FC236}">
                    <a16:creationId xmlns:a16="http://schemas.microsoft.com/office/drawing/2014/main" id="{7011F28F-E4C0-C84B-A350-A8D8EC6B2B18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41" name="Figura a mano libera 40">
                <a:extLst>
                  <a:ext uri="{FF2B5EF4-FFF2-40B4-BE49-F238E27FC236}">
                    <a16:creationId xmlns:a16="http://schemas.microsoft.com/office/drawing/2014/main" id="{8F6D8038-1A30-7047-B544-A9A637934E8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9" name="Figura a mano libera 38">
              <a:extLst>
                <a:ext uri="{FF2B5EF4-FFF2-40B4-BE49-F238E27FC236}">
                  <a16:creationId xmlns:a16="http://schemas.microsoft.com/office/drawing/2014/main" id="{0A24CCFC-D293-BF4D-8180-DEEB652EE1A3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3334490" y="251276"/>
            <a:ext cx="552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CLAIMS: CRITERI DI VALUTAZIONE</a:t>
            </a:r>
          </a:p>
        </p:txBody>
      </p:sp>
      <p:sp>
        <p:nvSpPr>
          <p:cNvPr id="4" name="Rectangle: Rounded Corners 5">
            <a:extLst>
              <a:ext uri="{FF2B5EF4-FFF2-40B4-BE49-F238E27FC236}">
                <a16:creationId xmlns:a16="http://schemas.microsoft.com/office/drawing/2014/main" id="{928221D0-02DC-4D57-2B14-2BB954AA845C}"/>
              </a:ext>
            </a:extLst>
          </p:cNvPr>
          <p:cNvSpPr/>
          <p:nvPr/>
        </p:nvSpPr>
        <p:spPr>
          <a:xfrm>
            <a:off x="1066800" y="1188357"/>
            <a:ext cx="10058400" cy="4622855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CHIAREZZA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 termini, nel linguaggio, assenza di ambiguità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6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ACCURATEZZA E SPECIFICITA’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informazioni complete, non generiche, con riferimento ad aspetti specifici e concreti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6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VERIFICABILITA’ E ATTENDIBILITA’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rimando a fonti, dati certi o, eventualmente, presenza di certificazione da parte terza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COMPARABILITA’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viene fatto un confronto, l’oggetto, i parametri e i temini del confronto devono essere chiari e dettagliati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it-IT" sz="16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CORRETTO USO DI SIMBOLI E IMMAGINI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simboli e immagini chiari, facilmente interpretabili e riconosciuti.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991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B97A25E8-3C8A-CB47-89D7-EE515C2D8F27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3" name="Rettangolo 42">
              <a:extLst>
                <a:ext uri="{FF2B5EF4-FFF2-40B4-BE49-F238E27FC236}">
                  <a16:creationId xmlns:a16="http://schemas.microsoft.com/office/drawing/2014/main" id="{63B1AD9E-EBD3-B84E-94ED-124BFE4680C5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4" name="Immagine 43">
              <a:extLst>
                <a:ext uri="{FF2B5EF4-FFF2-40B4-BE49-F238E27FC236}">
                  <a16:creationId xmlns:a16="http://schemas.microsoft.com/office/drawing/2014/main" id="{42D3861B-9D56-7C4A-B15C-6D45B17CE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36" name="Gruppo 35">
            <a:extLst>
              <a:ext uri="{FF2B5EF4-FFF2-40B4-BE49-F238E27FC236}">
                <a16:creationId xmlns:a16="http://schemas.microsoft.com/office/drawing/2014/main" id="{EB912C32-6B7E-0242-BBE0-AAC15ED25DD6}"/>
              </a:ext>
            </a:extLst>
          </p:cNvPr>
          <p:cNvGrpSpPr/>
          <p:nvPr/>
        </p:nvGrpSpPr>
        <p:grpSpPr>
          <a:xfrm>
            <a:off x="-1911981" y="-128693"/>
            <a:ext cx="7533848" cy="7723555"/>
            <a:chOff x="-1774567" y="-19829"/>
            <a:chExt cx="6662903" cy="6910907"/>
          </a:xfrm>
        </p:grpSpPr>
        <p:sp>
          <p:nvSpPr>
            <p:cNvPr id="37" name="Figura a mano libera 36">
              <a:extLst>
                <a:ext uri="{FF2B5EF4-FFF2-40B4-BE49-F238E27FC236}">
                  <a16:creationId xmlns:a16="http://schemas.microsoft.com/office/drawing/2014/main" id="{E24956B1-C38C-F844-AD88-320AC3B4E6C1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8" name="Gruppo 37">
              <a:extLst>
                <a:ext uri="{FF2B5EF4-FFF2-40B4-BE49-F238E27FC236}">
                  <a16:creationId xmlns:a16="http://schemas.microsoft.com/office/drawing/2014/main" id="{ABC9D5EA-5B83-E741-9A9A-C7E42C73CB17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40" name="Figura a mano libera 39">
                <a:extLst>
                  <a:ext uri="{FF2B5EF4-FFF2-40B4-BE49-F238E27FC236}">
                    <a16:creationId xmlns:a16="http://schemas.microsoft.com/office/drawing/2014/main" id="{7011F28F-E4C0-C84B-A350-A8D8EC6B2B18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41" name="Figura a mano libera 40">
                <a:extLst>
                  <a:ext uri="{FF2B5EF4-FFF2-40B4-BE49-F238E27FC236}">
                    <a16:creationId xmlns:a16="http://schemas.microsoft.com/office/drawing/2014/main" id="{8F6D8038-1A30-7047-B544-A9A637934E8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9" name="Figura a mano libera 38">
              <a:extLst>
                <a:ext uri="{FF2B5EF4-FFF2-40B4-BE49-F238E27FC236}">
                  <a16:creationId xmlns:a16="http://schemas.microsoft.com/office/drawing/2014/main" id="{0A24CCFC-D293-BF4D-8180-DEEB652EE1A3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3317396" y="251276"/>
            <a:ext cx="5557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L’ITER LEGISLATIVO: A CHE PUNTO SIAMO</a:t>
            </a:r>
          </a:p>
        </p:txBody>
      </p:sp>
      <p:sp>
        <p:nvSpPr>
          <p:cNvPr id="4" name="Arrow: Striped Right 17">
            <a:extLst>
              <a:ext uri="{FF2B5EF4-FFF2-40B4-BE49-F238E27FC236}">
                <a16:creationId xmlns:a16="http://schemas.microsoft.com/office/drawing/2014/main" id="{D96C0B62-7371-D139-9BED-F15A11503399}"/>
              </a:ext>
            </a:extLst>
          </p:cNvPr>
          <p:cNvSpPr/>
          <p:nvPr/>
        </p:nvSpPr>
        <p:spPr>
          <a:xfrm>
            <a:off x="1051986" y="4518838"/>
            <a:ext cx="2500897" cy="709604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5" name="Straight Connector 21">
            <a:extLst>
              <a:ext uri="{FF2B5EF4-FFF2-40B4-BE49-F238E27FC236}">
                <a16:creationId xmlns:a16="http://schemas.microsoft.com/office/drawing/2014/main" id="{CE768A7D-3630-305E-5E5F-CA0A6BD64543}"/>
              </a:ext>
            </a:extLst>
          </p:cNvPr>
          <p:cNvCxnSpPr>
            <a:cxnSpLocks/>
          </p:cNvCxnSpPr>
          <p:nvPr/>
        </p:nvCxnSpPr>
        <p:spPr>
          <a:xfrm>
            <a:off x="4291043" y="1249246"/>
            <a:ext cx="0" cy="352018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" name="Arrow: Striped Right 27">
            <a:extLst>
              <a:ext uri="{FF2B5EF4-FFF2-40B4-BE49-F238E27FC236}">
                <a16:creationId xmlns:a16="http://schemas.microsoft.com/office/drawing/2014/main" id="{968243A7-AC42-5E7C-5571-B633F06E3BF5}"/>
              </a:ext>
            </a:extLst>
          </p:cNvPr>
          <p:cNvSpPr/>
          <p:nvPr/>
        </p:nvSpPr>
        <p:spPr>
          <a:xfrm>
            <a:off x="4798948" y="4550733"/>
            <a:ext cx="2690122" cy="713588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Striped Right 28">
            <a:extLst>
              <a:ext uri="{FF2B5EF4-FFF2-40B4-BE49-F238E27FC236}">
                <a16:creationId xmlns:a16="http://schemas.microsoft.com/office/drawing/2014/main" id="{BB7F387F-98A4-5A49-4B25-A7A28B9983F9}"/>
              </a:ext>
            </a:extLst>
          </p:cNvPr>
          <p:cNvSpPr/>
          <p:nvPr/>
        </p:nvSpPr>
        <p:spPr>
          <a:xfrm>
            <a:off x="8874622" y="4514854"/>
            <a:ext cx="2460968" cy="713588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29">
            <a:extLst>
              <a:ext uri="{FF2B5EF4-FFF2-40B4-BE49-F238E27FC236}">
                <a16:creationId xmlns:a16="http://schemas.microsoft.com/office/drawing/2014/main" id="{C0BDEED4-2A7F-309E-B805-609D7D4C8B49}"/>
              </a:ext>
            </a:extLst>
          </p:cNvPr>
          <p:cNvCxnSpPr>
            <a:cxnSpLocks/>
          </p:cNvCxnSpPr>
          <p:nvPr/>
        </p:nvCxnSpPr>
        <p:spPr>
          <a:xfrm>
            <a:off x="7844370" y="1265288"/>
            <a:ext cx="0" cy="352018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30">
            <a:extLst>
              <a:ext uri="{FF2B5EF4-FFF2-40B4-BE49-F238E27FC236}">
                <a16:creationId xmlns:a16="http://schemas.microsoft.com/office/drawing/2014/main" id="{E461A2BC-3593-6B12-2490-4BBBD0102FFE}"/>
              </a:ext>
            </a:extLst>
          </p:cNvPr>
          <p:cNvSpPr txBox="1"/>
          <p:nvPr/>
        </p:nvSpPr>
        <p:spPr>
          <a:xfrm>
            <a:off x="469044" y="2082938"/>
            <a:ext cx="36663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Parlamento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Europeo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uscente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adottato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6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posizione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negoziale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prima </a:t>
            </a:r>
            <a:r>
              <a:rPr lang="en-US" sz="1600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lettura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467 voti favorevoli, 65 contrari e 74 astensioni </a:t>
            </a:r>
            <a:endParaRPr lang="en-US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31">
            <a:extLst>
              <a:ext uri="{FF2B5EF4-FFF2-40B4-BE49-F238E27FC236}">
                <a16:creationId xmlns:a16="http://schemas.microsoft.com/office/drawing/2014/main" id="{1E93A6F9-044E-321F-2D2D-DF5ADD92213D}"/>
              </a:ext>
            </a:extLst>
          </p:cNvPr>
          <p:cNvSpPr txBox="1"/>
          <p:nvPr/>
        </p:nvSpPr>
        <p:spPr>
          <a:xfrm>
            <a:off x="1376313" y="4701259"/>
            <a:ext cx="17317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MARZO 2024 </a:t>
            </a:r>
          </a:p>
        </p:txBody>
      </p:sp>
      <p:sp>
        <p:nvSpPr>
          <p:cNvPr id="13" name="TextBox 32">
            <a:extLst>
              <a:ext uri="{FF2B5EF4-FFF2-40B4-BE49-F238E27FC236}">
                <a16:creationId xmlns:a16="http://schemas.microsoft.com/office/drawing/2014/main" id="{FE1F0215-A216-CA8A-5E5C-45682F2C7747}"/>
              </a:ext>
            </a:extLst>
          </p:cNvPr>
          <p:cNvSpPr txBox="1"/>
          <p:nvPr/>
        </p:nvSpPr>
        <p:spPr>
          <a:xfrm>
            <a:off x="5147190" y="4753573"/>
            <a:ext cx="18976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GIUGNO 2024 </a:t>
            </a:r>
          </a:p>
        </p:txBody>
      </p:sp>
      <p:sp>
        <p:nvSpPr>
          <p:cNvPr id="14" name="TextBox 33">
            <a:extLst>
              <a:ext uri="{FF2B5EF4-FFF2-40B4-BE49-F238E27FC236}">
                <a16:creationId xmlns:a16="http://schemas.microsoft.com/office/drawing/2014/main" id="{C7721652-B141-5AED-110F-9F7BB944091F}"/>
              </a:ext>
            </a:extLst>
          </p:cNvPr>
          <p:cNvSpPr txBox="1"/>
          <p:nvPr/>
        </p:nvSpPr>
        <p:spPr>
          <a:xfrm>
            <a:off x="4297117" y="2082938"/>
            <a:ext cx="35321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Consiglio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 </a:t>
            </a:r>
            <a:r>
              <a:rPr lang="en-US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adottato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il General Approach;</a:t>
            </a:r>
            <a:r>
              <a:rPr lang="en-US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 Stati membri hanno appoggiato il testo di compromesso. </a:t>
            </a:r>
            <a:endParaRPr lang="en-US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35">
            <a:extLst>
              <a:ext uri="{FF2B5EF4-FFF2-40B4-BE49-F238E27FC236}">
                <a16:creationId xmlns:a16="http://schemas.microsoft.com/office/drawing/2014/main" id="{0C69BA4B-E97D-C0F0-4997-0EF9A571F44D}"/>
              </a:ext>
            </a:extLst>
          </p:cNvPr>
          <p:cNvSpPr txBox="1"/>
          <p:nvPr/>
        </p:nvSpPr>
        <p:spPr>
          <a:xfrm>
            <a:off x="8027186" y="2080563"/>
            <a:ext cx="3667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L’avvio delle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negoziazioni interistituzionali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il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nuovo Parlamento Europeo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sulla forma finale del testo è previsto nel nuovo ciclo legislativo (novembre p.v.). </a:t>
            </a:r>
            <a:endParaRPr lang="en-US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36">
            <a:extLst>
              <a:ext uri="{FF2B5EF4-FFF2-40B4-BE49-F238E27FC236}">
                <a16:creationId xmlns:a16="http://schemas.microsoft.com/office/drawing/2014/main" id="{DDCBFF63-834F-BA94-313C-DCED7D3D810E}"/>
              </a:ext>
            </a:extLst>
          </p:cNvPr>
          <p:cNvSpPr txBox="1"/>
          <p:nvPr/>
        </p:nvSpPr>
        <p:spPr>
          <a:xfrm>
            <a:off x="9365405" y="4711441"/>
            <a:ext cx="17317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2024-2029 </a:t>
            </a:r>
          </a:p>
        </p:txBody>
      </p:sp>
    </p:spTree>
    <p:extLst>
      <p:ext uri="{BB962C8B-B14F-4D97-AF65-F5344CB8AC3E}">
        <p14:creationId xmlns:p14="http://schemas.microsoft.com/office/powerpoint/2010/main" val="1397179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2639494" y="251276"/>
            <a:ext cx="6913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ORIENTAMENTO GENERALE: I PUNTI PRINCIPALI (1/3)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C738AD0-B251-828A-5326-52C1DFA8C349}"/>
              </a:ext>
            </a:extLst>
          </p:cNvPr>
          <p:cNvSpPr/>
          <p:nvPr/>
        </p:nvSpPr>
        <p:spPr>
          <a:xfrm>
            <a:off x="10181690" y="1027416"/>
            <a:ext cx="1407559" cy="894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5084A7C-A15D-83A3-498D-78767ECD54D9}"/>
              </a:ext>
            </a:extLst>
          </p:cNvPr>
          <p:cNvSpPr/>
          <p:nvPr/>
        </p:nvSpPr>
        <p:spPr>
          <a:xfrm>
            <a:off x="781488" y="1020284"/>
            <a:ext cx="10940671" cy="5051792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621579C7-A43D-ED6C-0235-2EF452E6B7D0}"/>
              </a:ext>
            </a:extLst>
          </p:cNvPr>
          <p:cNvSpPr txBox="1"/>
          <p:nvPr/>
        </p:nvSpPr>
        <p:spPr>
          <a:xfrm>
            <a:off x="772752" y="902795"/>
            <a:ext cx="10674849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sz="13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L'orientamento generale riguarda specificamente le asserzioni ambientali esplicite (testo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scritto o orale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e i marchi ambientali che le imprese usano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volontariamente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quando commercializzano la propria condotta ecologica e che riguardano gli impatti, gli aspetti o le prestazioni ambientali di un prodotto o di un professionista. Si applica anche ai sistemi di etichettatura ambientale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esistenti e futuri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sia pubblici che privati. 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 una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distinzione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asserzione ambientale esplicita 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marchio ambientale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al fine di specificare chiaramente gli obblighi applicabili a ciascuno di essi, compresi i requisiti applicabili a entrambi.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Mantiene nell'ambito di applicazione i sistemi nazionali di etichettatura ecologica istituiti dalle autorità pubbliche che rientrano nell'ambito di applicazione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esentando dalla verifica i sistemi nazionali di etichettatura ecologica EN ISO 14024 di tipo I, a condizione che siano ufficialmente riconosciuti nello Stato membro e siano conformi ai requisiti della direttiva.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Contiene un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elenco non esaustivo degli atti legislativi dell'Unione che disciplinano i sistemi di etichettatura ambientale o le asserzioni ambientali esplicite che sono escluse dall'ambito di applicazione della direttiva 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(manca, tuttavia, il riferimento specifico al nuovo Regolamento Imballaggi, PPWR).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 nuovi requisiti per dimostrare le dichiarazioni relative al clima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comprese quelle basate sull’uso di crediti di carbonio. Comprende, tra l’altro, l'obbligo di fornire informazioni sul tipo e sulla quantità di crediti di carbonio e sul fatto che siano permanenti o temporanei. Inoltre, la posizione del Consiglio distingue tra: 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algn="just">
              <a:buFont typeface="+mj-lt"/>
              <a:buAutoNum type="arabicPeriod"/>
            </a:pP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asserzioni di contributo 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(crediti di carbonio per contribuire all'azione per il clima); </a:t>
            </a:r>
          </a:p>
          <a:p>
            <a:pPr marL="1257300" lvl="2" indent="-342900" algn="just">
              <a:buFont typeface="+mj-lt"/>
              <a:buAutoNum type="arabicPeriod"/>
            </a:pP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asserzioni di compensazione 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(crediti di carbonio per compensare una quota di emissioni). Le imprese devono dimostrare un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obiettivo di azzeramento delle emissioni 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nette e mostrare i progressi nella decarbonizzazione, nonché la percentuale delle emissioni totali di gas a effetto serra che sono state compensate.</a:t>
            </a:r>
          </a:p>
          <a:p>
            <a:pPr lvl="1" algn="just"/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3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476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2639494" y="251276"/>
            <a:ext cx="6913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ORIENTAMENTO GENERALE: I PUNTI PRINCIPALI (2/3)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C738AD0-B251-828A-5326-52C1DFA8C349}"/>
              </a:ext>
            </a:extLst>
          </p:cNvPr>
          <p:cNvSpPr/>
          <p:nvPr/>
        </p:nvSpPr>
        <p:spPr>
          <a:xfrm>
            <a:off x="10181690" y="1027416"/>
            <a:ext cx="1407559" cy="894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5084A7C-A15D-83A3-498D-78767ECD54D9}"/>
              </a:ext>
            </a:extLst>
          </p:cNvPr>
          <p:cNvSpPr/>
          <p:nvPr/>
        </p:nvSpPr>
        <p:spPr>
          <a:xfrm>
            <a:off x="781488" y="1020284"/>
            <a:ext cx="10940671" cy="5051792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621579C7-A43D-ED6C-0235-2EF452E6B7D0}"/>
              </a:ext>
            </a:extLst>
          </p:cNvPr>
          <p:cNvSpPr txBox="1"/>
          <p:nvPr/>
        </p:nvSpPr>
        <p:spPr>
          <a:xfrm>
            <a:off x="772752" y="902795"/>
            <a:ext cx="106748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quanto riguarda gli “</a:t>
            </a:r>
            <a:r>
              <a:rPr lang="it-IT" sz="16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score aggregati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per le dichiarazioni ambientali esplicite (articolo 3, </a:t>
            </a:r>
            <a:r>
              <a:rPr lang="it-IT" sz="1600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Substantiation</a:t>
            </a:r>
            <a:r>
              <a:rPr lang="it-IT" sz="1600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explicit </a:t>
            </a:r>
            <a:r>
              <a:rPr lang="it-IT" sz="1600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it-IT" sz="1600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it-IT" sz="1600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it-IT" sz="1600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it-IT" sz="1600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labels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punto 6), in caso di metodologia di aggregazione mancante a livello europeo, il testo mantiene la possibilità per gli Stati membri di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introdurre o mantenere una metodologia di aggregazione nel diritto nazionale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che può essere utilizzata per formulare un'esplicita dichiarazione ambientale basata su un indicatore o punteggio aggregato degli impatti ambientali, o come base per un'etichetta ambientale aggregata, a condizione che tali dichiarazioni ambientali esplicite ed etichette ambientali siano conformi ai requisiti della direttiva.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Inoltre, il testo: </a:t>
            </a:r>
          </a:p>
          <a:p>
            <a:pPr lvl="1" algn="just"/>
            <a:endParaRPr lang="it-I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mantiene il principio fondamentale della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 ex ante delle asserzioni ambientali esplicite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dei marchi ambientali, come previsto dalla proposta della Commissione. Ciò significa che qualsiasi asserzione ambientale dovrebbe essere verificata da esperti terzi indipendenti prima di essere pubblicata.</a:t>
            </a:r>
          </a:p>
          <a:p>
            <a:pPr lvl="1" algn="just"/>
            <a:endParaRPr lang="it-IT" sz="16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prevede la possibilità di una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procedura semplificata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(art. 3a) per esentare alcuni tipi di asserzioni ambientali esplicite dalla verifica da parte di terzi: le imprese ammissibili dovrebbero dimostrare la loro conformità alle nuove norme compilando un documento tecnico, che deve essere completato prima che l'asserzione sia resa pubblica.</a:t>
            </a:r>
          </a:p>
          <a:p>
            <a:pPr lvl="1" algn="just"/>
            <a:endParaRPr lang="it-IT" sz="1600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425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2639494" y="251276"/>
            <a:ext cx="69130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ORIENTAMENTO GENERALE: I PUNTI PRINCIPALI (3/3)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C738AD0-B251-828A-5326-52C1DFA8C349}"/>
              </a:ext>
            </a:extLst>
          </p:cNvPr>
          <p:cNvSpPr/>
          <p:nvPr/>
        </p:nvSpPr>
        <p:spPr>
          <a:xfrm>
            <a:off x="10181690" y="1027416"/>
            <a:ext cx="1407559" cy="8945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5084A7C-A15D-83A3-498D-78767ECD54D9}"/>
              </a:ext>
            </a:extLst>
          </p:cNvPr>
          <p:cNvSpPr/>
          <p:nvPr/>
        </p:nvSpPr>
        <p:spPr>
          <a:xfrm>
            <a:off x="781488" y="1020284"/>
            <a:ext cx="10940671" cy="5051792"/>
          </a:xfrm>
          <a:prstGeom prst="round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621579C7-A43D-ED6C-0235-2EF452E6B7D0}"/>
              </a:ext>
            </a:extLst>
          </p:cNvPr>
          <p:cNvSpPr txBox="1"/>
          <p:nvPr/>
        </p:nvSpPr>
        <p:spPr>
          <a:xfrm>
            <a:off x="781488" y="1263983"/>
            <a:ext cx="106748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nessuna sanzione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basata sul fatturato;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misure di sostegno per assistere le PMI, comprese le microimprese,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l'intera procedura, tra cui orientamenti e strumenti, nonché misure supplementari per ridurre gli oneri amministrativi a carico degli agricoltori, come anche sostegno finanziario e formazione.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proroga di 8 mesi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il periodo di recepimento delle procedure di verifica per le PMI.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Infine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nonostante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alcuni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miglioramenti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apportati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all’orientamento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generale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il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Consiglio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 ha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apportato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significativi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miglioramenti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quanto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riguarda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riduzione</a:t>
            </a:r>
            <a:r>
              <a:rPr lang="en-US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degli</a:t>
            </a:r>
            <a:r>
              <a:rPr lang="en-US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oneri</a:t>
            </a:r>
            <a:r>
              <a:rPr lang="en-US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la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piena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armonizzazione</a:t>
            </a:r>
            <a:r>
              <a:rPr lang="en-US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767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5EB821C-F8FD-A7E4-2DF7-953F0C9E4ED0}"/>
              </a:ext>
            </a:extLst>
          </p:cNvPr>
          <p:cNvSpPr txBox="1"/>
          <p:nvPr/>
        </p:nvSpPr>
        <p:spPr>
          <a:xfrm>
            <a:off x="4623162" y="288020"/>
            <a:ext cx="2974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Il quadro europeo</a:t>
            </a:r>
            <a:endParaRPr kumimoji="0" lang="it-IT" sz="2000" b="1" i="1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BF7F0E-B587-6D49-B2D0-677195D539B4}"/>
              </a:ext>
            </a:extLst>
          </p:cNvPr>
          <p:cNvCxnSpPr/>
          <p:nvPr/>
        </p:nvCxnSpPr>
        <p:spPr>
          <a:xfrm>
            <a:off x="6191694" y="1036674"/>
            <a:ext cx="0" cy="47846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sellaDiTesto 2">
            <a:extLst>
              <a:ext uri="{FF2B5EF4-FFF2-40B4-BE49-F238E27FC236}">
                <a16:creationId xmlns:a16="http://schemas.microsoft.com/office/drawing/2014/main" id="{A53A8DBA-2D2C-E7B6-91FB-3CEDE04EA41B}"/>
              </a:ext>
            </a:extLst>
          </p:cNvPr>
          <p:cNvSpPr txBox="1"/>
          <p:nvPr/>
        </p:nvSpPr>
        <p:spPr>
          <a:xfrm>
            <a:off x="1401322" y="1009641"/>
            <a:ext cx="3907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POSIZIONE DEGLI STATI MEMBRI</a:t>
            </a:r>
          </a:p>
        </p:txBody>
      </p:sp>
      <p:sp>
        <p:nvSpPr>
          <p:cNvPr id="10" name="CasellaDiTesto 2">
            <a:extLst>
              <a:ext uri="{FF2B5EF4-FFF2-40B4-BE49-F238E27FC236}">
                <a16:creationId xmlns:a16="http://schemas.microsoft.com/office/drawing/2014/main" id="{B3C2A4D6-4478-E2DA-00F9-E7626CDD4773}"/>
              </a:ext>
            </a:extLst>
          </p:cNvPr>
          <p:cNvSpPr txBox="1"/>
          <p:nvPr/>
        </p:nvSpPr>
        <p:spPr>
          <a:xfrm>
            <a:off x="7341431" y="1009641"/>
            <a:ext cx="348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AZIONI DI </a:t>
            </a:r>
            <a:r>
              <a:rPr lang="it-IT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BUSINESSEUROPE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84B72A-FA50-5AFB-32FF-CAB74382A359}"/>
              </a:ext>
            </a:extLst>
          </p:cNvPr>
          <p:cNvSpPr txBox="1"/>
          <p:nvPr/>
        </p:nvSpPr>
        <p:spPr>
          <a:xfrm>
            <a:off x="6288772" y="1480564"/>
            <a:ext cx="568276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 marR="0" lvl="0" indent="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0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marR="0" lvl="1" indent="-28575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 sz="130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</a:lstStyle>
          <a:p>
            <a:r>
              <a:rPr lang="en-US" dirty="0"/>
              <a:t>BE il 3 </a:t>
            </a:r>
            <a:r>
              <a:rPr lang="en-US" dirty="0" err="1"/>
              <a:t>giugno</a:t>
            </a:r>
            <a:r>
              <a:rPr lang="en-US" dirty="0"/>
              <a:t> </a:t>
            </a:r>
            <a:r>
              <a:rPr lang="en-US" dirty="0" err="1"/>
              <a:t>u.s.</a:t>
            </a:r>
            <a:r>
              <a:rPr lang="en-US" dirty="0"/>
              <a:t> ha </a:t>
            </a:r>
            <a:r>
              <a:rPr lang="en-US" dirty="0" err="1"/>
              <a:t>pubblicato</a:t>
            </a:r>
            <a:r>
              <a:rPr lang="en-US" dirty="0"/>
              <a:t> un </a:t>
            </a:r>
            <a:r>
              <a:rPr lang="en-US" i="1" dirty="0"/>
              <a:t>Joint Industry Statement</a:t>
            </a:r>
            <a:r>
              <a:rPr lang="en-US" dirty="0"/>
              <a:t>, </a:t>
            </a:r>
            <a:r>
              <a:rPr lang="en-US" dirty="0" err="1"/>
              <a:t>supportato</a:t>
            </a:r>
            <a:r>
              <a:rPr lang="en-US" dirty="0"/>
              <a:t> </a:t>
            </a:r>
            <a:r>
              <a:rPr lang="en-US" dirty="0" err="1"/>
              <a:t>anche</a:t>
            </a:r>
            <a:r>
              <a:rPr lang="en-US" dirty="0"/>
              <a:t> da Confindustria, in cui: </a:t>
            </a:r>
          </a:p>
          <a:p>
            <a:pPr lvl="1"/>
            <a:endParaRPr lang="en-US" dirty="0"/>
          </a:p>
          <a:p>
            <a:pPr lvl="1"/>
            <a:r>
              <a:rPr lang="en-US" dirty="0" err="1"/>
              <a:t>chiede</a:t>
            </a:r>
            <a:r>
              <a:rPr lang="en-US" dirty="0"/>
              <a:t> al </a:t>
            </a:r>
            <a:r>
              <a:rPr lang="en-US" dirty="0" err="1"/>
              <a:t>Consiglio</a:t>
            </a:r>
            <a:r>
              <a:rPr lang="en-US" dirty="0"/>
              <a:t> di </a:t>
            </a:r>
            <a:r>
              <a:rPr lang="en-US" dirty="0" err="1"/>
              <a:t>stabilire</a:t>
            </a:r>
            <a:r>
              <a:rPr lang="en-US" dirty="0"/>
              <a:t> un </a:t>
            </a:r>
            <a:r>
              <a:rPr lang="en-US" dirty="0" err="1"/>
              <a:t>quadro</a:t>
            </a:r>
            <a:r>
              <a:rPr lang="en-US" dirty="0"/>
              <a:t> </a:t>
            </a:r>
            <a:r>
              <a:rPr lang="en-US" dirty="0" err="1"/>
              <a:t>certo</a:t>
            </a:r>
            <a:r>
              <a:rPr lang="en-US" dirty="0"/>
              <a:t> e </a:t>
            </a:r>
            <a:r>
              <a:rPr lang="en-US" dirty="0" err="1"/>
              <a:t>pragmatico</a:t>
            </a:r>
            <a:r>
              <a:rPr lang="en-US" dirty="0"/>
              <a:t> per la </a:t>
            </a:r>
            <a:r>
              <a:rPr lang="en-US" dirty="0" err="1"/>
              <a:t>Direttiva</a:t>
            </a:r>
            <a:r>
              <a:rPr lang="en-US" dirty="0"/>
              <a:t> </a:t>
            </a:r>
            <a:r>
              <a:rPr lang="en-US" dirty="0" err="1"/>
              <a:t>sulle</a:t>
            </a:r>
            <a:r>
              <a:rPr lang="en-US" dirty="0"/>
              <a:t> </a:t>
            </a:r>
            <a:r>
              <a:rPr lang="en-US" dirty="0" err="1"/>
              <a:t>dichiarazioni</a:t>
            </a:r>
            <a:r>
              <a:rPr lang="en-US" dirty="0"/>
              <a:t> </a:t>
            </a:r>
            <a:r>
              <a:rPr lang="en-US" dirty="0" err="1"/>
              <a:t>ambientali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In particolare, </a:t>
            </a:r>
            <a:r>
              <a:rPr lang="en-US" dirty="0" err="1"/>
              <a:t>chiedendo</a:t>
            </a:r>
            <a:r>
              <a:rPr lang="en-US" dirty="0"/>
              <a:t> che la legislazione garantisca: </a:t>
            </a:r>
          </a:p>
          <a:p>
            <a:endParaRPr lang="en-US" dirty="0"/>
          </a:p>
          <a:p>
            <a:pPr lvl="1"/>
            <a:r>
              <a:rPr lang="it-IT" dirty="0"/>
              <a:t>chiarezza, prevedibilità e certezza giuridica, con una procedura semplificata e una presunzione di conformità.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un approccio che incoraggi l'innovazione sostenibile, evitando requisiti sproporzionati. 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un equilibrio nelle informazioni fornite ai consumatori, evitando un sovraccarico di dati. </a:t>
            </a:r>
          </a:p>
          <a:p>
            <a:pPr lvl="1"/>
            <a:endParaRPr lang="it-IT" dirty="0"/>
          </a:p>
          <a:p>
            <a:pPr lvl="1"/>
            <a:r>
              <a:rPr lang="it-IT" dirty="0"/>
              <a:t>maggiore armonizzazione a livello UE per prevenire frammentazioni e garantire condizioni di parità.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6ACD0C-1613-D179-5782-B6CCD4913E14}"/>
              </a:ext>
            </a:extLst>
          </p:cNvPr>
          <p:cNvSpPr txBox="1"/>
          <p:nvPr/>
        </p:nvSpPr>
        <p:spPr>
          <a:xfrm>
            <a:off x="165895" y="1477165"/>
            <a:ext cx="580758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Durante il Consiglio Ambiente dello scorso 17 giugno Spagna, Svezia, Slovenia, Paesi Bassi, Lituania, Irlanda, Cipro, Grecia, Croazia, Danimarca, Lussemburgo, Polonia, Romania, Francia, Portogallo, Estonia, Malta, Finlandia e Ungheria hanno sostenuto l’approccio generale del Consiglio.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Tuttavia: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Svezia e Finlandia hanno criticato l'inclusione delle microimprese nella Direttiva;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Malta ha sottolineato la necessità di ridurre gli oneri amministrativi;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Alcuni Stati membri hanno criticato l'inclusione delle microimprese nell’ambito di applicazione. 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Inoltre: </a:t>
            </a: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Germania, Slovacchia, Austria e Lettonia hanno respinto il testo citando un impatto negativo sulle PMI e sulle microimprese, criticando in particolare le misure sproporzionate e gli oneri amministrativi.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Presidenza belga ha proposto un Approccio Generale rivisto per affrontare queste preoccupazioni, </a:t>
            </a:r>
            <a:r>
              <a:rPr lang="it-IT" sz="1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introducendo disposizioni a supporto delle microimprese e posticipando la data di entrata in vigore a 50 mesi</a:t>
            </a:r>
            <a:r>
              <a:rPr lang="it-IT" sz="13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13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042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110901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/>
          <p:nvPr/>
        </p:nvGrpSpPr>
        <p:grpSpPr>
          <a:xfrm>
            <a:off x="-2443209" y="-226488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</p:grp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5634F847-1E87-4E82-AD99-FDD25D522D66}"/>
              </a:ext>
            </a:extLst>
          </p:cNvPr>
          <p:cNvSpPr txBox="1"/>
          <p:nvPr/>
        </p:nvSpPr>
        <p:spPr>
          <a:xfrm flipH="1">
            <a:off x="-998375" y="495294"/>
            <a:ext cx="1260396" cy="66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it-IT" sz="185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</a:br>
            <a:endParaRPr kumimoji="0" lang="it-IT" sz="1850" b="0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B34F1496-A053-9AD1-09D7-6D09EF79865C}"/>
              </a:ext>
            </a:extLst>
          </p:cNvPr>
          <p:cNvSpPr txBox="1"/>
          <p:nvPr/>
        </p:nvSpPr>
        <p:spPr>
          <a:xfrm>
            <a:off x="1047800" y="241248"/>
            <a:ext cx="10124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 AZIONI DI CONFINDUSTRIA</a:t>
            </a:r>
          </a:p>
        </p:txBody>
      </p:sp>
      <p:sp>
        <p:nvSpPr>
          <p:cNvPr id="62" name="Rectangle 14">
            <a:extLst>
              <a:ext uri="{FF2B5EF4-FFF2-40B4-BE49-F238E27FC236}">
                <a16:creationId xmlns:a16="http://schemas.microsoft.com/office/drawing/2014/main" id="{51504DFB-EDFD-6773-7D8C-975903BFBDA9}"/>
              </a:ext>
            </a:extLst>
          </p:cNvPr>
          <p:cNvSpPr/>
          <p:nvPr/>
        </p:nvSpPr>
        <p:spPr>
          <a:xfrm>
            <a:off x="1839063" y="1754860"/>
            <a:ext cx="1010652" cy="920341"/>
          </a:xfrm>
          <a:prstGeom prst="rect">
            <a:avLst/>
          </a:prstGeom>
          <a:solidFill>
            <a:srgbClr val="2F559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ctangle 32">
            <a:extLst>
              <a:ext uri="{FF2B5EF4-FFF2-40B4-BE49-F238E27FC236}">
                <a16:creationId xmlns:a16="http://schemas.microsoft.com/office/drawing/2014/main" id="{D0052627-C994-72B6-3599-B71D5785D4B4}"/>
              </a:ext>
            </a:extLst>
          </p:cNvPr>
          <p:cNvSpPr/>
          <p:nvPr/>
        </p:nvSpPr>
        <p:spPr>
          <a:xfrm>
            <a:off x="1839063" y="3066840"/>
            <a:ext cx="1010652" cy="920341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 33">
            <a:extLst>
              <a:ext uri="{FF2B5EF4-FFF2-40B4-BE49-F238E27FC236}">
                <a16:creationId xmlns:a16="http://schemas.microsoft.com/office/drawing/2014/main" id="{934A7CB1-68BA-DF3A-4B14-B73DF65773F9}"/>
              </a:ext>
            </a:extLst>
          </p:cNvPr>
          <p:cNvSpPr/>
          <p:nvPr/>
        </p:nvSpPr>
        <p:spPr>
          <a:xfrm>
            <a:off x="1839063" y="4413705"/>
            <a:ext cx="1010652" cy="920341"/>
          </a:xfrm>
          <a:prstGeom prst="rect">
            <a:avLst/>
          </a:prstGeom>
          <a:solidFill>
            <a:srgbClr val="8FAAD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TextBox 37">
            <a:extLst>
              <a:ext uri="{FF2B5EF4-FFF2-40B4-BE49-F238E27FC236}">
                <a16:creationId xmlns:a16="http://schemas.microsoft.com/office/drawing/2014/main" id="{978E23B0-659D-BD20-9E3F-816B2EC82D4C}"/>
              </a:ext>
            </a:extLst>
          </p:cNvPr>
          <p:cNvSpPr txBox="1"/>
          <p:nvPr/>
        </p:nvSpPr>
        <p:spPr>
          <a:xfrm>
            <a:off x="1831860" y="1869037"/>
            <a:ext cx="10106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1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0" name="TextBox 38">
            <a:extLst>
              <a:ext uri="{FF2B5EF4-FFF2-40B4-BE49-F238E27FC236}">
                <a16:creationId xmlns:a16="http://schemas.microsoft.com/office/drawing/2014/main" id="{D551467B-CD03-D2E7-6BE9-0AC96FE4200E}"/>
              </a:ext>
            </a:extLst>
          </p:cNvPr>
          <p:cNvSpPr txBox="1"/>
          <p:nvPr/>
        </p:nvSpPr>
        <p:spPr>
          <a:xfrm>
            <a:off x="1831860" y="3180586"/>
            <a:ext cx="10106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2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81" name="TextBox 39">
            <a:extLst>
              <a:ext uri="{FF2B5EF4-FFF2-40B4-BE49-F238E27FC236}">
                <a16:creationId xmlns:a16="http://schemas.microsoft.com/office/drawing/2014/main" id="{E8AA0F3F-C789-CD5B-9934-6119CFF31F31}"/>
              </a:ext>
            </a:extLst>
          </p:cNvPr>
          <p:cNvSpPr txBox="1"/>
          <p:nvPr/>
        </p:nvSpPr>
        <p:spPr>
          <a:xfrm>
            <a:off x="1831860" y="4527881"/>
            <a:ext cx="10106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3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127" name="CasellaDiTesto 126">
            <a:extLst>
              <a:ext uri="{FF2B5EF4-FFF2-40B4-BE49-F238E27FC236}">
                <a16:creationId xmlns:a16="http://schemas.microsoft.com/office/drawing/2014/main" id="{297816D4-55BB-452E-BA8A-EE732622836D}"/>
              </a:ext>
            </a:extLst>
          </p:cNvPr>
          <p:cNvSpPr txBox="1"/>
          <p:nvPr/>
        </p:nvSpPr>
        <p:spPr>
          <a:xfrm>
            <a:off x="2873995" y="1754860"/>
            <a:ext cx="740196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Abbiamo condiviso il nostro documento di posizione e il pacchetto di emendamenti con tutti gli eurodeputati italiani delle Commissioni parlamentari interessate (ENVI, IMCO)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Abbiamo contribuito all’elaborazione di un position paper sul tema in seno a </a:t>
            </a:r>
            <a:r>
              <a:rPr kumimoji="0" lang="it-IT" sz="1400" b="0" i="1" u="none" strike="noStrike" kern="1200" cap="none" spc="0" normalizeH="0" baseline="0" noProof="0" dirty="0" err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BusinessEurope</a:t>
            </a:r>
            <a:r>
              <a:rPr kumimoji="0" lang="it-IT" sz="1400" b="0" i="1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it-IT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CasellaDiTesto 128">
            <a:extLst>
              <a:ext uri="{FF2B5EF4-FFF2-40B4-BE49-F238E27FC236}">
                <a16:creationId xmlns:a16="http://schemas.microsoft.com/office/drawing/2014/main" id="{6EE2888C-7318-55DF-A601-29BB0C4C5CD7}"/>
              </a:ext>
            </a:extLst>
          </p:cNvPr>
          <p:cNvSpPr txBox="1"/>
          <p:nvPr/>
        </p:nvSpPr>
        <p:spPr>
          <a:xfrm>
            <a:off x="2873995" y="3035485"/>
            <a:ext cx="74262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it-IT" sz="14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Abbiamo mantenuto un costante dialogo con i parlamentari europei coinvolti nel processo legislativo, in particolare l’On. Carlo Fidanza, relatore ombra nella Commissione IMCO e l’On. Pietro Fiocchi, relatore ombra nelle Commissione ENVI (entrambi rieletti nel nuovo Parlamento, manterranno quindi il loro ruolo).</a:t>
            </a:r>
          </a:p>
        </p:txBody>
      </p:sp>
      <p:sp>
        <p:nvSpPr>
          <p:cNvPr id="131" name="CasellaDiTesto 130">
            <a:extLst>
              <a:ext uri="{FF2B5EF4-FFF2-40B4-BE49-F238E27FC236}">
                <a16:creationId xmlns:a16="http://schemas.microsoft.com/office/drawing/2014/main" id="{7AE1112C-42AB-24B3-EADD-E793C07B4134}"/>
              </a:ext>
            </a:extLst>
          </p:cNvPr>
          <p:cNvSpPr txBox="1"/>
          <p:nvPr/>
        </p:nvSpPr>
        <p:spPr>
          <a:xfrm>
            <a:off x="2849715" y="4643042"/>
            <a:ext cx="742624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t-IT"/>
            </a:defPPr>
            <a:lvl1pPr marL="171450" marR="0" lvl="0" indent="-171450" algn="ju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 kumimoji="0" sz="1200" b="0" i="0" u="none" strike="noStrike" cap="none" spc="0" normalizeH="0" baseline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sz="1400" dirty="0"/>
              <a:t>Stiamo lavorando a stretto contatto con la Rappresentanza Italiana presso l’UE, con il Ministero dell’Ambiente e della Sicurezza Energetica e delle Imprese e del Made in </a:t>
            </a:r>
            <a:r>
              <a:rPr lang="it-IT" sz="1400" dirty="0" err="1"/>
              <a:t>Italy</a:t>
            </a:r>
            <a:r>
              <a:rPr lang="it-IT" sz="1400" dirty="0"/>
              <a:t> per veicolare la posizione del Sistema Confindustria.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054A902F-6C98-CDAD-6035-7087A666DE2A}"/>
              </a:ext>
            </a:extLst>
          </p:cNvPr>
          <p:cNvSpPr txBox="1"/>
          <p:nvPr/>
        </p:nvSpPr>
        <p:spPr>
          <a:xfrm>
            <a:off x="-368177" y="901909"/>
            <a:ext cx="10674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sz="1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questo quadro, si ripotano di seguito le principali azioni di Confindustria: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15D3E717-9AB3-CDCA-EC81-561C21C7630D}"/>
              </a:ext>
            </a:extLst>
          </p:cNvPr>
          <p:cNvSpPr txBox="1"/>
          <p:nvPr/>
        </p:nvSpPr>
        <p:spPr>
          <a:xfrm>
            <a:off x="-349460" y="5533722"/>
            <a:ext cx="124626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4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Come anticipato, i negoziati inizieranno con il nuovo ciclo legislativo. Nonostante alcuni miglioramenti apportati all’orientamento generale, Confindustria continuerà a chiedere di superare le criticità ancora presenti nel testo della Direttiva, che rischiano di creare incertezze agli operatori.</a:t>
            </a:r>
          </a:p>
        </p:txBody>
      </p:sp>
    </p:spTree>
    <p:extLst>
      <p:ext uri="{BB962C8B-B14F-4D97-AF65-F5344CB8AC3E}">
        <p14:creationId xmlns:p14="http://schemas.microsoft.com/office/powerpoint/2010/main" val="1015811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2" name="Gruppo 71">
            <a:extLst>
              <a:ext uri="{FF2B5EF4-FFF2-40B4-BE49-F238E27FC236}">
                <a16:creationId xmlns:a16="http://schemas.microsoft.com/office/drawing/2014/main" id="{4FFF5E87-D0BF-9142-AD75-0FE8DA1E5EBC}"/>
              </a:ext>
            </a:extLst>
          </p:cNvPr>
          <p:cNvGrpSpPr/>
          <p:nvPr/>
        </p:nvGrpSpPr>
        <p:grpSpPr>
          <a:xfrm>
            <a:off x="-121141" y="6110901"/>
            <a:ext cx="12462637" cy="894504"/>
            <a:chOff x="-121141" y="6091519"/>
            <a:chExt cx="12462637" cy="894504"/>
          </a:xfrm>
        </p:grpSpPr>
        <p:sp>
          <p:nvSpPr>
            <p:cNvPr id="73" name="Rettangolo 72">
              <a:extLst>
                <a:ext uri="{FF2B5EF4-FFF2-40B4-BE49-F238E27FC236}">
                  <a16:creationId xmlns:a16="http://schemas.microsoft.com/office/drawing/2014/main" id="{3356B427-F3D6-6744-A016-C734E91795A2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4" name="Immagine 73">
              <a:extLst>
                <a:ext uri="{FF2B5EF4-FFF2-40B4-BE49-F238E27FC236}">
                  <a16:creationId xmlns:a16="http://schemas.microsoft.com/office/drawing/2014/main" id="{D3095C2F-697A-1E4A-B5A3-3A2F1F55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grpSp>
        <p:nvGrpSpPr>
          <p:cNvPr id="65" name="Gruppo 64">
            <a:extLst>
              <a:ext uri="{FF2B5EF4-FFF2-40B4-BE49-F238E27FC236}">
                <a16:creationId xmlns:a16="http://schemas.microsoft.com/office/drawing/2014/main" id="{82EF9F00-3FD3-6940-8A5A-1623726AEBF0}"/>
              </a:ext>
            </a:extLst>
          </p:cNvPr>
          <p:cNvGrpSpPr/>
          <p:nvPr/>
        </p:nvGrpSpPr>
        <p:grpSpPr>
          <a:xfrm>
            <a:off x="-2443209" y="-226488"/>
            <a:ext cx="7295360" cy="7566905"/>
            <a:chOff x="-1774567" y="-19829"/>
            <a:chExt cx="6662903" cy="6910907"/>
          </a:xfrm>
        </p:grpSpPr>
        <p:sp>
          <p:nvSpPr>
            <p:cNvPr id="66" name="Figura a mano libera 65">
              <a:extLst>
                <a:ext uri="{FF2B5EF4-FFF2-40B4-BE49-F238E27FC236}">
                  <a16:creationId xmlns:a16="http://schemas.microsoft.com/office/drawing/2014/main" id="{906AECE4-322E-144A-AAAD-BF0ED8821B73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  <p:grpSp>
          <p:nvGrpSpPr>
            <p:cNvPr id="67" name="Gruppo 66">
              <a:extLst>
                <a:ext uri="{FF2B5EF4-FFF2-40B4-BE49-F238E27FC236}">
                  <a16:creationId xmlns:a16="http://schemas.microsoft.com/office/drawing/2014/main" id="{85B1AD01-0B64-2741-9A91-50636E0B284B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69" name="Figura a mano libera 68">
                <a:extLst>
                  <a:ext uri="{FF2B5EF4-FFF2-40B4-BE49-F238E27FC236}">
                    <a16:creationId xmlns:a16="http://schemas.microsoft.com/office/drawing/2014/main" id="{1DB2FA67-5D5F-AE4A-B559-E53375163C4F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  <p:sp>
            <p:nvSpPr>
              <p:cNvPr id="70" name="Figura a mano libera 69">
                <a:extLst>
                  <a:ext uri="{FF2B5EF4-FFF2-40B4-BE49-F238E27FC236}">
                    <a16:creationId xmlns:a16="http://schemas.microsoft.com/office/drawing/2014/main" id="{EA540763-01FC-604B-B597-025CA4D0C2B4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p:grpSp>
        <p:sp>
          <p:nvSpPr>
            <p:cNvPr id="68" name="Figura a mano libera 67">
              <a:extLst>
                <a:ext uri="{FF2B5EF4-FFF2-40B4-BE49-F238E27FC236}">
                  <a16:creationId xmlns:a16="http://schemas.microsoft.com/office/drawing/2014/main" id="{A3A45DB9-284F-584A-B81E-2307843A1051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t-IT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</a:p>
          </p:txBody>
        </p:sp>
      </p:grp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5634F847-1E87-4E82-AD99-FDD25D522D66}"/>
              </a:ext>
            </a:extLst>
          </p:cNvPr>
          <p:cNvSpPr txBox="1"/>
          <p:nvPr/>
        </p:nvSpPr>
        <p:spPr>
          <a:xfrm flipH="1">
            <a:off x="-998375" y="495294"/>
            <a:ext cx="1260396" cy="661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it-IT" sz="185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lt"/>
                <a:cs typeface="Calibri" panose="020F0502020204030204"/>
              </a:rPr>
            </a:br>
            <a:endParaRPr kumimoji="0" lang="it-IT" sz="1850" b="0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Calibri" panose="020F0502020204030204"/>
              <a:ea typeface="+mn-lt"/>
              <a:cs typeface="Calibri" panose="020F0502020204030204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B34F1496-A053-9AD1-09D7-6D09EF79865C}"/>
              </a:ext>
            </a:extLst>
          </p:cNvPr>
          <p:cNvSpPr txBox="1"/>
          <p:nvPr/>
        </p:nvSpPr>
        <p:spPr>
          <a:xfrm>
            <a:off x="1047800" y="241248"/>
            <a:ext cx="10124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 POSIZIONE DI CONFINDUSTRIA</a:t>
            </a:r>
          </a:p>
        </p:txBody>
      </p:sp>
      <p:sp>
        <p:nvSpPr>
          <p:cNvPr id="3" name="TextBox 4">
            <a:extLst>
              <a:ext uri="{FF2B5EF4-FFF2-40B4-BE49-F238E27FC236}">
                <a16:creationId xmlns:a16="http://schemas.microsoft.com/office/drawing/2014/main" id="{054A902F-6C98-CDAD-6035-7087A666DE2A}"/>
              </a:ext>
            </a:extLst>
          </p:cNvPr>
          <p:cNvSpPr txBox="1"/>
          <p:nvPr/>
        </p:nvSpPr>
        <p:spPr>
          <a:xfrm>
            <a:off x="-368177" y="901909"/>
            <a:ext cx="1219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VALIDITA’ SCIENTIFICA: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Riteniamo essenziale che le comunicazioni ambientali siano basate su metodologie e dati scientificamente e globalmente riconosciuti. Questo assicura l’affidabilità e la comparabilità delle informazioni fornite.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METODOLOGIE UNIFORMI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Le metodologie utilizzate per comunicare le performance ambientali dovrebbero essere stabilite in maniera omogenea e uniforme dalla Commissione Europea. 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OBIETTIVITA’ DELLE INFORMAZIONI: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metodologie utilizzate e le relative comunicazioni non dovrebbero dare dei «giudizi» o delle «patenti», ma solamente fornire dati e informazioni chiare e accurate sulle performance ambientali. In questo senso, è fondamentale che le informazioni siano presentate in modo chiaro e trasparente.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regolamentazione chiara e uniforme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promuove la trasparenza e accresce la fiducia dei consumatori. Inoltre, una regolamentazione rigorosa delle dichiarazioni ambientali, basata su standard scientifici e metodologie uniformi approvate a livello europeo, non solo </a:t>
            </a: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protegge i consumatori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 </a:t>
            </a:r>
            <a:r>
              <a:rPr lang="it-IT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facilita anche la crescita e lo sviluppo sostenibile delle imprese 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attraverso una comunicazione ambientale responsabile e trasparente.</a:t>
            </a:r>
          </a:p>
          <a:p>
            <a:pPr lvl="1" algn="just"/>
            <a:endParaRPr lang="it-IT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702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id="{29C16402-2D8A-B043-85D7-592145D3958E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3B1F3CA6-15FD-444C-9D6D-5F1C0F2CE9F3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2" name="Immagine 41">
              <a:extLst>
                <a:ext uri="{FF2B5EF4-FFF2-40B4-BE49-F238E27FC236}">
                  <a16:creationId xmlns:a16="http://schemas.microsoft.com/office/drawing/2014/main" id="{8BEAFDB7-2D48-AA42-8E80-91C3A6C7C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3" name="Gruppo 32">
            <a:extLst>
              <a:ext uri="{FF2B5EF4-FFF2-40B4-BE49-F238E27FC236}">
                <a16:creationId xmlns:a16="http://schemas.microsoft.com/office/drawing/2014/main" id="{D89FD05A-126A-0048-A7FF-17CB1F8C4DB2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34" name="Figura a mano libera 33">
              <a:extLst>
                <a:ext uri="{FF2B5EF4-FFF2-40B4-BE49-F238E27FC236}">
                  <a16:creationId xmlns:a16="http://schemas.microsoft.com/office/drawing/2014/main" id="{D7A0E9C8-EC4E-C84C-AAE5-98E4BBBC53C8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5" name="Gruppo 34">
              <a:extLst>
                <a:ext uri="{FF2B5EF4-FFF2-40B4-BE49-F238E27FC236}">
                  <a16:creationId xmlns:a16="http://schemas.microsoft.com/office/drawing/2014/main" id="{BA8028B2-92CE-E544-9EA5-2BE88147E030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37" name="Figura a mano libera 36">
                <a:extLst>
                  <a:ext uri="{FF2B5EF4-FFF2-40B4-BE49-F238E27FC236}">
                    <a16:creationId xmlns:a16="http://schemas.microsoft.com/office/drawing/2014/main" id="{398C9900-8B4F-2749-A027-52B907CE684C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38" name="Figura a mano libera 37">
                <a:extLst>
                  <a:ext uri="{FF2B5EF4-FFF2-40B4-BE49-F238E27FC236}">
                    <a16:creationId xmlns:a16="http://schemas.microsoft.com/office/drawing/2014/main" id="{77A26FC1-C562-6241-98CA-190CE46315E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6" name="Figura a mano libera 35">
              <a:extLst>
                <a:ext uri="{FF2B5EF4-FFF2-40B4-BE49-F238E27FC236}">
                  <a16:creationId xmlns:a16="http://schemas.microsoft.com/office/drawing/2014/main" id="{4E9B0110-B30E-854F-9E5E-64104F928D98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1982891" y="125082"/>
            <a:ext cx="8154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quadro d’insieme</a:t>
            </a:r>
          </a:p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INFORMAZIONE RESPONSABILE – CSRD E GREEN CLAIMS (1/2)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50548CC8-06EB-718A-8128-65DAE4230D74}"/>
              </a:ext>
            </a:extLst>
          </p:cNvPr>
          <p:cNvSpPr txBox="1"/>
          <p:nvPr/>
        </p:nvSpPr>
        <p:spPr>
          <a:xfrm>
            <a:off x="-364294" y="908050"/>
            <a:ext cx="124626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sz="1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it-IT" sz="15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Corporate </a:t>
            </a:r>
            <a:r>
              <a:rPr lang="it-IT" sz="1500" b="1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</a:t>
            </a:r>
            <a:r>
              <a:rPr lang="it-IT" sz="1500" b="1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Reporting Directive </a:t>
            </a:r>
            <a:r>
              <a:rPr lang="it-IT" sz="15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(CSRD) </a:t>
            </a: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la Direttiva UE – entrata in vigore il 5 gennaio 2023 - che rende obbligatorio per determinate imprese, rendicontare la propria sostenibilità e riportare tutte le informazioni necessarie a capire come le questioni di sostenibilità incidono sulle loro attività (finanziaria) e come queste ultime incidano su persone e ambiente (d’impatto). 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5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Direttiva, infatti, prevede che le imprese divulghino informazioni sia sui rischi ESG a cui sono esposte, sia sugli impatti causati dalle attività aziendali sui fattori di sostenibilità (inclusi anche quelli della catena del valore). L’informazione di sostenibilità, inoltre, avrà natura quantitativa e qualitativa (quindi narrativa), e dovrà essere sia di carattere retrospettivo che prospettico.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sz="15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CSRD persegue diversi obiettivi, tra cui: </a:t>
            </a:r>
          </a:p>
          <a:p>
            <a:pPr marL="1257300" lvl="2" indent="-342900" algn="just">
              <a:buFont typeface="+mj-lt"/>
              <a:buAutoNum type="arabicPeriod"/>
            </a:pPr>
            <a:endParaRPr lang="it-IT" sz="15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algn="just">
              <a:buFont typeface="+mj-lt"/>
              <a:buAutoNum type="arabicPeriod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migliorare i dati comunicati dalle imprese riguardo all’impatto che esse producono sull’ambiente e sulle persone;</a:t>
            </a:r>
          </a:p>
          <a:p>
            <a:pPr marL="1257300" lvl="2" indent="-342900" algn="just">
              <a:buFont typeface="+mj-lt"/>
              <a:buAutoNum type="arabicPeriod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andare verso una finanza sostenibile, che segue i criteri ESG per indirizzare gli investimenti verso attività e progetti sostenibili a lungo termie;</a:t>
            </a:r>
          </a:p>
          <a:p>
            <a:pPr marL="1257300" lvl="2" indent="-342900" algn="just">
              <a:buFont typeface="+mj-lt"/>
              <a:buAutoNum type="arabicPeriod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operare per raggiungere la neutralità climatica prevista dal Green Deal europeo.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82D722A-3787-A0CE-82E8-8474A6944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4799" y="4295463"/>
            <a:ext cx="1377237" cy="1377237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AF6CA5FE-F3F0-8F2D-DB7A-BF6E2904D280}"/>
              </a:ext>
            </a:extLst>
          </p:cNvPr>
          <p:cNvSpPr txBox="1"/>
          <p:nvPr/>
        </p:nvSpPr>
        <p:spPr>
          <a:xfrm>
            <a:off x="-340643" y="4739826"/>
            <a:ext cx="10725982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All’interno di questo quadro, per rendicontare le imprese dovranno utilizzare gli </a:t>
            </a:r>
            <a:r>
              <a:rPr lang="it-IT" sz="15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 (ESRS) </a:t>
            </a: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elaborati dall’</a:t>
            </a:r>
            <a:r>
              <a:rPr lang="it-IT" sz="15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EFRAG</a:t>
            </a: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che stabiliscono </a:t>
            </a:r>
            <a:r>
              <a:rPr lang="it-IT" sz="15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regole e requisiti per la rendicontazione </a:t>
            </a:r>
            <a:r>
              <a:rPr lang="it-IT" sz="15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 parte delle aziende degli impatti, delle opportunità e dei rischi legati alla sostenibilità. </a:t>
            </a:r>
          </a:p>
        </p:txBody>
      </p:sp>
    </p:spTree>
    <p:extLst>
      <p:ext uri="{BB962C8B-B14F-4D97-AF65-F5344CB8AC3E}">
        <p14:creationId xmlns:p14="http://schemas.microsoft.com/office/powerpoint/2010/main" val="4269069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id="{29C16402-2D8A-B043-85D7-592145D3958E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3B1F3CA6-15FD-444C-9D6D-5F1C0F2CE9F3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2" name="Immagine 41">
              <a:extLst>
                <a:ext uri="{FF2B5EF4-FFF2-40B4-BE49-F238E27FC236}">
                  <a16:creationId xmlns:a16="http://schemas.microsoft.com/office/drawing/2014/main" id="{8BEAFDB7-2D48-AA42-8E80-91C3A6C7C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3" name="Gruppo 32">
            <a:extLst>
              <a:ext uri="{FF2B5EF4-FFF2-40B4-BE49-F238E27FC236}">
                <a16:creationId xmlns:a16="http://schemas.microsoft.com/office/drawing/2014/main" id="{D89FD05A-126A-0048-A7FF-17CB1F8C4DB2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34" name="Figura a mano libera 33">
              <a:extLst>
                <a:ext uri="{FF2B5EF4-FFF2-40B4-BE49-F238E27FC236}">
                  <a16:creationId xmlns:a16="http://schemas.microsoft.com/office/drawing/2014/main" id="{D7A0E9C8-EC4E-C84C-AAE5-98E4BBBC53C8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5" name="Gruppo 34">
              <a:extLst>
                <a:ext uri="{FF2B5EF4-FFF2-40B4-BE49-F238E27FC236}">
                  <a16:creationId xmlns:a16="http://schemas.microsoft.com/office/drawing/2014/main" id="{BA8028B2-92CE-E544-9EA5-2BE88147E030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37" name="Figura a mano libera 36">
                <a:extLst>
                  <a:ext uri="{FF2B5EF4-FFF2-40B4-BE49-F238E27FC236}">
                    <a16:creationId xmlns:a16="http://schemas.microsoft.com/office/drawing/2014/main" id="{398C9900-8B4F-2749-A027-52B907CE684C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38" name="Figura a mano libera 37">
                <a:extLst>
                  <a:ext uri="{FF2B5EF4-FFF2-40B4-BE49-F238E27FC236}">
                    <a16:creationId xmlns:a16="http://schemas.microsoft.com/office/drawing/2014/main" id="{77A26FC1-C562-6241-98CA-190CE46315E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6" name="Figura a mano libera 35">
              <a:extLst>
                <a:ext uri="{FF2B5EF4-FFF2-40B4-BE49-F238E27FC236}">
                  <a16:creationId xmlns:a16="http://schemas.microsoft.com/office/drawing/2014/main" id="{4E9B0110-B30E-854F-9E5E-64104F928D98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1982891" y="125082"/>
            <a:ext cx="8154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quadro d’insieme</a:t>
            </a:r>
          </a:p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INFORMAZIONE RESPONSABILE – CSRD E GREEN CLAIMS (2/2)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8EAE4428-802A-F2A1-92CB-B20071329D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8081" y="1159185"/>
            <a:ext cx="8859486" cy="4248743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559F9EF-2B97-8BF1-9149-B7C6F90390F0}"/>
              </a:ext>
            </a:extLst>
          </p:cNvPr>
          <p:cNvSpPr txBox="1"/>
          <p:nvPr/>
        </p:nvSpPr>
        <p:spPr>
          <a:xfrm>
            <a:off x="0" y="1061690"/>
            <a:ext cx="315263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nuova disciplina coinvolgerà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tutte le imprese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anche indirettamente ed indipendentemente dalla loro dimensione. Sappiamo, infatti, che le dinamiche sottese alle catene di fornitura globali impongono a tutte le imprese che in esse vi operano - siano esse grandi o piccole, sia a monte che a valle - rigorosi comportamenti sotto il triplice profilo ambientale, sociale ed economico, pena l’esclusione dalle stesse catene e, quindi, dal mercato. 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F30C4D7-4251-2746-E4C8-FFF63A9C7FD4}"/>
              </a:ext>
            </a:extLst>
          </p:cNvPr>
          <p:cNvSpPr txBox="1"/>
          <p:nvPr/>
        </p:nvSpPr>
        <p:spPr>
          <a:xfrm>
            <a:off x="11470" y="5457336"/>
            <a:ext cx="1210609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Anche da questo quadro, quindi, emerge chiaramente come l’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affidabilità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la </a:t>
            </a:r>
            <a:r>
              <a:rPr lang="it-IT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correttezza </a:t>
            </a:r>
            <a:r>
              <a:rPr lang="it-IT" sz="1600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 dati forniti dalle imprese saranno di fondamentale importanza.</a:t>
            </a:r>
          </a:p>
        </p:txBody>
      </p:sp>
    </p:spTree>
    <p:extLst>
      <p:ext uri="{BB962C8B-B14F-4D97-AF65-F5344CB8AC3E}">
        <p14:creationId xmlns:p14="http://schemas.microsoft.com/office/powerpoint/2010/main" val="15782790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o 4">
            <a:extLst>
              <a:ext uri="{FF2B5EF4-FFF2-40B4-BE49-F238E27FC236}">
                <a16:creationId xmlns:a16="http://schemas.microsoft.com/office/drawing/2014/main" id="{29C16402-2D8A-B043-85D7-592145D3958E}"/>
              </a:ext>
            </a:extLst>
          </p:cNvPr>
          <p:cNvGrpSpPr/>
          <p:nvPr/>
        </p:nvGrpSpPr>
        <p:grpSpPr>
          <a:xfrm>
            <a:off x="-121141" y="6091519"/>
            <a:ext cx="12462637" cy="894504"/>
            <a:chOff x="-121141" y="6091519"/>
            <a:chExt cx="12462637" cy="894504"/>
          </a:xfrm>
        </p:grpSpPr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3B1F3CA6-15FD-444C-9D6D-5F1C0F2CE9F3}"/>
                </a:ext>
              </a:extLst>
            </p:cNvPr>
            <p:cNvSpPr/>
            <p:nvPr/>
          </p:nvSpPr>
          <p:spPr>
            <a:xfrm>
              <a:off x="-121141" y="6091519"/>
              <a:ext cx="12462637" cy="8945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2" name="Immagine 41">
              <a:extLst>
                <a:ext uri="{FF2B5EF4-FFF2-40B4-BE49-F238E27FC236}">
                  <a16:creationId xmlns:a16="http://schemas.microsoft.com/office/drawing/2014/main" id="{8BEAFDB7-2D48-AA42-8E80-91C3A6C7C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821871" y="6236454"/>
              <a:ext cx="1083094" cy="536609"/>
            </a:xfrm>
            <a:prstGeom prst="rect">
              <a:avLst/>
            </a:prstGeom>
          </p:spPr>
        </p:pic>
      </p:grpSp>
      <p:sp>
        <p:nvSpPr>
          <p:cNvPr id="2" name="Rettangolo 1">
            <a:extLst>
              <a:ext uri="{FF2B5EF4-FFF2-40B4-BE49-F238E27FC236}">
                <a16:creationId xmlns:a16="http://schemas.microsoft.com/office/drawing/2014/main" id="{D57ECECE-FCC4-F54A-87D5-980FABC34665}"/>
              </a:ext>
            </a:extLst>
          </p:cNvPr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3" name="Gruppo 32">
            <a:extLst>
              <a:ext uri="{FF2B5EF4-FFF2-40B4-BE49-F238E27FC236}">
                <a16:creationId xmlns:a16="http://schemas.microsoft.com/office/drawing/2014/main" id="{D89FD05A-126A-0048-A7FF-17CB1F8C4DB2}"/>
              </a:ext>
            </a:extLst>
          </p:cNvPr>
          <p:cNvGrpSpPr/>
          <p:nvPr/>
        </p:nvGrpSpPr>
        <p:grpSpPr>
          <a:xfrm>
            <a:off x="-2057400" y="-308287"/>
            <a:ext cx="7295360" cy="7566905"/>
            <a:chOff x="-1774567" y="-19829"/>
            <a:chExt cx="6662903" cy="6910907"/>
          </a:xfrm>
        </p:grpSpPr>
        <p:sp>
          <p:nvSpPr>
            <p:cNvPr id="34" name="Figura a mano libera 33">
              <a:extLst>
                <a:ext uri="{FF2B5EF4-FFF2-40B4-BE49-F238E27FC236}">
                  <a16:creationId xmlns:a16="http://schemas.microsoft.com/office/drawing/2014/main" id="{D7A0E9C8-EC4E-C84C-AAE5-98E4BBBC53C8}"/>
                </a:ext>
              </a:extLst>
            </p:cNvPr>
            <p:cNvSpPr/>
            <p:nvPr/>
          </p:nvSpPr>
          <p:spPr>
            <a:xfrm flipH="1">
              <a:off x="-1262750" y="-13888"/>
              <a:ext cx="6151086" cy="6904965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62637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662637 w 992392"/>
                <a:gd name="connsiteY4" fmla="*/ 2415 h 936148"/>
                <a:gd name="connsiteX0" fmla="*/ 503525 w 833280"/>
                <a:gd name="connsiteY0" fmla="*/ 2415 h 936148"/>
                <a:gd name="connsiteX1" fmla="*/ 833280 w 833280"/>
                <a:gd name="connsiteY1" fmla="*/ 0 h 936148"/>
                <a:gd name="connsiteX2" fmla="*/ 318315 w 833280"/>
                <a:gd name="connsiteY2" fmla="*/ 936148 h 936148"/>
                <a:gd name="connsiteX3" fmla="*/ 0 w 833280"/>
                <a:gd name="connsiteY3" fmla="*/ 932120 h 936148"/>
                <a:gd name="connsiteX4" fmla="*/ 503525 w 833280"/>
                <a:gd name="connsiteY4" fmla="*/ 2415 h 936148"/>
                <a:gd name="connsiteX0" fmla="*/ 533993 w 863748"/>
                <a:gd name="connsiteY0" fmla="*/ 2415 h 936148"/>
                <a:gd name="connsiteX1" fmla="*/ 863748 w 863748"/>
                <a:gd name="connsiteY1" fmla="*/ 0 h 936148"/>
                <a:gd name="connsiteX2" fmla="*/ 348783 w 863748"/>
                <a:gd name="connsiteY2" fmla="*/ 936148 h 936148"/>
                <a:gd name="connsiteX3" fmla="*/ 0 w 863748"/>
                <a:gd name="connsiteY3" fmla="*/ 935341 h 936148"/>
                <a:gd name="connsiteX4" fmla="*/ 533993 w 863748"/>
                <a:gd name="connsiteY4" fmla="*/ 2415 h 936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3748" h="936148">
                  <a:moveTo>
                    <a:pt x="533993" y="2415"/>
                  </a:moveTo>
                  <a:lnTo>
                    <a:pt x="863748" y="0"/>
                  </a:lnTo>
                  <a:lnTo>
                    <a:pt x="348783" y="936148"/>
                  </a:lnTo>
                  <a:lnTo>
                    <a:pt x="0" y="935341"/>
                  </a:lnTo>
                  <a:lnTo>
                    <a:pt x="533993" y="241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A2C0">
                    <a:alpha val="3000"/>
                    <a:lumMod val="96000"/>
                    <a:lumOff val="4000"/>
                  </a:srgb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  <p:grpSp>
          <p:nvGrpSpPr>
            <p:cNvPr id="35" name="Gruppo 34">
              <a:extLst>
                <a:ext uri="{FF2B5EF4-FFF2-40B4-BE49-F238E27FC236}">
                  <a16:creationId xmlns:a16="http://schemas.microsoft.com/office/drawing/2014/main" id="{BA8028B2-92CE-E544-9EA5-2BE88147E030}"/>
                </a:ext>
              </a:extLst>
            </p:cNvPr>
            <p:cNvGrpSpPr/>
            <p:nvPr/>
          </p:nvGrpSpPr>
          <p:grpSpPr>
            <a:xfrm>
              <a:off x="-1774567" y="-19829"/>
              <a:ext cx="6662903" cy="6910907"/>
              <a:chOff x="-1774567" y="-19829"/>
              <a:chExt cx="6662903" cy="6910907"/>
            </a:xfrm>
          </p:grpSpPr>
          <p:sp>
            <p:nvSpPr>
              <p:cNvPr id="37" name="Figura a mano libera 36">
                <a:extLst>
                  <a:ext uri="{FF2B5EF4-FFF2-40B4-BE49-F238E27FC236}">
                    <a16:creationId xmlns:a16="http://schemas.microsoft.com/office/drawing/2014/main" id="{398C9900-8B4F-2749-A027-52B907CE684C}"/>
                  </a:ext>
                </a:extLst>
              </p:cNvPr>
              <p:cNvSpPr/>
              <p:nvPr/>
            </p:nvSpPr>
            <p:spPr>
              <a:xfrm>
                <a:off x="-1300580" y="-19829"/>
                <a:ext cx="6188916" cy="6910907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18627 w 992392"/>
                  <a:gd name="connsiteY0" fmla="*/ 0 h 936955"/>
                  <a:gd name="connsiteX1" fmla="*/ 992392 w 992392"/>
                  <a:gd name="connsiteY1" fmla="*/ 807 h 936955"/>
                  <a:gd name="connsiteX2" fmla="*/ 477427 w 992392"/>
                  <a:gd name="connsiteY2" fmla="*/ 936955 h 936955"/>
                  <a:gd name="connsiteX3" fmla="*/ 0 w 992392"/>
                  <a:gd name="connsiteY3" fmla="*/ 932927 h 936955"/>
                  <a:gd name="connsiteX4" fmla="*/ 618627 w 992392"/>
                  <a:gd name="connsiteY4" fmla="*/ 0 h 936955"/>
                  <a:gd name="connsiteX0" fmla="*/ 483213 w 856978"/>
                  <a:gd name="connsiteY0" fmla="*/ 0 h 942591"/>
                  <a:gd name="connsiteX1" fmla="*/ 856978 w 856978"/>
                  <a:gd name="connsiteY1" fmla="*/ 807 h 942591"/>
                  <a:gd name="connsiteX2" fmla="*/ 342013 w 856978"/>
                  <a:gd name="connsiteY2" fmla="*/ 936955 h 942591"/>
                  <a:gd name="connsiteX3" fmla="*/ 0 w 856978"/>
                  <a:gd name="connsiteY3" fmla="*/ 942591 h 942591"/>
                  <a:gd name="connsiteX4" fmla="*/ 483213 w 856978"/>
                  <a:gd name="connsiteY4" fmla="*/ 0 h 942591"/>
                  <a:gd name="connsiteX0" fmla="*/ 510296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10296 w 884061"/>
                  <a:gd name="connsiteY4" fmla="*/ 0 h 939370"/>
                  <a:gd name="connsiteX0" fmla="*/ 530608 w 884061"/>
                  <a:gd name="connsiteY0" fmla="*/ 0 h 939370"/>
                  <a:gd name="connsiteX1" fmla="*/ 884061 w 884061"/>
                  <a:gd name="connsiteY1" fmla="*/ 807 h 939370"/>
                  <a:gd name="connsiteX2" fmla="*/ 369096 w 884061"/>
                  <a:gd name="connsiteY2" fmla="*/ 936955 h 939370"/>
                  <a:gd name="connsiteX3" fmla="*/ 0 w 884061"/>
                  <a:gd name="connsiteY3" fmla="*/ 939370 h 939370"/>
                  <a:gd name="connsiteX4" fmla="*/ 530608 w 884061"/>
                  <a:gd name="connsiteY4" fmla="*/ 0 h 939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84061" h="939370">
                    <a:moveTo>
                      <a:pt x="530608" y="0"/>
                    </a:moveTo>
                    <a:lnTo>
                      <a:pt x="884061" y="807"/>
                    </a:lnTo>
                    <a:lnTo>
                      <a:pt x="369096" y="936955"/>
                    </a:lnTo>
                    <a:lnTo>
                      <a:pt x="0" y="939370"/>
                    </a:lnTo>
                    <a:lnTo>
                      <a:pt x="530608" y="0"/>
                    </a:lnTo>
                    <a:close/>
                  </a:path>
                </a:pathLst>
              </a:custGeom>
              <a:solidFill>
                <a:srgbClr val="53C1E4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  <p:sp>
            <p:nvSpPr>
              <p:cNvPr id="38" name="Figura a mano libera 37">
                <a:extLst>
                  <a:ext uri="{FF2B5EF4-FFF2-40B4-BE49-F238E27FC236}">
                    <a16:creationId xmlns:a16="http://schemas.microsoft.com/office/drawing/2014/main" id="{77A26FC1-C562-6241-98CA-190CE46315ED}"/>
                  </a:ext>
                </a:extLst>
              </p:cNvPr>
              <p:cNvSpPr/>
              <p:nvPr/>
            </p:nvSpPr>
            <p:spPr>
              <a:xfrm flipH="1">
                <a:off x="-1774567" y="-13887"/>
                <a:ext cx="6046720" cy="6887208"/>
              </a:xfrm>
              <a:custGeom>
                <a:avLst/>
                <a:gdLst>
                  <a:gd name="connsiteX0" fmla="*/ 503525 w 978851"/>
                  <a:gd name="connsiteY0" fmla="*/ 0 h 930512"/>
                  <a:gd name="connsiteX1" fmla="*/ 978851 w 978851"/>
                  <a:gd name="connsiteY1" fmla="*/ 4028 h 930512"/>
                  <a:gd name="connsiteX2" fmla="*/ 467271 w 978851"/>
                  <a:gd name="connsiteY2" fmla="*/ 930512 h 930512"/>
                  <a:gd name="connsiteX3" fmla="*/ 0 w 978851"/>
                  <a:gd name="connsiteY3" fmla="*/ 926484 h 930512"/>
                  <a:gd name="connsiteX4" fmla="*/ 503525 w 978851"/>
                  <a:gd name="connsiteY4" fmla="*/ 0 h 930512"/>
                  <a:gd name="connsiteX0" fmla="*/ 503525 w 992392"/>
                  <a:gd name="connsiteY0" fmla="*/ 5636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503525 w 992392"/>
                  <a:gd name="connsiteY4" fmla="*/ 5636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67271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496755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496755 w 992392"/>
                  <a:gd name="connsiteY4" fmla="*/ 2415 h 936148"/>
                  <a:gd name="connsiteX0" fmla="*/ 662637 w 992392"/>
                  <a:gd name="connsiteY0" fmla="*/ 2415 h 936148"/>
                  <a:gd name="connsiteX1" fmla="*/ 992392 w 992392"/>
                  <a:gd name="connsiteY1" fmla="*/ 0 h 936148"/>
                  <a:gd name="connsiteX2" fmla="*/ 477427 w 992392"/>
                  <a:gd name="connsiteY2" fmla="*/ 936148 h 936148"/>
                  <a:gd name="connsiteX3" fmla="*/ 0 w 992392"/>
                  <a:gd name="connsiteY3" fmla="*/ 932120 h 936148"/>
                  <a:gd name="connsiteX4" fmla="*/ 662637 w 992392"/>
                  <a:gd name="connsiteY4" fmla="*/ 2415 h 936148"/>
                  <a:gd name="connsiteX0" fmla="*/ 503525 w 833280"/>
                  <a:gd name="connsiteY0" fmla="*/ 2415 h 936148"/>
                  <a:gd name="connsiteX1" fmla="*/ 833280 w 833280"/>
                  <a:gd name="connsiteY1" fmla="*/ 0 h 936148"/>
                  <a:gd name="connsiteX2" fmla="*/ 318315 w 833280"/>
                  <a:gd name="connsiteY2" fmla="*/ 936148 h 936148"/>
                  <a:gd name="connsiteX3" fmla="*/ 0 w 833280"/>
                  <a:gd name="connsiteY3" fmla="*/ 932120 h 936148"/>
                  <a:gd name="connsiteX4" fmla="*/ 503525 w 833280"/>
                  <a:gd name="connsiteY4" fmla="*/ 2415 h 936148"/>
                  <a:gd name="connsiteX0" fmla="*/ 533993 w 863748"/>
                  <a:gd name="connsiteY0" fmla="*/ 2415 h 936148"/>
                  <a:gd name="connsiteX1" fmla="*/ 863748 w 863748"/>
                  <a:gd name="connsiteY1" fmla="*/ 0 h 936148"/>
                  <a:gd name="connsiteX2" fmla="*/ 348783 w 863748"/>
                  <a:gd name="connsiteY2" fmla="*/ 936148 h 936148"/>
                  <a:gd name="connsiteX3" fmla="*/ 0 w 863748"/>
                  <a:gd name="connsiteY3" fmla="*/ 935341 h 936148"/>
                  <a:gd name="connsiteX4" fmla="*/ 533993 w 863748"/>
                  <a:gd name="connsiteY4" fmla="*/ 2415 h 93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3748" h="936148">
                    <a:moveTo>
                      <a:pt x="533993" y="2415"/>
                    </a:moveTo>
                    <a:lnTo>
                      <a:pt x="863748" y="0"/>
                    </a:lnTo>
                    <a:lnTo>
                      <a:pt x="348783" y="936148"/>
                    </a:lnTo>
                    <a:lnTo>
                      <a:pt x="0" y="935341"/>
                    </a:lnTo>
                    <a:lnTo>
                      <a:pt x="533993" y="2415"/>
                    </a:lnTo>
                    <a:close/>
                  </a:path>
                </a:pathLst>
              </a:custGeom>
              <a:solidFill>
                <a:srgbClr val="0092CB">
                  <a:alpha val="1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it-IT" dirty="0"/>
                  <a:t> </a:t>
                </a:r>
              </a:p>
            </p:txBody>
          </p:sp>
        </p:grpSp>
        <p:sp>
          <p:nvSpPr>
            <p:cNvPr id="36" name="Figura a mano libera 35">
              <a:extLst>
                <a:ext uri="{FF2B5EF4-FFF2-40B4-BE49-F238E27FC236}">
                  <a16:creationId xmlns:a16="http://schemas.microsoft.com/office/drawing/2014/main" id="{4E9B0110-B30E-854F-9E5E-64104F928D98}"/>
                </a:ext>
              </a:extLst>
            </p:cNvPr>
            <p:cNvSpPr/>
            <p:nvPr/>
          </p:nvSpPr>
          <p:spPr>
            <a:xfrm>
              <a:off x="-1774567" y="-19829"/>
              <a:ext cx="6188916" cy="6910907"/>
            </a:xfrm>
            <a:custGeom>
              <a:avLst/>
              <a:gdLst>
                <a:gd name="connsiteX0" fmla="*/ 503525 w 978851"/>
                <a:gd name="connsiteY0" fmla="*/ 0 h 930512"/>
                <a:gd name="connsiteX1" fmla="*/ 978851 w 978851"/>
                <a:gd name="connsiteY1" fmla="*/ 4028 h 930512"/>
                <a:gd name="connsiteX2" fmla="*/ 467271 w 978851"/>
                <a:gd name="connsiteY2" fmla="*/ 930512 h 930512"/>
                <a:gd name="connsiteX3" fmla="*/ 0 w 978851"/>
                <a:gd name="connsiteY3" fmla="*/ 926484 h 930512"/>
                <a:gd name="connsiteX4" fmla="*/ 503525 w 978851"/>
                <a:gd name="connsiteY4" fmla="*/ 0 h 930512"/>
                <a:gd name="connsiteX0" fmla="*/ 503525 w 992392"/>
                <a:gd name="connsiteY0" fmla="*/ 5636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503525 w 992392"/>
                <a:gd name="connsiteY4" fmla="*/ 5636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67271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496755 w 992392"/>
                <a:gd name="connsiteY0" fmla="*/ 2415 h 936148"/>
                <a:gd name="connsiteX1" fmla="*/ 992392 w 992392"/>
                <a:gd name="connsiteY1" fmla="*/ 0 h 936148"/>
                <a:gd name="connsiteX2" fmla="*/ 477427 w 992392"/>
                <a:gd name="connsiteY2" fmla="*/ 936148 h 936148"/>
                <a:gd name="connsiteX3" fmla="*/ 0 w 992392"/>
                <a:gd name="connsiteY3" fmla="*/ 932120 h 936148"/>
                <a:gd name="connsiteX4" fmla="*/ 496755 w 992392"/>
                <a:gd name="connsiteY4" fmla="*/ 2415 h 936148"/>
                <a:gd name="connsiteX0" fmla="*/ 618627 w 992392"/>
                <a:gd name="connsiteY0" fmla="*/ 0 h 936955"/>
                <a:gd name="connsiteX1" fmla="*/ 992392 w 992392"/>
                <a:gd name="connsiteY1" fmla="*/ 807 h 936955"/>
                <a:gd name="connsiteX2" fmla="*/ 477427 w 992392"/>
                <a:gd name="connsiteY2" fmla="*/ 936955 h 936955"/>
                <a:gd name="connsiteX3" fmla="*/ 0 w 992392"/>
                <a:gd name="connsiteY3" fmla="*/ 932927 h 936955"/>
                <a:gd name="connsiteX4" fmla="*/ 618627 w 992392"/>
                <a:gd name="connsiteY4" fmla="*/ 0 h 936955"/>
                <a:gd name="connsiteX0" fmla="*/ 483213 w 856978"/>
                <a:gd name="connsiteY0" fmla="*/ 0 h 942591"/>
                <a:gd name="connsiteX1" fmla="*/ 856978 w 856978"/>
                <a:gd name="connsiteY1" fmla="*/ 807 h 942591"/>
                <a:gd name="connsiteX2" fmla="*/ 342013 w 856978"/>
                <a:gd name="connsiteY2" fmla="*/ 936955 h 942591"/>
                <a:gd name="connsiteX3" fmla="*/ 0 w 856978"/>
                <a:gd name="connsiteY3" fmla="*/ 942591 h 942591"/>
                <a:gd name="connsiteX4" fmla="*/ 483213 w 856978"/>
                <a:gd name="connsiteY4" fmla="*/ 0 h 942591"/>
                <a:gd name="connsiteX0" fmla="*/ 510296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10296 w 884061"/>
                <a:gd name="connsiteY4" fmla="*/ 0 h 939370"/>
                <a:gd name="connsiteX0" fmla="*/ 530608 w 884061"/>
                <a:gd name="connsiteY0" fmla="*/ 0 h 939370"/>
                <a:gd name="connsiteX1" fmla="*/ 884061 w 884061"/>
                <a:gd name="connsiteY1" fmla="*/ 807 h 939370"/>
                <a:gd name="connsiteX2" fmla="*/ 369096 w 884061"/>
                <a:gd name="connsiteY2" fmla="*/ 936955 h 939370"/>
                <a:gd name="connsiteX3" fmla="*/ 0 w 884061"/>
                <a:gd name="connsiteY3" fmla="*/ 939370 h 939370"/>
                <a:gd name="connsiteX4" fmla="*/ 530608 w 884061"/>
                <a:gd name="connsiteY4" fmla="*/ 0 h 939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4061" h="939370">
                  <a:moveTo>
                    <a:pt x="530608" y="0"/>
                  </a:moveTo>
                  <a:lnTo>
                    <a:pt x="884061" y="807"/>
                  </a:lnTo>
                  <a:lnTo>
                    <a:pt x="369096" y="936955"/>
                  </a:lnTo>
                  <a:lnTo>
                    <a:pt x="0" y="939370"/>
                  </a:lnTo>
                  <a:lnTo>
                    <a:pt x="53060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alpha val="0"/>
                    <a:lumMod val="86000"/>
                    <a:lumOff val="14000"/>
                  </a:schemeClr>
                </a:gs>
                <a:gs pos="100000">
                  <a:schemeClr val="accent1">
                    <a:shade val="100000"/>
                    <a:satMod val="115000"/>
                    <a:lumMod val="0"/>
                    <a:lumOff val="100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/>
                <a:t> </a:t>
              </a:r>
            </a:p>
          </p:txBody>
        </p:sp>
      </p:grp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59574851-99E6-7840-AFC4-0243ACAB96FF}"/>
              </a:ext>
            </a:extLst>
          </p:cNvPr>
          <p:cNvSpPr txBox="1"/>
          <p:nvPr/>
        </p:nvSpPr>
        <p:spPr>
          <a:xfrm>
            <a:off x="2365651" y="253970"/>
            <a:ext cx="74606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000" b="1" cap="al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INFORMAZIONE RESPONSABILE – PROSPETTIVE FUTURE</a:t>
            </a: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50548CC8-06EB-718A-8128-65DAE4230D74}"/>
              </a:ext>
            </a:extLst>
          </p:cNvPr>
          <p:cNvSpPr txBox="1"/>
          <p:nvPr/>
        </p:nvSpPr>
        <p:spPr>
          <a:xfrm>
            <a:off x="-364294" y="745658"/>
            <a:ext cx="12462636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t-IT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TRANSIZIONE ECOLOGICA</a:t>
            </a: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transizione ecologica è la direzione chiara e definita per il futuro. Anche per questo, la transizione deve essere vista come un’opportunità.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INFORMAZIONI AMBIENTALI</a:t>
            </a: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endParaRPr lang="it-IT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Indipendentemente dagli obblighi imposti dal Green Deal Europeo (Direttiva </a:t>
            </a:r>
            <a:r>
              <a:rPr lang="it-IT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</a:t>
            </a:r>
            <a:r>
              <a:rPr lang="it-IT" i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Claims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it-IT" i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Greenwashing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CSRD </a:t>
            </a:r>
            <a:r>
              <a:rPr lang="it-IT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ecc</a:t>
            </a:r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ad oggi, è cruciale per le imprese organizzare le informazioni ambientali in modo chiaro e coerente, non solo, come detto, per gli adempimenti normativi, ma anche come opportunità di sviluppo e innovazione nell’ambito della transizione ecologica.</a:t>
            </a: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Ø"/>
            </a:pPr>
            <a:r>
              <a:rPr lang="it-IT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RUOLO CHIAVE DELLA NARRAZIONE AMBIENTALE</a:t>
            </a: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r>
              <a:rPr lang="it-IT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narrazione accurata e trasparente delle informazioni ambientali è essenziale per costruire credibilità e fiducia, ed è uno strumento strategico per distinguersi nel mercato e per una maggiore sensibilizzazione sull'impegno verso la sostenibilità.</a:t>
            </a: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it-IT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6549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c8d93ac-597f-4446-99e4-ac4cf18b6406" xsi:nil="true"/>
    <lcf76f155ced4ddcb4097134ff3c332f xmlns="480d74a7-71b5-4999-8c9c-7d38ace181e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9FCD8889C1524E990618C7FFD0ABC1" ma:contentTypeVersion="18" ma:contentTypeDescription="Create a new document." ma:contentTypeScope="" ma:versionID="aabc6cec1d60b473284d2c9aa76e071d">
  <xsd:schema xmlns:xsd="http://www.w3.org/2001/XMLSchema" xmlns:xs="http://www.w3.org/2001/XMLSchema" xmlns:p="http://schemas.microsoft.com/office/2006/metadata/properties" xmlns:ns2="480d74a7-71b5-4999-8c9c-7d38ace181e7" xmlns:ns3="ec8d93ac-597f-4446-99e4-ac4cf18b6406" targetNamespace="http://schemas.microsoft.com/office/2006/metadata/properties" ma:root="true" ma:fieldsID="65b8f7d68e2f15c311aba58ab8bdead4" ns2:_="" ns3:_="">
    <xsd:import namespace="480d74a7-71b5-4999-8c9c-7d38ace181e7"/>
    <xsd:import namespace="ec8d93ac-597f-4446-99e4-ac4cf18b640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d74a7-71b5-4999-8c9c-7d38ace181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5a36491-74e0-4c35-a6f0-68b60f884cc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8d93ac-597f-4446-99e4-ac4cf18b6406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e6e60a05-7ea1-410a-9c10-26d04805bd25}" ma:internalName="TaxCatchAll" ma:showField="CatchAllData" ma:web="ec8d93ac-597f-4446-99e4-ac4cf18b64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81A2E9-26CC-472E-BFD7-0A600795C24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7306B3-FDA1-477F-A1A4-C12E027F1860}">
  <ds:schemaRefs>
    <ds:schemaRef ds:uri="http://schemas.microsoft.com/office/2006/metadata/properties"/>
    <ds:schemaRef ds:uri="http://schemas.microsoft.com/office/infopath/2007/PartnerControls"/>
    <ds:schemaRef ds:uri="ec8d93ac-597f-4446-99e4-ac4cf18b6406"/>
    <ds:schemaRef ds:uri="480d74a7-71b5-4999-8c9c-7d38ace181e7"/>
  </ds:schemaRefs>
</ds:datastoreItem>
</file>

<file path=customXml/itemProps3.xml><?xml version="1.0" encoding="utf-8"?>
<ds:datastoreItem xmlns:ds="http://schemas.openxmlformats.org/officeDocument/2006/customXml" ds:itemID="{980A6CB3-6B9E-42DA-A70E-9B32AF415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0d74a7-71b5-4999-8c9c-7d38ace181e7"/>
    <ds:schemaRef ds:uri="ec8d93ac-597f-4446-99e4-ac4cf18b64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2213</Words>
  <Application>Microsoft Office PowerPoint</Application>
  <PresentationFormat>Widescreen</PresentationFormat>
  <Paragraphs>208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2" baseType="lpstr">
      <vt:lpstr>Arial</vt:lpstr>
      <vt:lpstr>Arial MT</vt:lpstr>
      <vt:lpstr>Calibri</vt:lpstr>
      <vt:lpstr>Calibri Light</vt:lpstr>
      <vt:lpstr>Courier New</vt:lpstr>
      <vt:lpstr>Noto Sans</vt:lpstr>
      <vt:lpstr>Open Sans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POMILIO BLUMM SRL POMILIO BLUMM SRL</dc:creator>
  <cp:lastModifiedBy>Trape' Elena</cp:lastModifiedBy>
  <cp:revision>58</cp:revision>
  <dcterms:created xsi:type="dcterms:W3CDTF">2018-09-07T12:29:51Z</dcterms:created>
  <dcterms:modified xsi:type="dcterms:W3CDTF">2024-07-10T09:10:43Z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10939584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  <property fmtid="{D5CDD505-2E9C-101B-9397-08002B2CF9AE}" pid="5" name="ContentTypeId">
    <vt:lpwstr>0x010100379FCD8889C1524E990618C7FFD0ABC1</vt:lpwstr>
  </property>
  <property fmtid="{D5CDD505-2E9C-101B-9397-08002B2CF9AE}" pid="6" name="MediaServiceImageTags">
    <vt:lpwstr/>
  </property>
</Properties>
</file>