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26"/>
  </p:notesMasterIdLst>
  <p:sldIdLst>
    <p:sldId id="256" r:id="rId5"/>
    <p:sldId id="257" r:id="rId6"/>
    <p:sldId id="258" r:id="rId7"/>
    <p:sldId id="259" r:id="rId8"/>
    <p:sldId id="282" r:id="rId9"/>
    <p:sldId id="273" r:id="rId10"/>
    <p:sldId id="288" r:id="rId11"/>
    <p:sldId id="287" r:id="rId12"/>
    <p:sldId id="277" r:id="rId13"/>
    <p:sldId id="284" r:id="rId14"/>
    <p:sldId id="285" r:id="rId15"/>
    <p:sldId id="286" r:id="rId16"/>
    <p:sldId id="283" r:id="rId17"/>
    <p:sldId id="278" r:id="rId18"/>
    <p:sldId id="274" r:id="rId19"/>
    <p:sldId id="279" r:id="rId20"/>
    <p:sldId id="275" r:id="rId21"/>
    <p:sldId id="276" r:id="rId22"/>
    <p:sldId id="280" r:id="rId23"/>
    <p:sldId id="289" r:id="rId24"/>
    <p:sldId id="281" r:id="rId25"/>
  </p:sldIdLst>
  <p:sldSz cx="12192000" cy="6845300"/>
  <p:notesSz cx="12192000" cy="6845300"/>
  <p:embeddedFontLst>
    <p:embeddedFont>
      <p:font typeface="Abhaya Libre Italics" panose="020B0604020202020204" charset="0"/>
      <p:regular r:id="rId27"/>
    </p:embeddedFont>
    <p:embeddedFont>
      <p:font typeface="Amasis MT Pro Light" panose="02040304050005020304" pitchFamily="18" charset="0"/>
      <p:regular r:id="rId28"/>
      <p:italic r:id="rId29"/>
    </p:embeddedFont>
    <p:embeddedFont>
      <p:font typeface="Bauer Bodoni" panose="020B0604020202020204" charset="0"/>
      <p:regular r:id="rId30"/>
    </p:embeddedFont>
    <p:embeddedFont>
      <p:font typeface="Bauer Bodoni Bold" panose="020B0604020202020204" charset="0"/>
      <p:regular r:id="rId31"/>
    </p:embeddedFont>
    <p:embeddedFont>
      <p:font typeface="DEHDTA+AbhayaLibre-Regular Italic" panose="020B0604020202020204" charset="0"/>
      <p:regular r:id="rId32"/>
    </p:embeddedFont>
    <p:embeddedFont>
      <p:font typeface="DLIHHS+Abhaya Libre Regular" panose="020B0604020202020204" charset="0"/>
      <p:regular r:id="rId33"/>
    </p:embeddedFont>
    <p:embeddedFont>
      <p:font typeface="Garamond" panose="02020404030301010803" pitchFamily="18" charset="0"/>
      <p:regular r:id="rId34"/>
      <p:bold r:id="rId35"/>
      <p:italic r:id="rId36"/>
    </p:embeddedFont>
    <p:embeddedFont>
      <p:font typeface="Glacial Indifference Bold" panose="020B0604020202020204" charset="0"/>
      <p:regular r:id="rId37"/>
    </p:embeddedFont>
    <p:embeddedFont>
      <p:font typeface="HP Simplified Hans Light" panose="020B0300000000000000" pitchFamily="34" charset="-122"/>
      <p:regular r:id="rId38"/>
    </p:embeddedFont>
    <p:embeddedFont>
      <p:font typeface="IPRUQR+Marcellus" panose="020B0604020202020204" charset="0"/>
      <p:regular r:id="rId39"/>
    </p:embeddedFont>
    <p:embeddedFont>
      <p:font typeface="QODGML+Benedict" panose="020B0604020202020204" charset="0"/>
      <p:regular r:id="rId40"/>
    </p:embeddedFont>
    <p:embeddedFont>
      <p:font typeface="RoxboroughCF" panose="020B0604020202020204" charset="0"/>
      <p:regular r:id="rId41"/>
    </p:embeddedFont>
    <p:embeddedFont>
      <p:font typeface="WSORAQ+Abhaya Libre Medium" panose="020B0604020202020204" charset="0"/>
      <p:regular r:id="rId42"/>
    </p:embeddedFont>
  </p:embeddedFontLst>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746" userDrawn="1">
          <p15:clr>
            <a:srgbClr val="A4A3A4"/>
          </p15:clr>
        </p15:guide>
        <p15:guide id="2" pos="243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006653"/>
    <a:srgbClr val="FFFFFF"/>
    <a:srgbClr val="63B5E5"/>
    <a:srgbClr val="339933"/>
    <a:srgbClr val="74B230"/>
    <a:srgbClr val="0197A8"/>
    <a:srgbClr val="014B56"/>
    <a:srgbClr val="015641"/>
    <a:srgbClr val="92D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6247" autoAdjust="0"/>
  </p:normalViewPr>
  <p:slideViewPr>
    <p:cSldViewPr>
      <p:cViewPr varScale="1">
        <p:scale>
          <a:sx n="75" d="100"/>
          <a:sy n="75" d="100"/>
        </p:scale>
        <p:origin x="902" y="53"/>
      </p:cViewPr>
      <p:guideLst>
        <p:guide orient="horz" pos="2746"/>
        <p:guide pos="2434"/>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9" Type="http://schemas.openxmlformats.org/officeDocument/2006/relationships/font" Target="fonts/font13.fntdata"/><Relationship Id="rId21" Type="http://schemas.openxmlformats.org/officeDocument/2006/relationships/slide" Target="slides/slide17.xml"/><Relationship Id="rId34" Type="http://schemas.openxmlformats.org/officeDocument/2006/relationships/font" Target="fonts/font8.fntdata"/><Relationship Id="rId42" Type="http://schemas.openxmlformats.org/officeDocument/2006/relationships/font" Target="fonts/font16.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font" Target="fonts/font3.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6.fntdata"/><Relationship Id="rId37" Type="http://schemas.openxmlformats.org/officeDocument/2006/relationships/font" Target="fonts/font11.fntdata"/><Relationship Id="rId40" Type="http://schemas.openxmlformats.org/officeDocument/2006/relationships/font" Target="fonts/font14.fntdata"/><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2.fntdata"/><Relationship Id="rId36" Type="http://schemas.openxmlformats.org/officeDocument/2006/relationships/font" Target="fonts/font10.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5.fntdata"/><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font" Target="fonts/font9.fntdata"/><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7.fntdata"/><Relationship Id="rId38" Type="http://schemas.openxmlformats.org/officeDocument/2006/relationships/font" Target="fonts/font12.fntdata"/><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font" Target="fonts/font15.fntdata"/></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Foglio1!$B$1</c:f>
              <c:strCache>
                <c:ptCount val="1"/>
                <c:pt idx="0">
                  <c:v>Vendite</c:v>
                </c:pt>
              </c:strCache>
            </c:strRef>
          </c:tx>
          <c:dPt>
            <c:idx val="0"/>
            <c:bubble3D val="0"/>
            <c:spPr>
              <a:solidFill>
                <a:srgbClr val="006653"/>
              </a:solidFill>
              <a:ln w="19050">
                <a:solidFill>
                  <a:schemeClr val="lt1"/>
                </a:solidFill>
              </a:ln>
              <a:effectLst/>
            </c:spPr>
            <c:extLst>
              <c:ext xmlns:c16="http://schemas.microsoft.com/office/drawing/2014/chart" uri="{C3380CC4-5D6E-409C-BE32-E72D297353CC}">
                <c16:uniqueId val="{00000001-80B6-4C7F-96B7-DEB9387E8139}"/>
              </c:ext>
            </c:extLst>
          </c:dPt>
          <c:dPt>
            <c:idx val="1"/>
            <c:bubble3D val="0"/>
            <c:spPr>
              <a:solidFill>
                <a:srgbClr val="339933"/>
              </a:solidFill>
              <a:ln w="19050">
                <a:solidFill>
                  <a:schemeClr val="lt1"/>
                </a:solidFill>
              </a:ln>
              <a:effectLst/>
            </c:spPr>
            <c:extLst>
              <c:ext xmlns:c16="http://schemas.microsoft.com/office/drawing/2014/chart" uri="{C3380CC4-5D6E-409C-BE32-E72D297353CC}">
                <c16:uniqueId val="{00000002-80B6-4C7F-96B7-DEB9387E8139}"/>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0292-4DFE-B080-715DAB1D59B8}"/>
              </c:ext>
            </c:extLst>
          </c:dPt>
          <c:cat>
            <c:strRef>
              <c:f>Foglio1!$A$2:$A$4</c:f>
              <c:strCache>
                <c:ptCount val="3"/>
                <c:pt idx="0">
                  <c:v>Vetraria</c:v>
                </c:pt>
                <c:pt idx="1">
                  <c:v>Ceramica</c:v>
                </c:pt>
                <c:pt idx="2">
                  <c:v>Laterizi</c:v>
                </c:pt>
              </c:strCache>
            </c:strRef>
          </c:cat>
          <c:val>
            <c:numRef>
              <c:f>Foglio1!$B$2:$B$4</c:f>
              <c:numCache>
                <c:formatCode>General</c:formatCode>
                <c:ptCount val="3"/>
                <c:pt idx="0">
                  <c:v>85</c:v>
                </c:pt>
                <c:pt idx="1">
                  <c:v>10</c:v>
                </c:pt>
                <c:pt idx="2">
                  <c:v>5</c:v>
                </c:pt>
              </c:numCache>
            </c:numRef>
          </c:val>
          <c:extLst>
            <c:ext xmlns:c16="http://schemas.microsoft.com/office/drawing/2014/chart" uri="{C3380CC4-5D6E-409C-BE32-E72D297353CC}">
              <c16:uniqueId val="{00000000-80B6-4C7F-96B7-DEB9387E8139}"/>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it-I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it-IT"/>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7195078351252619E-3"/>
          <c:y val="0.59113397592110817"/>
          <c:w val="0.22105118110236219"/>
          <c:h val="0.33157675125635139"/>
        </c:manualLayout>
      </c:layout>
      <c:doughnutChart>
        <c:varyColors val="1"/>
        <c:ser>
          <c:idx val="0"/>
          <c:order val="0"/>
          <c:tx>
            <c:strRef>
              <c:f>Foglio1!$B$1</c:f>
              <c:strCache>
                <c:ptCount val="1"/>
                <c:pt idx="0">
                  <c:v>Vendite</c:v>
                </c:pt>
              </c:strCache>
            </c:strRef>
          </c:tx>
          <c:spPr>
            <a:solidFill>
              <a:srgbClr val="006653"/>
            </a:solidFill>
          </c:spPr>
          <c:dPt>
            <c:idx val="0"/>
            <c:bubble3D val="0"/>
            <c:spPr>
              <a:solidFill>
                <a:srgbClr val="006653"/>
              </a:solidFill>
              <a:ln w="19050">
                <a:solidFill>
                  <a:schemeClr val="lt1"/>
                </a:solidFill>
              </a:ln>
              <a:effectLst/>
            </c:spPr>
            <c:extLst>
              <c:ext xmlns:c16="http://schemas.microsoft.com/office/drawing/2014/chart" uri="{C3380CC4-5D6E-409C-BE32-E72D297353CC}">
                <c16:uniqueId val="{00000002-50F6-4C4E-BBE9-8817256E7832}"/>
              </c:ext>
            </c:extLst>
          </c:dPt>
          <c:dPt>
            <c:idx val="1"/>
            <c:bubble3D val="0"/>
            <c:spPr>
              <a:solidFill>
                <a:schemeClr val="tx1"/>
              </a:solidFill>
              <a:ln w="19050">
                <a:solidFill>
                  <a:schemeClr val="lt1"/>
                </a:solidFill>
              </a:ln>
              <a:effectLst/>
            </c:spPr>
            <c:extLst>
              <c:ext xmlns:c16="http://schemas.microsoft.com/office/drawing/2014/chart" uri="{C3380CC4-5D6E-409C-BE32-E72D297353CC}">
                <c16:uniqueId val="{00000001-50F6-4C4E-BBE9-8817256E7832}"/>
              </c:ext>
            </c:extLst>
          </c:dPt>
          <c:cat>
            <c:numRef>
              <c:f>Foglio1!$A$2:$A$3</c:f>
              <c:numCache>
                <c:formatCode>General</c:formatCode>
                <c:ptCount val="2"/>
              </c:numCache>
            </c:numRef>
          </c:cat>
          <c:val>
            <c:numRef>
              <c:f>Foglio1!$B$2:$B$3</c:f>
              <c:numCache>
                <c:formatCode>General</c:formatCode>
                <c:ptCount val="2"/>
                <c:pt idx="0">
                  <c:v>85</c:v>
                </c:pt>
                <c:pt idx="1">
                  <c:v>15</c:v>
                </c:pt>
              </c:numCache>
            </c:numRef>
          </c:val>
          <c:extLst>
            <c:ext xmlns:c16="http://schemas.microsoft.com/office/drawing/2014/chart" uri="{C3380CC4-5D6E-409C-BE32-E72D297353CC}">
              <c16:uniqueId val="{00000000-50F6-4C4E-BBE9-8817256E7832}"/>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it-IT"/>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5283200" cy="3429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6905625" y="0"/>
            <a:ext cx="5283200" cy="342900"/>
          </a:xfrm>
          <a:prstGeom prst="rect">
            <a:avLst/>
          </a:prstGeom>
        </p:spPr>
        <p:txBody>
          <a:bodyPr vert="horz" lIns="91440" tIns="45720" rIns="91440" bIns="45720" rtlCol="0"/>
          <a:lstStyle>
            <a:lvl1pPr algn="r">
              <a:defRPr sz="1200"/>
            </a:lvl1pPr>
          </a:lstStyle>
          <a:p>
            <a:fld id="{D0DDE2AB-F5E4-4778-B00C-E5212660413A}" type="datetimeFigureOut">
              <a:rPr lang="it-IT" smtClean="0"/>
              <a:t>25/06/2024</a:t>
            </a:fld>
            <a:endParaRPr lang="it-IT"/>
          </a:p>
        </p:txBody>
      </p:sp>
      <p:sp>
        <p:nvSpPr>
          <p:cNvPr id="4" name="Segnaposto immagine diapositiva 3"/>
          <p:cNvSpPr>
            <a:spLocks noGrp="1" noRot="1" noChangeAspect="1"/>
          </p:cNvSpPr>
          <p:nvPr>
            <p:ph type="sldImg" idx="2"/>
          </p:nvPr>
        </p:nvSpPr>
        <p:spPr>
          <a:xfrm>
            <a:off x="4038600" y="855663"/>
            <a:ext cx="4114800" cy="2309812"/>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1219200" y="3294063"/>
            <a:ext cx="9753600" cy="2695575"/>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6502400"/>
            <a:ext cx="5283200" cy="3429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6905625" y="6502400"/>
            <a:ext cx="5283200" cy="342900"/>
          </a:xfrm>
          <a:prstGeom prst="rect">
            <a:avLst/>
          </a:prstGeom>
        </p:spPr>
        <p:txBody>
          <a:bodyPr vert="horz" lIns="91440" tIns="45720" rIns="91440" bIns="45720" rtlCol="0" anchor="b"/>
          <a:lstStyle>
            <a:lvl1pPr algn="r">
              <a:defRPr sz="1200"/>
            </a:lvl1pPr>
          </a:lstStyle>
          <a:p>
            <a:fld id="{7DFA1AFC-7657-4C56-ADD9-B5014371EDF6}" type="slidenum">
              <a:rPr lang="it-IT" smtClean="0"/>
              <a:t>‹N›</a:t>
            </a:fld>
            <a:endParaRPr lang="it-IT"/>
          </a:p>
        </p:txBody>
      </p:sp>
    </p:spTree>
    <p:extLst>
      <p:ext uri="{BB962C8B-B14F-4D97-AF65-F5344CB8AC3E}">
        <p14:creationId xmlns:p14="http://schemas.microsoft.com/office/powerpoint/2010/main" val="13758559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7DFA1AFC-7657-4C56-ADD9-B5014371EDF6}" type="slidenum">
              <a:rPr lang="it-IT" smtClean="0"/>
              <a:t>4</a:t>
            </a:fld>
            <a:endParaRPr lang="it-IT"/>
          </a:p>
        </p:txBody>
      </p:sp>
    </p:spTree>
    <p:extLst>
      <p:ext uri="{BB962C8B-B14F-4D97-AF65-F5344CB8AC3E}">
        <p14:creationId xmlns:p14="http://schemas.microsoft.com/office/powerpoint/2010/main" val="5517612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p:spTree>
      <p:nvGrpSpPr>
        <p:cNvPr id="1" name=""/>
        <p:cNvGrpSpPr/>
        <p:nvPr/>
      </p:nvGrpSpPr>
      <p:grpSpPr>
        <a:xfrm>
          <a:off x="0" y="0"/>
          <a:ext cx="0" cy="0"/>
          <a:chOff x="0" y="0"/>
          <a:chExt cx="0" cy="0"/>
        </a:xfrm>
      </p:grpSpPr>
      <p:sp>
        <p:nvSpPr>
          <p:cNvPr id="2" name="Header 1"/>
          <p:cNvSpPr>
            <a:spLocks noGrp="1"/>
          </p:cNvSpPr>
          <p:nvPr>
            <p:ph type="title"/>
          </p:nvPr>
        </p:nvSpPr>
        <p:spPr/>
        <p:txBody>
          <a:bodyPr/>
          <a:lstStyle/>
          <a:p>
            <a:r>
              <a:rPr lang="en-US"/>
              <a:t>Title</a:t>
            </a:r>
          </a:p>
        </p:txBody>
      </p:sp>
      <p:sp>
        <p:nvSpPr>
          <p:cNvPr id="3" name="Text 2"/>
          <p:cNvSpPr>
            <a:spLocks noGrp="1"/>
          </p:cNvSpPr>
          <p:nvPr>
            <p:ph type="body" idx="1"/>
          </p:nvPr>
        </p:nvSpPr>
        <p:spPr/>
        <p:txBody>
          <a:bodyPr/>
          <a:lstStyle/>
          <a:p>
            <a:pPr lvl="0"/>
            <a:r>
              <a:rPr lang="en-US"/>
              <a:t>Text</a:t>
            </a:r>
          </a:p>
          <a:p>
            <a:pPr lvl="1"/>
            <a:r>
              <a:rPr lang="en-US"/>
              <a:t>Second level</a:t>
            </a:r>
          </a:p>
          <a:p>
            <a:pPr lvl="2"/>
            <a:r>
              <a:rPr lang="en-US"/>
              <a:t>Third level</a:t>
            </a:r>
          </a:p>
          <a:p>
            <a:pPr lvl="3"/>
            <a:r>
              <a:rPr lang="en-US"/>
              <a:t>Fourth level</a:t>
            </a:r>
          </a:p>
          <a:p>
            <a:pPr lvl="4"/>
            <a:r>
              <a:rPr lang="en-US"/>
              <a:t>Fifth level</a:t>
            </a:r>
          </a:p>
        </p:txBody>
      </p:sp>
      <p:sp>
        <p:nvSpPr>
          <p:cNvPr id="4" name="Date 3"/>
          <p:cNvSpPr>
            <a:spLocks noGrp="1"/>
          </p:cNvSpPr>
          <p:nvPr>
            <p:ph type="dt" sz="half" idx="10"/>
          </p:nvPr>
        </p:nvSpPr>
        <p:spPr/>
        <p:txBody>
          <a:bodyPr/>
          <a:lstStyle/>
          <a:p>
            <a:fld id="{C16525B2-4347-4F72-BAF7-76B19438D329}" type="datetimeFigureOut">
              <a:rPr lang="en-US" smtClean="0"/>
              <a:t>6/25/2024</a:t>
            </a:fld>
            <a:endParaRPr lang="en-US"/>
          </a:p>
        </p:txBody>
      </p:sp>
      <p:sp>
        <p:nvSpPr>
          <p:cNvPr id="5" name="Footer 4"/>
          <p:cNvSpPr>
            <a:spLocks noGrp="1"/>
          </p:cNvSpPr>
          <p:nvPr>
            <p:ph type="ftr" sz="quarter" idx="11"/>
          </p:nvPr>
        </p:nvSpPr>
        <p:spPr/>
        <p:txBody>
          <a:bodyPr/>
          <a:lstStyle/>
          <a:p>
            <a:endParaRPr lang="en-US"/>
          </a:p>
        </p:txBody>
      </p:sp>
      <p:sp>
        <p:nvSpPr>
          <p:cNvPr id="6" name="Slide number 5"/>
          <p:cNvSpPr>
            <a:spLocks noGrp="1"/>
          </p:cNvSpPr>
          <p:nvPr>
            <p:ph type="sldNum" sz="quarter" idx="12"/>
          </p:nvPr>
        </p:nvSpPr>
        <p:spPr/>
        <p:txBody>
          <a:bodyPr/>
          <a:lstStyle/>
          <a:p>
            <a:fld id="{80F073CC-40D5-4B23-8DF0-9BD0A0C12F2C}" type="slidenum">
              <a:rPr lang="en-US" smtClean="0"/>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377666" y="427735"/>
            <a:ext cx="6797992" cy="1710943"/>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377666" y="2459482"/>
            <a:ext cx="6797992" cy="7057644"/>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2568130" y="9944862"/>
            <a:ext cx="2417063" cy="53467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377666" y="9944862"/>
            <a:ext cx="1737264" cy="53467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smtClean="0"/>
              <a:t>6/25/2024</a:t>
            </a:fld>
            <a:endParaRPr lang="en-US"/>
          </a:p>
        </p:txBody>
      </p:sp>
      <p:sp>
        <p:nvSpPr>
          <p:cNvPr id="6" name="Holder 6"/>
          <p:cNvSpPr>
            <a:spLocks noGrp="1"/>
          </p:cNvSpPr>
          <p:nvPr>
            <p:ph type="sldNum" sz="quarter" idx="7"/>
          </p:nvPr>
        </p:nvSpPr>
        <p:spPr>
          <a:xfrm>
            <a:off x="5438394" y="9944862"/>
            <a:ext cx="1737264" cy="53467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a:t>
            </a:fld>
            <a:endParaRPr/>
          </a:p>
        </p:txBody>
      </p:sp>
    </p:spTree>
  </p:cSld>
  <p:clrMap bg1="lt1" tx1="dk1" bg2="lt2" tx2="dk2" accent1="accent1" accent2="accent2" accent3="accent3" accent4="accent4" accent5="accent5" accent6="accent6" hlink="hlink" folHlink="folHlink"/>
  <p:sldLayoutIdLst>
    <p:sldLayoutId id="2147483649" r:id="rId1"/>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png"/><Relationship Id="rId3" Type="http://schemas.openxmlformats.org/officeDocument/2006/relationships/image" Target="../media/image15.png"/><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svg"/><Relationship Id="rId4" Type="http://schemas.microsoft.com/office/2007/relationships/hdphoto" Target="../media/hdphoto1.wdp"/><Relationship Id="rId9" Type="http://schemas.openxmlformats.org/officeDocument/2006/relationships/image" Target="../media/image20.png"/><Relationship Id="rId1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26.jpe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30.png"/><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chart" Target="../charts/chart2.xml"/><Relationship Id="rId4" Type="http://schemas.openxmlformats.org/officeDocument/2006/relationships/chart" Target="../charts/char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4.png"/><Relationship Id="rId1" Type="http://schemas.openxmlformats.org/officeDocument/2006/relationships/slideLayout" Target="../slideLayouts/slideLayout1.xml"/><Relationship Id="rId5" Type="http://schemas.openxmlformats.org/officeDocument/2006/relationships/image" Target="../media/image36.jpeg"/><Relationship Id="rId4" Type="http://schemas.openxmlformats.org/officeDocument/2006/relationships/image" Target="../media/image35.jpeg"/></Relationships>
</file>

<file path=ppt/slides/_rels/slide18.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10.png"/><Relationship Id="rId7" Type="http://schemas.openxmlformats.org/officeDocument/2006/relationships/image" Target="../media/image39.png"/><Relationship Id="rId12" Type="http://schemas.openxmlformats.org/officeDocument/2006/relationships/image" Target="../media/image44.png"/><Relationship Id="rId2" Type="http://schemas.openxmlformats.org/officeDocument/2006/relationships/image" Target="../media/image34.png"/><Relationship Id="rId1" Type="http://schemas.openxmlformats.org/officeDocument/2006/relationships/slideLayout" Target="../slideLayouts/slideLayout1.xml"/><Relationship Id="rId6" Type="http://schemas.openxmlformats.org/officeDocument/2006/relationships/image" Target="../media/image38.png"/><Relationship Id="rId11" Type="http://schemas.openxmlformats.org/officeDocument/2006/relationships/image" Target="../media/image43.png"/><Relationship Id="rId5" Type="http://schemas.openxmlformats.org/officeDocument/2006/relationships/hyperlink" Target="https://freepngimg.com/png/10383-cart-png-file" TargetMode="External"/><Relationship Id="rId10" Type="http://schemas.openxmlformats.org/officeDocument/2006/relationships/image" Target="../media/image42.png"/><Relationship Id="rId4" Type="http://schemas.openxmlformats.org/officeDocument/2006/relationships/image" Target="../media/image37.png"/><Relationship Id="rId9" Type="http://schemas.openxmlformats.org/officeDocument/2006/relationships/image" Target="../media/image41.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5.jpeg"/><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46.jpg"/></Relationships>
</file>

<file path=ppt/slides/_rels/slide2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id="{EC42FE3B-E642-71E2-6876-175D13E0A8E4}"/>
              </a:ext>
            </a:extLst>
          </p:cNvPr>
          <p:cNvPicPr>
            <a:picLocks noChangeAspect="1"/>
          </p:cNvPicPr>
          <p:nvPr/>
        </p:nvPicPr>
        <p:blipFill>
          <a:blip r:embed="rId2">
            <a:alphaModFix/>
            <a:duotone>
              <a:schemeClr val="bg2">
                <a:shade val="45000"/>
                <a:satMod val="135000"/>
              </a:schemeClr>
              <a:prstClr val="white"/>
            </a:duotone>
          </a:blip>
          <a:srcRect l="3547" t="19595" b="23143"/>
          <a:stretch>
            <a:fillRect/>
          </a:stretch>
        </p:blipFill>
        <p:spPr>
          <a:xfrm>
            <a:off x="-28662" y="0"/>
            <a:ext cx="12220662" cy="6874122"/>
          </a:xfrm>
          <a:prstGeom prst="rect">
            <a:avLst/>
          </a:prstGeom>
        </p:spPr>
      </p:pic>
      <p:sp>
        <p:nvSpPr>
          <p:cNvPr id="12" name="Rettangolo 11"/>
          <p:cNvSpPr/>
          <p:nvPr/>
        </p:nvSpPr>
        <p:spPr>
          <a:xfrm>
            <a:off x="0" y="4286746"/>
            <a:ext cx="12180711" cy="2558554"/>
          </a:xfrm>
          <a:prstGeom prst="rect">
            <a:avLst/>
          </a:prstGeom>
          <a:solidFill>
            <a:srgbClr val="006653">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5" name="object 5"/>
          <p:cNvSpPr txBox="1"/>
          <p:nvPr/>
        </p:nvSpPr>
        <p:spPr>
          <a:xfrm>
            <a:off x="1415480" y="3943885"/>
            <a:ext cx="10468027" cy="1137747"/>
          </a:xfrm>
          <a:prstGeom prst="rect">
            <a:avLst/>
          </a:prstGeom>
        </p:spPr>
        <p:txBody>
          <a:bodyPr vert="horz" wrap="square" lIns="0" tIns="0" rIns="0" bIns="0" rtlCol="0">
            <a:spAutoFit/>
          </a:bodyPr>
          <a:lstStyle/>
          <a:p>
            <a:pPr marL="0" algn="r">
              <a:lnSpc>
                <a:spcPts val="4011"/>
              </a:lnSpc>
            </a:pPr>
            <a:r>
              <a:rPr lang="it-IT" sz="5000" spc="-107" dirty="0">
                <a:solidFill>
                  <a:schemeClr val="bg1">
                    <a:lumMod val="95000"/>
                  </a:schemeClr>
                </a:solidFill>
                <a:latin typeface="IPRUQR+Marcellus" panose="020B0604020202020204" charset="0"/>
                <a:cs typeface="IPRUQR+Marcellus"/>
              </a:rPr>
              <a:t>Economia Circolare</a:t>
            </a:r>
            <a:endParaRPr sz="5000" spc="-107" dirty="0">
              <a:solidFill>
                <a:schemeClr val="bg1">
                  <a:lumMod val="95000"/>
                </a:schemeClr>
              </a:solidFill>
              <a:latin typeface="IPRUQR+Marcellus" panose="020B0604020202020204" charset="0"/>
              <a:cs typeface="IPRUQR+Marcellus"/>
            </a:endParaRPr>
          </a:p>
          <a:p>
            <a:pPr marL="0" marR="0" algn="r">
              <a:lnSpc>
                <a:spcPct val="80000"/>
              </a:lnSpc>
              <a:spcBef>
                <a:spcPts val="1200"/>
              </a:spcBef>
              <a:spcAft>
                <a:spcPts val="0"/>
              </a:spcAft>
            </a:pPr>
            <a:r>
              <a:rPr lang="it-IT" sz="3600" dirty="0">
                <a:solidFill>
                  <a:srgbClr val="FFFFFF"/>
                </a:solidFill>
                <a:latin typeface="DEHDTA+AbhayaLibre-Regular Italic"/>
                <a:cs typeface="DEHDTA+AbhayaLibre-Regular Italic"/>
              </a:rPr>
              <a:t>Esempi virtuosi in ambito minerario</a:t>
            </a:r>
            <a:endParaRPr sz="3600" dirty="0">
              <a:solidFill>
                <a:srgbClr val="FFFFFF"/>
              </a:solidFill>
              <a:latin typeface="DEHDTA+AbhayaLibre-Regular Italic"/>
              <a:cs typeface="DEHDTA+AbhayaLibre-Regular Italic"/>
            </a:endParaRPr>
          </a:p>
        </p:txBody>
      </p:sp>
      <p:pic>
        <p:nvPicPr>
          <p:cNvPr id="9" name="Immagin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416" y="669852"/>
            <a:ext cx="886738" cy="842438"/>
          </a:xfrm>
          <a:prstGeom prst="rect">
            <a:avLst/>
          </a:prstGeom>
        </p:spPr>
      </p:pic>
      <p:sp>
        <p:nvSpPr>
          <p:cNvPr id="11" name="object 8"/>
          <p:cNvSpPr txBox="1"/>
          <p:nvPr/>
        </p:nvSpPr>
        <p:spPr>
          <a:xfrm>
            <a:off x="1991544" y="470322"/>
            <a:ext cx="4886627" cy="936795"/>
          </a:xfrm>
          <a:prstGeom prst="rect">
            <a:avLst/>
          </a:prstGeom>
        </p:spPr>
        <p:txBody>
          <a:bodyPr vert="horz" wrap="square" lIns="0" tIns="0" rIns="0" bIns="0" rtlCol="0">
            <a:spAutoFit/>
          </a:bodyPr>
          <a:lstStyle/>
          <a:p>
            <a:pPr marL="0" marR="0">
              <a:lnSpc>
                <a:spcPts val="8259"/>
              </a:lnSpc>
              <a:spcBef>
                <a:spcPts val="0"/>
              </a:spcBef>
              <a:spcAft>
                <a:spcPts val="0"/>
              </a:spcAft>
            </a:pPr>
            <a:r>
              <a:rPr sz="3600" spc="-108" dirty="0">
                <a:solidFill>
                  <a:srgbClr val="006653"/>
                </a:solidFill>
                <a:latin typeface="QODGML+Benedict"/>
                <a:cs typeface="QODGML+Benedict"/>
              </a:rPr>
              <a:t>Minerali</a:t>
            </a:r>
            <a:r>
              <a:rPr sz="3600" spc="-109" dirty="0">
                <a:solidFill>
                  <a:srgbClr val="006653"/>
                </a:solidFill>
                <a:latin typeface="QODGML+Benedict"/>
                <a:cs typeface="QODGML+Benedict"/>
              </a:rPr>
              <a:t> </a:t>
            </a:r>
            <a:r>
              <a:rPr sz="3600" spc="-108" dirty="0">
                <a:solidFill>
                  <a:srgbClr val="006653"/>
                </a:solidFill>
                <a:latin typeface="QODGML+Benedict"/>
                <a:cs typeface="QODGML+Benedict"/>
              </a:rPr>
              <a:t>Industriali</a:t>
            </a:r>
            <a:endParaRPr sz="3600" spc="-109" dirty="0">
              <a:solidFill>
                <a:srgbClr val="006653"/>
              </a:solidFill>
              <a:latin typeface="QODGML+Benedict"/>
              <a:cs typeface="QODGML+Benedict"/>
            </a:endParaRPr>
          </a:p>
        </p:txBody>
      </p:sp>
      <p:sp>
        <p:nvSpPr>
          <p:cNvPr id="3" name="CasellaDiTesto 2">
            <a:extLst>
              <a:ext uri="{FF2B5EF4-FFF2-40B4-BE49-F238E27FC236}">
                <a16:creationId xmlns:a16="http://schemas.microsoft.com/office/drawing/2014/main" id="{0FE4CD18-DE8E-9E4D-159F-591E037E0096}"/>
              </a:ext>
            </a:extLst>
          </p:cNvPr>
          <p:cNvSpPr txBox="1"/>
          <p:nvPr/>
        </p:nvSpPr>
        <p:spPr>
          <a:xfrm>
            <a:off x="10412566" y="6302970"/>
            <a:ext cx="1200970" cy="369332"/>
          </a:xfrm>
          <a:prstGeom prst="rect">
            <a:avLst/>
          </a:prstGeom>
          <a:noFill/>
        </p:spPr>
        <p:txBody>
          <a:bodyPr wrap="none" rtlCol="0">
            <a:spAutoFit/>
          </a:bodyPr>
          <a:lstStyle/>
          <a:p>
            <a:r>
              <a:rPr lang="it-IT" i="1" dirty="0">
                <a:latin typeface="Garamond" panose="02020404030301010803" pitchFamily="18" charset="0"/>
              </a:rPr>
              <a:t>27-06-2024</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id="{2E27C322-CB4D-2F31-8BFD-62C88B370DA0}"/>
              </a:ext>
            </a:extLst>
          </p:cNvPr>
          <p:cNvPicPr>
            <a:picLocks noChangeAspect="1"/>
          </p:cNvPicPr>
          <p:nvPr/>
        </p:nvPicPr>
        <p:blipFill>
          <a:blip r:embed="rId2">
            <a:alphaModFix amt="20000"/>
          </a:blip>
          <a:srcRect l="3547" t="19595" b="23143"/>
          <a:stretch>
            <a:fillRect/>
          </a:stretch>
        </p:blipFill>
        <p:spPr>
          <a:xfrm>
            <a:off x="0" y="-18263"/>
            <a:ext cx="12192000" cy="6858000"/>
          </a:xfrm>
          <a:prstGeom prst="rect">
            <a:avLst/>
          </a:prstGeom>
        </p:spPr>
      </p:pic>
      <p:sp>
        <p:nvSpPr>
          <p:cNvPr id="19" name="Rettangolo 18"/>
          <p:cNvSpPr/>
          <p:nvPr/>
        </p:nvSpPr>
        <p:spPr>
          <a:xfrm>
            <a:off x="1080426" y="3446915"/>
            <a:ext cx="576064" cy="554636"/>
          </a:xfrm>
          <a:prstGeom prst="rect">
            <a:avLst/>
          </a:prstGeom>
          <a:solidFill>
            <a:schemeClr val="bg1"/>
          </a:solidFill>
          <a:ln>
            <a:solidFill>
              <a:srgbClr val="00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c</a:t>
            </a:r>
          </a:p>
        </p:txBody>
      </p:sp>
      <p:sp>
        <p:nvSpPr>
          <p:cNvPr id="7" name="object 7"/>
          <p:cNvSpPr txBox="1"/>
          <p:nvPr/>
        </p:nvSpPr>
        <p:spPr>
          <a:xfrm>
            <a:off x="1786540" y="4552132"/>
            <a:ext cx="5487798" cy="307777"/>
          </a:xfrm>
          <a:prstGeom prst="rect">
            <a:avLst/>
          </a:prstGeom>
        </p:spPr>
        <p:txBody>
          <a:bodyPr vert="horz" wrap="square" lIns="0" tIns="0" rIns="0" bIns="0" rtlCol="0">
            <a:spAutoFit/>
          </a:bodyPr>
          <a:lstStyle/>
          <a:p>
            <a:pPr marL="0" marR="0">
              <a:lnSpc>
                <a:spcPts val="2357"/>
              </a:lnSpc>
              <a:spcBef>
                <a:spcPts val="0"/>
              </a:spcBef>
              <a:spcAft>
                <a:spcPts val="0"/>
              </a:spcAft>
            </a:pPr>
            <a:r>
              <a:rPr lang="it-IT" sz="2000" dirty="0">
                <a:solidFill>
                  <a:srgbClr val="404040"/>
                </a:solidFill>
                <a:latin typeface="Garamond" panose="02020404030301010803" pitchFamily="18" charset="0"/>
                <a:cs typeface="Abhaya Libre Italics" panose="020B0604020202020204" charset="0"/>
              </a:rPr>
              <a:t>Conclusioni</a:t>
            </a:r>
            <a:r>
              <a:rPr lang="it-IT" sz="2000" dirty="0">
                <a:solidFill>
                  <a:srgbClr val="404040"/>
                </a:solidFill>
                <a:latin typeface="DLIHHS+Abhaya Libre Regular"/>
                <a:cs typeface="DLIHHS+Abhaya Libre Regular"/>
              </a:rPr>
              <a:t>					</a:t>
            </a:r>
          </a:p>
        </p:txBody>
      </p:sp>
      <p:sp>
        <p:nvSpPr>
          <p:cNvPr id="8" name="object 8"/>
          <p:cNvSpPr txBox="1"/>
          <p:nvPr/>
        </p:nvSpPr>
        <p:spPr>
          <a:xfrm>
            <a:off x="5340206" y="1205364"/>
            <a:ext cx="6139172" cy="936795"/>
          </a:xfrm>
          <a:prstGeom prst="rect">
            <a:avLst/>
          </a:prstGeom>
        </p:spPr>
        <p:txBody>
          <a:bodyPr vert="horz" wrap="square" lIns="0" tIns="0" rIns="0" bIns="0" rtlCol="0">
            <a:spAutoFit/>
          </a:bodyPr>
          <a:lstStyle/>
          <a:p>
            <a:pPr marL="0" marR="0" algn="r">
              <a:lnSpc>
                <a:spcPts val="8259"/>
              </a:lnSpc>
              <a:spcBef>
                <a:spcPts val="0"/>
              </a:spcBef>
              <a:spcAft>
                <a:spcPts val="0"/>
              </a:spcAft>
            </a:pPr>
            <a:r>
              <a:rPr sz="3600" spc="-108" dirty="0">
                <a:solidFill>
                  <a:srgbClr val="005643"/>
                </a:solidFill>
                <a:latin typeface="QODGML+Benedict"/>
                <a:cs typeface="QODGML+Benedict"/>
              </a:rPr>
              <a:t>Minerali</a:t>
            </a:r>
            <a:r>
              <a:rPr sz="3600" spc="-109" dirty="0">
                <a:solidFill>
                  <a:srgbClr val="005643"/>
                </a:solidFill>
                <a:latin typeface="QODGML+Benedict"/>
                <a:cs typeface="QODGML+Benedict"/>
              </a:rPr>
              <a:t> </a:t>
            </a:r>
            <a:r>
              <a:rPr sz="3600" spc="-108" dirty="0">
                <a:solidFill>
                  <a:srgbClr val="005643"/>
                </a:solidFill>
                <a:latin typeface="QODGML+Benedict"/>
                <a:cs typeface="QODGML+Benedict"/>
              </a:rPr>
              <a:t>Industriali</a:t>
            </a:r>
            <a:endParaRPr sz="3600" spc="-109" dirty="0">
              <a:solidFill>
                <a:srgbClr val="005643"/>
              </a:solidFill>
              <a:latin typeface="QODGML+Benedict"/>
              <a:cs typeface="QODGML+Benedict"/>
            </a:endParaRPr>
          </a:p>
        </p:txBody>
      </p:sp>
      <p:sp>
        <p:nvSpPr>
          <p:cNvPr id="9" name="object 9"/>
          <p:cNvSpPr txBox="1"/>
          <p:nvPr/>
        </p:nvSpPr>
        <p:spPr>
          <a:xfrm>
            <a:off x="1076986" y="553139"/>
            <a:ext cx="5927298" cy="633379"/>
          </a:xfrm>
          <a:prstGeom prst="rect">
            <a:avLst/>
          </a:prstGeom>
        </p:spPr>
        <p:txBody>
          <a:bodyPr vert="horz" wrap="square" lIns="0" tIns="0" rIns="0" bIns="0" rtlCol="0">
            <a:spAutoFit/>
          </a:bodyPr>
          <a:lstStyle/>
          <a:p>
            <a:pPr>
              <a:lnSpc>
                <a:spcPct val="80000"/>
              </a:lnSpc>
            </a:pPr>
            <a:r>
              <a:rPr lang="it-IT" sz="5000" spc="-107" dirty="0">
                <a:solidFill>
                  <a:srgbClr val="005643"/>
                </a:solidFill>
                <a:latin typeface="IPRUQR+Marcellus"/>
                <a:cs typeface="IPRUQR+Marcellus"/>
              </a:rPr>
              <a:t>Economia Circolare</a:t>
            </a:r>
          </a:p>
        </p:txBody>
      </p:sp>
      <p:sp>
        <p:nvSpPr>
          <p:cNvPr id="11" name="object 4"/>
          <p:cNvSpPr txBox="1"/>
          <p:nvPr/>
        </p:nvSpPr>
        <p:spPr>
          <a:xfrm>
            <a:off x="1768215" y="2682006"/>
            <a:ext cx="7143982" cy="307777"/>
          </a:xfrm>
          <a:prstGeom prst="rect">
            <a:avLst/>
          </a:prstGeom>
        </p:spPr>
        <p:txBody>
          <a:bodyPr vert="horz" wrap="square" lIns="0" tIns="0" rIns="0" bIns="0" rtlCol="0">
            <a:spAutoFit/>
          </a:bodyPr>
          <a:lstStyle/>
          <a:p>
            <a:pPr marL="0" marR="0">
              <a:lnSpc>
                <a:spcPts val="2357"/>
              </a:lnSpc>
              <a:spcBef>
                <a:spcPts val="0"/>
              </a:spcBef>
              <a:spcAft>
                <a:spcPts val="0"/>
              </a:spcAft>
            </a:pPr>
            <a:r>
              <a:rPr lang="it-IT" sz="2000" dirty="0">
                <a:solidFill>
                  <a:srgbClr val="404040"/>
                </a:solidFill>
                <a:latin typeface="Garamond" panose="02020404030301010803" pitchFamily="18" charset="0"/>
                <a:cs typeface="Abhaya Libre Italics" panose="020B0604020202020204" charset="0"/>
              </a:rPr>
              <a:t>Verbania</a:t>
            </a:r>
            <a:r>
              <a:rPr lang="it-IT" sz="2000" dirty="0">
                <a:solidFill>
                  <a:srgbClr val="404040"/>
                </a:solidFill>
                <a:latin typeface="DLIHHS+Abhaya Libre Regular"/>
                <a:cs typeface="DLIHHS+Abhaya Libre Regular"/>
              </a:rPr>
              <a:t>				</a:t>
            </a:r>
          </a:p>
        </p:txBody>
      </p:sp>
      <p:sp>
        <p:nvSpPr>
          <p:cNvPr id="12" name="object 7"/>
          <p:cNvSpPr txBox="1"/>
          <p:nvPr/>
        </p:nvSpPr>
        <p:spPr>
          <a:xfrm>
            <a:off x="1786540" y="3562226"/>
            <a:ext cx="5775830" cy="307777"/>
          </a:xfrm>
          <a:prstGeom prst="rect">
            <a:avLst/>
          </a:prstGeom>
        </p:spPr>
        <p:txBody>
          <a:bodyPr vert="horz" wrap="square" lIns="0" tIns="0" rIns="0" bIns="0" rtlCol="0">
            <a:spAutoFit/>
          </a:bodyPr>
          <a:lstStyle/>
          <a:p>
            <a:pPr marL="0" marR="0">
              <a:lnSpc>
                <a:spcPts val="2357"/>
              </a:lnSpc>
              <a:spcBef>
                <a:spcPts val="0"/>
              </a:spcBef>
              <a:spcAft>
                <a:spcPts val="0"/>
              </a:spcAft>
            </a:pPr>
            <a:r>
              <a:rPr lang="it-IT" sz="2000" dirty="0" err="1">
                <a:solidFill>
                  <a:srgbClr val="404040"/>
                </a:solidFill>
                <a:latin typeface="Garamond" panose="02020404030301010803" pitchFamily="18" charset="0"/>
                <a:cs typeface="Abhaya Libre Italics" panose="020B0604020202020204" charset="0"/>
              </a:rPr>
              <a:t>Sasil</a:t>
            </a:r>
            <a:r>
              <a:rPr lang="it-IT" sz="2000" dirty="0">
                <a:solidFill>
                  <a:srgbClr val="404040"/>
                </a:solidFill>
                <a:latin typeface="Garamond" panose="02020404030301010803" pitchFamily="18" charset="0"/>
                <a:cs typeface="DLIHHS+Abhaya Libre Regular"/>
              </a:rPr>
              <a:t>	</a:t>
            </a:r>
            <a:r>
              <a:rPr lang="it-IT" sz="2000" dirty="0">
                <a:solidFill>
                  <a:srgbClr val="404040"/>
                </a:solidFill>
                <a:latin typeface="DLIHHS+Abhaya Libre Regular"/>
                <a:cs typeface="DLIHHS+Abhaya Libre Regular"/>
              </a:rPr>
              <a:t>				</a:t>
            </a:r>
          </a:p>
        </p:txBody>
      </p:sp>
      <p:pic>
        <p:nvPicPr>
          <p:cNvPr id="26" name="Immagin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60496" y="519452"/>
            <a:ext cx="886738" cy="842438"/>
          </a:xfrm>
          <a:prstGeom prst="rect">
            <a:avLst/>
          </a:prstGeom>
        </p:spPr>
      </p:pic>
      <p:sp>
        <p:nvSpPr>
          <p:cNvPr id="28" name="CasellaDiTesto 27">
            <a:extLst>
              <a:ext uri="{FF2B5EF4-FFF2-40B4-BE49-F238E27FC236}">
                <a16:creationId xmlns:a16="http://schemas.microsoft.com/office/drawing/2014/main" id="{426CB02C-675E-7086-ECFA-463A533D0C27}"/>
              </a:ext>
            </a:extLst>
          </p:cNvPr>
          <p:cNvSpPr txBox="1"/>
          <p:nvPr/>
        </p:nvSpPr>
        <p:spPr>
          <a:xfrm>
            <a:off x="1692410" y="1709453"/>
            <a:ext cx="6983506" cy="400110"/>
          </a:xfrm>
          <a:prstGeom prst="rect">
            <a:avLst/>
          </a:prstGeom>
          <a:noFill/>
        </p:spPr>
        <p:txBody>
          <a:bodyPr wrap="square">
            <a:spAutoFit/>
          </a:bodyPr>
          <a:lstStyle/>
          <a:p>
            <a:pPr marL="0" marR="0">
              <a:lnSpc>
                <a:spcPts val="2357"/>
              </a:lnSpc>
              <a:spcBef>
                <a:spcPts val="0"/>
              </a:spcBef>
              <a:spcAft>
                <a:spcPts val="0"/>
              </a:spcAft>
            </a:pPr>
            <a:r>
              <a:rPr lang="it-IT" sz="2000" dirty="0">
                <a:latin typeface="Garamond" panose="02020404030301010803" pitchFamily="18" charset="0"/>
                <a:cs typeface="Abhaya Libre Italics" panose="020B0604020202020204" charset="0"/>
              </a:rPr>
              <a:t>Introduzione</a:t>
            </a:r>
            <a:r>
              <a:rPr lang="it-IT" sz="2000" dirty="0">
                <a:solidFill>
                  <a:srgbClr val="404040"/>
                </a:solidFill>
                <a:latin typeface="Garamond" panose="02020404030301010803" pitchFamily="18" charset="0"/>
                <a:cs typeface="DLIHHS+Abhaya Libre Regular"/>
              </a:rPr>
              <a:t>	</a:t>
            </a:r>
            <a:r>
              <a:rPr lang="it-IT" sz="1800" dirty="0">
                <a:solidFill>
                  <a:srgbClr val="404040"/>
                </a:solidFill>
                <a:latin typeface="DLIHHS+Abhaya Libre Regular"/>
                <a:cs typeface="DLIHHS+Abhaya Libre Regular"/>
              </a:rPr>
              <a:t>			</a:t>
            </a:r>
          </a:p>
        </p:txBody>
      </p:sp>
      <p:sp>
        <p:nvSpPr>
          <p:cNvPr id="15" name="CasellaDiTesto 14">
            <a:extLst>
              <a:ext uri="{FF2B5EF4-FFF2-40B4-BE49-F238E27FC236}">
                <a16:creationId xmlns:a16="http://schemas.microsoft.com/office/drawing/2014/main" id="{CB7168FA-0E44-D8DC-E681-4A08C1EB2AAD}"/>
              </a:ext>
            </a:extLst>
          </p:cNvPr>
          <p:cNvSpPr txBox="1"/>
          <p:nvPr/>
        </p:nvSpPr>
        <p:spPr>
          <a:xfrm>
            <a:off x="1076986" y="3527469"/>
            <a:ext cx="576064" cy="400110"/>
          </a:xfrm>
          <a:prstGeom prst="rect">
            <a:avLst/>
          </a:prstGeom>
          <a:noFill/>
        </p:spPr>
        <p:txBody>
          <a:bodyPr wrap="square" rtlCol="0">
            <a:spAutoFit/>
          </a:bodyPr>
          <a:lstStyle/>
          <a:p>
            <a:pPr algn="ctr"/>
            <a:r>
              <a:rPr lang="it-IT" sz="2000" b="1" dirty="0">
                <a:solidFill>
                  <a:srgbClr val="006600"/>
                </a:solidFill>
                <a:latin typeface="Amasis MT Pro Light" panose="02040304050005020304" pitchFamily="18" charset="0"/>
                <a:cs typeface="Abhaya Libre Italics" panose="020B0604020202020204" charset="0"/>
              </a:rPr>
              <a:t>C</a:t>
            </a:r>
          </a:p>
        </p:txBody>
      </p:sp>
      <p:sp>
        <p:nvSpPr>
          <p:cNvPr id="16" name="Rettangolo 15">
            <a:extLst>
              <a:ext uri="{FF2B5EF4-FFF2-40B4-BE49-F238E27FC236}">
                <a16:creationId xmlns:a16="http://schemas.microsoft.com/office/drawing/2014/main" id="{5311C2DC-5000-730A-51E7-895B3B38AC5B}"/>
              </a:ext>
            </a:extLst>
          </p:cNvPr>
          <p:cNvSpPr/>
          <p:nvPr/>
        </p:nvSpPr>
        <p:spPr>
          <a:xfrm>
            <a:off x="1076986" y="1613670"/>
            <a:ext cx="576064" cy="554636"/>
          </a:xfrm>
          <a:prstGeom prst="rect">
            <a:avLst/>
          </a:prstGeom>
          <a:solidFill>
            <a:schemeClr val="bg1"/>
          </a:solidFill>
          <a:ln>
            <a:solidFill>
              <a:srgbClr val="00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c</a:t>
            </a:r>
          </a:p>
        </p:txBody>
      </p:sp>
      <p:sp>
        <p:nvSpPr>
          <p:cNvPr id="17" name="Rettangolo 16">
            <a:extLst>
              <a:ext uri="{FF2B5EF4-FFF2-40B4-BE49-F238E27FC236}">
                <a16:creationId xmlns:a16="http://schemas.microsoft.com/office/drawing/2014/main" id="{92AEDC4F-429C-C9EE-0C15-7D735FC78F84}"/>
              </a:ext>
            </a:extLst>
          </p:cNvPr>
          <p:cNvSpPr/>
          <p:nvPr/>
        </p:nvSpPr>
        <p:spPr>
          <a:xfrm>
            <a:off x="1091735" y="2542045"/>
            <a:ext cx="576064" cy="554636"/>
          </a:xfrm>
          <a:prstGeom prst="rect">
            <a:avLst/>
          </a:prstGeom>
          <a:solidFill>
            <a:schemeClr val="bg1"/>
          </a:solidFill>
          <a:ln>
            <a:solidFill>
              <a:srgbClr val="00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c</a:t>
            </a:r>
          </a:p>
        </p:txBody>
      </p:sp>
      <p:sp>
        <p:nvSpPr>
          <p:cNvPr id="21" name="Rettangolo 20">
            <a:extLst>
              <a:ext uri="{FF2B5EF4-FFF2-40B4-BE49-F238E27FC236}">
                <a16:creationId xmlns:a16="http://schemas.microsoft.com/office/drawing/2014/main" id="{53C69BB8-94B8-B26A-A485-EB61C3271047}"/>
              </a:ext>
            </a:extLst>
          </p:cNvPr>
          <p:cNvSpPr/>
          <p:nvPr/>
        </p:nvSpPr>
        <p:spPr>
          <a:xfrm>
            <a:off x="1091735" y="4428703"/>
            <a:ext cx="576064" cy="554636"/>
          </a:xfrm>
          <a:prstGeom prst="rect">
            <a:avLst/>
          </a:prstGeom>
          <a:solidFill>
            <a:schemeClr val="bg1"/>
          </a:solidFill>
          <a:ln>
            <a:solidFill>
              <a:srgbClr val="00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dc</a:t>
            </a:r>
          </a:p>
        </p:txBody>
      </p:sp>
      <p:sp>
        <p:nvSpPr>
          <p:cNvPr id="10" name="CasellaDiTesto 9">
            <a:extLst>
              <a:ext uri="{FF2B5EF4-FFF2-40B4-BE49-F238E27FC236}">
                <a16:creationId xmlns:a16="http://schemas.microsoft.com/office/drawing/2014/main" id="{3FC52037-C4F5-101C-C017-874E1A1A85A1}"/>
              </a:ext>
            </a:extLst>
          </p:cNvPr>
          <p:cNvSpPr txBox="1"/>
          <p:nvPr/>
        </p:nvSpPr>
        <p:spPr>
          <a:xfrm>
            <a:off x="1174972" y="1662409"/>
            <a:ext cx="419132" cy="400110"/>
          </a:xfrm>
          <a:prstGeom prst="rect">
            <a:avLst/>
          </a:prstGeom>
          <a:noFill/>
        </p:spPr>
        <p:txBody>
          <a:bodyPr wrap="square" rtlCol="0">
            <a:spAutoFit/>
          </a:bodyPr>
          <a:lstStyle/>
          <a:p>
            <a:r>
              <a:rPr lang="it-IT" sz="2000" b="1" dirty="0">
                <a:solidFill>
                  <a:srgbClr val="006600"/>
                </a:solidFill>
                <a:latin typeface="Amasis MT Pro Light" panose="020F0502020204030204" pitchFamily="18" charset="0"/>
                <a:cs typeface="Abhaya Libre Italics" panose="020B0604020202020204" charset="0"/>
              </a:rPr>
              <a:t>A</a:t>
            </a:r>
          </a:p>
        </p:txBody>
      </p:sp>
      <p:sp>
        <p:nvSpPr>
          <p:cNvPr id="27" name="CasellaDiTesto 26">
            <a:extLst>
              <a:ext uri="{FF2B5EF4-FFF2-40B4-BE49-F238E27FC236}">
                <a16:creationId xmlns:a16="http://schemas.microsoft.com/office/drawing/2014/main" id="{3601D82E-7D70-2817-C9CE-B7F0EC18C5D0}"/>
              </a:ext>
            </a:extLst>
          </p:cNvPr>
          <p:cNvSpPr txBox="1"/>
          <p:nvPr/>
        </p:nvSpPr>
        <p:spPr>
          <a:xfrm>
            <a:off x="1233918" y="2636760"/>
            <a:ext cx="419132" cy="400110"/>
          </a:xfrm>
          <a:prstGeom prst="rect">
            <a:avLst/>
          </a:prstGeom>
          <a:noFill/>
        </p:spPr>
        <p:txBody>
          <a:bodyPr wrap="square" rtlCol="0">
            <a:spAutoFit/>
          </a:bodyPr>
          <a:lstStyle/>
          <a:p>
            <a:r>
              <a:rPr lang="it-IT" sz="2000" b="1" dirty="0">
                <a:solidFill>
                  <a:srgbClr val="006600"/>
                </a:solidFill>
                <a:latin typeface="Amasis MT Pro Light" panose="02040304050005020304" pitchFamily="18" charset="0"/>
                <a:cs typeface="Abhaya Libre Italics" panose="020B0604020202020204" charset="0"/>
              </a:rPr>
              <a:t>B</a:t>
            </a:r>
          </a:p>
        </p:txBody>
      </p:sp>
      <p:sp>
        <p:nvSpPr>
          <p:cNvPr id="29" name="CasellaDiTesto 28">
            <a:extLst>
              <a:ext uri="{FF2B5EF4-FFF2-40B4-BE49-F238E27FC236}">
                <a16:creationId xmlns:a16="http://schemas.microsoft.com/office/drawing/2014/main" id="{C1F1E813-7960-5A4C-4FDE-90424E463B6D}"/>
              </a:ext>
            </a:extLst>
          </p:cNvPr>
          <p:cNvSpPr txBox="1"/>
          <p:nvPr/>
        </p:nvSpPr>
        <p:spPr>
          <a:xfrm>
            <a:off x="1223490" y="4521354"/>
            <a:ext cx="370614" cy="400110"/>
          </a:xfrm>
          <a:prstGeom prst="rect">
            <a:avLst/>
          </a:prstGeom>
          <a:noFill/>
        </p:spPr>
        <p:txBody>
          <a:bodyPr wrap="none" rtlCol="0">
            <a:spAutoFit/>
          </a:bodyPr>
          <a:lstStyle/>
          <a:p>
            <a:r>
              <a:rPr lang="it-IT" sz="2000" b="1" dirty="0">
                <a:solidFill>
                  <a:srgbClr val="006600"/>
                </a:solidFill>
                <a:latin typeface="Amasis MT Pro Light" panose="02040304050005020304" pitchFamily="18" charset="0"/>
                <a:cs typeface="Abhaya Libre Italics" panose="020B0604020202020204" charset="0"/>
              </a:rPr>
              <a:t>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Immagine 4">
            <a:extLst>
              <a:ext uri="{FF2B5EF4-FFF2-40B4-BE49-F238E27FC236}">
                <a16:creationId xmlns:a16="http://schemas.microsoft.com/office/drawing/2014/main" id="{09D32748-0373-1FF2-F916-9B96720DBB99}"/>
              </a:ext>
            </a:extLst>
          </p:cNvPr>
          <p:cNvPicPr>
            <a:picLocks noChangeAspect="1"/>
          </p:cNvPicPr>
          <p:nvPr/>
        </p:nvPicPr>
        <p:blipFill>
          <a:blip r:embed="rId2"/>
          <a:stretch>
            <a:fillRect/>
          </a:stretch>
        </p:blipFill>
        <p:spPr>
          <a:xfrm>
            <a:off x="-13295" y="68583"/>
            <a:ext cx="12218590" cy="2987040"/>
          </a:xfrm>
          <a:prstGeom prst="rect">
            <a:avLst/>
          </a:prstGeom>
        </p:spPr>
      </p:pic>
      <p:sp>
        <p:nvSpPr>
          <p:cNvPr id="9" name="object 9"/>
          <p:cNvSpPr txBox="1"/>
          <p:nvPr/>
        </p:nvSpPr>
        <p:spPr>
          <a:xfrm>
            <a:off x="6943386" y="581787"/>
            <a:ext cx="4177419" cy="172355"/>
          </a:xfrm>
          <a:prstGeom prst="rect">
            <a:avLst/>
          </a:prstGeom>
        </p:spPr>
        <p:txBody>
          <a:bodyPr vert="horz" wrap="square" lIns="0" tIns="0" rIns="0" bIns="0" rtlCol="0">
            <a:spAutoFit/>
          </a:bodyPr>
          <a:lstStyle/>
          <a:p>
            <a:pPr algn="r">
              <a:lnSpc>
                <a:spcPct val="80000"/>
              </a:lnSpc>
            </a:pPr>
            <a:r>
              <a:rPr lang="it-IT" sz="1400" b="1" dirty="0">
                <a:solidFill>
                  <a:srgbClr val="005643"/>
                </a:solidFill>
                <a:latin typeface="HP Simplified Hans Light" panose="020B0300000000000000" pitchFamily="34" charset="-122"/>
                <a:ea typeface="HP Simplified Hans Light" panose="020B0300000000000000" pitchFamily="34" charset="-122"/>
                <a:cs typeface="IPRUQR+Marcellus"/>
              </a:rPr>
              <a:t>MINERALI INDUSTRIALI</a:t>
            </a:r>
          </a:p>
        </p:txBody>
      </p:sp>
      <p:sp>
        <p:nvSpPr>
          <p:cNvPr id="12" name="CasellaDiTesto 11">
            <a:extLst>
              <a:ext uri="{FF2B5EF4-FFF2-40B4-BE49-F238E27FC236}">
                <a16:creationId xmlns:a16="http://schemas.microsoft.com/office/drawing/2014/main" id="{C193F120-ED43-3EA8-0F61-C8CCB281EE27}"/>
              </a:ext>
            </a:extLst>
          </p:cNvPr>
          <p:cNvSpPr txBox="1"/>
          <p:nvPr/>
        </p:nvSpPr>
        <p:spPr>
          <a:xfrm>
            <a:off x="257064" y="3126909"/>
            <a:ext cx="2057871" cy="400110"/>
          </a:xfrm>
          <a:prstGeom prst="rect">
            <a:avLst/>
          </a:prstGeom>
          <a:noFill/>
        </p:spPr>
        <p:txBody>
          <a:bodyPr wrap="none" rtlCol="0">
            <a:spAutoFit/>
          </a:bodyPr>
          <a:lstStyle/>
          <a:p>
            <a:r>
              <a:rPr lang="it-IT" sz="2000" b="1" dirty="0">
                <a:latin typeface="Garamond" panose="02020404030301010803" pitchFamily="18" charset="0"/>
                <a:ea typeface="Yu Gothic Light" panose="020B0300000000000000" pitchFamily="34" charset="-128"/>
                <a:cs typeface="Arial" panose="020B0604020202020204" pitchFamily="34" charset="0"/>
              </a:rPr>
              <a:t>Le nostre </a:t>
            </a:r>
            <a:r>
              <a:rPr lang="it-IT" sz="2000" b="1" dirty="0">
                <a:latin typeface="Garamond" panose="02020404030301010803" pitchFamily="18" charset="0"/>
                <a:ea typeface="Yu Gothic Light" panose="020B0300000000000000" pitchFamily="34" charset="-128"/>
                <a:cs typeface="Arabic Typesetting" panose="020F0502020204030204" pitchFamily="66" charset="-78"/>
              </a:rPr>
              <a:t>Origini</a:t>
            </a:r>
          </a:p>
        </p:txBody>
      </p:sp>
      <p:sp>
        <p:nvSpPr>
          <p:cNvPr id="13" name="CasellaDiTesto 12">
            <a:extLst>
              <a:ext uri="{FF2B5EF4-FFF2-40B4-BE49-F238E27FC236}">
                <a16:creationId xmlns:a16="http://schemas.microsoft.com/office/drawing/2014/main" id="{720AFB50-C3E8-45E9-2980-7BDD646A0E7F}"/>
              </a:ext>
            </a:extLst>
          </p:cNvPr>
          <p:cNvSpPr txBox="1"/>
          <p:nvPr/>
        </p:nvSpPr>
        <p:spPr>
          <a:xfrm>
            <a:off x="257064" y="3856680"/>
            <a:ext cx="5400600" cy="1231106"/>
          </a:xfrm>
          <a:prstGeom prst="rect">
            <a:avLst/>
          </a:prstGeom>
          <a:noFill/>
        </p:spPr>
        <p:txBody>
          <a:bodyPr wrap="square" rtlCol="0">
            <a:spAutoFit/>
          </a:bodyPr>
          <a:lstStyle/>
          <a:p>
            <a:r>
              <a:rPr lang="it-IT" sz="1400" dirty="0">
                <a:latin typeface="Garamond" panose="02020404030301010803" pitchFamily="18" charset="0"/>
                <a:ea typeface="Yu Gothic Light" panose="020B0300000000000000" pitchFamily="34" charset="-128"/>
                <a:cs typeface="Abhaya Libre Italics" panose="020B0604020202020204" charset="0"/>
              </a:rPr>
              <a:t>Minerali Industriali (MI) è un'azienda italiana indipendente nata dalla fusione di due storici gruppi italiani: </a:t>
            </a:r>
          </a:p>
          <a:p>
            <a:r>
              <a:rPr lang="it-IT" sz="1400" dirty="0">
                <a:latin typeface="Garamond" panose="02020404030301010803" pitchFamily="18" charset="0"/>
                <a:ea typeface="Yu Gothic Light" panose="020B0300000000000000" pitchFamily="34" charset="-128"/>
                <a:cs typeface="Abhaya Libre Italics" panose="020B0604020202020204" charset="0"/>
              </a:rPr>
              <a:t>Maffei, fondata agli inizi del 1900 e Gruppo Minerali attivo dagli anni '70. </a:t>
            </a:r>
          </a:p>
          <a:p>
            <a:r>
              <a:rPr lang="it-IT" sz="1400" dirty="0">
                <a:latin typeface="Garamond" panose="02020404030301010803" pitchFamily="18" charset="0"/>
                <a:ea typeface="Yu Gothic Light" panose="020B0300000000000000" pitchFamily="34" charset="-128"/>
                <a:cs typeface="Abhaya Libre Italics" panose="020B0604020202020204" charset="0"/>
              </a:rPr>
              <a:t>Oggi è gestita da due famiglie proprietarie e sei alti dirigenti.</a:t>
            </a:r>
          </a:p>
          <a:p>
            <a:endParaRPr lang="it-IT" dirty="0"/>
          </a:p>
        </p:txBody>
      </p:sp>
      <p:pic>
        <p:nvPicPr>
          <p:cNvPr id="15" name="Immagine 14">
            <a:extLst>
              <a:ext uri="{FF2B5EF4-FFF2-40B4-BE49-F238E27FC236}">
                <a16:creationId xmlns:a16="http://schemas.microsoft.com/office/drawing/2014/main" id="{F8BA4D62-FDCB-3554-D5C3-6D8EB1CAC9D8}"/>
              </a:ext>
            </a:extLst>
          </p:cNvPr>
          <p:cNvPicPr>
            <a:picLocks noChangeAspect="1"/>
          </p:cNvPicPr>
          <p:nvPr/>
        </p:nvPicPr>
        <p:blipFill>
          <a:blip r:embed="rId3"/>
          <a:stretch>
            <a:fillRect/>
          </a:stretch>
        </p:blipFill>
        <p:spPr>
          <a:xfrm>
            <a:off x="2503720" y="3189017"/>
            <a:ext cx="701813" cy="473724"/>
          </a:xfrm>
          <a:prstGeom prst="rect">
            <a:avLst/>
          </a:prstGeom>
        </p:spPr>
      </p:pic>
      <p:sp>
        <p:nvSpPr>
          <p:cNvPr id="16" name="CasellaDiTesto 15">
            <a:extLst>
              <a:ext uri="{FF2B5EF4-FFF2-40B4-BE49-F238E27FC236}">
                <a16:creationId xmlns:a16="http://schemas.microsoft.com/office/drawing/2014/main" id="{500516CE-8F55-F4A8-4C29-93DEE6FD1A8F}"/>
              </a:ext>
            </a:extLst>
          </p:cNvPr>
          <p:cNvSpPr txBox="1"/>
          <p:nvPr/>
        </p:nvSpPr>
        <p:spPr>
          <a:xfrm>
            <a:off x="6035730" y="3108585"/>
            <a:ext cx="2262158" cy="400110"/>
          </a:xfrm>
          <a:prstGeom prst="rect">
            <a:avLst/>
          </a:prstGeom>
          <a:noFill/>
        </p:spPr>
        <p:txBody>
          <a:bodyPr wrap="none" rtlCol="0">
            <a:spAutoFit/>
          </a:bodyPr>
          <a:lstStyle/>
          <a:p>
            <a:r>
              <a:rPr lang="it-IT" sz="2000" b="1" dirty="0">
                <a:latin typeface="Garamond" panose="02020404030301010803" pitchFamily="18" charset="0"/>
              </a:rPr>
              <a:t>La nostra Missione</a:t>
            </a:r>
          </a:p>
        </p:txBody>
      </p:sp>
      <p:pic>
        <p:nvPicPr>
          <p:cNvPr id="17" name="Immagine 16">
            <a:extLst>
              <a:ext uri="{FF2B5EF4-FFF2-40B4-BE49-F238E27FC236}">
                <a16:creationId xmlns:a16="http://schemas.microsoft.com/office/drawing/2014/main" id="{2473D62D-149B-DDA6-EA72-659E8DC8105F}"/>
              </a:ext>
            </a:extLst>
          </p:cNvPr>
          <p:cNvPicPr>
            <a:picLocks noChangeAspect="1"/>
          </p:cNvPicPr>
          <p:nvPr/>
        </p:nvPicPr>
        <p:blipFill>
          <a:blip r:embed="rId4"/>
          <a:stretch>
            <a:fillRect/>
          </a:stretch>
        </p:blipFill>
        <p:spPr>
          <a:xfrm>
            <a:off x="8356735" y="2990602"/>
            <a:ext cx="638343" cy="687792"/>
          </a:xfrm>
          <a:prstGeom prst="rect">
            <a:avLst/>
          </a:prstGeom>
        </p:spPr>
      </p:pic>
      <p:sp>
        <p:nvSpPr>
          <p:cNvPr id="18" name="CasellaDiTesto 17">
            <a:extLst>
              <a:ext uri="{FF2B5EF4-FFF2-40B4-BE49-F238E27FC236}">
                <a16:creationId xmlns:a16="http://schemas.microsoft.com/office/drawing/2014/main" id="{95FED718-F765-DCFC-9E11-81D261DD3A7B}"/>
              </a:ext>
            </a:extLst>
          </p:cNvPr>
          <p:cNvSpPr txBox="1"/>
          <p:nvPr/>
        </p:nvSpPr>
        <p:spPr>
          <a:xfrm>
            <a:off x="5989624" y="3899478"/>
            <a:ext cx="5796248" cy="499235"/>
          </a:xfrm>
          <a:prstGeom prst="rect">
            <a:avLst/>
          </a:prstGeom>
          <a:noFill/>
        </p:spPr>
        <p:txBody>
          <a:bodyPr wrap="none" rtlCol="0" anchor="ctr">
            <a:noAutofit/>
          </a:bodyPr>
          <a:lstStyle/>
          <a:p>
            <a:r>
              <a:rPr lang="it-IT" sz="1400" dirty="0">
                <a:latin typeface="Garamond" panose="02020404030301010803" pitchFamily="18" charset="0"/>
              </a:rPr>
              <a:t>Diventare leader nell’estrazione e vendita di materie prime, riciclaggio</a:t>
            </a:r>
          </a:p>
          <a:p>
            <a:r>
              <a:rPr lang="it-IT" sz="1400" dirty="0">
                <a:latin typeface="Garamond" panose="02020404030301010803" pitchFamily="18" charset="0"/>
              </a:rPr>
              <a:t> di rifiuti industriali, prodotti innovativi per Sport &amp; </a:t>
            </a:r>
            <a:r>
              <a:rPr lang="it-IT" sz="1400" dirty="0" err="1">
                <a:latin typeface="Garamond" panose="02020404030301010803" pitchFamily="18" charset="0"/>
              </a:rPr>
              <a:t>Leisure</a:t>
            </a:r>
            <a:r>
              <a:rPr lang="it-IT" sz="1400" dirty="0">
                <a:latin typeface="Garamond" panose="02020404030301010803" pitchFamily="18" charset="0"/>
              </a:rPr>
              <a:t>, e </a:t>
            </a:r>
          </a:p>
          <a:p>
            <a:r>
              <a:rPr lang="it-IT" sz="1400" dirty="0">
                <a:latin typeface="Garamond" panose="02020404030301010803" pitchFamily="18" charset="0"/>
              </a:rPr>
              <a:t>nella progettazione di impianti minerari </a:t>
            </a:r>
          </a:p>
        </p:txBody>
      </p:sp>
      <p:sp>
        <p:nvSpPr>
          <p:cNvPr id="19" name="CasellaDiTesto 18">
            <a:extLst>
              <a:ext uri="{FF2B5EF4-FFF2-40B4-BE49-F238E27FC236}">
                <a16:creationId xmlns:a16="http://schemas.microsoft.com/office/drawing/2014/main" id="{B9ED6F0C-B6FC-276B-1A7A-243CB7C71C7D}"/>
              </a:ext>
            </a:extLst>
          </p:cNvPr>
          <p:cNvSpPr txBox="1"/>
          <p:nvPr/>
        </p:nvSpPr>
        <p:spPr>
          <a:xfrm>
            <a:off x="257064" y="5043461"/>
            <a:ext cx="2088136" cy="400110"/>
          </a:xfrm>
          <a:prstGeom prst="rect">
            <a:avLst/>
          </a:prstGeom>
          <a:noFill/>
        </p:spPr>
        <p:txBody>
          <a:bodyPr wrap="none" rtlCol="0">
            <a:spAutoFit/>
          </a:bodyPr>
          <a:lstStyle/>
          <a:p>
            <a:r>
              <a:rPr lang="it-IT" sz="2000" b="1" dirty="0">
                <a:latin typeface="Garamond" panose="02020404030301010803" pitchFamily="18" charset="0"/>
              </a:rPr>
              <a:t>La nostra Visione</a:t>
            </a:r>
          </a:p>
        </p:txBody>
      </p:sp>
      <p:pic>
        <p:nvPicPr>
          <p:cNvPr id="20" name="Immagine 19">
            <a:extLst>
              <a:ext uri="{FF2B5EF4-FFF2-40B4-BE49-F238E27FC236}">
                <a16:creationId xmlns:a16="http://schemas.microsoft.com/office/drawing/2014/main" id="{74FED10F-6B90-C6C0-09D2-F7AB6AE96FEF}"/>
              </a:ext>
            </a:extLst>
          </p:cNvPr>
          <p:cNvPicPr>
            <a:picLocks noChangeAspect="1"/>
          </p:cNvPicPr>
          <p:nvPr/>
        </p:nvPicPr>
        <p:blipFill>
          <a:blip r:embed="rId5"/>
          <a:stretch>
            <a:fillRect/>
          </a:stretch>
        </p:blipFill>
        <p:spPr>
          <a:xfrm>
            <a:off x="2556140" y="4802103"/>
            <a:ext cx="708310" cy="642868"/>
          </a:xfrm>
          <a:prstGeom prst="rect">
            <a:avLst/>
          </a:prstGeom>
        </p:spPr>
      </p:pic>
      <p:sp>
        <p:nvSpPr>
          <p:cNvPr id="21" name="CasellaDiTesto 20">
            <a:extLst>
              <a:ext uri="{FF2B5EF4-FFF2-40B4-BE49-F238E27FC236}">
                <a16:creationId xmlns:a16="http://schemas.microsoft.com/office/drawing/2014/main" id="{DCF9BE36-651C-7000-193F-7122F2B3F53E}"/>
              </a:ext>
            </a:extLst>
          </p:cNvPr>
          <p:cNvSpPr txBox="1"/>
          <p:nvPr/>
        </p:nvSpPr>
        <p:spPr>
          <a:xfrm>
            <a:off x="257064" y="5774632"/>
            <a:ext cx="5887875" cy="523220"/>
          </a:xfrm>
          <a:prstGeom prst="rect">
            <a:avLst/>
          </a:prstGeom>
          <a:noFill/>
        </p:spPr>
        <p:txBody>
          <a:bodyPr wrap="square" rtlCol="0">
            <a:spAutoFit/>
          </a:bodyPr>
          <a:lstStyle/>
          <a:p>
            <a:r>
              <a:rPr lang="it-IT" sz="1400" dirty="0">
                <a:latin typeface="Garamond" panose="02020404030301010803" pitchFamily="18" charset="0"/>
              </a:rPr>
              <a:t>Rafforzare la presenza di MI a livello globale e diffondere un approccio positivo verso il settore minerario </a:t>
            </a:r>
          </a:p>
        </p:txBody>
      </p:sp>
      <p:sp>
        <p:nvSpPr>
          <p:cNvPr id="22" name="CasellaDiTesto 21">
            <a:extLst>
              <a:ext uri="{FF2B5EF4-FFF2-40B4-BE49-F238E27FC236}">
                <a16:creationId xmlns:a16="http://schemas.microsoft.com/office/drawing/2014/main" id="{4B8C4A83-986D-6AD1-5A1D-87653F5445CC}"/>
              </a:ext>
            </a:extLst>
          </p:cNvPr>
          <p:cNvSpPr txBox="1"/>
          <p:nvPr/>
        </p:nvSpPr>
        <p:spPr>
          <a:xfrm>
            <a:off x="5998645" y="5073257"/>
            <a:ext cx="1825436" cy="400110"/>
          </a:xfrm>
          <a:prstGeom prst="rect">
            <a:avLst/>
          </a:prstGeom>
          <a:noFill/>
        </p:spPr>
        <p:txBody>
          <a:bodyPr wrap="none" rtlCol="0">
            <a:spAutoFit/>
          </a:bodyPr>
          <a:lstStyle/>
          <a:p>
            <a:r>
              <a:rPr lang="it-IT" sz="2000" b="1" dirty="0">
                <a:latin typeface="Garamond" panose="02020404030301010803" pitchFamily="18" charset="0"/>
              </a:rPr>
              <a:t>Il nostro Scopo</a:t>
            </a:r>
          </a:p>
        </p:txBody>
      </p:sp>
      <p:sp>
        <p:nvSpPr>
          <p:cNvPr id="23" name="CasellaDiTesto 22">
            <a:extLst>
              <a:ext uri="{FF2B5EF4-FFF2-40B4-BE49-F238E27FC236}">
                <a16:creationId xmlns:a16="http://schemas.microsoft.com/office/drawing/2014/main" id="{852272D8-1F22-723F-CBF3-6534A7E0034F}"/>
              </a:ext>
            </a:extLst>
          </p:cNvPr>
          <p:cNvSpPr txBox="1"/>
          <p:nvPr/>
        </p:nvSpPr>
        <p:spPr>
          <a:xfrm>
            <a:off x="5998645" y="5634636"/>
            <a:ext cx="5773709" cy="738664"/>
          </a:xfrm>
          <a:prstGeom prst="rect">
            <a:avLst/>
          </a:prstGeom>
          <a:noFill/>
        </p:spPr>
        <p:txBody>
          <a:bodyPr wrap="square" rtlCol="0">
            <a:spAutoFit/>
          </a:bodyPr>
          <a:lstStyle/>
          <a:p>
            <a:r>
              <a:rPr lang="it-IT" sz="1400" dirty="0">
                <a:latin typeface="Garamond" panose="02020404030301010803" pitchFamily="18" charset="0"/>
              </a:rPr>
              <a:t>Fornire risorse minerarie sostenibili per sostenere la crescita economica, minimizzando l’impatto ambientale e promuovendo</a:t>
            </a:r>
          </a:p>
          <a:p>
            <a:r>
              <a:rPr lang="it-IT" sz="1400" dirty="0">
                <a:latin typeface="Garamond" panose="02020404030301010803" pitchFamily="18" charset="0"/>
              </a:rPr>
              <a:t>l’economia circolare</a:t>
            </a:r>
          </a:p>
        </p:txBody>
      </p:sp>
      <p:pic>
        <p:nvPicPr>
          <p:cNvPr id="24" name="Immagine 23">
            <a:extLst>
              <a:ext uri="{FF2B5EF4-FFF2-40B4-BE49-F238E27FC236}">
                <a16:creationId xmlns:a16="http://schemas.microsoft.com/office/drawing/2014/main" id="{193FC70F-AF57-DE0D-78B0-3E81218C4020}"/>
              </a:ext>
            </a:extLst>
          </p:cNvPr>
          <p:cNvPicPr>
            <a:picLocks noChangeAspect="1"/>
          </p:cNvPicPr>
          <p:nvPr/>
        </p:nvPicPr>
        <p:blipFill>
          <a:blip r:embed="rId6"/>
          <a:stretch>
            <a:fillRect/>
          </a:stretch>
        </p:blipFill>
        <p:spPr>
          <a:xfrm>
            <a:off x="8356735" y="4914317"/>
            <a:ext cx="675361" cy="566017"/>
          </a:xfrm>
          <a:prstGeom prst="rect">
            <a:avLst/>
          </a:prstGeom>
        </p:spPr>
      </p:pic>
      <p:pic>
        <p:nvPicPr>
          <p:cNvPr id="2" name="Immagine 1">
            <a:extLst>
              <a:ext uri="{FF2B5EF4-FFF2-40B4-BE49-F238E27FC236}">
                <a16:creationId xmlns:a16="http://schemas.microsoft.com/office/drawing/2014/main" id="{A6437D9E-D109-3D67-3651-431992F449E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303629" y="518089"/>
            <a:ext cx="630438" cy="598942"/>
          </a:xfrm>
          <a:prstGeom prst="rect">
            <a:avLst/>
          </a:prstGeom>
        </p:spPr>
      </p:pic>
      <p:pic>
        <p:nvPicPr>
          <p:cNvPr id="4" name="Immagine 3">
            <a:extLst>
              <a:ext uri="{FF2B5EF4-FFF2-40B4-BE49-F238E27FC236}">
                <a16:creationId xmlns:a16="http://schemas.microsoft.com/office/drawing/2014/main" id="{9D7AB228-8AEB-A597-6C35-51E949A377DC}"/>
              </a:ext>
            </a:extLst>
          </p:cNvPr>
          <p:cNvPicPr>
            <a:picLocks noChangeAspect="1"/>
          </p:cNvPicPr>
          <p:nvPr/>
        </p:nvPicPr>
        <p:blipFill>
          <a:blip r:embed="rId8"/>
          <a:stretch>
            <a:fillRect/>
          </a:stretch>
        </p:blipFill>
        <p:spPr>
          <a:xfrm>
            <a:off x="-26590" y="-14660"/>
            <a:ext cx="12218590" cy="554736"/>
          </a:xfrm>
          <a:prstGeom prst="rect">
            <a:avLst/>
          </a:prstGeom>
        </p:spPr>
      </p:pic>
      <p:sp>
        <p:nvSpPr>
          <p:cNvPr id="6" name="CasellaDiTesto 5">
            <a:extLst>
              <a:ext uri="{FF2B5EF4-FFF2-40B4-BE49-F238E27FC236}">
                <a16:creationId xmlns:a16="http://schemas.microsoft.com/office/drawing/2014/main" id="{D47C8B04-8904-7B0D-324C-17C5341DD28F}"/>
              </a:ext>
            </a:extLst>
          </p:cNvPr>
          <p:cNvSpPr txBox="1"/>
          <p:nvPr/>
        </p:nvSpPr>
        <p:spPr>
          <a:xfrm>
            <a:off x="407368" y="85406"/>
            <a:ext cx="184731" cy="369332"/>
          </a:xfrm>
          <a:prstGeom prst="rect">
            <a:avLst/>
          </a:prstGeom>
          <a:noFill/>
        </p:spPr>
        <p:txBody>
          <a:bodyPr wrap="none" rtlCol="0">
            <a:spAutoFit/>
          </a:bodyPr>
          <a:lstStyle/>
          <a:p>
            <a:endParaRPr lang="it-IT" dirty="0"/>
          </a:p>
        </p:txBody>
      </p:sp>
      <p:sp>
        <p:nvSpPr>
          <p:cNvPr id="7" name="CasellaDiTesto 6">
            <a:extLst>
              <a:ext uri="{FF2B5EF4-FFF2-40B4-BE49-F238E27FC236}">
                <a16:creationId xmlns:a16="http://schemas.microsoft.com/office/drawing/2014/main" id="{B21B1AD5-DCC1-DBD7-A159-61CD16FB573F}"/>
              </a:ext>
            </a:extLst>
          </p:cNvPr>
          <p:cNvSpPr txBox="1"/>
          <p:nvPr/>
        </p:nvSpPr>
        <p:spPr>
          <a:xfrm>
            <a:off x="724327" y="70266"/>
            <a:ext cx="1972015" cy="461665"/>
          </a:xfrm>
          <a:prstGeom prst="rect">
            <a:avLst/>
          </a:prstGeom>
          <a:noFill/>
        </p:spPr>
        <p:txBody>
          <a:bodyPr wrap="none" rtlCol="0">
            <a:spAutoFit/>
          </a:bodyPr>
          <a:lstStyle/>
          <a:p>
            <a:r>
              <a:rPr lang="it-IT" sz="2400" b="1" dirty="0">
                <a:solidFill>
                  <a:schemeClr val="bg2"/>
                </a:solidFill>
                <a:latin typeface="IPRUQR+Marcellus" panose="020B0604020202020204" charset="0"/>
              </a:rPr>
              <a:t>Introduzione</a:t>
            </a:r>
          </a:p>
        </p:txBody>
      </p:sp>
      <p:sp>
        <p:nvSpPr>
          <p:cNvPr id="10" name="CasellaDiTesto 9">
            <a:extLst>
              <a:ext uri="{FF2B5EF4-FFF2-40B4-BE49-F238E27FC236}">
                <a16:creationId xmlns:a16="http://schemas.microsoft.com/office/drawing/2014/main" id="{EE26C73D-C124-40D2-078C-5B2674F503A1}"/>
              </a:ext>
            </a:extLst>
          </p:cNvPr>
          <p:cNvSpPr txBox="1"/>
          <p:nvPr/>
        </p:nvSpPr>
        <p:spPr>
          <a:xfrm>
            <a:off x="164619" y="78010"/>
            <a:ext cx="435379" cy="352509"/>
          </a:xfrm>
          <a:prstGeom prst="rect">
            <a:avLst/>
          </a:prstGeom>
          <a:noFill/>
        </p:spPr>
        <p:txBody>
          <a:bodyPr wrap="square" rtlCol="0">
            <a:spAutoFit/>
          </a:bodyPr>
          <a:lstStyle/>
          <a:p>
            <a:endParaRPr lang="it-IT" dirty="0"/>
          </a:p>
        </p:txBody>
      </p:sp>
      <p:sp>
        <p:nvSpPr>
          <p:cNvPr id="3" name="Rettangolo 2">
            <a:extLst>
              <a:ext uri="{FF2B5EF4-FFF2-40B4-BE49-F238E27FC236}">
                <a16:creationId xmlns:a16="http://schemas.microsoft.com/office/drawing/2014/main" id="{9F79C865-C54A-5C5D-74A7-8CD89219EDF1}"/>
              </a:ext>
            </a:extLst>
          </p:cNvPr>
          <p:cNvSpPr/>
          <p:nvPr/>
        </p:nvSpPr>
        <p:spPr>
          <a:xfrm>
            <a:off x="172206" y="85406"/>
            <a:ext cx="480662" cy="369333"/>
          </a:xfrm>
          <a:prstGeom prst="rect">
            <a:avLst/>
          </a:prstGeom>
          <a:solidFill>
            <a:schemeClr val="bg1"/>
          </a:solidFill>
          <a:ln>
            <a:solidFill>
              <a:srgbClr val="00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c</a:t>
            </a:r>
          </a:p>
        </p:txBody>
      </p:sp>
      <p:sp>
        <p:nvSpPr>
          <p:cNvPr id="8" name="CasellaDiTesto 7">
            <a:extLst>
              <a:ext uri="{FF2B5EF4-FFF2-40B4-BE49-F238E27FC236}">
                <a16:creationId xmlns:a16="http://schemas.microsoft.com/office/drawing/2014/main" id="{5B724E9A-00FC-057C-86D8-39D7DEFED8AC}"/>
              </a:ext>
            </a:extLst>
          </p:cNvPr>
          <p:cNvSpPr txBox="1"/>
          <p:nvPr/>
        </p:nvSpPr>
        <p:spPr>
          <a:xfrm>
            <a:off x="217322" y="50609"/>
            <a:ext cx="374777" cy="400110"/>
          </a:xfrm>
          <a:prstGeom prst="rect">
            <a:avLst/>
          </a:prstGeom>
          <a:noFill/>
        </p:spPr>
        <p:txBody>
          <a:bodyPr wrap="square" rtlCol="0">
            <a:spAutoFit/>
          </a:bodyPr>
          <a:lstStyle/>
          <a:p>
            <a:pPr algn="ctr"/>
            <a:r>
              <a:rPr lang="it-IT" sz="2000" b="1" dirty="0">
                <a:solidFill>
                  <a:srgbClr val="006600"/>
                </a:solidFill>
                <a:latin typeface="Amasis MT Pro Light" panose="020F0502020204030204" pitchFamily="18" charset="0"/>
                <a:cs typeface="Abhaya Libre Italics" panose="020B0604020202020204" charset="0"/>
              </a:rPr>
              <a:t>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ttangolo 3">
            <a:extLst>
              <a:ext uri="{FF2B5EF4-FFF2-40B4-BE49-F238E27FC236}">
                <a16:creationId xmlns:a16="http://schemas.microsoft.com/office/drawing/2014/main" id="{C6B9FF38-1659-8AFC-7D98-0D2B223ABB0D}"/>
              </a:ext>
            </a:extLst>
          </p:cNvPr>
          <p:cNvSpPr/>
          <p:nvPr/>
        </p:nvSpPr>
        <p:spPr>
          <a:xfrm>
            <a:off x="-1" y="-5585"/>
            <a:ext cx="12192000" cy="554636"/>
          </a:xfrm>
          <a:prstGeom prst="rect">
            <a:avLst/>
          </a:prstGeom>
          <a:solidFill>
            <a:srgbClr val="0066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t-IT" sz="2000" b="1" dirty="0">
                <a:latin typeface="IPRUQR+Marcellus" panose="020B0604020202020204" charset="0"/>
                <a:cs typeface="Abhaya Libre Italics" panose="020B0604020202020204" charset="0"/>
              </a:rPr>
              <a:t>   </a:t>
            </a:r>
            <a:r>
              <a:rPr lang="it-IT" sz="2400" b="1" dirty="0">
                <a:latin typeface="IPRUQR+Marcellus" panose="020B0604020202020204" charset="0"/>
                <a:cs typeface="Abhaya Libre Italics" panose="020B0604020202020204" charset="0"/>
              </a:rPr>
              <a:t>2023: Dati ufficiali</a:t>
            </a:r>
          </a:p>
        </p:txBody>
      </p:sp>
      <p:sp>
        <p:nvSpPr>
          <p:cNvPr id="2" name="Rettangolo 1">
            <a:extLst>
              <a:ext uri="{FF2B5EF4-FFF2-40B4-BE49-F238E27FC236}">
                <a16:creationId xmlns:a16="http://schemas.microsoft.com/office/drawing/2014/main" id="{308ED023-3733-A0AE-9A89-96DE5176382B}"/>
              </a:ext>
            </a:extLst>
          </p:cNvPr>
          <p:cNvSpPr/>
          <p:nvPr/>
        </p:nvSpPr>
        <p:spPr>
          <a:xfrm>
            <a:off x="-1" y="6014938"/>
            <a:ext cx="12192000" cy="906045"/>
          </a:xfrm>
          <a:prstGeom prst="rect">
            <a:avLst/>
          </a:prstGeom>
          <a:solidFill>
            <a:srgbClr val="0066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2" name="object 9">
            <a:extLst>
              <a:ext uri="{FF2B5EF4-FFF2-40B4-BE49-F238E27FC236}">
                <a16:creationId xmlns:a16="http://schemas.microsoft.com/office/drawing/2014/main" id="{A01BE3C7-F0D6-1FF9-8C26-754B11C1BD82}"/>
              </a:ext>
            </a:extLst>
          </p:cNvPr>
          <p:cNvSpPr txBox="1"/>
          <p:nvPr/>
        </p:nvSpPr>
        <p:spPr>
          <a:xfrm>
            <a:off x="1179624" y="6381782"/>
            <a:ext cx="4844368" cy="344710"/>
          </a:xfrm>
          <a:prstGeom prst="rect">
            <a:avLst/>
          </a:prstGeom>
        </p:spPr>
        <p:txBody>
          <a:bodyPr vert="horz" wrap="square" lIns="0" tIns="0" rIns="0" bIns="0" rtlCol="0">
            <a:spAutoFit/>
          </a:bodyPr>
          <a:lstStyle/>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MINERALI INDUSTRIALI – Economia Circolare </a:t>
            </a:r>
          </a:p>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                                                  Esempi virtuosi in ambito minerario </a:t>
            </a:r>
          </a:p>
        </p:txBody>
      </p:sp>
      <p:pic>
        <p:nvPicPr>
          <p:cNvPr id="14" name="Immagine 13" descr="Immagine che contiene testo, Carattere, poster, Elementi grafici&#10;&#10;Descrizione generata automaticamente">
            <a:extLst>
              <a:ext uri="{FF2B5EF4-FFF2-40B4-BE49-F238E27FC236}">
                <a16:creationId xmlns:a16="http://schemas.microsoft.com/office/drawing/2014/main" id="{AAB17AFE-EDFE-69FD-166A-85E0F1EAAC3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787" y="6148717"/>
            <a:ext cx="576064" cy="547285"/>
          </a:xfrm>
          <a:prstGeom prst="rect">
            <a:avLst/>
          </a:prstGeom>
        </p:spPr>
      </p:pic>
      <p:pic>
        <p:nvPicPr>
          <p:cNvPr id="7" name="Immagine 6" descr="Immagine che contiene testo, schermata, Carattere, Elementi grafici&#10;&#10;Descrizione generata automaticamente">
            <a:extLst>
              <a:ext uri="{FF2B5EF4-FFF2-40B4-BE49-F238E27FC236}">
                <a16:creationId xmlns:a16="http://schemas.microsoft.com/office/drawing/2014/main" id="{D669DCC0-FCAA-7EFB-B3B3-CC05909CBAD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7948" b="8974"/>
          <a:stretch/>
        </p:blipFill>
        <p:spPr>
          <a:xfrm>
            <a:off x="1415480" y="578957"/>
            <a:ext cx="9937104" cy="504838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ttangolo 3">
            <a:extLst>
              <a:ext uri="{FF2B5EF4-FFF2-40B4-BE49-F238E27FC236}">
                <a16:creationId xmlns:a16="http://schemas.microsoft.com/office/drawing/2014/main" id="{C6B9FF38-1659-8AFC-7D98-0D2B223ABB0D}"/>
              </a:ext>
            </a:extLst>
          </p:cNvPr>
          <p:cNvSpPr/>
          <p:nvPr/>
        </p:nvSpPr>
        <p:spPr>
          <a:xfrm>
            <a:off x="4256" y="-6684"/>
            <a:ext cx="12192000" cy="554636"/>
          </a:xfrm>
          <a:prstGeom prst="rect">
            <a:avLst/>
          </a:prstGeom>
          <a:solidFill>
            <a:srgbClr val="0066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7" name="object 5"/>
          <p:cNvSpPr txBox="1"/>
          <p:nvPr/>
        </p:nvSpPr>
        <p:spPr>
          <a:xfrm>
            <a:off x="11496600" y="6230962"/>
            <a:ext cx="517125" cy="382797"/>
          </a:xfrm>
          <a:prstGeom prst="rect">
            <a:avLst/>
          </a:prstGeom>
        </p:spPr>
        <p:txBody>
          <a:bodyPr vert="horz" wrap="square" lIns="0" tIns="0" rIns="0" bIns="0" rtlCol="0">
            <a:spAutoFit/>
          </a:bodyPr>
          <a:lstStyle/>
          <a:p>
            <a:pPr marL="0" marR="0" algn="ctr">
              <a:lnSpc>
                <a:spcPts val="3536"/>
              </a:lnSpc>
              <a:spcBef>
                <a:spcPts val="0"/>
              </a:spcBef>
              <a:spcAft>
                <a:spcPts val="0"/>
              </a:spcAft>
            </a:pPr>
            <a:r>
              <a:rPr lang="it-IT" sz="1200" i="1" dirty="0">
                <a:solidFill>
                  <a:schemeClr val="bg1">
                    <a:lumMod val="65000"/>
                  </a:schemeClr>
                </a:solidFill>
                <a:latin typeface="WSORAQ+Abhaya Libre Medium"/>
                <a:cs typeface="WSORAQ+Abhaya Libre Medium"/>
              </a:rPr>
              <a:t>4</a:t>
            </a:r>
            <a:endParaRPr sz="1200" i="1" dirty="0">
              <a:solidFill>
                <a:schemeClr val="bg1">
                  <a:lumMod val="65000"/>
                </a:schemeClr>
              </a:solidFill>
              <a:latin typeface="WSORAQ+Abhaya Libre Medium"/>
              <a:cs typeface="WSORAQ+Abhaya Libre Medium"/>
            </a:endParaRPr>
          </a:p>
        </p:txBody>
      </p:sp>
      <p:sp>
        <p:nvSpPr>
          <p:cNvPr id="12" name="object 9">
            <a:extLst>
              <a:ext uri="{FF2B5EF4-FFF2-40B4-BE49-F238E27FC236}">
                <a16:creationId xmlns:a16="http://schemas.microsoft.com/office/drawing/2014/main" id="{A01BE3C7-F0D6-1FF9-8C26-754B11C1BD82}"/>
              </a:ext>
            </a:extLst>
          </p:cNvPr>
          <p:cNvSpPr txBox="1"/>
          <p:nvPr/>
        </p:nvSpPr>
        <p:spPr>
          <a:xfrm>
            <a:off x="1179624" y="6381782"/>
            <a:ext cx="4177419" cy="172355"/>
          </a:xfrm>
          <a:prstGeom prst="rect">
            <a:avLst/>
          </a:prstGeom>
        </p:spPr>
        <p:txBody>
          <a:bodyPr vert="horz" wrap="square" lIns="0" tIns="0" rIns="0" bIns="0" rtlCol="0">
            <a:spAutoFit/>
          </a:bodyPr>
          <a:lstStyle/>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MINERALI INDUSTRIALI Progetto</a:t>
            </a:r>
          </a:p>
        </p:txBody>
      </p:sp>
      <p:pic>
        <p:nvPicPr>
          <p:cNvPr id="14" name="Immagine 13" descr="Immagine che contiene testo, Carattere, poster, Elementi grafici&#10;&#10;Descrizione generata automaticamente">
            <a:extLst>
              <a:ext uri="{FF2B5EF4-FFF2-40B4-BE49-F238E27FC236}">
                <a16:creationId xmlns:a16="http://schemas.microsoft.com/office/drawing/2014/main" id="{AAB17AFE-EDFE-69FD-166A-85E0F1EAAC3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787" y="6148717"/>
            <a:ext cx="576064" cy="547285"/>
          </a:xfrm>
          <a:prstGeom prst="rect">
            <a:avLst/>
          </a:prstGeom>
        </p:spPr>
      </p:pic>
      <p:sp>
        <p:nvSpPr>
          <p:cNvPr id="123" name="CasellaDiTesto 122">
            <a:extLst>
              <a:ext uri="{FF2B5EF4-FFF2-40B4-BE49-F238E27FC236}">
                <a16:creationId xmlns:a16="http://schemas.microsoft.com/office/drawing/2014/main" id="{D7EDED74-D9E8-BFEE-32D8-96C78C4B848A}"/>
              </a:ext>
            </a:extLst>
          </p:cNvPr>
          <p:cNvSpPr txBox="1"/>
          <p:nvPr/>
        </p:nvSpPr>
        <p:spPr>
          <a:xfrm>
            <a:off x="300179" y="126145"/>
            <a:ext cx="4227439" cy="461665"/>
          </a:xfrm>
          <a:prstGeom prst="rect">
            <a:avLst/>
          </a:prstGeom>
          <a:noFill/>
        </p:spPr>
        <p:txBody>
          <a:bodyPr wrap="none" rtlCol="0">
            <a:spAutoFit/>
          </a:bodyPr>
          <a:lstStyle/>
          <a:p>
            <a:r>
              <a:rPr lang="it-IT" sz="2400" b="1" dirty="0">
                <a:solidFill>
                  <a:schemeClr val="bg1"/>
                </a:solidFill>
                <a:latin typeface="IPRUQR+Marcellus" panose="020B0604020202020204" charset="0"/>
                <a:cs typeface="Abhaya Libre Italics" panose="020B0604020202020204" charset="0"/>
              </a:rPr>
              <a:t>MI in Italia: Siti e Stabilimenti</a:t>
            </a:r>
          </a:p>
        </p:txBody>
      </p:sp>
      <p:pic>
        <p:nvPicPr>
          <p:cNvPr id="5" name="Immagine 4" descr="Immagine che contiene testo, mappa, Carattere, cerchio&#10;&#10;Descrizione generata automaticamente">
            <a:extLst>
              <a:ext uri="{FF2B5EF4-FFF2-40B4-BE49-F238E27FC236}">
                <a16:creationId xmlns:a16="http://schemas.microsoft.com/office/drawing/2014/main" id="{324473A8-9955-EB4A-4092-8488CCBF029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43472" y="567059"/>
            <a:ext cx="7848170" cy="5407075"/>
          </a:xfrm>
          <a:prstGeom prst="rect">
            <a:avLst/>
          </a:prstGeom>
        </p:spPr>
      </p:pic>
      <p:sp>
        <p:nvSpPr>
          <p:cNvPr id="6" name="Rettangolo 5">
            <a:extLst>
              <a:ext uri="{FF2B5EF4-FFF2-40B4-BE49-F238E27FC236}">
                <a16:creationId xmlns:a16="http://schemas.microsoft.com/office/drawing/2014/main" id="{88A60767-B4DF-C98A-21F8-076E75CC5EFF}"/>
              </a:ext>
            </a:extLst>
          </p:cNvPr>
          <p:cNvSpPr/>
          <p:nvPr/>
        </p:nvSpPr>
        <p:spPr>
          <a:xfrm>
            <a:off x="1343472" y="822144"/>
            <a:ext cx="2304256" cy="108833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Rettangolo 12">
            <a:extLst>
              <a:ext uri="{FF2B5EF4-FFF2-40B4-BE49-F238E27FC236}">
                <a16:creationId xmlns:a16="http://schemas.microsoft.com/office/drawing/2014/main" id="{F38EF0D1-B54F-2AB5-C859-17DBEB3E6F6C}"/>
              </a:ext>
            </a:extLst>
          </p:cNvPr>
          <p:cNvSpPr/>
          <p:nvPr/>
        </p:nvSpPr>
        <p:spPr>
          <a:xfrm>
            <a:off x="9450" y="5969336"/>
            <a:ext cx="12192000" cy="906045"/>
          </a:xfrm>
          <a:prstGeom prst="rect">
            <a:avLst/>
          </a:prstGeom>
          <a:solidFill>
            <a:srgbClr val="0066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6" name="object 9">
            <a:extLst>
              <a:ext uri="{FF2B5EF4-FFF2-40B4-BE49-F238E27FC236}">
                <a16:creationId xmlns:a16="http://schemas.microsoft.com/office/drawing/2014/main" id="{FE41F634-C88A-1885-7BD3-AB5756EF9D57}"/>
              </a:ext>
            </a:extLst>
          </p:cNvPr>
          <p:cNvSpPr txBox="1"/>
          <p:nvPr/>
        </p:nvSpPr>
        <p:spPr>
          <a:xfrm>
            <a:off x="1154945" y="6339833"/>
            <a:ext cx="4844368" cy="344710"/>
          </a:xfrm>
          <a:prstGeom prst="rect">
            <a:avLst/>
          </a:prstGeom>
        </p:spPr>
        <p:txBody>
          <a:bodyPr vert="horz" wrap="square" lIns="0" tIns="0" rIns="0" bIns="0" rtlCol="0">
            <a:spAutoFit/>
          </a:bodyPr>
          <a:lstStyle/>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MINERALI INDUSTRIALI – Economia Circolare </a:t>
            </a:r>
          </a:p>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                                                  Esempi virtuosi in ambito minerario </a:t>
            </a:r>
          </a:p>
        </p:txBody>
      </p:sp>
      <p:pic>
        <p:nvPicPr>
          <p:cNvPr id="17" name="Immagine 16" descr="Immagine che contiene testo, Carattere, poster, Elementi grafici&#10;&#10;Descrizione generata automaticamente">
            <a:extLst>
              <a:ext uri="{FF2B5EF4-FFF2-40B4-BE49-F238E27FC236}">
                <a16:creationId xmlns:a16="http://schemas.microsoft.com/office/drawing/2014/main" id="{273A0A7A-C325-EA01-6B6E-4C3AAC1C04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3108" y="6106768"/>
            <a:ext cx="576064" cy="547285"/>
          </a:xfrm>
          <a:prstGeom prst="rect">
            <a:avLst/>
          </a:prstGeom>
        </p:spPr>
      </p:pic>
    </p:spTree>
    <p:extLst>
      <p:ext uri="{BB962C8B-B14F-4D97-AF65-F5344CB8AC3E}">
        <p14:creationId xmlns:p14="http://schemas.microsoft.com/office/powerpoint/2010/main" val="33147510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ttangolo 3">
            <a:extLst>
              <a:ext uri="{FF2B5EF4-FFF2-40B4-BE49-F238E27FC236}">
                <a16:creationId xmlns:a16="http://schemas.microsoft.com/office/drawing/2014/main" id="{C6B9FF38-1659-8AFC-7D98-0D2B223ABB0D}"/>
              </a:ext>
            </a:extLst>
          </p:cNvPr>
          <p:cNvSpPr/>
          <p:nvPr/>
        </p:nvSpPr>
        <p:spPr>
          <a:xfrm>
            <a:off x="-1" y="5097"/>
            <a:ext cx="12192000" cy="554636"/>
          </a:xfrm>
          <a:prstGeom prst="rect">
            <a:avLst/>
          </a:prstGeom>
          <a:solidFill>
            <a:srgbClr val="0066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ts val="4730"/>
              </a:lnSpc>
            </a:pPr>
            <a:r>
              <a:rPr lang="it-IT" sz="2400" b="1" dirty="0">
                <a:latin typeface="IPRUQR+Marcellus" panose="020B0604020202020204" charset="0"/>
              </a:rPr>
              <a:t>MI nel Mondo: Società all’estero</a:t>
            </a:r>
          </a:p>
        </p:txBody>
      </p:sp>
      <p:sp>
        <p:nvSpPr>
          <p:cNvPr id="67" name="object 5"/>
          <p:cNvSpPr txBox="1"/>
          <p:nvPr/>
        </p:nvSpPr>
        <p:spPr>
          <a:xfrm>
            <a:off x="11496600" y="6230962"/>
            <a:ext cx="517125" cy="382797"/>
          </a:xfrm>
          <a:prstGeom prst="rect">
            <a:avLst/>
          </a:prstGeom>
        </p:spPr>
        <p:txBody>
          <a:bodyPr vert="horz" wrap="square" lIns="0" tIns="0" rIns="0" bIns="0" rtlCol="0">
            <a:spAutoFit/>
          </a:bodyPr>
          <a:lstStyle/>
          <a:p>
            <a:pPr marL="0" marR="0" algn="ctr">
              <a:lnSpc>
                <a:spcPts val="3536"/>
              </a:lnSpc>
              <a:spcBef>
                <a:spcPts val="0"/>
              </a:spcBef>
              <a:spcAft>
                <a:spcPts val="0"/>
              </a:spcAft>
            </a:pPr>
            <a:r>
              <a:rPr lang="it-IT" sz="1200" i="1" dirty="0">
                <a:solidFill>
                  <a:schemeClr val="bg1">
                    <a:lumMod val="65000"/>
                  </a:schemeClr>
                </a:solidFill>
                <a:latin typeface="WSORAQ+Abhaya Libre Medium"/>
                <a:cs typeface="WSORAQ+Abhaya Libre Medium"/>
              </a:rPr>
              <a:t>4</a:t>
            </a:r>
            <a:endParaRPr sz="1200" i="1" dirty="0">
              <a:solidFill>
                <a:schemeClr val="bg1">
                  <a:lumMod val="65000"/>
                </a:schemeClr>
              </a:solidFill>
              <a:latin typeface="WSORAQ+Abhaya Libre Medium"/>
              <a:cs typeface="WSORAQ+Abhaya Libre Medium"/>
            </a:endParaRPr>
          </a:p>
        </p:txBody>
      </p:sp>
      <p:sp>
        <p:nvSpPr>
          <p:cNvPr id="13" name="object 9">
            <a:extLst>
              <a:ext uri="{FF2B5EF4-FFF2-40B4-BE49-F238E27FC236}">
                <a16:creationId xmlns:a16="http://schemas.microsoft.com/office/drawing/2014/main" id="{F0B4F16A-6D13-2524-E9BD-4D011CD1C82F}"/>
              </a:ext>
            </a:extLst>
          </p:cNvPr>
          <p:cNvSpPr txBox="1"/>
          <p:nvPr/>
        </p:nvSpPr>
        <p:spPr>
          <a:xfrm>
            <a:off x="1179624" y="6381782"/>
            <a:ext cx="4177419" cy="172355"/>
          </a:xfrm>
          <a:prstGeom prst="rect">
            <a:avLst/>
          </a:prstGeom>
        </p:spPr>
        <p:txBody>
          <a:bodyPr vert="horz" wrap="square" lIns="0" tIns="0" rIns="0" bIns="0" rtlCol="0">
            <a:spAutoFit/>
          </a:bodyPr>
          <a:lstStyle/>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MINERALI INDUSTRIALI Progetto</a:t>
            </a:r>
          </a:p>
        </p:txBody>
      </p:sp>
      <p:pic>
        <p:nvPicPr>
          <p:cNvPr id="16" name="Immagine 15" descr="Immagine che contiene testo, Carattere, poster, Elementi grafici&#10;&#10;Descrizione generata automaticamente">
            <a:extLst>
              <a:ext uri="{FF2B5EF4-FFF2-40B4-BE49-F238E27FC236}">
                <a16:creationId xmlns:a16="http://schemas.microsoft.com/office/drawing/2014/main" id="{C19C6DF4-1844-1A7A-039A-379F17754AD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787" y="6148717"/>
            <a:ext cx="576064" cy="547285"/>
          </a:xfrm>
          <a:prstGeom prst="rect">
            <a:avLst/>
          </a:prstGeom>
        </p:spPr>
      </p:pic>
      <p:pic>
        <p:nvPicPr>
          <p:cNvPr id="5" name="Immagine 4">
            <a:extLst>
              <a:ext uri="{FF2B5EF4-FFF2-40B4-BE49-F238E27FC236}">
                <a16:creationId xmlns:a16="http://schemas.microsoft.com/office/drawing/2014/main" id="{2136066B-C389-1170-9FAB-E92277F060F3}"/>
              </a:ext>
            </a:extLst>
          </p:cNvPr>
          <p:cNvPicPr>
            <a:picLocks noChangeAspect="1"/>
          </p:cNvPicPr>
          <p:nvPr/>
        </p:nvPicPr>
        <p:blipFill>
          <a:blip r:embed="rId3"/>
          <a:stretch>
            <a:fillRect/>
          </a:stretch>
        </p:blipFill>
        <p:spPr>
          <a:xfrm>
            <a:off x="1775520" y="559733"/>
            <a:ext cx="7918026" cy="5455203"/>
          </a:xfrm>
          <a:prstGeom prst="rect">
            <a:avLst/>
          </a:prstGeom>
        </p:spPr>
      </p:pic>
      <p:sp>
        <p:nvSpPr>
          <p:cNvPr id="3" name="Rettangolo 2">
            <a:extLst>
              <a:ext uri="{FF2B5EF4-FFF2-40B4-BE49-F238E27FC236}">
                <a16:creationId xmlns:a16="http://schemas.microsoft.com/office/drawing/2014/main" id="{3E97A77D-E137-72AB-447E-036F2B57393A}"/>
              </a:ext>
            </a:extLst>
          </p:cNvPr>
          <p:cNvSpPr/>
          <p:nvPr/>
        </p:nvSpPr>
        <p:spPr>
          <a:xfrm>
            <a:off x="0" y="5939255"/>
            <a:ext cx="12192000" cy="906045"/>
          </a:xfrm>
          <a:prstGeom prst="rect">
            <a:avLst/>
          </a:prstGeom>
          <a:solidFill>
            <a:srgbClr val="0066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object 9">
            <a:extLst>
              <a:ext uri="{FF2B5EF4-FFF2-40B4-BE49-F238E27FC236}">
                <a16:creationId xmlns:a16="http://schemas.microsoft.com/office/drawing/2014/main" id="{D4753E2C-5994-4818-3BB3-585FCC0B0E70}"/>
              </a:ext>
            </a:extLst>
          </p:cNvPr>
          <p:cNvSpPr txBox="1"/>
          <p:nvPr/>
        </p:nvSpPr>
        <p:spPr>
          <a:xfrm>
            <a:off x="1179625" y="6306099"/>
            <a:ext cx="4844368" cy="344710"/>
          </a:xfrm>
          <a:prstGeom prst="rect">
            <a:avLst/>
          </a:prstGeom>
        </p:spPr>
        <p:txBody>
          <a:bodyPr vert="horz" wrap="square" lIns="0" tIns="0" rIns="0" bIns="0" rtlCol="0">
            <a:spAutoFit/>
          </a:bodyPr>
          <a:lstStyle/>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MINERALI INDUSTRIALI – Economia Circolare </a:t>
            </a:r>
          </a:p>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                                                  Esempi virtuosi in ambito minerario </a:t>
            </a:r>
          </a:p>
        </p:txBody>
      </p:sp>
      <p:pic>
        <p:nvPicPr>
          <p:cNvPr id="7" name="Immagine 6" descr="Immagine che contiene testo, Carattere, poster, Elementi grafici&#10;&#10;Descrizione generata automaticamente">
            <a:extLst>
              <a:ext uri="{FF2B5EF4-FFF2-40B4-BE49-F238E27FC236}">
                <a16:creationId xmlns:a16="http://schemas.microsoft.com/office/drawing/2014/main" id="{E8B716B8-3975-4CA3-267A-B41A16ABB64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788" y="6073034"/>
            <a:ext cx="576064" cy="547285"/>
          </a:xfrm>
          <a:prstGeom prst="rect">
            <a:avLst/>
          </a:prstGeom>
        </p:spPr>
      </p:pic>
    </p:spTree>
    <p:extLst>
      <p:ext uri="{BB962C8B-B14F-4D97-AF65-F5344CB8AC3E}">
        <p14:creationId xmlns:p14="http://schemas.microsoft.com/office/powerpoint/2010/main" val="26983073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Immagine 20">
            <a:extLst>
              <a:ext uri="{FF2B5EF4-FFF2-40B4-BE49-F238E27FC236}">
                <a16:creationId xmlns:a16="http://schemas.microsoft.com/office/drawing/2014/main" id="{929A85BD-0272-9C7C-E54A-E5FEC0AA039D}"/>
              </a:ext>
            </a:extLst>
          </p:cNvPr>
          <p:cNvPicPr>
            <a:picLocks noChangeAspect="1"/>
          </p:cNvPicPr>
          <p:nvPr/>
        </p:nvPicPr>
        <p:blipFill>
          <a:blip r:embed="rId2">
            <a:alphaModFix amt="50000"/>
          </a:blip>
          <a:stretch>
            <a:fillRect/>
          </a:stretch>
        </p:blipFill>
        <p:spPr>
          <a:xfrm>
            <a:off x="1" y="-4804"/>
            <a:ext cx="12192000" cy="6858000"/>
          </a:xfrm>
          <a:prstGeom prst="rect">
            <a:avLst/>
          </a:prstGeom>
        </p:spPr>
      </p:pic>
      <p:pic>
        <p:nvPicPr>
          <p:cNvPr id="20" name="Immagine 19">
            <a:extLst>
              <a:ext uri="{FF2B5EF4-FFF2-40B4-BE49-F238E27FC236}">
                <a16:creationId xmlns:a16="http://schemas.microsoft.com/office/drawing/2014/main" id="{20A6B41C-BC39-EF11-059C-904343A3776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backgroundMark x1="13645" y1="26087" x2="13645" y2="26087"/>
                        <a14:backgroundMark x1="18312" y1="13811" x2="18312" y2="13811"/>
                        <a14:backgroundMark x1="18312" y1="13811" x2="50987" y2="31458"/>
                        <a14:backgroundMark x1="50987" y1="31458" x2="21544" y2="15601"/>
                        <a14:backgroundMark x1="21544" y1="15601" x2="73609" y2="9719"/>
                        <a14:backgroundMark x1="73609" y1="9719" x2="95512" y2="73402"/>
                        <a14:backgroundMark x1="95512" y1="73402" x2="64273" y2="94373"/>
                        <a14:backgroundMark x1="64273" y1="94373" x2="20287" y2="93606"/>
                        <a14:backgroundMark x1="20287" y1="93606" x2="13285" y2="45524"/>
                        <a14:backgroundMark x1="13285" y1="45524" x2="15081" y2="39130"/>
                      </a14:backgroundRemoval>
                    </a14:imgEffect>
                  </a14:imgLayer>
                </a14:imgProps>
              </a:ext>
            </a:extLst>
          </a:blip>
          <a:stretch>
            <a:fillRect/>
          </a:stretch>
        </p:blipFill>
        <p:spPr>
          <a:xfrm>
            <a:off x="10282383" y="290195"/>
            <a:ext cx="2198283" cy="1543139"/>
          </a:xfrm>
          <a:prstGeom prst="rect">
            <a:avLst/>
          </a:prstGeom>
        </p:spPr>
      </p:pic>
      <p:sp>
        <p:nvSpPr>
          <p:cNvPr id="4" name="TextBox 3">
            <a:extLst>
              <a:ext uri="{FF2B5EF4-FFF2-40B4-BE49-F238E27FC236}">
                <a16:creationId xmlns:a16="http://schemas.microsoft.com/office/drawing/2014/main" id="{ADD5465A-7CE0-4624-5D93-7DEE375CC2BB}"/>
              </a:ext>
            </a:extLst>
          </p:cNvPr>
          <p:cNvSpPr txBox="1"/>
          <p:nvPr/>
        </p:nvSpPr>
        <p:spPr>
          <a:xfrm>
            <a:off x="848941" y="536069"/>
            <a:ext cx="2846572" cy="5283498"/>
          </a:xfrm>
          <a:prstGeom prst="rect">
            <a:avLst/>
          </a:prstGeom>
        </p:spPr>
        <p:txBody>
          <a:bodyPr wrap="square" lIns="0" tIns="0" rIns="0" bIns="0" rtlCol="0" anchor="t">
            <a:spAutoFit/>
          </a:bodyPr>
          <a:lstStyle/>
          <a:p>
            <a:pPr algn="ctr">
              <a:lnSpc>
                <a:spcPts val="10302"/>
              </a:lnSpc>
            </a:pPr>
            <a:r>
              <a:rPr lang="en-US" sz="5400" spc="-251" dirty="0">
                <a:solidFill>
                  <a:srgbClr val="005643"/>
                </a:solidFill>
                <a:latin typeface="IPRUQR+Marcellus" panose="020B0604020202020204" charset="0"/>
              </a:rPr>
              <a:t>E</a:t>
            </a:r>
          </a:p>
          <a:p>
            <a:pPr algn="ctr">
              <a:lnSpc>
                <a:spcPts val="10302"/>
              </a:lnSpc>
            </a:pPr>
            <a:r>
              <a:rPr lang="en-US" sz="5400" spc="-251" dirty="0">
                <a:solidFill>
                  <a:srgbClr val="005643"/>
                </a:solidFill>
                <a:latin typeface="IPRUQR+Marcellus" panose="020B0604020202020204" charset="0"/>
              </a:rPr>
              <a:t>S</a:t>
            </a:r>
          </a:p>
          <a:p>
            <a:pPr algn="ctr">
              <a:lnSpc>
                <a:spcPts val="10302"/>
              </a:lnSpc>
            </a:pPr>
            <a:r>
              <a:rPr lang="en-US" sz="5400" spc="-251" dirty="0">
                <a:solidFill>
                  <a:srgbClr val="005643"/>
                </a:solidFill>
                <a:latin typeface="IPRUQR+Marcellus" panose="020B0604020202020204" charset="0"/>
              </a:rPr>
              <a:t>G</a:t>
            </a:r>
          </a:p>
          <a:p>
            <a:pPr algn="ctr">
              <a:lnSpc>
                <a:spcPts val="10302"/>
              </a:lnSpc>
            </a:pPr>
            <a:r>
              <a:rPr lang="en-US" sz="5400" spc="-251" dirty="0">
                <a:solidFill>
                  <a:srgbClr val="005643"/>
                </a:solidFill>
                <a:latin typeface="RoxboroughCF"/>
              </a:rPr>
              <a:t>                          </a:t>
            </a:r>
          </a:p>
        </p:txBody>
      </p:sp>
      <p:sp>
        <p:nvSpPr>
          <p:cNvPr id="5" name="Freeform 4">
            <a:extLst>
              <a:ext uri="{FF2B5EF4-FFF2-40B4-BE49-F238E27FC236}">
                <a16:creationId xmlns:a16="http://schemas.microsoft.com/office/drawing/2014/main" id="{AA311EB4-D2D5-3A60-5D1A-627CF4784821}"/>
              </a:ext>
            </a:extLst>
          </p:cNvPr>
          <p:cNvSpPr/>
          <p:nvPr/>
        </p:nvSpPr>
        <p:spPr>
          <a:xfrm>
            <a:off x="919674" y="814656"/>
            <a:ext cx="966648" cy="1093603"/>
          </a:xfrm>
          <a:custGeom>
            <a:avLst/>
            <a:gdLst/>
            <a:ahLst/>
            <a:cxnLst/>
            <a:rect l="l" t="t" r="r" b="b"/>
            <a:pathLst>
              <a:path w="976181" h="1058190">
                <a:moveTo>
                  <a:pt x="0" y="0"/>
                </a:moveTo>
                <a:lnTo>
                  <a:pt x="976181" y="0"/>
                </a:lnTo>
                <a:lnTo>
                  <a:pt x="976181" y="1058191"/>
                </a:lnTo>
                <a:lnTo>
                  <a:pt x="0" y="105819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it-IT" sz="800" dirty="0"/>
          </a:p>
        </p:txBody>
      </p:sp>
      <p:sp>
        <p:nvSpPr>
          <p:cNvPr id="6" name="Freeform 5">
            <a:extLst>
              <a:ext uri="{FF2B5EF4-FFF2-40B4-BE49-F238E27FC236}">
                <a16:creationId xmlns:a16="http://schemas.microsoft.com/office/drawing/2014/main" id="{3A897EAE-EEA3-065D-1C06-9386583F5CE5}"/>
              </a:ext>
            </a:extLst>
          </p:cNvPr>
          <p:cNvSpPr/>
          <p:nvPr/>
        </p:nvSpPr>
        <p:spPr>
          <a:xfrm>
            <a:off x="780338" y="2207540"/>
            <a:ext cx="977811" cy="859771"/>
          </a:xfrm>
          <a:custGeom>
            <a:avLst/>
            <a:gdLst/>
            <a:ahLst/>
            <a:cxnLst/>
            <a:rect l="l" t="t" r="r" b="b"/>
            <a:pathLst>
              <a:path w="987454" h="831930">
                <a:moveTo>
                  <a:pt x="0" y="0"/>
                </a:moveTo>
                <a:lnTo>
                  <a:pt x="987454" y="0"/>
                </a:lnTo>
                <a:lnTo>
                  <a:pt x="987454" y="831931"/>
                </a:lnTo>
                <a:lnTo>
                  <a:pt x="0" y="83193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it-IT" sz="800"/>
          </a:p>
        </p:txBody>
      </p:sp>
      <p:sp>
        <p:nvSpPr>
          <p:cNvPr id="7" name="Freeform 6">
            <a:extLst>
              <a:ext uri="{FF2B5EF4-FFF2-40B4-BE49-F238E27FC236}">
                <a16:creationId xmlns:a16="http://schemas.microsoft.com/office/drawing/2014/main" id="{D060433D-7802-A730-FEC6-9CF1E7B8D067}"/>
              </a:ext>
            </a:extLst>
          </p:cNvPr>
          <p:cNvSpPr/>
          <p:nvPr/>
        </p:nvSpPr>
        <p:spPr>
          <a:xfrm>
            <a:off x="867762" y="3475335"/>
            <a:ext cx="867857" cy="905745"/>
          </a:xfrm>
          <a:custGeom>
            <a:avLst/>
            <a:gdLst/>
            <a:ahLst/>
            <a:cxnLst/>
            <a:rect l="l" t="t" r="r" b="b"/>
            <a:pathLst>
              <a:path w="876416" h="876416">
                <a:moveTo>
                  <a:pt x="0" y="0"/>
                </a:moveTo>
                <a:lnTo>
                  <a:pt x="876416" y="0"/>
                </a:lnTo>
                <a:lnTo>
                  <a:pt x="876416" y="876416"/>
                </a:lnTo>
                <a:lnTo>
                  <a:pt x="0" y="87641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it-IT" sz="800"/>
          </a:p>
        </p:txBody>
      </p:sp>
      <p:sp>
        <p:nvSpPr>
          <p:cNvPr id="10" name="TextBox 9">
            <a:extLst>
              <a:ext uri="{FF2B5EF4-FFF2-40B4-BE49-F238E27FC236}">
                <a16:creationId xmlns:a16="http://schemas.microsoft.com/office/drawing/2014/main" id="{8400EF4C-18A3-0E5E-3FB2-FC65907295AF}"/>
              </a:ext>
            </a:extLst>
          </p:cNvPr>
          <p:cNvSpPr txBox="1"/>
          <p:nvPr/>
        </p:nvSpPr>
        <p:spPr>
          <a:xfrm>
            <a:off x="5369251" y="737693"/>
            <a:ext cx="7816125" cy="579902"/>
          </a:xfrm>
          <a:prstGeom prst="rect">
            <a:avLst/>
          </a:prstGeom>
        </p:spPr>
        <p:txBody>
          <a:bodyPr wrap="square" lIns="0" tIns="0" rIns="0" bIns="0" rtlCol="0" anchor="t">
            <a:spAutoFit/>
          </a:bodyPr>
          <a:lstStyle/>
          <a:p>
            <a:pPr>
              <a:lnSpc>
                <a:spcPts val="5279"/>
              </a:lnSpc>
              <a:spcBef>
                <a:spcPct val="0"/>
              </a:spcBef>
            </a:pPr>
            <a:r>
              <a:rPr lang="en-US" sz="2000" b="1" spc="-95" dirty="0">
                <a:solidFill>
                  <a:srgbClr val="005643"/>
                </a:solidFill>
                <a:latin typeface="Garamond" panose="02020404030301010803" pitchFamily="18" charset="0"/>
              </a:rPr>
              <a:t>Cosa </a:t>
            </a:r>
            <a:r>
              <a:rPr lang="en-US" sz="2000" b="1" spc="-95" dirty="0" err="1">
                <a:solidFill>
                  <a:srgbClr val="005643"/>
                </a:solidFill>
                <a:latin typeface="Garamond" panose="02020404030301010803" pitchFamily="18" charset="0"/>
              </a:rPr>
              <a:t>abbiamo</a:t>
            </a:r>
            <a:r>
              <a:rPr lang="en-US" sz="2000" b="1" spc="-95" dirty="0">
                <a:solidFill>
                  <a:srgbClr val="005643"/>
                </a:solidFill>
                <a:latin typeface="Garamond" panose="02020404030301010803" pitchFamily="18" charset="0"/>
              </a:rPr>
              <a:t> </a:t>
            </a:r>
            <a:r>
              <a:rPr lang="en-US" sz="2000" b="1" spc="-95" dirty="0" err="1">
                <a:solidFill>
                  <a:srgbClr val="005643"/>
                </a:solidFill>
                <a:latin typeface="Garamond" panose="02020404030301010803" pitchFamily="18" charset="0"/>
              </a:rPr>
              <a:t>fatto</a:t>
            </a:r>
            <a:r>
              <a:rPr lang="en-US" sz="2000" b="1" spc="-95" dirty="0">
                <a:solidFill>
                  <a:srgbClr val="005643"/>
                </a:solidFill>
                <a:latin typeface="Garamond" panose="02020404030301010803" pitchFamily="18" charset="0"/>
              </a:rPr>
              <a:t> </a:t>
            </a:r>
            <a:r>
              <a:rPr lang="en-US" sz="2000" b="1" spc="-95" dirty="0" err="1">
                <a:solidFill>
                  <a:srgbClr val="005643"/>
                </a:solidFill>
                <a:latin typeface="Garamond" panose="02020404030301010803" pitchFamily="18" charset="0"/>
              </a:rPr>
              <a:t>nel</a:t>
            </a:r>
            <a:r>
              <a:rPr lang="en-US" sz="2000" b="1" spc="-95" dirty="0">
                <a:solidFill>
                  <a:srgbClr val="005643"/>
                </a:solidFill>
                <a:latin typeface="Garamond" panose="02020404030301010803" pitchFamily="18" charset="0"/>
              </a:rPr>
              <a:t> 2023</a:t>
            </a:r>
          </a:p>
        </p:txBody>
      </p:sp>
      <p:sp>
        <p:nvSpPr>
          <p:cNvPr id="11" name="TextBox 10">
            <a:extLst>
              <a:ext uri="{FF2B5EF4-FFF2-40B4-BE49-F238E27FC236}">
                <a16:creationId xmlns:a16="http://schemas.microsoft.com/office/drawing/2014/main" id="{9D15A0EB-B64A-53ED-D236-1D4B9B1F1506}"/>
              </a:ext>
            </a:extLst>
          </p:cNvPr>
          <p:cNvSpPr txBox="1"/>
          <p:nvPr/>
        </p:nvSpPr>
        <p:spPr>
          <a:xfrm>
            <a:off x="5080584" y="1325685"/>
            <a:ext cx="9884205" cy="2917273"/>
          </a:xfrm>
          <a:prstGeom prst="rect">
            <a:avLst/>
          </a:prstGeom>
        </p:spPr>
        <p:txBody>
          <a:bodyPr lIns="0" tIns="0" rIns="0" bIns="0" rtlCol="0" anchor="t">
            <a:spAutoFit/>
          </a:bodyPr>
          <a:lstStyle/>
          <a:p>
            <a:pPr marL="388614" lvl="1" indent="-194307">
              <a:lnSpc>
                <a:spcPts val="2879"/>
              </a:lnSpc>
              <a:buFont typeface="Arial"/>
              <a:buChar char="•"/>
            </a:pPr>
            <a:r>
              <a:rPr lang="en-US" sz="1400" spc="-53" dirty="0" err="1">
                <a:solidFill>
                  <a:srgbClr val="4C4C4E"/>
                </a:solidFill>
                <a:latin typeface="Garamond" panose="02020404030301010803" pitchFamily="18" charset="0"/>
              </a:rPr>
              <a:t>Redazione</a:t>
            </a:r>
            <a:r>
              <a:rPr lang="en-US" sz="1400" spc="-53" dirty="0">
                <a:solidFill>
                  <a:srgbClr val="4C4C4E"/>
                </a:solidFill>
                <a:latin typeface="Garamond" panose="02020404030301010803" pitchFamily="18" charset="0"/>
              </a:rPr>
              <a:t> 3° </a:t>
            </a:r>
            <a:r>
              <a:rPr lang="en-US" sz="1400" spc="-53" dirty="0" err="1">
                <a:solidFill>
                  <a:srgbClr val="4C4C4E"/>
                </a:solidFill>
                <a:latin typeface="Garamond" panose="02020404030301010803" pitchFamily="18" charset="0"/>
              </a:rPr>
              <a:t>Bilancio</a:t>
            </a:r>
            <a:r>
              <a:rPr lang="en-US" sz="1400" spc="-53" dirty="0">
                <a:solidFill>
                  <a:srgbClr val="4C4C4E"/>
                </a:solidFill>
                <a:latin typeface="Garamond" panose="02020404030301010803" pitchFamily="18" charset="0"/>
              </a:rPr>
              <a:t> di </a:t>
            </a:r>
            <a:r>
              <a:rPr lang="en-US" sz="1400" spc="-53" dirty="0" err="1">
                <a:solidFill>
                  <a:srgbClr val="4C4C4E"/>
                </a:solidFill>
                <a:latin typeface="Garamond" panose="02020404030301010803" pitchFamily="18" charset="0"/>
              </a:rPr>
              <a:t>sostenibilità</a:t>
            </a:r>
            <a:r>
              <a:rPr lang="en-US" sz="1400" spc="-53" dirty="0">
                <a:solidFill>
                  <a:srgbClr val="4C4C4E"/>
                </a:solidFill>
                <a:latin typeface="Garamond" panose="02020404030301010803" pitchFamily="18" charset="0"/>
              </a:rPr>
              <a:t> </a:t>
            </a:r>
            <a:r>
              <a:rPr lang="en-US" sz="1400" spc="-53" dirty="0" err="1">
                <a:solidFill>
                  <a:srgbClr val="4C4C4E"/>
                </a:solidFill>
                <a:latin typeface="Garamond" panose="02020404030301010803" pitchFamily="18" charset="0"/>
              </a:rPr>
              <a:t>certificato</a:t>
            </a:r>
            <a:r>
              <a:rPr lang="en-US" sz="1400" spc="-53" dirty="0">
                <a:solidFill>
                  <a:srgbClr val="4C4C4E"/>
                </a:solidFill>
                <a:latin typeface="Garamond" panose="02020404030301010803" pitchFamily="18" charset="0"/>
              </a:rPr>
              <a:t> per </a:t>
            </a:r>
            <a:r>
              <a:rPr lang="en-US" sz="1400" spc="-53" dirty="0" err="1">
                <a:solidFill>
                  <a:srgbClr val="4C4C4E"/>
                </a:solidFill>
                <a:latin typeface="Garamond" panose="02020404030301010803" pitchFamily="18" charset="0"/>
              </a:rPr>
              <a:t>tutte</a:t>
            </a:r>
            <a:r>
              <a:rPr lang="en-US" sz="1400" spc="-53" dirty="0">
                <a:solidFill>
                  <a:srgbClr val="4C4C4E"/>
                </a:solidFill>
                <a:latin typeface="Garamond" panose="02020404030301010803" pitchFamily="18" charset="0"/>
              </a:rPr>
              <a:t> le </a:t>
            </a:r>
            <a:r>
              <a:rPr lang="en-US" sz="1400" spc="-53" dirty="0" err="1">
                <a:solidFill>
                  <a:srgbClr val="4C4C4E"/>
                </a:solidFill>
                <a:latin typeface="Garamond" panose="02020404030301010803" pitchFamily="18" charset="0"/>
              </a:rPr>
              <a:t>società</a:t>
            </a:r>
            <a:r>
              <a:rPr lang="en-US" sz="1400" spc="-53" dirty="0">
                <a:solidFill>
                  <a:srgbClr val="4C4C4E"/>
                </a:solidFill>
                <a:latin typeface="Garamond" panose="02020404030301010803" pitchFamily="18" charset="0"/>
              </a:rPr>
              <a:t> del Gruppo.</a:t>
            </a:r>
          </a:p>
          <a:p>
            <a:pPr marL="388614" lvl="1" indent="-194307">
              <a:lnSpc>
                <a:spcPts val="2879"/>
              </a:lnSpc>
              <a:buFont typeface="Arial"/>
              <a:buChar char="•"/>
            </a:pPr>
            <a:r>
              <a:rPr lang="en-US" sz="1400" spc="-53" dirty="0" err="1">
                <a:solidFill>
                  <a:srgbClr val="4C4C4E"/>
                </a:solidFill>
                <a:latin typeface="Garamond" panose="02020404030301010803" pitchFamily="18" charset="0"/>
              </a:rPr>
              <a:t>Istituzione</a:t>
            </a:r>
            <a:r>
              <a:rPr lang="en-US" sz="1400" spc="-53" dirty="0">
                <a:solidFill>
                  <a:srgbClr val="4C4C4E"/>
                </a:solidFill>
                <a:latin typeface="Garamond" panose="02020404030301010803" pitchFamily="18" charset="0"/>
              </a:rPr>
              <a:t> di  un </a:t>
            </a:r>
            <a:r>
              <a:rPr lang="en-US" sz="1400" spc="-53" dirty="0" err="1">
                <a:solidFill>
                  <a:srgbClr val="4C4C4E"/>
                </a:solidFill>
                <a:latin typeface="Garamond" panose="02020404030301010803" pitchFamily="18" charset="0"/>
              </a:rPr>
              <a:t>Comitato</a:t>
            </a:r>
            <a:r>
              <a:rPr lang="en-US" sz="1400" spc="-53" dirty="0">
                <a:solidFill>
                  <a:srgbClr val="4C4C4E"/>
                </a:solidFill>
                <a:latin typeface="Garamond" panose="02020404030301010803" pitchFamily="18" charset="0"/>
              </a:rPr>
              <a:t> ESG</a:t>
            </a:r>
          </a:p>
          <a:p>
            <a:pPr marL="388614" lvl="1" indent="-194307">
              <a:lnSpc>
                <a:spcPts val="2879"/>
              </a:lnSpc>
              <a:buFont typeface="Arial"/>
              <a:buChar char="•"/>
            </a:pPr>
            <a:r>
              <a:rPr lang="en-US" sz="1400" spc="-53" dirty="0" err="1">
                <a:solidFill>
                  <a:srgbClr val="4C4C4E"/>
                </a:solidFill>
                <a:latin typeface="Garamond" panose="02020404030301010803" pitchFamily="18" charset="0"/>
              </a:rPr>
              <a:t>Redazzione</a:t>
            </a:r>
            <a:r>
              <a:rPr lang="en-US" sz="1400" spc="-53" dirty="0">
                <a:solidFill>
                  <a:srgbClr val="4C4C4E"/>
                </a:solidFill>
                <a:latin typeface="Garamond" panose="02020404030301010803" pitchFamily="18" charset="0"/>
              </a:rPr>
              <a:t> Policy </a:t>
            </a:r>
            <a:r>
              <a:rPr lang="en-US" sz="1400" spc="-53" dirty="0" err="1">
                <a:solidFill>
                  <a:srgbClr val="4C4C4E"/>
                </a:solidFill>
                <a:latin typeface="Garamond" panose="02020404030301010803" pitchFamily="18" charset="0"/>
              </a:rPr>
              <a:t>Aziendali</a:t>
            </a:r>
            <a:r>
              <a:rPr lang="en-US" sz="1400" spc="-53" dirty="0">
                <a:solidFill>
                  <a:srgbClr val="4C4C4E"/>
                </a:solidFill>
                <a:latin typeface="Garamond" panose="02020404030301010803" pitchFamily="18" charset="0"/>
              </a:rPr>
              <a:t>: </a:t>
            </a:r>
            <a:r>
              <a:rPr lang="en-US" sz="1400" spc="-53" dirty="0" err="1">
                <a:solidFill>
                  <a:srgbClr val="4C4C4E"/>
                </a:solidFill>
                <a:latin typeface="Garamond" panose="02020404030301010803" pitchFamily="18" charset="0"/>
              </a:rPr>
              <a:t>Diritti</a:t>
            </a:r>
            <a:r>
              <a:rPr lang="en-US" sz="1400" spc="-53" dirty="0">
                <a:solidFill>
                  <a:srgbClr val="4C4C4E"/>
                </a:solidFill>
                <a:latin typeface="Garamond" panose="02020404030301010803" pitchFamily="18" charset="0"/>
              </a:rPr>
              <a:t> </a:t>
            </a:r>
            <a:r>
              <a:rPr lang="en-US" sz="1400" spc="-53" dirty="0" err="1">
                <a:solidFill>
                  <a:srgbClr val="4C4C4E"/>
                </a:solidFill>
                <a:latin typeface="Garamond" panose="02020404030301010803" pitchFamily="18" charset="0"/>
              </a:rPr>
              <a:t>Umani</a:t>
            </a:r>
            <a:r>
              <a:rPr lang="en-US" sz="1400" spc="-53" dirty="0">
                <a:solidFill>
                  <a:srgbClr val="4C4C4E"/>
                </a:solidFill>
                <a:latin typeface="Garamond" panose="02020404030301010803" pitchFamily="18" charset="0"/>
              </a:rPr>
              <a:t>, Diversity and Inclusion, Stakeholder Engagement</a:t>
            </a:r>
          </a:p>
          <a:p>
            <a:pPr marL="388614" lvl="1" indent="-194307">
              <a:lnSpc>
                <a:spcPts val="2879"/>
              </a:lnSpc>
              <a:buFont typeface="Arial"/>
              <a:buChar char="•"/>
            </a:pPr>
            <a:r>
              <a:rPr lang="en-US" sz="1400" spc="-53" dirty="0" err="1">
                <a:solidFill>
                  <a:srgbClr val="4C4C4E"/>
                </a:solidFill>
                <a:latin typeface="Garamond" panose="02020404030301010803" pitchFamily="18" charset="0"/>
              </a:rPr>
              <a:t>Avvio</a:t>
            </a:r>
            <a:r>
              <a:rPr lang="en-US" sz="1400" spc="-53" dirty="0">
                <a:solidFill>
                  <a:srgbClr val="4C4C4E"/>
                </a:solidFill>
                <a:latin typeface="Garamond" panose="02020404030301010803" pitchFamily="18" charset="0"/>
              </a:rPr>
              <a:t> di </a:t>
            </a:r>
            <a:r>
              <a:rPr lang="en-US" sz="1400" spc="-53" dirty="0" err="1">
                <a:solidFill>
                  <a:srgbClr val="4C4C4E"/>
                </a:solidFill>
                <a:latin typeface="Garamond" panose="02020404030301010803" pitchFamily="18" charset="0"/>
              </a:rPr>
              <a:t>corsi</a:t>
            </a:r>
            <a:r>
              <a:rPr lang="en-US" sz="1400" spc="-53" dirty="0">
                <a:solidFill>
                  <a:srgbClr val="4C4C4E"/>
                </a:solidFill>
                <a:latin typeface="Garamond" panose="02020404030301010803" pitchFamily="18" charset="0"/>
              </a:rPr>
              <a:t> di </a:t>
            </a:r>
            <a:r>
              <a:rPr lang="en-US" sz="1400" spc="-53" dirty="0" err="1">
                <a:solidFill>
                  <a:srgbClr val="4C4C4E"/>
                </a:solidFill>
                <a:latin typeface="Garamond" panose="02020404030301010803" pitchFamily="18" charset="0"/>
              </a:rPr>
              <a:t>formazione</a:t>
            </a:r>
            <a:r>
              <a:rPr lang="en-US" sz="1400" spc="-53" dirty="0">
                <a:solidFill>
                  <a:srgbClr val="4C4C4E"/>
                </a:solidFill>
                <a:latin typeface="Garamond" panose="02020404030301010803" pitchFamily="18" charset="0"/>
              </a:rPr>
              <a:t> </a:t>
            </a:r>
            <a:r>
              <a:rPr lang="en-US" sz="1400" spc="-53" dirty="0" err="1">
                <a:solidFill>
                  <a:srgbClr val="4C4C4E"/>
                </a:solidFill>
                <a:latin typeface="Garamond" panose="02020404030301010803" pitchFamily="18" charset="0"/>
              </a:rPr>
              <a:t>interdipartimentale</a:t>
            </a:r>
            <a:endParaRPr lang="en-US" sz="1400" spc="-53" dirty="0">
              <a:solidFill>
                <a:srgbClr val="4C4C4E"/>
              </a:solidFill>
              <a:latin typeface="Garamond" panose="02020404030301010803" pitchFamily="18" charset="0"/>
            </a:endParaRPr>
          </a:p>
          <a:p>
            <a:pPr marL="388614" lvl="1" indent="-194307">
              <a:lnSpc>
                <a:spcPts val="2879"/>
              </a:lnSpc>
              <a:buFont typeface="Arial"/>
              <a:buChar char="•"/>
            </a:pPr>
            <a:r>
              <a:rPr lang="en-US" sz="1400" spc="-53" dirty="0" err="1">
                <a:solidFill>
                  <a:srgbClr val="4C4C4E"/>
                </a:solidFill>
                <a:latin typeface="Garamond" panose="02020404030301010803" pitchFamily="18" charset="0"/>
              </a:rPr>
              <a:t>Adesione</a:t>
            </a:r>
            <a:r>
              <a:rPr lang="en-US" sz="1400" spc="-53" dirty="0">
                <a:solidFill>
                  <a:srgbClr val="4C4C4E"/>
                </a:solidFill>
                <a:latin typeface="Garamond" panose="02020404030301010803" pitchFamily="18" charset="0"/>
              </a:rPr>
              <a:t> Global Compact</a:t>
            </a:r>
          </a:p>
          <a:p>
            <a:pPr marL="388614" lvl="1" indent="-194307">
              <a:lnSpc>
                <a:spcPts val="2879"/>
              </a:lnSpc>
              <a:buFont typeface="Arial"/>
              <a:buChar char="•"/>
            </a:pPr>
            <a:r>
              <a:rPr lang="en-US" sz="1400" spc="-53" dirty="0" err="1">
                <a:solidFill>
                  <a:srgbClr val="4C4C4E"/>
                </a:solidFill>
                <a:latin typeface="Garamond" panose="02020404030301010803" pitchFamily="18" charset="0"/>
              </a:rPr>
              <a:t>Medaglio</a:t>
            </a:r>
            <a:r>
              <a:rPr lang="en-US" sz="1400" spc="-53" dirty="0">
                <a:solidFill>
                  <a:srgbClr val="4C4C4E"/>
                </a:solidFill>
                <a:latin typeface="Garamond" panose="02020404030301010803" pitchFamily="18" charset="0"/>
              </a:rPr>
              <a:t> </a:t>
            </a:r>
            <a:r>
              <a:rPr lang="en-US" sz="1400" spc="-53" dirty="0" err="1">
                <a:solidFill>
                  <a:srgbClr val="4C4C4E"/>
                </a:solidFill>
                <a:latin typeface="Garamond" panose="02020404030301010803" pitchFamily="18" charset="0"/>
              </a:rPr>
              <a:t>d’Oro</a:t>
            </a:r>
            <a:r>
              <a:rPr lang="en-US" sz="1400" spc="-53" dirty="0">
                <a:solidFill>
                  <a:srgbClr val="4C4C4E"/>
                </a:solidFill>
                <a:latin typeface="Garamond" panose="02020404030301010803" pitchFamily="18" charset="0"/>
              </a:rPr>
              <a:t> </a:t>
            </a:r>
            <a:r>
              <a:rPr lang="en-US" sz="1400" spc="-53" dirty="0" err="1">
                <a:solidFill>
                  <a:srgbClr val="4C4C4E"/>
                </a:solidFill>
                <a:latin typeface="Garamond" panose="02020404030301010803" pitchFamily="18" charset="0"/>
              </a:rPr>
              <a:t>Ecovadis</a:t>
            </a:r>
            <a:r>
              <a:rPr lang="en-US" sz="1400" spc="-53" dirty="0">
                <a:solidFill>
                  <a:srgbClr val="4C4C4E"/>
                </a:solidFill>
                <a:latin typeface="Garamond" panose="02020404030301010803" pitchFamily="18" charset="0"/>
              </a:rPr>
              <a:t> per la capo Gruppo</a:t>
            </a:r>
          </a:p>
          <a:p>
            <a:pPr marL="194307" lvl="1">
              <a:lnSpc>
                <a:spcPts val="2879"/>
              </a:lnSpc>
            </a:pPr>
            <a:endParaRPr lang="en-US" sz="1200" spc="-53" dirty="0">
              <a:solidFill>
                <a:srgbClr val="4C4C4E"/>
              </a:solidFill>
              <a:latin typeface="Bauer Bodoni"/>
            </a:endParaRPr>
          </a:p>
          <a:p>
            <a:pPr marL="388614" lvl="1" indent="-194307">
              <a:lnSpc>
                <a:spcPts val="2879"/>
              </a:lnSpc>
              <a:buFont typeface="Arial"/>
              <a:buChar char="•"/>
            </a:pPr>
            <a:endParaRPr lang="en-US" sz="1200" spc="-53" dirty="0">
              <a:solidFill>
                <a:srgbClr val="4C4C4E"/>
              </a:solidFill>
              <a:latin typeface="Bauer Bodoni Bold"/>
            </a:endParaRPr>
          </a:p>
        </p:txBody>
      </p:sp>
      <p:sp>
        <p:nvSpPr>
          <p:cNvPr id="12" name="TextBox 11">
            <a:extLst>
              <a:ext uri="{FF2B5EF4-FFF2-40B4-BE49-F238E27FC236}">
                <a16:creationId xmlns:a16="http://schemas.microsoft.com/office/drawing/2014/main" id="{F33AD9CC-301F-785A-C024-EE786A50D031}"/>
              </a:ext>
            </a:extLst>
          </p:cNvPr>
          <p:cNvSpPr txBox="1"/>
          <p:nvPr/>
        </p:nvSpPr>
        <p:spPr>
          <a:xfrm>
            <a:off x="16913059" y="10368371"/>
            <a:ext cx="229163" cy="520079"/>
          </a:xfrm>
          <a:prstGeom prst="rect">
            <a:avLst/>
          </a:prstGeom>
        </p:spPr>
        <p:txBody>
          <a:bodyPr lIns="0" tIns="0" rIns="0" bIns="0" rtlCol="0" anchor="t">
            <a:spAutoFit/>
          </a:bodyPr>
          <a:lstStyle/>
          <a:p>
            <a:pPr algn="ctr">
              <a:lnSpc>
                <a:spcPts val="4821"/>
              </a:lnSpc>
            </a:pPr>
            <a:r>
              <a:rPr lang="en-US" sz="1600" spc="-47">
                <a:solidFill>
                  <a:srgbClr val="4C4C4E"/>
                </a:solidFill>
                <a:latin typeface="Abhaya Libre Italics"/>
              </a:rPr>
              <a:t>7</a:t>
            </a:r>
          </a:p>
        </p:txBody>
      </p:sp>
      <p:sp>
        <p:nvSpPr>
          <p:cNvPr id="13" name="TextBox 12">
            <a:extLst>
              <a:ext uri="{FF2B5EF4-FFF2-40B4-BE49-F238E27FC236}">
                <a16:creationId xmlns:a16="http://schemas.microsoft.com/office/drawing/2014/main" id="{CB9E7AB0-11E8-6839-CEEB-7A9F3D20CF0F}"/>
              </a:ext>
            </a:extLst>
          </p:cNvPr>
          <p:cNvSpPr txBox="1"/>
          <p:nvPr/>
        </p:nvSpPr>
        <p:spPr>
          <a:xfrm>
            <a:off x="2622297" y="551095"/>
            <a:ext cx="6033154" cy="3737113"/>
          </a:xfrm>
          <a:prstGeom prst="rect">
            <a:avLst/>
          </a:prstGeom>
        </p:spPr>
        <p:txBody>
          <a:bodyPr wrap="square" lIns="0" tIns="0" rIns="0" bIns="0" rtlCol="0" anchor="t">
            <a:spAutoFit/>
          </a:bodyPr>
          <a:lstStyle/>
          <a:p>
            <a:pPr>
              <a:lnSpc>
                <a:spcPts val="10061"/>
              </a:lnSpc>
            </a:pPr>
            <a:r>
              <a:rPr lang="en-US" sz="3600" spc="-144" dirty="0" err="1">
                <a:solidFill>
                  <a:srgbClr val="005643"/>
                </a:solidFill>
                <a:latin typeface="IPRUQR+Marcellus" panose="020B0604020202020204" charset="0"/>
              </a:rPr>
              <a:t>nvironment</a:t>
            </a:r>
            <a:r>
              <a:rPr lang="en-US" sz="3600" spc="-144" dirty="0">
                <a:solidFill>
                  <a:srgbClr val="005643"/>
                </a:solidFill>
                <a:latin typeface="IPRUQR+Marcellus" panose="020B0604020202020204" charset="0"/>
              </a:rPr>
              <a:t> </a:t>
            </a:r>
          </a:p>
          <a:p>
            <a:pPr>
              <a:lnSpc>
                <a:spcPts val="10061"/>
              </a:lnSpc>
            </a:pPr>
            <a:r>
              <a:rPr lang="en-US" sz="3600" spc="-144" dirty="0" err="1">
                <a:solidFill>
                  <a:srgbClr val="005643"/>
                </a:solidFill>
                <a:latin typeface="IPRUQR+Marcellus" panose="020B0604020202020204" charset="0"/>
              </a:rPr>
              <a:t>ocial</a:t>
            </a:r>
            <a:endParaRPr lang="en-US" sz="3600" spc="-144" dirty="0">
              <a:solidFill>
                <a:srgbClr val="005643"/>
              </a:solidFill>
              <a:latin typeface="IPRUQR+Marcellus" panose="020B0604020202020204" charset="0"/>
            </a:endParaRPr>
          </a:p>
          <a:p>
            <a:pPr>
              <a:lnSpc>
                <a:spcPts val="10061"/>
              </a:lnSpc>
            </a:pPr>
            <a:r>
              <a:rPr lang="en-US" sz="3600" spc="-144" dirty="0" err="1">
                <a:solidFill>
                  <a:srgbClr val="005643"/>
                </a:solidFill>
                <a:latin typeface="IPRUQR+Marcellus" panose="020B0604020202020204" charset="0"/>
              </a:rPr>
              <a:t>overnance</a:t>
            </a:r>
            <a:r>
              <a:rPr lang="en-US" sz="3600" spc="-144" dirty="0">
                <a:solidFill>
                  <a:srgbClr val="005643"/>
                </a:solidFill>
                <a:latin typeface="IPRUQR+Marcellus" panose="020B0604020202020204" charset="0"/>
              </a:rPr>
              <a:t>     </a:t>
            </a:r>
            <a:r>
              <a:rPr lang="en-US" sz="3600" spc="-144" dirty="0">
                <a:solidFill>
                  <a:srgbClr val="005643"/>
                </a:solidFill>
                <a:latin typeface="RoxboroughCF"/>
              </a:rPr>
              <a:t>               </a:t>
            </a:r>
          </a:p>
        </p:txBody>
      </p:sp>
      <p:sp>
        <p:nvSpPr>
          <p:cNvPr id="2" name="CasellaDiTesto 1">
            <a:extLst>
              <a:ext uri="{FF2B5EF4-FFF2-40B4-BE49-F238E27FC236}">
                <a16:creationId xmlns:a16="http://schemas.microsoft.com/office/drawing/2014/main" id="{459B6F93-6830-B9AD-57D7-747424AC6DF6}"/>
              </a:ext>
            </a:extLst>
          </p:cNvPr>
          <p:cNvSpPr txBox="1"/>
          <p:nvPr/>
        </p:nvSpPr>
        <p:spPr>
          <a:xfrm>
            <a:off x="1046145" y="4568223"/>
            <a:ext cx="2747868" cy="400110"/>
          </a:xfrm>
          <a:prstGeom prst="rect">
            <a:avLst/>
          </a:prstGeom>
          <a:noFill/>
        </p:spPr>
        <p:txBody>
          <a:bodyPr wrap="none" rtlCol="0">
            <a:spAutoFit/>
          </a:bodyPr>
          <a:lstStyle/>
          <a:p>
            <a:r>
              <a:rPr lang="it-IT" sz="2000" b="1" dirty="0">
                <a:solidFill>
                  <a:srgbClr val="006653"/>
                </a:solidFill>
                <a:latin typeface="Garamond" panose="02020404030301010803" pitchFamily="18" charset="0"/>
              </a:rPr>
              <a:t>I nostri piani per il 2024</a:t>
            </a:r>
          </a:p>
        </p:txBody>
      </p:sp>
      <p:sp>
        <p:nvSpPr>
          <p:cNvPr id="3" name="CasellaDiTesto 2">
            <a:extLst>
              <a:ext uri="{FF2B5EF4-FFF2-40B4-BE49-F238E27FC236}">
                <a16:creationId xmlns:a16="http://schemas.microsoft.com/office/drawing/2014/main" id="{4154C555-6377-ABDC-B4CE-DD2F1F95AA4B}"/>
              </a:ext>
            </a:extLst>
          </p:cNvPr>
          <p:cNvSpPr txBox="1"/>
          <p:nvPr/>
        </p:nvSpPr>
        <p:spPr>
          <a:xfrm>
            <a:off x="1009760" y="5007181"/>
            <a:ext cx="8379089" cy="1015663"/>
          </a:xfrm>
          <a:prstGeom prst="rect">
            <a:avLst/>
          </a:prstGeom>
          <a:noFill/>
        </p:spPr>
        <p:txBody>
          <a:bodyPr wrap="none" rtlCol="0">
            <a:spAutoFit/>
          </a:bodyPr>
          <a:lstStyle/>
          <a:p>
            <a:pPr marL="285750" indent="-285750">
              <a:buFont typeface="Arial" panose="020B0604020202020204" pitchFamily="34" charset="0"/>
              <a:buChar char="•"/>
            </a:pPr>
            <a:r>
              <a:rPr lang="it-IT" sz="1400" dirty="0" err="1">
                <a:latin typeface="Garamond" panose="02020404030301010803" pitchFamily="18" charset="0"/>
              </a:rPr>
              <a:t>Calolo</a:t>
            </a:r>
            <a:r>
              <a:rPr lang="it-IT" sz="1400" dirty="0">
                <a:latin typeface="Garamond" panose="02020404030301010803" pitchFamily="18" charset="0"/>
              </a:rPr>
              <a:t> Carbon Footprint di prodotto su sabbia di vetro</a:t>
            </a:r>
          </a:p>
          <a:p>
            <a:pPr marL="285750" indent="-285750">
              <a:buFont typeface="Arial" panose="020B0604020202020204" pitchFamily="34" charset="0"/>
              <a:buChar char="•"/>
            </a:pPr>
            <a:r>
              <a:rPr lang="it-IT" sz="1400" dirty="0">
                <a:latin typeface="Garamond" panose="02020404030301010803" pitchFamily="18" charset="0"/>
              </a:rPr>
              <a:t>Redazione 4° Bilancio di Sostenibilità di Gruppo, certificato Deloitte e integrato nella documentazione finanziaria</a:t>
            </a:r>
          </a:p>
          <a:p>
            <a:pPr marL="285750" indent="-285750">
              <a:buFont typeface="Arial" panose="020B0604020202020204" pitchFamily="34" charset="0"/>
              <a:buChar char="•"/>
            </a:pPr>
            <a:r>
              <a:rPr lang="it-IT" sz="1400" dirty="0">
                <a:latin typeface="Garamond" panose="02020404030301010803" pitchFamily="18" charset="0"/>
              </a:rPr>
              <a:t>Redazione 1° Piano di Sostenibilità Biennale (2024-2025)</a:t>
            </a:r>
          </a:p>
          <a:p>
            <a:endParaRPr lang="it-IT" dirty="0"/>
          </a:p>
        </p:txBody>
      </p:sp>
      <p:pic>
        <p:nvPicPr>
          <p:cNvPr id="17" name="Immagine 16" descr="Immagine che contiene testo, Carattere, cerchio, logo&#10;&#10;Descrizione generata automaticamente">
            <a:extLst>
              <a:ext uri="{FF2B5EF4-FFF2-40B4-BE49-F238E27FC236}">
                <a16:creationId xmlns:a16="http://schemas.microsoft.com/office/drawing/2014/main" id="{D6D8F10A-0958-2734-F32C-B8D59183153E}"/>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0274301" y="2699622"/>
            <a:ext cx="1551426" cy="1551426"/>
          </a:xfrm>
          <a:prstGeom prst="rect">
            <a:avLst/>
          </a:prstGeom>
        </p:spPr>
      </p:pic>
      <p:sp>
        <p:nvSpPr>
          <p:cNvPr id="18" name="Rectangle 1">
            <a:extLst>
              <a:ext uri="{FF2B5EF4-FFF2-40B4-BE49-F238E27FC236}">
                <a16:creationId xmlns:a16="http://schemas.microsoft.com/office/drawing/2014/main" id="{5A52B32A-0DB6-0D80-FC0F-829C784B5BC0}"/>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it-IT"/>
          </a:p>
        </p:txBody>
      </p:sp>
      <p:pic>
        <p:nvPicPr>
          <p:cNvPr id="24" name="Immagine 23" descr="Immagine che contiene Elementi grafici, design&#10;&#10;Descrizione generata automaticamente">
            <a:extLst>
              <a:ext uri="{FF2B5EF4-FFF2-40B4-BE49-F238E27FC236}">
                <a16:creationId xmlns:a16="http://schemas.microsoft.com/office/drawing/2014/main" id="{F6F89AE1-0D92-8568-BE98-C32DEB232548}"/>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8501600" y="3337546"/>
            <a:ext cx="1551426" cy="1818914"/>
          </a:xfrm>
          <a:prstGeom prst="rect">
            <a:avLst/>
          </a:prstGeom>
        </p:spPr>
      </p:pic>
      <p:pic>
        <p:nvPicPr>
          <p:cNvPr id="25" name="Immagine 24">
            <a:extLst>
              <a:ext uri="{FF2B5EF4-FFF2-40B4-BE49-F238E27FC236}">
                <a16:creationId xmlns:a16="http://schemas.microsoft.com/office/drawing/2014/main" id="{7190CBA7-9910-2495-CEA4-DB0D47FD475B}"/>
              </a:ext>
            </a:extLst>
          </p:cNvPr>
          <p:cNvPicPr>
            <a:picLocks noChangeAspect="1"/>
          </p:cNvPicPr>
          <p:nvPr/>
        </p:nvPicPr>
        <p:blipFill>
          <a:blip r:embed="rId13"/>
          <a:stretch>
            <a:fillRect/>
          </a:stretch>
        </p:blipFill>
        <p:spPr>
          <a:xfrm>
            <a:off x="0" y="9724"/>
            <a:ext cx="12192000" cy="554736"/>
          </a:xfrm>
          <a:prstGeom prst="rect">
            <a:avLst/>
          </a:prstGeom>
        </p:spPr>
      </p:pic>
      <p:sp>
        <p:nvSpPr>
          <p:cNvPr id="8" name="CasellaDiTesto 7">
            <a:extLst>
              <a:ext uri="{FF2B5EF4-FFF2-40B4-BE49-F238E27FC236}">
                <a16:creationId xmlns:a16="http://schemas.microsoft.com/office/drawing/2014/main" id="{FB907F9F-B948-E3CF-DB30-DEB1326566BD}"/>
              </a:ext>
            </a:extLst>
          </p:cNvPr>
          <p:cNvSpPr txBox="1"/>
          <p:nvPr/>
        </p:nvSpPr>
        <p:spPr>
          <a:xfrm>
            <a:off x="34330" y="-39934"/>
            <a:ext cx="1011815" cy="707886"/>
          </a:xfrm>
          <a:prstGeom prst="rect">
            <a:avLst/>
          </a:prstGeom>
          <a:noFill/>
        </p:spPr>
        <p:txBody>
          <a:bodyPr wrap="none" rtlCol="0">
            <a:spAutoFit/>
          </a:bodyPr>
          <a:lstStyle/>
          <a:p>
            <a:r>
              <a:rPr lang="it-IT" sz="4000" b="1" dirty="0">
                <a:solidFill>
                  <a:schemeClr val="bg2"/>
                </a:solidFill>
                <a:latin typeface="IPRUQR+Marcellus" panose="020B0604020202020204" charset="0"/>
              </a:rPr>
              <a:t>  </a:t>
            </a:r>
            <a:r>
              <a:rPr lang="it-IT" sz="2400" b="1" dirty="0">
                <a:solidFill>
                  <a:schemeClr val="bg2"/>
                </a:solidFill>
                <a:latin typeface="IPRUQR+Marcellus" panose="020B0604020202020204" charset="0"/>
              </a:rPr>
              <a:t>ESG</a:t>
            </a:r>
          </a:p>
        </p:txBody>
      </p:sp>
      <p:sp>
        <p:nvSpPr>
          <p:cNvPr id="9" name="Rettangolo 8">
            <a:extLst>
              <a:ext uri="{FF2B5EF4-FFF2-40B4-BE49-F238E27FC236}">
                <a16:creationId xmlns:a16="http://schemas.microsoft.com/office/drawing/2014/main" id="{086A1C94-F986-2BA1-ADC9-33D3BAD2E3F4}"/>
              </a:ext>
            </a:extLst>
          </p:cNvPr>
          <p:cNvSpPr/>
          <p:nvPr/>
        </p:nvSpPr>
        <p:spPr>
          <a:xfrm>
            <a:off x="-1" y="6014938"/>
            <a:ext cx="12192000" cy="906045"/>
          </a:xfrm>
          <a:prstGeom prst="rect">
            <a:avLst/>
          </a:prstGeom>
          <a:solidFill>
            <a:srgbClr val="0066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4" name="object 9">
            <a:extLst>
              <a:ext uri="{FF2B5EF4-FFF2-40B4-BE49-F238E27FC236}">
                <a16:creationId xmlns:a16="http://schemas.microsoft.com/office/drawing/2014/main" id="{D7B5C60A-FE9B-23BB-45F5-B07F9C686A44}"/>
              </a:ext>
            </a:extLst>
          </p:cNvPr>
          <p:cNvSpPr txBox="1"/>
          <p:nvPr/>
        </p:nvSpPr>
        <p:spPr>
          <a:xfrm>
            <a:off x="1179624" y="6381782"/>
            <a:ext cx="4844368" cy="344710"/>
          </a:xfrm>
          <a:prstGeom prst="rect">
            <a:avLst/>
          </a:prstGeom>
        </p:spPr>
        <p:txBody>
          <a:bodyPr vert="horz" wrap="square" lIns="0" tIns="0" rIns="0" bIns="0" rtlCol="0">
            <a:spAutoFit/>
          </a:bodyPr>
          <a:lstStyle/>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MINERALI INDUSTRIALI – Economia Circolare </a:t>
            </a:r>
          </a:p>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                                                  Esempi virtuosi in ambito minerario </a:t>
            </a:r>
          </a:p>
        </p:txBody>
      </p:sp>
      <p:pic>
        <p:nvPicPr>
          <p:cNvPr id="15" name="Immagine 14" descr="Immagine che contiene testo, Carattere, poster, Elementi grafici&#10;&#10;Descrizione generata automaticamente">
            <a:extLst>
              <a:ext uri="{FF2B5EF4-FFF2-40B4-BE49-F238E27FC236}">
                <a16:creationId xmlns:a16="http://schemas.microsoft.com/office/drawing/2014/main" id="{35993203-4D49-C331-1A11-D7C949150ADC}"/>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437787" y="6148717"/>
            <a:ext cx="576064" cy="547285"/>
          </a:xfrm>
          <a:prstGeom prst="rect">
            <a:avLst/>
          </a:prstGeom>
        </p:spPr>
      </p:pic>
    </p:spTree>
    <p:extLst>
      <p:ext uri="{BB962C8B-B14F-4D97-AF65-F5344CB8AC3E}">
        <p14:creationId xmlns:p14="http://schemas.microsoft.com/office/powerpoint/2010/main" val="24490062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descr="Immagine che contiene aria aperta, montagna, natura, acqua&#10;&#10;Descrizione generata automaticamente">
            <a:extLst>
              <a:ext uri="{FF2B5EF4-FFF2-40B4-BE49-F238E27FC236}">
                <a16:creationId xmlns:a16="http://schemas.microsoft.com/office/drawing/2014/main" id="{9490569B-E265-16C1-160E-58A23D545A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69422" cy="6845300"/>
          </a:xfrm>
          <a:prstGeom prst="rect">
            <a:avLst/>
          </a:prstGeom>
        </p:spPr>
      </p:pic>
      <p:sp>
        <p:nvSpPr>
          <p:cNvPr id="6" name="CasellaDiTesto 5">
            <a:extLst>
              <a:ext uri="{FF2B5EF4-FFF2-40B4-BE49-F238E27FC236}">
                <a16:creationId xmlns:a16="http://schemas.microsoft.com/office/drawing/2014/main" id="{2303EEFF-FD18-5BC2-A09D-4738A56F2AA4}"/>
              </a:ext>
            </a:extLst>
          </p:cNvPr>
          <p:cNvSpPr txBox="1"/>
          <p:nvPr/>
        </p:nvSpPr>
        <p:spPr>
          <a:xfrm>
            <a:off x="407368" y="2774578"/>
            <a:ext cx="12042079" cy="1077218"/>
          </a:xfrm>
          <a:prstGeom prst="rect">
            <a:avLst/>
          </a:prstGeom>
          <a:noFill/>
        </p:spPr>
        <p:txBody>
          <a:bodyPr wrap="none" rtlCol="0">
            <a:spAutoFit/>
          </a:bodyPr>
          <a:lstStyle/>
          <a:p>
            <a:pPr algn="ctr"/>
            <a:r>
              <a:rPr lang="it-IT" sz="3200" b="1" dirty="0">
                <a:solidFill>
                  <a:schemeClr val="bg1"/>
                </a:solidFill>
                <a:latin typeface="IPRUQR+Marcellus" panose="020B0604020202020204" charset="0"/>
                <a:cs typeface="Abhaya Libre Italics" panose="020B0604020202020204" charset="0"/>
              </a:rPr>
              <a:t>Minerali Industriali Verbania: </a:t>
            </a:r>
          </a:p>
          <a:p>
            <a:pPr algn="ctr"/>
            <a:r>
              <a:rPr lang="it-IT" sz="3200" b="1" dirty="0">
                <a:solidFill>
                  <a:schemeClr val="bg1"/>
                </a:solidFill>
                <a:latin typeface="IPRUQR+Marcellus" panose="020B0604020202020204" charset="0"/>
                <a:cs typeface="Abhaya Libre Italics" panose="020B0604020202020204" charset="0"/>
              </a:rPr>
              <a:t>modello virtuoso di riutilizzo degli scarti dell’attività estrattiva   </a:t>
            </a:r>
          </a:p>
        </p:txBody>
      </p:sp>
      <p:pic>
        <p:nvPicPr>
          <p:cNvPr id="7" name="Immagine 6">
            <a:extLst>
              <a:ext uri="{FF2B5EF4-FFF2-40B4-BE49-F238E27FC236}">
                <a16:creationId xmlns:a16="http://schemas.microsoft.com/office/drawing/2014/main" id="{313E86CB-A062-9A7B-7FBA-D936869F5770}"/>
              </a:ext>
            </a:extLst>
          </p:cNvPr>
          <p:cNvPicPr>
            <a:picLocks noChangeAspect="1"/>
          </p:cNvPicPr>
          <p:nvPr/>
        </p:nvPicPr>
        <p:blipFill>
          <a:blip r:embed="rId3"/>
          <a:stretch>
            <a:fillRect/>
          </a:stretch>
        </p:blipFill>
        <p:spPr>
          <a:xfrm>
            <a:off x="11496600" y="6158954"/>
            <a:ext cx="573074" cy="542591"/>
          </a:xfrm>
          <a:prstGeom prst="rect">
            <a:avLst/>
          </a:prstGeom>
        </p:spPr>
      </p:pic>
    </p:spTree>
    <p:extLst>
      <p:ext uri="{BB962C8B-B14F-4D97-AF65-F5344CB8AC3E}">
        <p14:creationId xmlns:p14="http://schemas.microsoft.com/office/powerpoint/2010/main" val="1809165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Picture 2">
            <a:extLst>
              <a:ext uri="{FF2B5EF4-FFF2-40B4-BE49-F238E27FC236}">
                <a16:creationId xmlns:a16="http://schemas.microsoft.com/office/drawing/2014/main" id="{BC0EFE88-BC6F-35B5-1318-D04E9CEB0A4A}"/>
              </a:ext>
            </a:extLst>
          </p:cNvPr>
          <p:cNvPicPr>
            <a:picLocks noChangeAspect="1"/>
          </p:cNvPicPr>
          <p:nvPr/>
        </p:nvPicPr>
        <p:blipFill>
          <a:blip r:embed="rId2">
            <a:alphaModFix amt="20000"/>
          </a:blip>
          <a:srcRect l="3547" t="19595" b="23143"/>
          <a:stretch>
            <a:fillRect/>
          </a:stretch>
        </p:blipFill>
        <p:spPr>
          <a:xfrm>
            <a:off x="0" y="28622"/>
            <a:ext cx="12192000" cy="6858000"/>
          </a:xfrm>
          <a:prstGeom prst="rect">
            <a:avLst/>
          </a:prstGeom>
        </p:spPr>
      </p:pic>
      <p:sp>
        <p:nvSpPr>
          <p:cNvPr id="6" name="object 5"/>
          <p:cNvSpPr txBox="1"/>
          <p:nvPr/>
        </p:nvSpPr>
        <p:spPr>
          <a:xfrm>
            <a:off x="11496600" y="6230962"/>
            <a:ext cx="517125" cy="382797"/>
          </a:xfrm>
          <a:prstGeom prst="rect">
            <a:avLst/>
          </a:prstGeom>
        </p:spPr>
        <p:txBody>
          <a:bodyPr vert="horz" wrap="square" lIns="0" tIns="0" rIns="0" bIns="0" rtlCol="0">
            <a:spAutoFit/>
          </a:bodyPr>
          <a:lstStyle/>
          <a:p>
            <a:pPr marL="0" marR="0" algn="ctr">
              <a:lnSpc>
                <a:spcPts val="3536"/>
              </a:lnSpc>
              <a:spcBef>
                <a:spcPts val="0"/>
              </a:spcBef>
              <a:spcAft>
                <a:spcPts val="0"/>
              </a:spcAft>
            </a:pPr>
            <a:r>
              <a:rPr lang="it-IT" sz="1200" i="1" dirty="0">
                <a:solidFill>
                  <a:schemeClr val="bg1">
                    <a:lumMod val="65000"/>
                  </a:schemeClr>
                </a:solidFill>
                <a:latin typeface="WSORAQ+Abhaya Libre Medium"/>
                <a:cs typeface="WSORAQ+Abhaya Libre Medium"/>
              </a:rPr>
              <a:t>3</a:t>
            </a:r>
            <a:endParaRPr sz="1200" i="1" dirty="0">
              <a:solidFill>
                <a:schemeClr val="bg1">
                  <a:lumMod val="65000"/>
                </a:schemeClr>
              </a:solidFill>
              <a:latin typeface="WSORAQ+Abhaya Libre Medium"/>
              <a:cs typeface="WSORAQ+Abhaya Libre Medium"/>
            </a:endParaRPr>
          </a:p>
        </p:txBody>
      </p:sp>
      <p:sp>
        <p:nvSpPr>
          <p:cNvPr id="8" name="object 9">
            <a:extLst>
              <a:ext uri="{FF2B5EF4-FFF2-40B4-BE49-F238E27FC236}">
                <a16:creationId xmlns:a16="http://schemas.microsoft.com/office/drawing/2014/main" id="{E26DB389-10EF-E20D-1394-958CDBC473CF}"/>
              </a:ext>
            </a:extLst>
          </p:cNvPr>
          <p:cNvSpPr txBox="1"/>
          <p:nvPr/>
        </p:nvSpPr>
        <p:spPr>
          <a:xfrm>
            <a:off x="6600056" y="635221"/>
            <a:ext cx="4177419" cy="172355"/>
          </a:xfrm>
          <a:prstGeom prst="rect">
            <a:avLst/>
          </a:prstGeom>
        </p:spPr>
        <p:txBody>
          <a:bodyPr vert="horz" wrap="square" lIns="0" tIns="0" rIns="0" bIns="0" rtlCol="0">
            <a:spAutoFit/>
          </a:bodyPr>
          <a:lstStyle/>
          <a:p>
            <a:pPr algn="r">
              <a:lnSpc>
                <a:spcPct val="80000"/>
              </a:lnSpc>
            </a:pPr>
            <a:r>
              <a:rPr lang="it-IT" sz="1400" dirty="0">
                <a:solidFill>
                  <a:srgbClr val="005643"/>
                </a:solidFill>
                <a:latin typeface="HP Simplified Hans Light" panose="020B0300000000000000" pitchFamily="34" charset="-122"/>
                <a:ea typeface="HP Simplified Hans Light" panose="020B0300000000000000" pitchFamily="34" charset="-122"/>
                <a:cs typeface="IPRUQR+Marcellus"/>
              </a:rPr>
              <a:t>MINERALI INDUSTRIALI Progetto</a:t>
            </a:r>
          </a:p>
        </p:txBody>
      </p:sp>
      <p:pic>
        <p:nvPicPr>
          <p:cNvPr id="11" name="Immagine 10">
            <a:extLst>
              <a:ext uri="{FF2B5EF4-FFF2-40B4-BE49-F238E27FC236}">
                <a16:creationId xmlns:a16="http://schemas.microsoft.com/office/drawing/2014/main" id="{4BFAD95E-C11A-2F43-781A-0BFEEEB797E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24724" y="646492"/>
            <a:ext cx="630438" cy="598942"/>
          </a:xfrm>
          <a:prstGeom prst="rect">
            <a:avLst/>
          </a:prstGeom>
        </p:spPr>
      </p:pic>
      <p:sp>
        <p:nvSpPr>
          <p:cNvPr id="2" name="CasellaDiTesto 1">
            <a:extLst>
              <a:ext uri="{FF2B5EF4-FFF2-40B4-BE49-F238E27FC236}">
                <a16:creationId xmlns:a16="http://schemas.microsoft.com/office/drawing/2014/main" id="{7CC688DF-B206-10CE-EFAB-D372E759443D}"/>
              </a:ext>
            </a:extLst>
          </p:cNvPr>
          <p:cNvSpPr txBox="1"/>
          <p:nvPr/>
        </p:nvSpPr>
        <p:spPr>
          <a:xfrm>
            <a:off x="1027288" y="2011072"/>
            <a:ext cx="29463904" cy="1446550"/>
          </a:xfrm>
          <a:prstGeom prst="rect">
            <a:avLst/>
          </a:prstGeom>
          <a:noFill/>
        </p:spPr>
        <p:txBody>
          <a:bodyPr wrap="square" rtlCol="0">
            <a:spAutoFit/>
          </a:bodyPr>
          <a:lstStyle/>
          <a:p>
            <a:r>
              <a:rPr lang="it-IT" sz="1400" dirty="0">
                <a:latin typeface="Garamond" panose="02020404030301010803" pitchFamily="18" charset="0"/>
              </a:rPr>
              <a:t>Minerali Industriali ha da sempre focalizzato la sua attività sul </a:t>
            </a:r>
          </a:p>
          <a:p>
            <a:r>
              <a:rPr lang="it-IT" sz="1400" dirty="0">
                <a:latin typeface="Garamond" panose="02020404030301010803" pitchFamily="18" charset="0"/>
              </a:rPr>
              <a:t>trattamento minerario al fine di poter coltivare giacimenti di </a:t>
            </a:r>
          </a:p>
          <a:p>
            <a:r>
              <a:rPr lang="it-IT" sz="1400" dirty="0">
                <a:latin typeface="Garamond" panose="02020404030301010803" pitchFamily="18" charset="0"/>
              </a:rPr>
              <a:t>grandi dimensioni non ancora valorizzati da altri operatori del settore. </a:t>
            </a:r>
          </a:p>
          <a:p>
            <a:r>
              <a:rPr lang="it-IT" sz="1400" dirty="0">
                <a:latin typeface="Garamond" panose="02020404030301010803" pitchFamily="18" charset="0"/>
              </a:rPr>
              <a:t>In quest’ottica si colloca anche l’attività iniziata negli anni ‘90 a</a:t>
            </a:r>
          </a:p>
          <a:p>
            <a:r>
              <a:rPr lang="it-IT" sz="1400" dirty="0">
                <a:latin typeface="Garamond" panose="02020404030301010803" pitchFamily="18" charset="0"/>
              </a:rPr>
              <a:t>Verbania dalla Società ECO MIN (Ecologia Mineraria).</a:t>
            </a:r>
          </a:p>
          <a:p>
            <a:endParaRPr lang="it-IT" dirty="0"/>
          </a:p>
        </p:txBody>
      </p:sp>
      <p:sp>
        <p:nvSpPr>
          <p:cNvPr id="14" name="CasellaDiTesto 13">
            <a:extLst>
              <a:ext uri="{FF2B5EF4-FFF2-40B4-BE49-F238E27FC236}">
                <a16:creationId xmlns:a16="http://schemas.microsoft.com/office/drawing/2014/main" id="{6DD0219B-BB4A-963F-E035-5CA2EF5FC0D7}"/>
              </a:ext>
            </a:extLst>
          </p:cNvPr>
          <p:cNvSpPr txBox="1"/>
          <p:nvPr/>
        </p:nvSpPr>
        <p:spPr>
          <a:xfrm>
            <a:off x="1027288" y="3459296"/>
            <a:ext cx="14900148" cy="1384995"/>
          </a:xfrm>
          <a:prstGeom prst="rect">
            <a:avLst/>
          </a:prstGeom>
          <a:noFill/>
        </p:spPr>
        <p:txBody>
          <a:bodyPr wrap="square">
            <a:spAutoFit/>
          </a:bodyPr>
          <a:lstStyle/>
          <a:p>
            <a:r>
              <a:rPr lang="it-IT" sz="1400" dirty="0">
                <a:latin typeface="Garamond" panose="02020404030301010803" pitchFamily="18" charset="0"/>
              </a:rPr>
              <a:t>ECOMIN è stato il primo esempio per la Minerali Industriali di </a:t>
            </a:r>
          </a:p>
          <a:p>
            <a:r>
              <a:rPr lang="it-IT" sz="1400" dirty="0">
                <a:latin typeface="Garamond" panose="02020404030301010803" pitchFamily="18" charset="0"/>
              </a:rPr>
              <a:t>economia circolare con la valorizzazione degli sfridi della storica </a:t>
            </a:r>
          </a:p>
          <a:p>
            <a:r>
              <a:rPr lang="it-IT" sz="1400" dirty="0">
                <a:latin typeface="Garamond" panose="02020404030301010803" pitchFamily="18" charset="0"/>
              </a:rPr>
              <a:t>attività estrattiva. A Verbania infatti grazie a diversi processi di </a:t>
            </a:r>
          </a:p>
          <a:p>
            <a:r>
              <a:rPr lang="it-IT" sz="1400" dirty="0">
                <a:latin typeface="Garamond" panose="02020404030301010803" pitchFamily="18" charset="0"/>
              </a:rPr>
              <a:t>trattamento produciamo un feldspato sodico potassico, partendo </a:t>
            </a:r>
          </a:p>
          <a:p>
            <a:r>
              <a:rPr lang="it-IT" sz="1400" dirty="0">
                <a:latin typeface="Garamond" panose="02020404030301010803" pitchFamily="18" charset="0"/>
              </a:rPr>
              <a:t>dagli scarti della coltivazione delle cave di granito bianco </a:t>
            </a:r>
          </a:p>
          <a:p>
            <a:r>
              <a:rPr lang="it-IT" sz="1400" dirty="0">
                <a:latin typeface="Garamond" panose="02020404030301010803" pitchFamily="18" charset="0"/>
              </a:rPr>
              <a:t>Montorfano e rosa Baveno.</a:t>
            </a:r>
          </a:p>
        </p:txBody>
      </p:sp>
      <p:sp>
        <p:nvSpPr>
          <p:cNvPr id="15" name="CasellaDiTesto 14">
            <a:extLst>
              <a:ext uri="{FF2B5EF4-FFF2-40B4-BE49-F238E27FC236}">
                <a16:creationId xmlns:a16="http://schemas.microsoft.com/office/drawing/2014/main" id="{3C9FC918-ABB3-2D25-6453-72E6FAB860E3}"/>
              </a:ext>
            </a:extLst>
          </p:cNvPr>
          <p:cNvSpPr txBox="1"/>
          <p:nvPr/>
        </p:nvSpPr>
        <p:spPr>
          <a:xfrm>
            <a:off x="1027288" y="5366866"/>
            <a:ext cx="7550721" cy="584775"/>
          </a:xfrm>
          <a:prstGeom prst="rect">
            <a:avLst/>
          </a:prstGeom>
          <a:noFill/>
        </p:spPr>
        <p:txBody>
          <a:bodyPr wrap="none" rtlCol="0">
            <a:spAutoFit/>
          </a:bodyPr>
          <a:lstStyle/>
          <a:p>
            <a:r>
              <a:rPr lang="it-IT" sz="1400" b="1" dirty="0">
                <a:latin typeface="Garamond" panose="02020404030301010803" pitchFamily="18" charset="0"/>
              </a:rPr>
              <a:t>I prodotti ottenuti trovano largo impiego nei mercati della ceramica, del vetro e delle costruzioni.</a:t>
            </a:r>
          </a:p>
          <a:p>
            <a:endParaRPr lang="it-IT" dirty="0"/>
          </a:p>
        </p:txBody>
      </p:sp>
      <p:pic>
        <p:nvPicPr>
          <p:cNvPr id="10" name="Immagine 9" descr="Immagine che contiene aria aperta, nuvola, cielo, albero&#10;&#10;Descrizione generata automaticamente">
            <a:extLst>
              <a:ext uri="{FF2B5EF4-FFF2-40B4-BE49-F238E27FC236}">
                <a16:creationId xmlns:a16="http://schemas.microsoft.com/office/drawing/2014/main" id="{D479A37F-B9A3-2641-AD22-CA5B349EA71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84542" y="1992614"/>
            <a:ext cx="4180170" cy="2786780"/>
          </a:xfrm>
          <a:prstGeom prst="rect">
            <a:avLst/>
          </a:prstGeom>
        </p:spPr>
      </p:pic>
      <p:pic>
        <p:nvPicPr>
          <p:cNvPr id="13" name="Immagine 12">
            <a:extLst>
              <a:ext uri="{FF2B5EF4-FFF2-40B4-BE49-F238E27FC236}">
                <a16:creationId xmlns:a16="http://schemas.microsoft.com/office/drawing/2014/main" id="{463089CD-CF77-A303-93BA-BA41098ABEE0}"/>
              </a:ext>
            </a:extLst>
          </p:cNvPr>
          <p:cNvPicPr>
            <a:picLocks noChangeAspect="1"/>
          </p:cNvPicPr>
          <p:nvPr/>
        </p:nvPicPr>
        <p:blipFill>
          <a:blip r:embed="rId5"/>
          <a:stretch>
            <a:fillRect/>
          </a:stretch>
        </p:blipFill>
        <p:spPr>
          <a:xfrm>
            <a:off x="0" y="-2637"/>
            <a:ext cx="12192000" cy="554736"/>
          </a:xfrm>
          <a:prstGeom prst="rect">
            <a:avLst/>
          </a:prstGeom>
        </p:spPr>
      </p:pic>
      <p:sp>
        <p:nvSpPr>
          <p:cNvPr id="3" name="object 3"/>
          <p:cNvSpPr txBox="1"/>
          <p:nvPr/>
        </p:nvSpPr>
        <p:spPr>
          <a:xfrm>
            <a:off x="816514" y="-225550"/>
            <a:ext cx="7159152" cy="777649"/>
          </a:xfrm>
          <a:prstGeom prst="rect">
            <a:avLst/>
          </a:prstGeom>
        </p:spPr>
        <p:txBody>
          <a:bodyPr vert="horz" wrap="square" lIns="0" tIns="0" rIns="0" bIns="0" rtlCol="0">
            <a:spAutoFit/>
          </a:bodyPr>
          <a:lstStyle/>
          <a:p>
            <a:pPr marL="0" marR="0">
              <a:lnSpc>
                <a:spcPts val="6268"/>
              </a:lnSpc>
              <a:spcBef>
                <a:spcPts val="0"/>
              </a:spcBef>
              <a:spcAft>
                <a:spcPts val="0"/>
              </a:spcAft>
            </a:pPr>
            <a:r>
              <a:rPr lang="it-IT" sz="2400" b="1" spc="-10" dirty="0">
                <a:solidFill>
                  <a:schemeClr val="bg1"/>
                </a:solidFill>
                <a:latin typeface="IPRUQR+Marcellus"/>
                <a:cs typeface="IPRUQR+Marcellus"/>
              </a:rPr>
              <a:t>Verbania</a:t>
            </a:r>
            <a:r>
              <a:rPr lang="it-IT" sz="5000" spc="-10" dirty="0">
                <a:solidFill>
                  <a:schemeClr val="bg1"/>
                </a:solidFill>
                <a:latin typeface="IPRUQR+Marcellus"/>
                <a:cs typeface="IPRUQR+Marcellus"/>
              </a:rPr>
              <a:t> </a:t>
            </a:r>
            <a:endParaRPr sz="5000" spc="-10" dirty="0">
              <a:solidFill>
                <a:schemeClr val="bg1"/>
              </a:solidFill>
              <a:latin typeface="IPRUQR+Marcellus"/>
              <a:cs typeface="IPRUQR+Marcellus"/>
            </a:endParaRPr>
          </a:p>
        </p:txBody>
      </p:sp>
      <p:sp>
        <p:nvSpPr>
          <p:cNvPr id="7" name="CasellaDiTesto 6">
            <a:extLst>
              <a:ext uri="{FF2B5EF4-FFF2-40B4-BE49-F238E27FC236}">
                <a16:creationId xmlns:a16="http://schemas.microsoft.com/office/drawing/2014/main" id="{6D7BDDCF-C0F9-AF6C-9283-43A72F12E4FD}"/>
              </a:ext>
            </a:extLst>
          </p:cNvPr>
          <p:cNvSpPr txBox="1"/>
          <p:nvPr/>
        </p:nvSpPr>
        <p:spPr>
          <a:xfrm>
            <a:off x="407368" y="172998"/>
            <a:ext cx="184731" cy="369332"/>
          </a:xfrm>
          <a:prstGeom prst="rect">
            <a:avLst/>
          </a:prstGeom>
          <a:noFill/>
        </p:spPr>
        <p:txBody>
          <a:bodyPr wrap="none" rtlCol="0">
            <a:spAutoFit/>
          </a:bodyPr>
          <a:lstStyle/>
          <a:p>
            <a:endParaRPr lang="it-IT" dirty="0"/>
          </a:p>
        </p:txBody>
      </p:sp>
      <p:sp>
        <p:nvSpPr>
          <p:cNvPr id="9" name="CasellaDiTesto 8">
            <a:extLst>
              <a:ext uri="{FF2B5EF4-FFF2-40B4-BE49-F238E27FC236}">
                <a16:creationId xmlns:a16="http://schemas.microsoft.com/office/drawing/2014/main" id="{6053FB2A-D4F8-FCB9-E1F6-A0D9A7BA0A67}"/>
              </a:ext>
            </a:extLst>
          </p:cNvPr>
          <p:cNvSpPr txBox="1"/>
          <p:nvPr/>
        </p:nvSpPr>
        <p:spPr>
          <a:xfrm>
            <a:off x="164619" y="93593"/>
            <a:ext cx="435379" cy="352509"/>
          </a:xfrm>
          <a:prstGeom prst="rect">
            <a:avLst/>
          </a:prstGeom>
          <a:noFill/>
        </p:spPr>
        <p:txBody>
          <a:bodyPr wrap="square" rtlCol="0">
            <a:spAutoFit/>
          </a:bodyPr>
          <a:lstStyle/>
          <a:p>
            <a:endParaRPr lang="it-IT" dirty="0"/>
          </a:p>
        </p:txBody>
      </p:sp>
      <p:sp>
        <p:nvSpPr>
          <p:cNvPr id="17" name="Rettangolo 16">
            <a:extLst>
              <a:ext uri="{FF2B5EF4-FFF2-40B4-BE49-F238E27FC236}">
                <a16:creationId xmlns:a16="http://schemas.microsoft.com/office/drawing/2014/main" id="{A08359EF-CB21-32A2-1264-EC579DE316B2}"/>
              </a:ext>
            </a:extLst>
          </p:cNvPr>
          <p:cNvSpPr/>
          <p:nvPr/>
        </p:nvSpPr>
        <p:spPr>
          <a:xfrm>
            <a:off x="172206" y="100989"/>
            <a:ext cx="480662" cy="369333"/>
          </a:xfrm>
          <a:prstGeom prst="rect">
            <a:avLst/>
          </a:prstGeom>
          <a:solidFill>
            <a:schemeClr val="bg1"/>
          </a:solidFill>
          <a:ln>
            <a:solidFill>
              <a:srgbClr val="00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c</a:t>
            </a:r>
          </a:p>
        </p:txBody>
      </p:sp>
      <p:sp>
        <p:nvSpPr>
          <p:cNvPr id="18" name="CasellaDiTesto 17">
            <a:extLst>
              <a:ext uri="{FF2B5EF4-FFF2-40B4-BE49-F238E27FC236}">
                <a16:creationId xmlns:a16="http://schemas.microsoft.com/office/drawing/2014/main" id="{645626A9-77CA-25D6-75F5-54945ADB1A25}"/>
              </a:ext>
            </a:extLst>
          </p:cNvPr>
          <p:cNvSpPr txBox="1"/>
          <p:nvPr/>
        </p:nvSpPr>
        <p:spPr>
          <a:xfrm>
            <a:off x="217322" y="69792"/>
            <a:ext cx="374777" cy="400110"/>
          </a:xfrm>
          <a:prstGeom prst="rect">
            <a:avLst/>
          </a:prstGeom>
          <a:noFill/>
        </p:spPr>
        <p:txBody>
          <a:bodyPr wrap="square" rtlCol="0">
            <a:spAutoFit/>
          </a:bodyPr>
          <a:lstStyle/>
          <a:p>
            <a:pPr algn="ctr"/>
            <a:r>
              <a:rPr lang="it-IT" sz="2000" b="1" dirty="0">
                <a:solidFill>
                  <a:srgbClr val="006600"/>
                </a:solidFill>
                <a:latin typeface="Amasis MT Pro Light" panose="020F0502020204030204" pitchFamily="18" charset="0"/>
                <a:cs typeface="Abhaya Libre Italics" panose="020B0604020202020204" charset="0"/>
              </a:rPr>
              <a:t>B</a:t>
            </a:r>
          </a:p>
        </p:txBody>
      </p:sp>
      <p:sp>
        <p:nvSpPr>
          <p:cNvPr id="19" name="Rettangolo 18">
            <a:extLst>
              <a:ext uri="{FF2B5EF4-FFF2-40B4-BE49-F238E27FC236}">
                <a16:creationId xmlns:a16="http://schemas.microsoft.com/office/drawing/2014/main" id="{23901B4B-330B-068A-39D4-01891B541C05}"/>
              </a:ext>
            </a:extLst>
          </p:cNvPr>
          <p:cNvSpPr/>
          <p:nvPr/>
        </p:nvSpPr>
        <p:spPr>
          <a:xfrm>
            <a:off x="0" y="5969336"/>
            <a:ext cx="12192000" cy="906045"/>
          </a:xfrm>
          <a:prstGeom prst="rect">
            <a:avLst/>
          </a:prstGeom>
          <a:solidFill>
            <a:srgbClr val="0066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20" name="object 9">
            <a:extLst>
              <a:ext uri="{FF2B5EF4-FFF2-40B4-BE49-F238E27FC236}">
                <a16:creationId xmlns:a16="http://schemas.microsoft.com/office/drawing/2014/main" id="{582FBFC3-7A70-9EDE-3681-3AC0A549905D}"/>
              </a:ext>
            </a:extLst>
          </p:cNvPr>
          <p:cNvSpPr txBox="1"/>
          <p:nvPr/>
        </p:nvSpPr>
        <p:spPr>
          <a:xfrm>
            <a:off x="1179624" y="6381782"/>
            <a:ext cx="4844368" cy="344710"/>
          </a:xfrm>
          <a:prstGeom prst="rect">
            <a:avLst/>
          </a:prstGeom>
        </p:spPr>
        <p:txBody>
          <a:bodyPr vert="horz" wrap="square" lIns="0" tIns="0" rIns="0" bIns="0" rtlCol="0">
            <a:spAutoFit/>
          </a:bodyPr>
          <a:lstStyle/>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MINERALI INDUSTRIALI – Economia Circolare </a:t>
            </a:r>
          </a:p>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                                                  Esempi virtuosi in ambito minerario </a:t>
            </a:r>
          </a:p>
        </p:txBody>
      </p:sp>
      <p:pic>
        <p:nvPicPr>
          <p:cNvPr id="21" name="Immagine 20" descr="Immagine che contiene testo, Carattere, poster, Elementi grafici&#10;&#10;Descrizione generata automaticamente">
            <a:extLst>
              <a:ext uri="{FF2B5EF4-FFF2-40B4-BE49-F238E27FC236}">
                <a16:creationId xmlns:a16="http://schemas.microsoft.com/office/drawing/2014/main" id="{D9DCD766-D713-8D14-2904-B27D4F7E456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7787" y="6148717"/>
            <a:ext cx="576064" cy="547285"/>
          </a:xfrm>
          <a:prstGeom prst="rect">
            <a:avLst/>
          </a:prstGeom>
        </p:spPr>
      </p:pic>
    </p:spTree>
    <p:extLst>
      <p:ext uri="{BB962C8B-B14F-4D97-AF65-F5344CB8AC3E}">
        <p14:creationId xmlns:p14="http://schemas.microsoft.com/office/powerpoint/2010/main" val="31887040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Picture 2">
            <a:extLst>
              <a:ext uri="{FF2B5EF4-FFF2-40B4-BE49-F238E27FC236}">
                <a16:creationId xmlns:a16="http://schemas.microsoft.com/office/drawing/2014/main" id="{BC0EFE88-BC6F-35B5-1318-D04E9CEB0A4A}"/>
              </a:ext>
            </a:extLst>
          </p:cNvPr>
          <p:cNvPicPr>
            <a:picLocks noChangeAspect="1"/>
          </p:cNvPicPr>
          <p:nvPr/>
        </p:nvPicPr>
        <p:blipFill>
          <a:blip r:embed="rId2">
            <a:alphaModFix amt="20000"/>
          </a:blip>
          <a:srcRect l="3547" t="19595" b="23143"/>
          <a:stretch>
            <a:fillRect/>
          </a:stretch>
        </p:blipFill>
        <p:spPr>
          <a:xfrm>
            <a:off x="0" y="-12700"/>
            <a:ext cx="12192000" cy="6858000"/>
          </a:xfrm>
          <a:prstGeom prst="rect">
            <a:avLst/>
          </a:prstGeom>
        </p:spPr>
      </p:pic>
      <p:sp>
        <p:nvSpPr>
          <p:cNvPr id="3" name="object 3"/>
          <p:cNvSpPr txBox="1"/>
          <p:nvPr/>
        </p:nvSpPr>
        <p:spPr>
          <a:xfrm>
            <a:off x="252736" y="596264"/>
            <a:ext cx="7159152" cy="743280"/>
          </a:xfrm>
          <a:prstGeom prst="rect">
            <a:avLst/>
          </a:prstGeom>
        </p:spPr>
        <p:txBody>
          <a:bodyPr vert="horz" wrap="square" lIns="0" tIns="0" rIns="0" bIns="0" rtlCol="0">
            <a:spAutoFit/>
          </a:bodyPr>
          <a:lstStyle/>
          <a:p>
            <a:pPr marL="0" marR="0">
              <a:lnSpc>
                <a:spcPts val="6268"/>
              </a:lnSpc>
              <a:spcBef>
                <a:spcPts val="0"/>
              </a:spcBef>
              <a:spcAft>
                <a:spcPts val="0"/>
              </a:spcAft>
            </a:pPr>
            <a:r>
              <a:rPr lang="it-IT" sz="4000" spc="-10" dirty="0">
                <a:solidFill>
                  <a:srgbClr val="015641"/>
                </a:solidFill>
                <a:latin typeface="IPRUQR+Marcellus" panose="020B0604020202020204" charset="0"/>
                <a:cs typeface="Abhaya Libre Italics" panose="020B0604020202020204" charset="0"/>
              </a:rPr>
              <a:t>Cenni storici</a:t>
            </a:r>
            <a:endParaRPr sz="4000" spc="-10" dirty="0">
              <a:solidFill>
                <a:srgbClr val="015641"/>
              </a:solidFill>
              <a:latin typeface="IPRUQR+Marcellus" panose="020B0604020202020204" charset="0"/>
              <a:cs typeface="Abhaya Libre Italics" panose="020B0604020202020204" charset="0"/>
            </a:endParaRPr>
          </a:p>
        </p:txBody>
      </p:sp>
      <p:sp>
        <p:nvSpPr>
          <p:cNvPr id="6" name="object 5"/>
          <p:cNvSpPr txBox="1"/>
          <p:nvPr/>
        </p:nvSpPr>
        <p:spPr>
          <a:xfrm>
            <a:off x="11496600" y="6230962"/>
            <a:ext cx="517125" cy="382797"/>
          </a:xfrm>
          <a:prstGeom prst="rect">
            <a:avLst/>
          </a:prstGeom>
        </p:spPr>
        <p:txBody>
          <a:bodyPr vert="horz" wrap="square" lIns="0" tIns="0" rIns="0" bIns="0" rtlCol="0">
            <a:spAutoFit/>
          </a:bodyPr>
          <a:lstStyle/>
          <a:p>
            <a:pPr marL="0" marR="0" algn="ctr">
              <a:lnSpc>
                <a:spcPts val="3536"/>
              </a:lnSpc>
              <a:spcBef>
                <a:spcPts val="0"/>
              </a:spcBef>
              <a:spcAft>
                <a:spcPts val="0"/>
              </a:spcAft>
            </a:pPr>
            <a:r>
              <a:rPr lang="it-IT" sz="1200" i="1" dirty="0">
                <a:solidFill>
                  <a:schemeClr val="bg1">
                    <a:lumMod val="65000"/>
                  </a:schemeClr>
                </a:solidFill>
                <a:latin typeface="WSORAQ+Abhaya Libre Medium"/>
                <a:cs typeface="WSORAQ+Abhaya Libre Medium"/>
              </a:rPr>
              <a:t>3</a:t>
            </a:r>
            <a:endParaRPr sz="1200" i="1" dirty="0">
              <a:solidFill>
                <a:schemeClr val="bg1">
                  <a:lumMod val="65000"/>
                </a:schemeClr>
              </a:solidFill>
              <a:latin typeface="WSORAQ+Abhaya Libre Medium"/>
              <a:cs typeface="WSORAQ+Abhaya Libre Medium"/>
            </a:endParaRPr>
          </a:p>
        </p:txBody>
      </p:sp>
      <p:sp>
        <p:nvSpPr>
          <p:cNvPr id="8" name="object 9">
            <a:extLst>
              <a:ext uri="{FF2B5EF4-FFF2-40B4-BE49-F238E27FC236}">
                <a16:creationId xmlns:a16="http://schemas.microsoft.com/office/drawing/2014/main" id="{E26DB389-10EF-E20D-1394-958CDBC473CF}"/>
              </a:ext>
            </a:extLst>
          </p:cNvPr>
          <p:cNvSpPr txBox="1"/>
          <p:nvPr/>
        </p:nvSpPr>
        <p:spPr>
          <a:xfrm>
            <a:off x="6816080" y="843977"/>
            <a:ext cx="4177419" cy="172355"/>
          </a:xfrm>
          <a:prstGeom prst="rect">
            <a:avLst/>
          </a:prstGeom>
        </p:spPr>
        <p:txBody>
          <a:bodyPr vert="horz" wrap="square" lIns="0" tIns="0" rIns="0" bIns="0" rtlCol="0">
            <a:spAutoFit/>
          </a:bodyPr>
          <a:lstStyle/>
          <a:p>
            <a:pPr algn="r">
              <a:lnSpc>
                <a:spcPct val="80000"/>
              </a:lnSpc>
            </a:pPr>
            <a:r>
              <a:rPr lang="it-IT" sz="1400" dirty="0">
                <a:solidFill>
                  <a:srgbClr val="005643"/>
                </a:solidFill>
                <a:latin typeface="HP Simplified Hans Light" panose="020B0300000000000000" pitchFamily="34" charset="-122"/>
                <a:ea typeface="HP Simplified Hans Light" panose="020B0300000000000000" pitchFamily="34" charset="-122"/>
                <a:cs typeface="IPRUQR+Marcellus"/>
              </a:rPr>
              <a:t>MINERALI INDUSTRIALI Progetto</a:t>
            </a:r>
          </a:p>
        </p:txBody>
      </p:sp>
      <p:pic>
        <p:nvPicPr>
          <p:cNvPr id="11" name="Immagine 10">
            <a:extLst>
              <a:ext uri="{FF2B5EF4-FFF2-40B4-BE49-F238E27FC236}">
                <a16:creationId xmlns:a16="http://schemas.microsoft.com/office/drawing/2014/main" id="{4BFAD95E-C11A-2F43-781A-0BFEEEB797E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58851" y="596264"/>
            <a:ext cx="630438" cy="598942"/>
          </a:xfrm>
          <a:prstGeom prst="rect">
            <a:avLst/>
          </a:prstGeom>
        </p:spPr>
      </p:pic>
      <p:sp>
        <p:nvSpPr>
          <p:cNvPr id="2" name="CasellaDiTesto 1">
            <a:extLst>
              <a:ext uri="{FF2B5EF4-FFF2-40B4-BE49-F238E27FC236}">
                <a16:creationId xmlns:a16="http://schemas.microsoft.com/office/drawing/2014/main" id="{D611AF18-A51F-2CD6-DFDB-D14B4E07D8C4}"/>
              </a:ext>
            </a:extLst>
          </p:cNvPr>
          <p:cNvSpPr txBox="1"/>
          <p:nvPr/>
        </p:nvSpPr>
        <p:spPr>
          <a:xfrm>
            <a:off x="282951" y="1952530"/>
            <a:ext cx="5320624" cy="1446550"/>
          </a:xfrm>
          <a:prstGeom prst="rect">
            <a:avLst/>
          </a:prstGeom>
          <a:noFill/>
        </p:spPr>
        <p:txBody>
          <a:bodyPr wrap="none" rtlCol="0">
            <a:spAutoFit/>
          </a:bodyPr>
          <a:lstStyle/>
          <a:p>
            <a:r>
              <a:rPr lang="it-IT" sz="1400" dirty="0">
                <a:latin typeface="Garamond" panose="02020404030301010803" pitchFamily="18" charset="0"/>
              </a:rPr>
              <a:t>Il granito della serie dei Laghi inizia ad essere estratto nei </a:t>
            </a:r>
          </a:p>
          <a:p>
            <a:r>
              <a:rPr lang="it-IT" sz="1400" dirty="0">
                <a:latin typeface="Garamond" panose="02020404030301010803" pitchFamily="18" charset="0"/>
              </a:rPr>
              <a:t>primi dell’800 per essere impiegato in grandi opere architettoniche. </a:t>
            </a:r>
          </a:p>
          <a:p>
            <a:r>
              <a:rPr lang="it-IT" sz="1400" dirty="0">
                <a:latin typeface="Garamond" panose="02020404030301010803" pitchFamily="18" charset="0"/>
              </a:rPr>
              <a:t>Le tecniche di coltivazione dell’epoca generavano grandi quantità </a:t>
            </a:r>
          </a:p>
          <a:p>
            <a:r>
              <a:rPr lang="it-IT" sz="1400" dirty="0">
                <a:latin typeface="Garamond" panose="02020404030301010803" pitchFamily="18" charset="0"/>
              </a:rPr>
              <a:t>di materiale non utilizzabile come pietra ornamentale e </a:t>
            </a:r>
          </a:p>
          <a:p>
            <a:r>
              <a:rPr lang="it-IT" sz="1400" dirty="0">
                <a:latin typeface="Garamond" panose="02020404030301010803" pitchFamily="18" charset="0"/>
              </a:rPr>
              <a:t>veniva posto in discariche minerarie direttamente a valle delle cave stesse. </a:t>
            </a:r>
          </a:p>
          <a:p>
            <a:endParaRPr lang="it-IT" dirty="0"/>
          </a:p>
        </p:txBody>
      </p:sp>
      <p:sp>
        <p:nvSpPr>
          <p:cNvPr id="4" name="CasellaDiTesto 3">
            <a:extLst>
              <a:ext uri="{FF2B5EF4-FFF2-40B4-BE49-F238E27FC236}">
                <a16:creationId xmlns:a16="http://schemas.microsoft.com/office/drawing/2014/main" id="{C5477085-F532-B50E-CB11-5120C0FCADC3}"/>
              </a:ext>
            </a:extLst>
          </p:cNvPr>
          <p:cNvSpPr txBox="1"/>
          <p:nvPr/>
        </p:nvSpPr>
        <p:spPr>
          <a:xfrm>
            <a:off x="263352" y="3492501"/>
            <a:ext cx="4944174" cy="1446550"/>
          </a:xfrm>
          <a:prstGeom prst="rect">
            <a:avLst/>
          </a:prstGeom>
          <a:noFill/>
        </p:spPr>
        <p:txBody>
          <a:bodyPr wrap="none" rtlCol="0">
            <a:spAutoFit/>
          </a:bodyPr>
          <a:lstStyle/>
          <a:p>
            <a:r>
              <a:rPr lang="it-IT" sz="1400" dirty="0">
                <a:latin typeface="Garamond" panose="02020404030301010803" pitchFamily="18" charset="0"/>
              </a:rPr>
              <a:t>Pertanto nel corso dei decenni si sono accumulati ingenti </a:t>
            </a:r>
          </a:p>
          <a:p>
            <a:r>
              <a:rPr lang="it-IT" sz="1400" dirty="0">
                <a:latin typeface="Garamond" panose="02020404030301010803" pitchFamily="18" charset="0"/>
              </a:rPr>
              <a:t>quantità di tali sfridi che ricoprivano interi versanti delle </a:t>
            </a:r>
          </a:p>
          <a:p>
            <a:r>
              <a:rPr lang="it-IT" sz="1400" dirty="0">
                <a:latin typeface="Garamond" panose="02020404030301010803" pitchFamily="18" charset="0"/>
              </a:rPr>
              <a:t>aree oggetto delle coltivazioni, alterando l’equilibrio idrogeologico e </a:t>
            </a:r>
          </a:p>
          <a:p>
            <a:r>
              <a:rPr lang="it-IT" sz="1400" dirty="0">
                <a:latin typeface="Garamond" panose="02020404030301010803" pitchFamily="18" charset="0"/>
              </a:rPr>
              <a:t>ambientale della zona , creando un marcato impatto visivo </a:t>
            </a:r>
          </a:p>
          <a:p>
            <a:r>
              <a:rPr lang="it-IT" sz="1400" dirty="0">
                <a:latin typeface="Garamond" panose="02020404030301010803" pitchFamily="18" charset="0"/>
              </a:rPr>
              <a:t>in un’area ad alta vocazione turistica.</a:t>
            </a:r>
          </a:p>
          <a:p>
            <a:endParaRPr lang="it-IT" dirty="0"/>
          </a:p>
        </p:txBody>
      </p:sp>
      <p:pic>
        <p:nvPicPr>
          <p:cNvPr id="9" name="Immagine 8">
            <a:extLst>
              <a:ext uri="{FF2B5EF4-FFF2-40B4-BE49-F238E27FC236}">
                <a16:creationId xmlns:a16="http://schemas.microsoft.com/office/drawing/2014/main" id="{FC8CFC95-27FA-8DA6-1B17-792D88556420}"/>
              </a:ext>
            </a:extLst>
          </p:cNvPr>
          <p:cNvPicPr>
            <a:picLocks noChangeAspect="1"/>
          </p:cNvPicPr>
          <p:nvPr/>
        </p:nvPicPr>
        <p:blipFill>
          <a:blip r:embed="rId4"/>
          <a:stretch>
            <a:fillRect/>
          </a:stretch>
        </p:blipFill>
        <p:spPr>
          <a:xfrm>
            <a:off x="8057730" y="1433925"/>
            <a:ext cx="3797192" cy="4430603"/>
          </a:xfrm>
          <a:prstGeom prst="rect">
            <a:avLst/>
          </a:prstGeom>
        </p:spPr>
      </p:pic>
      <p:pic>
        <p:nvPicPr>
          <p:cNvPr id="7" name="Immagine 6">
            <a:extLst>
              <a:ext uri="{FF2B5EF4-FFF2-40B4-BE49-F238E27FC236}">
                <a16:creationId xmlns:a16="http://schemas.microsoft.com/office/drawing/2014/main" id="{B0DF44B6-20FF-9FD5-F05B-6AC8B70B536A}"/>
              </a:ext>
            </a:extLst>
          </p:cNvPr>
          <p:cNvPicPr>
            <a:picLocks noChangeAspect="1"/>
          </p:cNvPicPr>
          <p:nvPr/>
        </p:nvPicPr>
        <p:blipFill>
          <a:blip r:embed="rId5"/>
          <a:stretch>
            <a:fillRect/>
          </a:stretch>
        </p:blipFill>
        <p:spPr>
          <a:xfrm>
            <a:off x="0" y="-18379"/>
            <a:ext cx="12192000" cy="554736"/>
          </a:xfrm>
          <a:prstGeom prst="rect">
            <a:avLst/>
          </a:prstGeom>
        </p:spPr>
      </p:pic>
      <p:sp>
        <p:nvSpPr>
          <p:cNvPr id="5" name="Rettangolo 4">
            <a:extLst>
              <a:ext uri="{FF2B5EF4-FFF2-40B4-BE49-F238E27FC236}">
                <a16:creationId xmlns:a16="http://schemas.microsoft.com/office/drawing/2014/main" id="{17C2CF20-AA02-C797-07A6-D6BDF5DA45A1}"/>
              </a:ext>
            </a:extLst>
          </p:cNvPr>
          <p:cNvSpPr/>
          <p:nvPr/>
        </p:nvSpPr>
        <p:spPr>
          <a:xfrm>
            <a:off x="-1" y="6014938"/>
            <a:ext cx="12192000" cy="906045"/>
          </a:xfrm>
          <a:prstGeom prst="rect">
            <a:avLst/>
          </a:prstGeom>
          <a:solidFill>
            <a:srgbClr val="0066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3" name="object 9">
            <a:extLst>
              <a:ext uri="{FF2B5EF4-FFF2-40B4-BE49-F238E27FC236}">
                <a16:creationId xmlns:a16="http://schemas.microsoft.com/office/drawing/2014/main" id="{481C2F0A-596D-0FA7-B828-F1575B2C156A}"/>
              </a:ext>
            </a:extLst>
          </p:cNvPr>
          <p:cNvSpPr txBox="1"/>
          <p:nvPr/>
        </p:nvSpPr>
        <p:spPr>
          <a:xfrm>
            <a:off x="1179624" y="6381782"/>
            <a:ext cx="4844368" cy="344710"/>
          </a:xfrm>
          <a:prstGeom prst="rect">
            <a:avLst/>
          </a:prstGeom>
        </p:spPr>
        <p:txBody>
          <a:bodyPr vert="horz" wrap="square" lIns="0" tIns="0" rIns="0" bIns="0" rtlCol="0">
            <a:spAutoFit/>
          </a:bodyPr>
          <a:lstStyle/>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MINERALI INDUSTRIALI – Economia Circolare </a:t>
            </a:r>
          </a:p>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                                                  Esempi virtuosi in ambito minerario </a:t>
            </a:r>
          </a:p>
        </p:txBody>
      </p:sp>
      <p:pic>
        <p:nvPicPr>
          <p:cNvPr id="14" name="Immagine 13" descr="Immagine che contiene testo, Carattere, poster, Elementi grafici&#10;&#10;Descrizione generata automaticamente">
            <a:extLst>
              <a:ext uri="{FF2B5EF4-FFF2-40B4-BE49-F238E27FC236}">
                <a16:creationId xmlns:a16="http://schemas.microsoft.com/office/drawing/2014/main" id="{755B4BA1-BCEB-3B50-5CC0-C8F1592489D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7787" y="6148717"/>
            <a:ext cx="576064" cy="547285"/>
          </a:xfrm>
          <a:prstGeom prst="rect">
            <a:avLst/>
          </a:prstGeom>
        </p:spPr>
      </p:pic>
    </p:spTree>
    <p:extLst>
      <p:ext uri="{BB962C8B-B14F-4D97-AF65-F5344CB8AC3E}">
        <p14:creationId xmlns:p14="http://schemas.microsoft.com/office/powerpoint/2010/main" val="40779327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Picture 2">
            <a:extLst>
              <a:ext uri="{FF2B5EF4-FFF2-40B4-BE49-F238E27FC236}">
                <a16:creationId xmlns:a16="http://schemas.microsoft.com/office/drawing/2014/main" id="{BC0EFE88-BC6F-35B5-1318-D04E9CEB0A4A}"/>
              </a:ext>
            </a:extLst>
          </p:cNvPr>
          <p:cNvPicPr>
            <a:picLocks noChangeAspect="1"/>
          </p:cNvPicPr>
          <p:nvPr/>
        </p:nvPicPr>
        <p:blipFill>
          <a:blip r:embed="rId2">
            <a:alphaModFix amt="20000"/>
          </a:blip>
          <a:srcRect l="3547" t="19595" b="23143"/>
          <a:stretch>
            <a:fillRect/>
          </a:stretch>
        </p:blipFill>
        <p:spPr>
          <a:xfrm>
            <a:off x="0" y="-12700"/>
            <a:ext cx="12192000" cy="6858000"/>
          </a:xfrm>
          <a:prstGeom prst="rect">
            <a:avLst/>
          </a:prstGeom>
        </p:spPr>
      </p:pic>
      <p:sp>
        <p:nvSpPr>
          <p:cNvPr id="3" name="object 3"/>
          <p:cNvSpPr txBox="1"/>
          <p:nvPr/>
        </p:nvSpPr>
        <p:spPr>
          <a:xfrm>
            <a:off x="278843" y="642954"/>
            <a:ext cx="7159152" cy="743280"/>
          </a:xfrm>
          <a:prstGeom prst="rect">
            <a:avLst/>
          </a:prstGeom>
        </p:spPr>
        <p:txBody>
          <a:bodyPr vert="horz" wrap="square" lIns="0" tIns="0" rIns="0" bIns="0" rtlCol="0">
            <a:spAutoFit/>
          </a:bodyPr>
          <a:lstStyle/>
          <a:p>
            <a:pPr marL="0" marR="0">
              <a:lnSpc>
                <a:spcPts val="6268"/>
              </a:lnSpc>
              <a:spcBef>
                <a:spcPts val="0"/>
              </a:spcBef>
              <a:spcAft>
                <a:spcPts val="0"/>
              </a:spcAft>
            </a:pPr>
            <a:r>
              <a:rPr lang="it-IT" sz="4000" spc="-10" dirty="0">
                <a:solidFill>
                  <a:srgbClr val="015641"/>
                </a:solidFill>
                <a:latin typeface="IPRUQR+Marcellus"/>
                <a:cs typeface="IPRUQR+Marcellus"/>
              </a:rPr>
              <a:t>Il Progetto ECOMIN</a:t>
            </a:r>
            <a:endParaRPr sz="4000" spc="-10" dirty="0">
              <a:solidFill>
                <a:srgbClr val="015641"/>
              </a:solidFill>
              <a:latin typeface="IPRUQR+Marcellus"/>
              <a:cs typeface="IPRUQR+Marcellus"/>
            </a:endParaRPr>
          </a:p>
        </p:txBody>
      </p:sp>
      <p:sp>
        <p:nvSpPr>
          <p:cNvPr id="6" name="object 5"/>
          <p:cNvSpPr txBox="1"/>
          <p:nvPr/>
        </p:nvSpPr>
        <p:spPr>
          <a:xfrm>
            <a:off x="11496600" y="6230962"/>
            <a:ext cx="517125" cy="382797"/>
          </a:xfrm>
          <a:prstGeom prst="rect">
            <a:avLst/>
          </a:prstGeom>
        </p:spPr>
        <p:txBody>
          <a:bodyPr vert="horz" wrap="square" lIns="0" tIns="0" rIns="0" bIns="0" rtlCol="0">
            <a:spAutoFit/>
          </a:bodyPr>
          <a:lstStyle/>
          <a:p>
            <a:pPr marL="0" marR="0" algn="ctr">
              <a:lnSpc>
                <a:spcPts val="3536"/>
              </a:lnSpc>
              <a:spcBef>
                <a:spcPts val="0"/>
              </a:spcBef>
              <a:spcAft>
                <a:spcPts val="0"/>
              </a:spcAft>
            </a:pPr>
            <a:r>
              <a:rPr lang="it-IT" sz="1200" i="1" dirty="0">
                <a:solidFill>
                  <a:schemeClr val="bg1">
                    <a:lumMod val="65000"/>
                  </a:schemeClr>
                </a:solidFill>
                <a:latin typeface="WSORAQ+Abhaya Libre Medium"/>
                <a:cs typeface="WSORAQ+Abhaya Libre Medium"/>
              </a:rPr>
              <a:t>3</a:t>
            </a:r>
            <a:endParaRPr sz="1200" i="1" dirty="0">
              <a:solidFill>
                <a:schemeClr val="bg1">
                  <a:lumMod val="65000"/>
                </a:schemeClr>
              </a:solidFill>
              <a:latin typeface="WSORAQ+Abhaya Libre Medium"/>
              <a:cs typeface="WSORAQ+Abhaya Libre Medium"/>
            </a:endParaRPr>
          </a:p>
        </p:txBody>
      </p:sp>
      <p:sp>
        <p:nvSpPr>
          <p:cNvPr id="8" name="object 9">
            <a:extLst>
              <a:ext uri="{FF2B5EF4-FFF2-40B4-BE49-F238E27FC236}">
                <a16:creationId xmlns:a16="http://schemas.microsoft.com/office/drawing/2014/main" id="{E26DB389-10EF-E20D-1394-958CDBC473CF}"/>
              </a:ext>
            </a:extLst>
          </p:cNvPr>
          <p:cNvSpPr txBox="1"/>
          <p:nvPr/>
        </p:nvSpPr>
        <p:spPr>
          <a:xfrm>
            <a:off x="6928195" y="859424"/>
            <a:ext cx="4177419" cy="172355"/>
          </a:xfrm>
          <a:prstGeom prst="rect">
            <a:avLst/>
          </a:prstGeom>
        </p:spPr>
        <p:txBody>
          <a:bodyPr vert="horz" wrap="square" lIns="0" tIns="0" rIns="0" bIns="0" rtlCol="0">
            <a:spAutoFit/>
          </a:bodyPr>
          <a:lstStyle/>
          <a:p>
            <a:pPr algn="r">
              <a:lnSpc>
                <a:spcPct val="80000"/>
              </a:lnSpc>
            </a:pPr>
            <a:r>
              <a:rPr lang="it-IT" sz="1400" dirty="0">
                <a:solidFill>
                  <a:srgbClr val="005643"/>
                </a:solidFill>
                <a:latin typeface="HP Simplified Hans Light" panose="020B0300000000000000" pitchFamily="34" charset="-122"/>
                <a:ea typeface="HP Simplified Hans Light" panose="020B0300000000000000" pitchFamily="34" charset="-122"/>
                <a:cs typeface="IPRUQR+Marcellus"/>
              </a:rPr>
              <a:t>MINERALI INDUSTRIALI Progetto</a:t>
            </a:r>
          </a:p>
        </p:txBody>
      </p:sp>
      <p:pic>
        <p:nvPicPr>
          <p:cNvPr id="11" name="Immagine 10">
            <a:extLst>
              <a:ext uri="{FF2B5EF4-FFF2-40B4-BE49-F238E27FC236}">
                <a16:creationId xmlns:a16="http://schemas.microsoft.com/office/drawing/2014/main" id="{4BFAD95E-C11A-2F43-781A-0BFEEEB797E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54194" y="628701"/>
            <a:ext cx="630438" cy="598942"/>
          </a:xfrm>
          <a:prstGeom prst="rect">
            <a:avLst/>
          </a:prstGeom>
        </p:spPr>
      </p:pic>
      <p:sp>
        <p:nvSpPr>
          <p:cNvPr id="4" name="CasellaDiTesto 3">
            <a:extLst>
              <a:ext uri="{FF2B5EF4-FFF2-40B4-BE49-F238E27FC236}">
                <a16:creationId xmlns:a16="http://schemas.microsoft.com/office/drawing/2014/main" id="{61D21223-B48C-7044-4AD3-80371F7A33FC}"/>
              </a:ext>
            </a:extLst>
          </p:cNvPr>
          <p:cNvSpPr txBox="1"/>
          <p:nvPr/>
        </p:nvSpPr>
        <p:spPr>
          <a:xfrm>
            <a:off x="6887420" y="1944219"/>
            <a:ext cx="4513159" cy="1877437"/>
          </a:xfrm>
          <a:prstGeom prst="rect">
            <a:avLst/>
          </a:prstGeom>
          <a:noFill/>
        </p:spPr>
        <p:txBody>
          <a:bodyPr wrap="none" rtlCol="0">
            <a:spAutoFit/>
          </a:bodyPr>
          <a:lstStyle/>
          <a:p>
            <a:r>
              <a:rPr lang="it-IT" sz="1400" dirty="0">
                <a:latin typeface="Garamond" panose="02020404030301010803" pitchFamily="18" charset="0"/>
              </a:rPr>
              <a:t>Agli inizi degli anni ’90 parte il progetto ECOMIN, volto al </a:t>
            </a:r>
          </a:p>
          <a:p>
            <a:r>
              <a:rPr lang="it-IT" sz="1400" dirty="0">
                <a:latin typeface="Garamond" panose="02020404030301010803" pitchFamily="18" charset="0"/>
              </a:rPr>
              <a:t>recupero degli sfridi di lavorazione del granito bianco e rosa.</a:t>
            </a:r>
          </a:p>
          <a:p>
            <a:r>
              <a:rPr lang="it-IT" sz="1400" dirty="0">
                <a:latin typeface="Garamond" panose="02020404030301010803" pitchFamily="18" charset="0"/>
              </a:rPr>
              <a:t>Nel 1992 vengono rilasciate dal Distretto Minerario di Torino </a:t>
            </a:r>
          </a:p>
          <a:p>
            <a:r>
              <a:rPr lang="it-IT" sz="1400" dirty="0">
                <a:latin typeface="Garamond" panose="02020404030301010803" pitchFamily="18" charset="0"/>
              </a:rPr>
              <a:t>le Concessioni Minerarie per lo sfruttamento di minerali di </a:t>
            </a:r>
          </a:p>
          <a:p>
            <a:r>
              <a:rPr lang="it-IT" sz="1400" dirty="0">
                <a:latin typeface="Garamond" panose="02020404030301010803" pitchFamily="18" charset="0"/>
              </a:rPr>
              <a:t>prima categoria (feldspati ed associati), finalizzate al </a:t>
            </a:r>
          </a:p>
          <a:p>
            <a:r>
              <a:rPr lang="it-IT" sz="1400" dirty="0">
                <a:latin typeface="Garamond" panose="02020404030301010803" pitchFamily="18" charset="0"/>
              </a:rPr>
              <a:t>recupero del materiale presente sui versanti del </a:t>
            </a:r>
          </a:p>
          <a:p>
            <a:r>
              <a:rPr lang="it-IT" sz="1400" dirty="0">
                <a:latin typeface="Garamond" panose="02020404030301010803" pitchFamily="18" charset="0"/>
              </a:rPr>
              <a:t>Monte Camoscio e del Montorfano.</a:t>
            </a:r>
          </a:p>
          <a:p>
            <a:endParaRPr lang="it-IT" dirty="0"/>
          </a:p>
        </p:txBody>
      </p:sp>
      <p:sp>
        <p:nvSpPr>
          <p:cNvPr id="9" name="CasellaDiTesto 8">
            <a:extLst>
              <a:ext uri="{FF2B5EF4-FFF2-40B4-BE49-F238E27FC236}">
                <a16:creationId xmlns:a16="http://schemas.microsoft.com/office/drawing/2014/main" id="{6EB5F97C-A844-E3CC-98B4-3CBC6400E178}"/>
              </a:ext>
            </a:extLst>
          </p:cNvPr>
          <p:cNvSpPr txBox="1"/>
          <p:nvPr/>
        </p:nvSpPr>
        <p:spPr>
          <a:xfrm>
            <a:off x="6928195" y="4078530"/>
            <a:ext cx="4005905" cy="1231106"/>
          </a:xfrm>
          <a:prstGeom prst="rect">
            <a:avLst/>
          </a:prstGeom>
          <a:noFill/>
        </p:spPr>
        <p:txBody>
          <a:bodyPr wrap="none" rtlCol="0">
            <a:spAutoFit/>
          </a:bodyPr>
          <a:lstStyle/>
          <a:p>
            <a:r>
              <a:rPr lang="it-IT" sz="1400" dirty="0">
                <a:latin typeface="Garamond" panose="02020404030301010803" pitchFamily="18" charset="0"/>
              </a:rPr>
              <a:t>Nasce così un progetto innovativo che trasforma in </a:t>
            </a:r>
          </a:p>
          <a:p>
            <a:r>
              <a:rPr lang="it-IT" sz="1400" dirty="0">
                <a:latin typeface="Garamond" panose="02020404030301010803" pitchFamily="18" charset="0"/>
              </a:rPr>
              <a:t>materia prima qualcosa che per decenni è stato </a:t>
            </a:r>
          </a:p>
          <a:p>
            <a:r>
              <a:rPr lang="it-IT" sz="1400" dirty="0">
                <a:latin typeface="Garamond" panose="02020404030301010803" pitchFamily="18" charset="0"/>
              </a:rPr>
              <a:t>considerato uno scarto, con un indubbio beneficio</a:t>
            </a:r>
          </a:p>
          <a:p>
            <a:r>
              <a:rPr lang="it-IT" sz="1400" dirty="0">
                <a:latin typeface="Garamond" panose="02020404030301010803" pitchFamily="18" charset="0"/>
              </a:rPr>
              <a:t>all’ambiente  evitando l’apertura di nuovi siti estrattivi.</a:t>
            </a:r>
          </a:p>
          <a:p>
            <a:endParaRPr lang="it-IT" dirty="0"/>
          </a:p>
        </p:txBody>
      </p:sp>
      <p:pic>
        <p:nvPicPr>
          <p:cNvPr id="2" name="Immagine 1">
            <a:extLst>
              <a:ext uri="{FF2B5EF4-FFF2-40B4-BE49-F238E27FC236}">
                <a16:creationId xmlns:a16="http://schemas.microsoft.com/office/drawing/2014/main" id="{7E2AA091-81CD-4787-5A52-72D25C0E20A8}"/>
              </a:ext>
            </a:extLst>
          </p:cNvPr>
          <p:cNvPicPr>
            <a:picLocks noChangeAspect="1"/>
          </p:cNvPicPr>
          <p:nvPr/>
        </p:nvPicPr>
        <p:blipFill>
          <a:blip r:embed="rId4"/>
          <a:stretch>
            <a:fillRect/>
          </a:stretch>
        </p:blipFill>
        <p:spPr>
          <a:xfrm>
            <a:off x="533032" y="1980195"/>
            <a:ext cx="5562968" cy="3379373"/>
          </a:xfrm>
          <a:prstGeom prst="rect">
            <a:avLst/>
          </a:prstGeom>
        </p:spPr>
      </p:pic>
      <p:pic>
        <p:nvPicPr>
          <p:cNvPr id="7" name="Immagine 6">
            <a:extLst>
              <a:ext uri="{FF2B5EF4-FFF2-40B4-BE49-F238E27FC236}">
                <a16:creationId xmlns:a16="http://schemas.microsoft.com/office/drawing/2014/main" id="{7AF704CB-5894-81A5-6A23-26C52D3EBD51}"/>
              </a:ext>
            </a:extLst>
          </p:cNvPr>
          <p:cNvPicPr>
            <a:picLocks noChangeAspect="1"/>
          </p:cNvPicPr>
          <p:nvPr/>
        </p:nvPicPr>
        <p:blipFill>
          <a:blip r:embed="rId5"/>
          <a:stretch>
            <a:fillRect/>
          </a:stretch>
        </p:blipFill>
        <p:spPr>
          <a:xfrm>
            <a:off x="1240" y="-12700"/>
            <a:ext cx="12192000" cy="554736"/>
          </a:xfrm>
          <a:prstGeom prst="rect">
            <a:avLst/>
          </a:prstGeom>
        </p:spPr>
      </p:pic>
      <p:sp>
        <p:nvSpPr>
          <p:cNvPr id="5" name="Rettangolo 4">
            <a:extLst>
              <a:ext uri="{FF2B5EF4-FFF2-40B4-BE49-F238E27FC236}">
                <a16:creationId xmlns:a16="http://schemas.microsoft.com/office/drawing/2014/main" id="{A011FDEE-AB22-7A5C-1931-F2D33EFBCF0B}"/>
              </a:ext>
            </a:extLst>
          </p:cNvPr>
          <p:cNvSpPr/>
          <p:nvPr/>
        </p:nvSpPr>
        <p:spPr>
          <a:xfrm>
            <a:off x="-1" y="6014938"/>
            <a:ext cx="12192000" cy="906045"/>
          </a:xfrm>
          <a:prstGeom prst="rect">
            <a:avLst/>
          </a:prstGeom>
          <a:solidFill>
            <a:srgbClr val="0066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3" name="object 9">
            <a:extLst>
              <a:ext uri="{FF2B5EF4-FFF2-40B4-BE49-F238E27FC236}">
                <a16:creationId xmlns:a16="http://schemas.microsoft.com/office/drawing/2014/main" id="{4A1D9C59-D760-2634-9F84-1E2102B6CC0A}"/>
              </a:ext>
            </a:extLst>
          </p:cNvPr>
          <p:cNvSpPr txBox="1"/>
          <p:nvPr/>
        </p:nvSpPr>
        <p:spPr>
          <a:xfrm>
            <a:off x="1179624" y="6381782"/>
            <a:ext cx="4844368" cy="344710"/>
          </a:xfrm>
          <a:prstGeom prst="rect">
            <a:avLst/>
          </a:prstGeom>
        </p:spPr>
        <p:txBody>
          <a:bodyPr vert="horz" wrap="square" lIns="0" tIns="0" rIns="0" bIns="0" rtlCol="0">
            <a:spAutoFit/>
          </a:bodyPr>
          <a:lstStyle/>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MINERALI INDUSTRIALI – Economia Circolare </a:t>
            </a:r>
          </a:p>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                                                  Esempi virtuosi in ambito minerario </a:t>
            </a:r>
          </a:p>
        </p:txBody>
      </p:sp>
      <p:pic>
        <p:nvPicPr>
          <p:cNvPr id="14" name="Immagine 13" descr="Immagine che contiene testo, Carattere, poster, Elementi grafici&#10;&#10;Descrizione generata automaticamente">
            <a:extLst>
              <a:ext uri="{FF2B5EF4-FFF2-40B4-BE49-F238E27FC236}">
                <a16:creationId xmlns:a16="http://schemas.microsoft.com/office/drawing/2014/main" id="{ECDBAC09-D748-07B7-854B-29090570480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7787" y="6148717"/>
            <a:ext cx="576064" cy="547285"/>
          </a:xfrm>
          <a:prstGeom prst="rect">
            <a:avLst/>
          </a:prstGeom>
        </p:spPr>
      </p:pic>
    </p:spTree>
    <p:extLst>
      <p:ext uri="{BB962C8B-B14F-4D97-AF65-F5344CB8AC3E}">
        <p14:creationId xmlns:p14="http://schemas.microsoft.com/office/powerpoint/2010/main" val="1640650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Picture 2">
            <a:extLst>
              <a:ext uri="{FF2B5EF4-FFF2-40B4-BE49-F238E27FC236}">
                <a16:creationId xmlns:a16="http://schemas.microsoft.com/office/drawing/2014/main" id="{BC0EFE88-BC6F-35B5-1318-D04E9CEB0A4A}"/>
              </a:ext>
            </a:extLst>
          </p:cNvPr>
          <p:cNvPicPr>
            <a:picLocks noChangeAspect="1"/>
          </p:cNvPicPr>
          <p:nvPr/>
        </p:nvPicPr>
        <p:blipFill>
          <a:blip r:embed="rId2">
            <a:alphaModFix amt="20000"/>
          </a:blip>
          <a:srcRect l="3547" t="19595" b="23143"/>
          <a:stretch>
            <a:fillRect/>
          </a:stretch>
        </p:blipFill>
        <p:spPr>
          <a:xfrm>
            <a:off x="0" y="0"/>
            <a:ext cx="12192000" cy="6858000"/>
          </a:xfrm>
          <a:prstGeom prst="rect">
            <a:avLst/>
          </a:prstGeom>
        </p:spPr>
      </p:pic>
      <p:sp>
        <p:nvSpPr>
          <p:cNvPr id="3" name="object 3"/>
          <p:cNvSpPr txBox="1"/>
          <p:nvPr/>
        </p:nvSpPr>
        <p:spPr>
          <a:xfrm>
            <a:off x="533513" y="1032358"/>
            <a:ext cx="7159152" cy="1551194"/>
          </a:xfrm>
          <a:prstGeom prst="rect">
            <a:avLst/>
          </a:prstGeom>
        </p:spPr>
        <p:txBody>
          <a:bodyPr vert="horz" wrap="square" lIns="0" tIns="0" rIns="0" bIns="0" rtlCol="0">
            <a:spAutoFit/>
          </a:bodyPr>
          <a:lstStyle/>
          <a:p>
            <a:pPr marL="0" marR="0">
              <a:lnSpc>
                <a:spcPts val="6268"/>
              </a:lnSpc>
              <a:spcBef>
                <a:spcPts val="0"/>
              </a:spcBef>
              <a:spcAft>
                <a:spcPts val="0"/>
              </a:spcAft>
            </a:pPr>
            <a:r>
              <a:rPr lang="it-IT" sz="4000" spc="-10" dirty="0">
                <a:solidFill>
                  <a:srgbClr val="015641"/>
                </a:solidFill>
                <a:latin typeface="IPRUQR+Marcellus"/>
                <a:cs typeface="IPRUQR+Marcellus"/>
              </a:rPr>
              <a:t>Le miniere del Montorfano e del Monte Camoscio</a:t>
            </a:r>
            <a:endParaRPr sz="4000" spc="-10" dirty="0">
              <a:solidFill>
                <a:srgbClr val="015641"/>
              </a:solidFill>
              <a:latin typeface="IPRUQR+Marcellus"/>
              <a:cs typeface="IPRUQR+Marcellus"/>
            </a:endParaRPr>
          </a:p>
        </p:txBody>
      </p:sp>
      <p:sp>
        <p:nvSpPr>
          <p:cNvPr id="6" name="object 5"/>
          <p:cNvSpPr txBox="1"/>
          <p:nvPr/>
        </p:nvSpPr>
        <p:spPr>
          <a:xfrm>
            <a:off x="11496600" y="6230962"/>
            <a:ext cx="517125" cy="382797"/>
          </a:xfrm>
          <a:prstGeom prst="rect">
            <a:avLst/>
          </a:prstGeom>
        </p:spPr>
        <p:txBody>
          <a:bodyPr vert="horz" wrap="square" lIns="0" tIns="0" rIns="0" bIns="0" rtlCol="0">
            <a:spAutoFit/>
          </a:bodyPr>
          <a:lstStyle/>
          <a:p>
            <a:pPr marL="0" marR="0" algn="ctr">
              <a:lnSpc>
                <a:spcPts val="3536"/>
              </a:lnSpc>
              <a:spcBef>
                <a:spcPts val="0"/>
              </a:spcBef>
              <a:spcAft>
                <a:spcPts val="0"/>
              </a:spcAft>
            </a:pPr>
            <a:r>
              <a:rPr lang="it-IT" sz="1200" i="1" dirty="0">
                <a:solidFill>
                  <a:schemeClr val="bg1">
                    <a:lumMod val="65000"/>
                  </a:schemeClr>
                </a:solidFill>
                <a:latin typeface="WSORAQ+Abhaya Libre Medium"/>
                <a:cs typeface="WSORAQ+Abhaya Libre Medium"/>
              </a:rPr>
              <a:t>3</a:t>
            </a:r>
            <a:endParaRPr sz="1200" i="1" dirty="0">
              <a:solidFill>
                <a:schemeClr val="bg1">
                  <a:lumMod val="65000"/>
                </a:schemeClr>
              </a:solidFill>
              <a:latin typeface="WSORAQ+Abhaya Libre Medium"/>
              <a:cs typeface="WSORAQ+Abhaya Libre Medium"/>
            </a:endParaRPr>
          </a:p>
        </p:txBody>
      </p:sp>
      <p:sp>
        <p:nvSpPr>
          <p:cNvPr id="8" name="object 9">
            <a:extLst>
              <a:ext uri="{FF2B5EF4-FFF2-40B4-BE49-F238E27FC236}">
                <a16:creationId xmlns:a16="http://schemas.microsoft.com/office/drawing/2014/main" id="{E26DB389-10EF-E20D-1394-958CDBC473CF}"/>
              </a:ext>
            </a:extLst>
          </p:cNvPr>
          <p:cNvSpPr txBox="1"/>
          <p:nvPr/>
        </p:nvSpPr>
        <p:spPr>
          <a:xfrm>
            <a:off x="6816080" y="878814"/>
            <a:ext cx="4177419" cy="172355"/>
          </a:xfrm>
          <a:prstGeom prst="rect">
            <a:avLst/>
          </a:prstGeom>
        </p:spPr>
        <p:txBody>
          <a:bodyPr vert="horz" wrap="square" lIns="0" tIns="0" rIns="0" bIns="0" rtlCol="0">
            <a:spAutoFit/>
          </a:bodyPr>
          <a:lstStyle/>
          <a:p>
            <a:pPr algn="r">
              <a:lnSpc>
                <a:spcPct val="80000"/>
              </a:lnSpc>
            </a:pPr>
            <a:r>
              <a:rPr lang="it-IT" sz="1400" dirty="0">
                <a:solidFill>
                  <a:srgbClr val="005643"/>
                </a:solidFill>
                <a:latin typeface="HP Simplified Hans Light" panose="020B0300000000000000" pitchFamily="34" charset="-122"/>
                <a:ea typeface="HP Simplified Hans Light" panose="020B0300000000000000" pitchFamily="34" charset="-122"/>
                <a:cs typeface="IPRUQR+Marcellus"/>
              </a:rPr>
              <a:t>MINERALI INDUSTRIALI Progetto</a:t>
            </a:r>
          </a:p>
        </p:txBody>
      </p:sp>
      <p:pic>
        <p:nvPicPr>
          <p:cNvPr id="11" name="Immagine 10">
            <a:extLst>
              <a:ext uri="{FF2B5EF4-FFF2-40B4-BE49-F238E27FC236}">
                <a16:creationId xmlns:a16="http://schemas.microsoft.com/office/drawing/2014/main" id="{4BFAD95E-C11A-2F43-781A-0BFEEEB797E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24724" y="665521"/>
            <a:ext cx="630438" cy="598942"/>
          </a:xfrm>
          <a:prstGeom prst="rect">
            <a:avLst/>
          </a:prstGeom>
        </p:spPr>
      </p:pic>
      <p:sp>
        <p:nvSpPr>
          <p:cNvPr id="2" name="CasellaDiTesto 1">
            <a:extLst>
              <a:ext uri="{FF2B5EF4-FFF2-40B4-BE49-F238E27FC236}">
                <a16:creationId xmlns:a16="http://schemas.microsoft.com/office/drawing/2014/main" id="{BD2B1521-5B6E-C28B-18B7-05E802FC9BA7}"/>
              </a:ext>
            </a:extLst>
          </p:cNvPr>
          <p:cNvSpPr txBox="1"/>
          <p:nvPr/>
        </p:nvSpPr>
        <p:spPr>
          <a:xfrm>
            <a:off x="320132" y="3017081"/>
            <a:ext cx="6899196" cy="1661993"/>
          </a:xfrm>
          <a:prstGeom prst="rect">
            <a:avLst/>
          </a:prstGeom>
          <a:noFill/>
        </p:spPr>
        <p:txBody>
          <a:bodyPr wrap="none" rtlCol="0">
            <a:spAutoFit/>
          </a:bodyPr>
          <a:lstStyle/>
          <a:p>
            <a:r>
              <a:rPr lang="it-IT" sz="1400" dirty="0">
                <a:latin typeface="Garamond" panose="02020404030301010803" pitchFamily="18" charset="0"/>
              </a:rPr>
              <a:t>La coltivazione avviene per </a:t>
            </a:r>
            <a:r>
              <a:rPr lang="it-IT" sz="1400" dirty="0" err="1">
                <a:latin typeface="Garamond" panose="02020404030301010803" pitchFamily="18" charset="0"/>
              </a:rPr>
              <a:t>fascie</a:t>
            </a:r>
            <a:r>
              <a:rPr lang="it-IT" sz="1400" dirty="0">
                <a:latin typeface="Garamond" panose="02020404030301010803" pitchFamily="18" charset="0"/>
              </a:rPr>
              <a:t>  orizzontali discendenti, così da </a:t>
            </a:r>
          </a:p>
          <a:p>
            <a:r>
              <a:rPr lang="it-IT" sz="1400" dirty="0">
                <a:latin typeface="Garamond" panose="02020404030301010803" pitchFamily="18" charset="0"/>
              </a:rPr>
              <a:t>garantire sempre la massima sicurezza operativa ed il minimo impatto visivo. </a:t>
            </a:r>
          </a:p>
          <a:p>
            <a:r>
              <a:rPr lang="it-IT" sz="1400" dirty="0">
                <a:latin typeface="Garamond" panose="02020404030301010803" pitchFamily="18" charset="0"/>
              </a:rPr>
              <a:t>La coltivazione porta alla totale asportazione del detrito, con conseguente “messa a giorno” </a:t>
            </a:r>
          </a:p>
          <a:p>
            <a:r>
              <a:rPr lang="it-IT" sz="1400" dirty="0">
                <a:latin typeface="Garamond" panose="02020404030301010803" pitchFamily="18" charset="0"/>
              </a:rPr>
              <a:t>della roccia in posto originaria.</a:t>
            </a:r>
          </a:p>
          <a:p>
            <a:r>
              <a:rPr lang="it-IT" sz="1400" dirty="0">
                <a:latin typeface="Garamond" panose="02020404030301010803" pitchFamily="18" charset="0"/>
              </a:rPr>
              <a:t>L’intervento è completato da interventi di </a:t>
            </a:r>
            <a:r>
              <a:rPr lang="it-IT" sz="1400" dirty="0" err="1">
                <a:latin typeface="Garamond" panose="02020404030301010803" pitchFamily="18" charset="0"/>
              </a:rPr>
              <a:t>rivegetazione</a:t>
            </a:r>
            <a:r>
              <a:rPr lang="it-IT" sz="1400" dirty="0">
                <a:latin typeface="Garamond" panose="02020404030301010803" pitchFamily="18" charset="0"/>
              </a:rPr>
              <a:t> del tipo “a tasche”. </a:t>
            </a:r>
          </a:p>
          <a:p>
            <a:r>
              <a:rPr lang="it-IT" sz="1400" dirty="0">
                <a:latin typeface="Garamond" panose="02020404030301010803" pitchFamily="18" charset="0"/>
              </a:rPr>
              <a:t>Vengono in tal senso creati piccoli terrazzamenti disposti in maniera “casuale” lungo il versante. </a:t>
            </a:r>
          </a:p>
          <a:p>
            <a:endParaRPr lang="it-IT" dirty="0"/>
          </a:p>
        </p:txBody>
      </p:sp>
      <p:sp>
        <p:nvSpPr>
          <p:cNvPr id="9" name="CasellaDiTesto 8">
            <a:extLst>
              <a:ext uri="{FF2B5EF4-FFF2-40B4-BE49-F238E27FC236}">
                <a16:creationId xmlns:a16="http://schemas.microsoft.com/office/drawing/2014/main" id="{E8EADC45-0B81-D2B1-756C-E137D1EBF8F9}"/>
              </a:ext>
            </a:extLst>
          </p:cNvPr>
          <p:cNvSpPr txBox="1"/>
          <p:nvPr/>
        </p:nvSpPr>
        <p:spPr>
          <a:xfrm>
            <a:off x="298210" y="5215299"/>
            <a:ext cx="5271443" cy="1015663"/>
          </a:xfrm>
          <a:prstGeom prst="rect">
            <a:avLst/>
          </a:prstGeom>
          <a:noFill/>
        </p:spPr>
        <p:txBody>
          <a:bodyPr wrap="none" rtlCol="0">
            <a:spAutoFit/>
          </a:bodyPr>
          <a:lstStyle/>
          <a:p>
            <a:r>
              <a:rPr lang="it-IT" sz="1400" b="1" dirty="0">
                <a:latin typeface="Garamond" panose="02020404030301010803" pitchFamily="18" charset="0"/>
              </a:rPr>
              <a:t>Il risultato è un recupero ambientale in sintonia con la morfologia</a:t>
            </a:r>
          </a:p>
          <a:p>
            <a:r>
              <a:rPr lang="it-IT" sz="1400" b="1" dirty="0">
                <a:latin typeface="Garamond" panose="02020404030301010803" pitchFamily="18" charset="0"/>
              </a:rPr>
              <a:t>delle aree circostanti caratterizzate da pendii di notevole acclività e</a:t>
            </a:r>
          </a:p>
          <a:p>
            <a:r>
              <a:rPr lang="it-IT" sz="1400" b="1" dirty="0">
                <a:latin typeface="Garamond" panose="02020404030301010803" pitchFamily="18" charset="0"/>
              </a:rPr>
              <a:t>ridotta copertura vegetale.</a:t>
            </a:r>
          </a:p>
          <a:p>
            <a:endParaRPr lang="it-IT" dirty="0"/>
          </a:p>
        </p:txBody>
      </p:sp>
      <p:pic>
        <p:nvPicPr>
          <p:cNvPr id="10" name="Immagine 9">
            <a:extLst>
              <a:ext uri="{FF2B5EF4-FFF2-40B4-BE49-F238E27FC236}">
                <a16:creationId xmlns:a16="http://schemas.microsoft.com/office/drawing/2014/main" id="{428E0F96-D084-D225-AECB-E07883F17B74}"/>
              </a:ext>
            </a:extLst>
          </p:cNvPr>
          <p:cNvPicPr>
            <a:picLocks noChangeAspect="1"/>
          </p:cNvPicPr>
          <p:nvPr/>
        </p:nvPicPr>
        <p:blipFill>
          <a:blip r:embed="rId4"/>
          <a:stretch>
            <a:fillRect/>
          </a:stretch>
        </p:blipFill>
        <p:spPr>
          <a:xfrm>
            <a:off x="8232850" y="3936851"/>
            <a:ext cx="2952436" cy="1946162"/>
          </a:xfrm>
          <a:prstGeom prst="rect">
            <a:avLst/>
          </a:prstGeom>
        </p:spPr>
      </p:pic>
      <p:pic>
        <p:nvPicPr>
          <p:cNvPr id="13" name="Immagine 12">
            <a:extLst>
              <a:ext uri="{FF2B5EF4-FFF2-40B4-BE49-F238E27FC236}">
                <a16:creationId xmlns:a16="http://schemas.microsoft.com/office/drawing/2014/main" id="{9A9AAF84-9A45-8B6A-D572-73991D8BEAFD}"/>
              </a:ext>
            </a:extLst>
          </p:cNvPr>
          <p:cNvPicPr>
            <a:picLocks noChangeAspect="1"/>
          </p:cNvPicPr>
          <p:nvPr/>
        </p:nvPicPr>
        <p:blipFill>
          <a:blip r:embed="rId5"/>
          <a:stretch>
            <a:fillRect/>
          </a:stretch>
        </p:blipFill>
        <p:spPr>
          <a:xfrm>
            <a:off x="8226178" y="1521007"/>
            <a:ext cx="2937504" cy="1972324"/>
          </a:xfrm>
          <a:prstGeom prst="rect">
            <a:avLst/>
          </a:prstGeom>
        </p:spPr>
      </p:pic>
      <p:pic>
        <p:nvPicPr>
          <p:cNvPr id="5" name="Immagine 4">
            <a:extLst>
              <a:ext uri="{FF2B5EF4-FFF2-40B4-BE49-F238E27FC236}">
                <a16:creationId xmlns:a16="http://schemas.microsoft.com/office/drawing/2014/main" id="{D94E4143-D41D-5ACA-3ED5-C4D58667C67B}"/>
              </a:ext>
            </a:extLst>
          </p:cNvPr>
          <p:cNvPicPr>
            <a:picLocks noChangeAspect="1"/>
          </p:cNvPicPr>
          <p:nvPr/>
        </p:nvPicPr>
        <p:blipFill>
          <a:blip r:embed="rId6"/>
          <a:stretch>
            <a:fillRect/>
          </a:stretch>
        </p:blipFill>
        <p:spPr>
          <a:xfrm>
            <a:off x="0" y="-39464"/>
            <a:ext cx="12192000" cy="554736"/>
          </a:xfrm>
          <a:prstGeom prst="rect">
            <a:avLst/>
          </a:prstGeom>
        </p:spPr>
      </p:pic>
      <p:sp>
        <p:nvSpPr>
          <p:cNvPr id="4" name="Rettangolo 3">
            <a:extLst>
              <a:ext uri="{FF2B5EF4-FFF2-40B4-BE49-F238E27FC236}">
                <a16:creationId xmlns:a16="http://schemas.microsoft.com/office/drawing/2014/main" id="{1366CD53-94F1-43C8-3D7F-DD6432D20554}"/>
              </a:ext>
            </a:extLst>
          </p:cNvPr>
          <p:cNvSpPr/>
          <p:nvPr/>
        </p:nvSpPr>
        <p:spPr>
          <a:xfrm>
            <a:off x="-1" y="6014938"/>
            <a:ext cx="12192000" cy="906045"/>
          </a:xfrm>
          <a:prstGeom prst="rect">
            <a:avLst/>
          </a:prstGeom>
          <a:solidFill>
            <a:srgbClr val="0066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4" name="object 9">
            <a:extLst>
              <a:ext uri="{FF2B5EF4-FFF2-40B4-BE49-F238E27FC236}">
                <a16:creationId xmlns:a16="http://schemas.microsoft.com/office/drawing/2014/main" id="{0A3AB1E3-8589-B290-592A-F78ECE4F6F8A}"/>
              </a:ext>
            </a:extLst>
          </p:cNvPr>
          <p:cNvSpPr txBox="1"/>
          <p:nvPr/>
        </p:nvSpPr>
        <p:spPr>
          <a:xfrm>
            <a:off x="1179624" y="6381782"/>
            <a:ext cx="4844368" cy="344710"/>
          </a:xfrm>
          <a:prstGeom prst="rect">
            <a:avLst/>
          </a:prstGeom>
        </p:spPr>
        <p:txBody>
          <a:bodyPr vert="horz" wrap="square" lIns="0" tIns="0" rIns="0" bIns="0" rtlCol="0">
            <a:spAutoFit/>
          </a:bodyPr>
          <a:lstStyle/>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MINERALI INDUSTRIALI – Economia Circolare </a:t>
            </a:r>
          </a:p>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                                                  Esempi virtuosi in ambito minerario </a:t>
            </a:r>
          </a:p>
        </p:txBody>
      </p:sp>
      <p:pic>
        <p:nvPicPr>
          <p:cNvPr id="15" name="Immagine 14" descr="Immagine che contiene testo, Carattere, poster, Elementi grafici&#10;&#10;Descrizione generata automaticamente">
            <a:extLst>
              <a:ext uri="{FF2B5EF4-FFF2-40B4-BE49-F238E27FC236}">
                <a16:creationId xmlns:a16="http://schemas.microsoft.com/office/drawing/2014/main" id="{BA19A2A7-AD25-5A59-6652-1448B7C20F4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7787" y="6148717"/>
            <a:ext cx="576064" cy="547285"/>
          </a:xfrm>
          <a:prstGeom prst="rect">
            <a:avLst/>
          </a:prstGeom>
        </p:spPr>
      </p:pic>
    </p:spTree>
    <p:extLst>
      <p:ext uri="{BB962C8B-B14F-4D97-AF65-F5344CB8AC3E}">
        <p14:creationId xmlns:p14="http://schemas.microsoft.com/office/powerpoint/2010/main" val="2682589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 name="object 5"/>
          <p:cNvSpPr txBox="1"/>
          <p:nvPr/>
        </p:nvSpPr>
        <p:spPr>
          <a:xfrm>
            <a:off x="11496600" y="6230962"/>
            <a:ext cx="517125" cy="382797"/>
          </a:xfrm>
          <a:prstGeom prst="rect">
            <a:avLst/>
          </a:prstGeom>
        </p:spPr>
        <p:txBody>
          <a:bodyPr vert="horz" wrap="square" lIns="0" tIns="0" rIns="0" bIns="0" rtlCol="0">
            <a:spAutoFit/>
          </a:bodyPr>
          <a:lstStyle/>
          <a:p>
            <a:pPr marL="0" marR="0" algn="ctr">
              <a:lnSpc>
                <a:spcPts val="3536"/>
              </a:lnSpc>
              <a:spcBef>
                <a:spcPts val="0"/>
              </a:spcBef>
              <a:spcAft>
                <a:spcPts val="0"/>
              </a:spcAft>
            </a:pPr>
            <a:r>
              <a:rPr lang="it-IT" sz="1200" i="1" dirty="0">
                <a:solidFill>
                  <a:schemeClr val="bg1">
                    <a:lumMod val="65000"/>
                  </a:schemeClr>
                </a:solidFill>
                <a:latin typeface="WSORAQ+Abhaya Libre Medium"/>
                <a:cs typeface="WSORAQ+Abhaya Libre Medium"/>
              </a:rPr>
              <a:t>4</a:t>
            </a:r>
            <a:endParaRPr sz="1200" i="1" dirty="0">
              <a:solidFill>
                <a:schemeClr val="bg1">
                  <a:lumMod val="65000"/>
                </a:schemeClr>
              </a:solidFill>
              <a:latin typeface="WSORAQ+Abhaya Libre Medium"/>
              <a:cs typeface="WSORAQ+Abhaya Libre Medium"/>
            </a:endParaRPr>
          </a:p>
        </p:txBody>
      </p:sp>
      <p:sp>
        <p:nvSpPr>
          <p:cNvPr id="13" name="object 9">
            <a:extLst>
              <a:ext uri="{FF2B5EF4-FFF2-40B4-BE49-F238E27FC236}">
                <a16:creationId xmlns:a16="http://schemas.microsoft.com/office/drawing/2014/main" id="{F0B4F16A-6D13-2524-E9BD-4D011CD1C82F}"/>
              </a:ext>
            </a:extLst>
          </p:cNvPr>
          <p:cNvSpPr txBox="1"/>
          <p:nvPr/>
        </p:nvSpPr>
        <p:spPr>
          <a:xfrm>
            <a:off x="1179624" y="6381782"/>
            <a:ext cx="4177419" cy="172355"/>
          </a:xfrm>
          <a:prstGeom prst="rect">
            <a:avLst/>
          </a:prstGeom>
        </p:spPr>
        <p:txBody>
          <a:bodyPr vert="horz" wrap="square" lIns="0" tIns="0" rIns="0" bIns="0" rtlCol="0">
            <a:spAutoFit/>
          </a:bodyPr>
          <a:lstStyle/>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MINERALI INDUSTRIALI Progetto</a:t>
            </a:r>
          </a:p>
        </p:txBody>
      </p:sp>
      <p:pic>
        <p:nvPicPr>
          <p:cNvPr id="16" name="Immagine 15" descr="Immagine che contiene testo, Carattere, poster, Elementi grafici&#10;&#10;Descrizione generata automaticamente">
            <a:extLst>
              <a:ext uri="{FF2B5EF4-FFF2-40B4-BE49-F238E27FC236}">
                <a16:creationId xmlns:a16="http://schemas.microsoft.com/office/drawing/2014/main" id="{C19C6DF4-1844-1A7A-039A-379F17754AD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787" y="6148717"/>
            <a:ext cx="576064" cy="547285"/>
          </a:xfrm>
          <a:prstGeom prst="rect">
            <a:avLst/>
          </a:prstGeom>
        </p:spPr>
      </p:pic>
      <p:pic>
        <p:nvPicPr>
          <p:cNvPr id="3" name="Immagine 2">
            <a:extLst>
              <a:ext uri="{FF2B5EF4-FFF2-40B4-BE49-F238E27FC236}">
                <a16:creationId xmlns:a16="http://schemas.microsoft.com/office/drawing/2014/main" id="{11D5DE8F-D834-3E3B-9414-D7D01D653DF7}"/>
              </a:ext>
            </a:extLst>
          </p:cNvPr>
          <p:cNvPicPr>
            <a:picLocks noChangeAspect="1"/>
          </p:cNvPicPr>
          <p:nvPr/>
        </p:nvPicPr>
        <p:blipFill>
          <a:blip r:embed="rId3"/>
          <a:stretch>
            <a:fillRect/>
          </a:stretch>
        </p:blipFill>
        <p:spPr>
          <a:xfrm>
            <a:off x="0" y="-11218"/>
            <a:ext cx="12192000" cy="6980686"/>
          </a:xfrm>
          <a:prstGeom prst="rect">
            <a:avLst/>
          </a:prstGeom>
        </p:spPr>
      </p:pic>
      <p:sp>
        <p:nvSpPr>
          <p:cNvPr id="19" name="CasellaDiTesto 18">
            <a:extLst>
              <a:ext uri="{FF2B5EF4-FFF2-40B4-BE49-F238E27FC236}">
                <a16:creationId xmlns:a16="http://schemas.microsoft.com/office/drawing/2014/main" id="{6D58EF33-9BB5-A3FD-4B7E-AE0E1F4487EE}"/>
              </a:ext>
            </a:extLst>
          </p:cNvPr>
          <p:cNvSpPr txBox="1"/>
          <p:nvPr/>
        </p:nvSpPr>
        <p:spPr>
          <a:xfrm>
            <a:off x="173704" y="1457967"/>
            <a:ext cx="11322896" cy="1569660"/>
          </a:xfrm>
          <a:prstGeom prst="rect">
            <a:avLst/>
          </a:prstGeom>
          <a:noFill/>
        </p:spPr>
        <p:txBody>
          <a:bodyPr wrap="square">
            <a:spAutoFit/>
          </a:bodyPr>
          <a:lstStyle/>
          <a:p>
            <a:pPr algn="ctr"/>
            <a:r>
              <a:rPr lang="it-IT" sz="3200" b="1" dirty="0" err="1">
                <a:solidFill>
                  <a:schemeClr val="bg1"/>
                </a:solidFill>
                <a:latin typeface="IPRUQR+Marcellus" panose="020B0604020202020204" charset="0"/>
              </a:rPr>
              <a:t>Sasil</a:t>
            </a:r>
            <a:r>
              <a:rPr lang="it-IT" sz="3200" b="1" dirty="0">
                <a:solidFill>
                  <a:schemeClr val="bg1"/>
                </a:solidFill>
                <a:latin typeface="IPRUQR+Marcellus" panose="020B0604020202020204" charset="0"/>
              </a:rPr>
              <a:t>: soluzioni innovative per il</a:t>
            </a:r>
          </a:p>
          <a:p>
            <a:pPr algn="ctr"/>
            <a:r>
              <a:rPr lang="it-IT" sz="3200" b="1" dirty="0">
                <a:solidFill>
                  <a:schemeClr val="bg1"/>
                </a:solidFill>
                <a:latin typeface="IPRUQR+Marcellus" panose="020B0604020202020204" charset="0"/>
              </a:rPr>
              <a:t>trattamento e il riutilizzo dei</a:t>
            </a:r>
          </a:p>
          <a:p>
            <a:pPr algn="ctr"/>
            <a:r>
              <a:rPr lang="it-IT" sz="3200" b="1" dirty="0">
                <a:solidFill>
                  <a:schemeClr val="bg1"/>
                </a:solidFill>
                <a:latin typeface="IPRUQR+Marcellus" panose="020B0604020202020204" charset="0"/>
              </a:rPr>
              <a:t>rifiuti industriali non pericolosi</a:t>
            </a:r>
          </a:p>
        </p:txBody>
      </p:sp>
    </p:spTree>
    <p:extLst>
      <p:ext uri="{BB962C8B-B14F-4D97-AF65-F5344CB8AC3E}">
        <p14:creationId xmlns:p14="http://schemas.microsoft.com/office/powerpoint/2010/main" val="27778098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 name="Immagine 14">
            <a:extLst>
              <a:ext uri="{FF2B5EF4-FFF2-40B4-BE49-F238E27FC236}">
                <a16:creationId xmlns:a16="http://schemas.microsoft.com/office/drawing/2014/main" id="{5F08F54F-4808-AE29-FDB2-0B06500646A2}"/>
              </a:ext>
            </a:extLst>
          </p:cNvPr>
          <p:cNvPicPr>
            <a:picLocks noChangeAspect="1"/>
          </p:cNvPicPr>
          <p:nvPr/>
        </p:nvPicPr>
        <p:blipFill>
          <a:blip r:embed="rId2"/>
          <a:stretch>
            <a:fillRect/>
          </a:stretch>
        </p:blipFill>
        <p:spPr>
          <a:xfrm>
            <a:off x="0" y="-12700"/>
            <a:ext cx="12192000" cy="6858000"/>
          </a:xfrm>
          <a:prstGeom prst="rect">
            <a:avLst/>
          </a:prstGeom>
        </p:spPr>
      </p:pic>
      <p:pic>
        <p:nvPicPr>
          <p:cNvPr id="14" name="Immagine 13">
            <a:extLst>
              <a:ext uri="{FF2B5EF4-FFF2-40B4-BE49-F238E27FC236}">
                <a16:creationId xmlns:a16="http://schemas.microsoft.com/office/drawing/2014/main" id="{059C48FC-BDBF-A878-BB27-D70D9DBE6CCC}"/>
              </a:ext>
            </a:extLst>
          </p:cNvPr>
          <p:cNvPicPr>
            <a:picLocks noChangeAspect="1"/>
          </p:cNvPicPr>
          <p:nvPr/>
        </p:nvPicPr>
        <p:blipFill>
          <a:blip r:embed="rId3"/>
          <a:stretch>
            <a:fillRect/>
          </a:stretch>
        </p:blipFill>
        <p:spPr>
          <a:xfrm>
            <a:off x="6942964" y="2990602"/>
            <a:ext cx="4913676" cy="2776088"/>
          </a:xfrm>
          <a:prstGeom prst="rect">
            <a:avLst/>
          </a:prstGeom>
        </p:spPr>
      </p:pic>
      <p:sp>
        <p:nvSpPr>
          <p:cNvPr id="5" name="object 9">
            <a:extLst>
              <a:ext uri="{FF2B5EF4-FFF2-40B4-BE49-F238E27FC236}">
                <a16:creationId xmlns:a16="http://schemas.microsoft.com/office/drawing/2014/main" id="{156E72DA-9DB8-52E6-BF01-06A5BC2774F8}"/>
              </a:ext>
            </a:extLst>
          </p:cNvPr>
          <p:cNvSpPr txBox="1"/>
          <p:nvPr/>
        </p:nvSpPr>
        <p:spPr>
          <a:xfrm>
            <a:off x="6800183" y="1002211"/>
            <a:ext cx="4177419" cy="172355"/>
          </a:xfrm>
          <a:prstGeom prst="rect">
            <a:avLst/>
          </a:prstGeom>
        </p:spPr>
        <p:txBody>
          <a:bodyPr vert="horz" wrap="square" lIns="0" tIns="0" rIns="0" bIns="0" rtlCol="0">
            <a:spAutoFit/>
          </a:bodyPr>
          <a:lstStyle/>
          <a:p>
            <a:pPr algn="r">
              <a:lnSpc>
                <a:spcPct val="80000"/>
              </a:lnSpc>
            </a:pPr>
            <a:r>
              <a:rPr lang="it-IT" sz="1400" dirty="0">
                <a:solidFill>
                  <a:srgbClr val="005643"/>
                </a:solidFill>
                <a:latin typeface="HP Simplified Hans Light" panose="020B0300000000000000" pitchFamily="34" charset="-122"/>
                <a:ea typeface="HP Simplified Hans Light" panose="020B0300000000000000" pitchFamily="34" charset="-122"/>
                <a:cs typeface="IPRUQR+Marcellus"/>
              </a:rPr>
              <a:t>MINERALI INDUSTRIALI Progetto</a:t>
            </a:r>
          </a:p>
        </p:txBody>
      </p:sp>
      <p:pic>
        <p:nvPicPr>
          <p:cNvPr id="8" name="Immagine 7">
            <a:extLst>
              <a:ext uri="{FF2B5EF4-FFF2-40B4-BE49-F238E27FC236}">
                <a16:creationId xmlns:a16="http://schemas.microsoft.com/office/drawing/2014/main" id="{B9B3B41F-9BCA-0684-7E51-BBBA99FFBDC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64552" y="790624"/>
            <a:ext cx="630438" cy="598942"/>
          </a:xfrm>
          <a:prstGeom prst="rect">
            <a:avLst/>
          </a:prstGeom>
        </p:spPr>
      </p:pic>
      <p:sp>
        <p:nvSpPr>
          <p:cNvPr id="2" name="CasellaDiTesto 1">
            <a:extLst>
              <a:ext uri="{FF2B5EF4-FFF2-40B4-BE49-F238E27FC236}">
                <a16:creationId xmlns:a16="http://schemas.microsoft.com/office/drawing/2014/main" id="{6406C4EF-1A29-1DFD-452D-E5CE1F1CC1F1}"/>
              </a:ext>
            </a:extLst>
          </p:cNvPr>
          <p:cNvSpPr txBox="1"/>
          <p:nvPr/>
        </p:nvSpPr>
        <p:spPr>
          <a:xfrm>
            <a:off x="479376" y="1892094"/>
            <a:ext cx="6939464" cy="800219"/>
          </a:xfrm>
          <a:prstGeom prst="rect">
            <a:avLst/>
          </a:prstGeom>
          <a:noFill/>
        </p:spPr>
        <p:txBody>
          <a:bodyPr wrap="none" rtlCol="0">
            <a:spAutoFit/>
          </a:bodyPr>
          <a:lstStyle/>
          <a:p>
            <a:r>
              <a:rPr lang="it-IT" sz="1400" dirty="0">
                <a:latin typeface="Garamond" panose="02020404030301010803" pitchFamily="18" charset="0"/>
              </a:rPr>
              <a:t>SASIL S.r.l. opera dal 1975 nel Biellese Orientale nel settore minerario: i giacimenti si trovano nei</a:t>
            </a:r>
          </a:p>
          <a:p>
            <a:r>
              <a:rPr lang="it-IT" sz="1400" dirty="0">
                <a:latin typeface="Garamond" panose="02020404030301010803" pitchFamily="18" charset="0"/>
              </a:rPr>
              <a:t>Comuni di Curino e Masserano e lo stabilimento è nel Comune di Brusnengo.</a:t>
            </a:r>
          </a:p>
          <a:p>
            <a:endParaRPr lang="it-IT" dirty="0"/>
          </a:p>
        </p:txBody>
      </p:sp>
      <p:sp>
        <p:nvSpPr>
          <p:cNvPr id="10" name="CasellaDiTesto 9">
            <a:extLst>
              <a:ext uri="{FF2B5EF4-FFF2-40B4-BE49-F238E27FC236}">
                <a16:creationId xmlns:a16="http://schemas.microsoft.com/office/drawing/2014/main" id="{AEA8AB1A-EB51-6E8F-1B9D-AB30F20B4D40}"/>
              </a:ext>
            </a:extLst>
          </p:cNvPr>
          <p:cNvSpPr txBox="1"/>
          <p:nvPr/>
        </p:nvSpPr>
        <p:spPr>
          <a:xfrm>
            <a:off x="479376" y="2438391"/>
            <a:ext cx="6638612" cy="1015663"/>
          </a:xfrm>
          <a:prstGeom prst="rect">
            <a:avLst/>
          </a:prstGeom>
          <a:noFill/>
        </p:spPr>
        <p:txBody>
          <a:bodyPr wrap="none" rtlCol="0">
            <a:spAutoFit/>
          </a:bodyPr>
          <a:lstStyle/>
          <a:p>
            <a:r>
              <a:rPr lang="it-IT" sz="1400" dirty="0">
                <a:latin typeface="Garamond" panose="02020404030301010803" pitchFamily="18" charset="0"/>
              </a:rPr>
              <a:t>Produce sabbie feldspatiche, sabbie silicee, sabbie di vetro lavate e feldspati per l'industria</a:t>
            </a:r>
          </a:p>
          <a:p>
            <a:r>
              <a:rPr lang="it-IT" sz="1400" dirty="0">
                <a:latin typeface="Garamond" panose="02020404030301010803" pitchFamily="18" charset="0"/>
              </a:rPr>
              <a:t>dell'</a:t>
            </a:r>
            <a:r>
              <a:rPr lang="it-IT" sz="1400" dirty="0" err="1">
                <a:latin typeface="Garamond" panose="02020404030301010803" pitchFamily="18" charset="0"/>
              </a:rPr>
              <a:t>engineered</a:t>
            </a:r>
            <a:r>
              <a:rPr lang="it-IT" sz="1400" dirty="0">
                <a:latin typeface="Garamond" panose="02020404030301010803" pitchFamily="18" charset="0"/>
              </a:rPr>
              <a:t> stone, del vetro, della ceramica, dei sanitari e dell'edilizia, gestendo un ciclo di</a:t>
            </a:r>
          </a:p>
          <a:p>
            <a:r>
              <a:rPr lang="it-IT" sz="1400" dirty="0">
                <a:latin typeface="Garamond" panose="02020404030301010803" pitchFamily="18" charset="0"/>
              </a:rPr>
              <a:t>trattamento minerario completo.</a:t>
            </a:r>
          </a:p>
          <a:p>
            <a:endParaRPr lang="it-IT" dirty="0"/>
          </a:p>
        </p:txBody>
      </p:sp>
      <p:sp>
        <p:nvSpPr>
          <p:cNvPr id="12" name="CasellaDiTesto 11">
            <a:extLst>
              <a:ext uri="{FF2B5EF4-FFF2-40B4-BE49-F238E27FC236}">
                <a16:creationId xmlns:a16="http://schemas.microsoft.com/office/drawing/2014/main" id="{D0C6CEE9-4F6F-24A0-C7CE-9C419EB8705A}"/>
              </a:ext>
            </a:extLst>
          </p:cNvPr>
          <p:cNvSpPr txBox="1"/>
          <p:nvPr/>
        </p:nvSpPr>
        <p:spPr>
          <a:xfrm>
            <a:off x="479376" y="3443665"/>
            <a:ext cx="4741876" cy="1231106"/>
          </a:xfrm>
          <a:prstGeom prst="rect">
            <a:avLst/>
          </a:prstGeom>
          <a:noFill/>
        </p:spPr>
        <p:txBody>
          <a:bodyPr wrap="none" rtlCol="0">
            <a:spAutoFit/>
          </a:bodyPr>
          <a:lstStyle/>
          <a:p>
            <a:r>
              <a:rPr lang="it-IT" sz="1400" dirty="0">
                <a:latin typeface="Garamond" panose="02020404030301010803" pitchFamily="18" charset="0"/>
              </a:rPr>
              <a:t>Da vari anni si è specializzata nel recupero degli scarti</a:t>
            </a:r>
          </a:p>
          <a:p>
            <a:r>
              <a:rPr lang="it-IT" sz="1400" dirty="0">
                <a:latin typeface="Garamond" panose="02020404030301010803" pitchFamily="18" charset="0"/>
              </a:rPr>
              <a:t>industriali non pericolosi di diversa provenienza,</a:t>
            </a:r>
          </a:p>
          <a:p>
            <a:r>
              <a:rPr lang="it-IT" sz="1400" dirty="0">
                <a:latin typeface="Garamond" panose="02020404030301010803" pitchFamily="18" charset="0"/>
              </a:rPr>
              <a:t>mettendo a punto innovativi processi di trattamento in ambito di </a:t>
            </a:r>
          </a:p>
          <a:p>
            <a:r>
              <a:rPr lang="it-IT" sz="1400" b="1" dirty="0">
                <a:latin typeface="Garamond" panose="02020404030301010803" pitchFamily="18" charset="0"/>
              </a:rPr>
              <a:t>economia circolare</a:t>
            </a:r>
            <a:r>
              <a:rPr lang="it-IT" sz="1400" dirty="0">
                <a:latin typeface="Garamond" panose="02020404030301010803" pitchFamily="18" charset="0"/>
              </a:rPr>
              <a:t>.</a:t>
            </a:r>
          </a:p>
          <a:p>
            <a:endParaRPr lang="it-IT" dirty="0"/>
          </a:p>
        </p:txBody>
      </p:sp>
      <p:sp>
        <p:nvSpPr>
          <p:cNvPr id="13" name="CasellaDiTesto 12">
            <a:extLst>
              <a:ext uri="{FF2B5EF4-FFF2-40B4-BE49-F238E27FC236}">
                <a16:creationId xmlns:a16="http://schemas.microsoft.com/office/drawing/2014/main" id="{FBFFCAD8-6AD0-D8AE-A07B-6579E97E73E6}"/>
              </a:ext>
            </a:extLst>
          </p:cNvPr>
          <p:cNvSpPr txBox="1"/>
          <p:nvPr/>
        </p:nvSpPr>
        <p:spPr>
          <a:xfrm>
            <a:off x="481336" y="4584407"/>
            <a:ext cx="4168577" cy="954107"/>
          </a:xfrm>
          <a:prstGeom prst="rect">
            <a:avLst/>
          </a:prstGeom>
          <a:noFill/>
        </p:spPr>
        <p:txBody>
          <a:bodyPr wrap="none" rtlCol="0">
            <a:spAutoFit/>
          </a:bodyPr>
          <a:lstStyle/>
          <a:p>
            <a:r>
              <a:rPr lang="it-IT" sz="1400" dirty="0">
                <a:latin typeface="Garamond" panose="02020404030301010803" pitchFamily="18" charset="0"/>
              </a:rPr>
              <a:t>Collateralmente ha sviluppato alcuni </a:t>
            </a:r>
            <a:r>
              <a:rPr lang="it-IT" sz="1400" b="1" dirty="0">
                <a:latin typeface="Garamond" panose="02020404030301010803" pitchFamily="18" charset="0"/>
              </a:rPr>
              <a:t>progetti di valenza</a:t>
            </a:r>
          </a:p>
          <a:p>
            <a:r>
              <a:rPr lang="it-IT" sz="1400" b="1" dirty="0">
                <a:latin typeface="Garamond" panose="02020404030301010803" pitchFamily="18" charset="0"/>
              </a:rPr>
              <a:t>ambientale ed energetica</a:t>
            </a:r>
            <a:r>
              <a:rPr lang="it-IT" sz="1400" dirty="0">
                <a:latin typeface="Garamond" panose="02020404030301010803" pitchFamily="18" charset="0"/>
              </a:rPr>
              <a:t> che hanno già permesso di</a:t>
            </a:r>
          </a:p>
          <a:p>
            <a:r>
              <a:rPr lang="it-IT" sz="1400" b="1" dirty="0">
                <a:latin typeface="Garamond" panose="02020404030301010803" pitchFamily="18" charset="0"/>
              </a:rPr>
              <a:t>ridurre notevolmente le emissioni di CO2 </a:t>
            </a:r>
            <a:r>
              <a:rPr lang="it-IT" sz="1400" dirty="0">
                <a:latin typeface="Garamond" panose="02020404030301010803" pitchFamily="18" charset="0"/>
              </a:rPr>
              <a:t>come</a:t>
            </a:r>
          </a:p>
          <a:p>
            <a:r>
              <a:rPr lang="it-IT" sz="1400" dirty="0">
                <a:latin typeface="Garamond" panose="02020404030301010803" pitchFamily="18" charset="0"/>
              </a:rPr>
              <a:t>conseguenza dell'ottimizzazione dei consumi energetici.</a:t>
            </a:r>
          </a:p>
        </p:txBody>
      </p:sp>
      <p:pic>
        <p:nvPicPr>
          <p:cNvPr id="9" name="Immagine 8">
            <a:extLst>
              <a:ext uri="{FF2B5EF4-FFF2-40B4-BE49-F238E27FC236}">
                <a16:creationId xmlns:a16="http://schemas.microsoft.com/office/drawing/2014/main" id="{1919C33F-0048-D23B-DC8D-7EFCDC40ACA7}"/>
              </a:ext>
            </a:extLst>
          </p:cNvPr>
          <p:cNvPicPr>
            <a:picLocks noChangeAspect="1"/>
          </p:cNvPicPr>
          <p:nvPr/>
        </p:nvPicPr>
        <p:blipFill>
          <a:blip r:embed="rId5"/>
          <a:stretch>
            <a:fillRect/>
          </a:stretch>
        </p:blipFill>
        <p:spPr>
          <a:xfrm>
            <a:off x="-13270" y="-14765"/>
            <a:ext cx="12192000" cy="554736"/>
          </a:xfrm>
          <a:prstGeom prst="rect">
            <a:avLst/>
          </a:prstGeom>
        </p:spPr>
      </p:pic>
      <p:sp>
        <p:nvSpPr>
          <p:cNvPr id="6" name="CasellaDiTesto 5">
            <a:extLst>
              <a:ext uri="{FF2B5EF4-FFF2-40B4-BE49-F238E27FC236}">
                <a16:creationId xmlns:a16="http://schemas.microsoft.com/office/drawing/2014/main" id="{23E87186-FF9E-99C8-F25E-D85BC4102ED6}"/>
              </a:ext>
            </a:extLst>
          </p:cNvPr>
          <p:cNvSpPr txBox="1"/>
          <p:nvPr/>
        </p:nvSpPr>
        <p:spPr>
          <a:xfrm>
            <a:off x="407368" y="85406"/>
            <a:ext cx="184731" cy="369332"/>
          </a:xfrm>
          <a:prstGeom prst="rect">
            <a:avLst/>
          </a:prstGeom>
          <a:noFill/>
        </p:spPr>
        <p:txBody>
          <a:bodyPr wrap="none" rtlCol="0">
            <a:spAutoFit/>
          </a:bodyPr>
          <a:lstStyle/>
          <a:p>
            <a:endParaRPr lang="it-IT" dirty="0"/>
          </a:p>
        </p:txBody>
      </p:sp>
      <p:sp>
        <p:nvSpPr>
          <p:cNvPr id="16" name="CasellaDiTesto 15">
            <a:extLst>
              <a:ext uri="{FF2B5EF4-FFF2-40B4-BE49-F238E27FC236}">
                <a16:creationId xmlns:a16="http://schemas.microsoft.com/office/drawing/2014/main" id="{F73B4B5A-039C-2A24-AC01-F24E03310966}"/>
              </a:ext>
            </a:extLst>
          </p:cNvPr>
          <p:cNvSpPr txBox="1"/>
          <p:nvPr/>
        </p:nvSpPr>
        <p:spPr>
          <a:xfrm>
            <a:off x="164619" y="78010"/>
            <a:ext cx="435379" cy="352509"/>
          </a:xfrm>
          <a:prstGeom prst="rect">
            <a:avLst/>
          </a:prstGeom>
          <a:noFill/>
        </p:spPr>
        <p:txBody>
          <a:bodyPr wrap="square" rtlCol="0">
            <a:spAutoFit/>
          </a:bodyPr>
          <a:lstStyle/>
          <a:p>
            <a:endParaRPr lang="it-IT" dirty="0"/>
          </a:p>
        </p:txBody>
      </p:sp>
      <p:sp>
        <p:nvSpPr>
          <p:cNvPr id="17" name="Rettangolo 16">
            <a:extLst>
              <a:ext uri="{FF2B5EF4-FFF2-40B4-BE49-F238E27FC236}">
                <a16:creationId xmlns:a16="http://schemas.microsoft.com/office/drawing/2014/main" id="{014929BB-E6E6-77CE-F8E4-D87EDA0D2BDA}"/>
              </a:ext>
            </a:extLst>
          </p:cNvPr>
          <p:cNvSpPr/>
          <p:nvPr/>
        </p:nvSpPr>
        <p:spPr>
          <a:xfrm>
            <a:off x="172206" y="85406"/>
            <a:ext cx="480662" cy="369333"/>
          </a:xfrm>
          <a:prstGeom prst="rect">
            <a:avLst/>
          </a:prstGeom>
          <a:solidFill>
            <a:schemeClr val="bg1"/>
          </a:solidFill>
          <a:ln>
            <a:solidFill>
              <a:srgbClr val="00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c</a:t>
            </a:r>
          </a:p>
        </p:txBody>
      </p:sp>
      <p:sp>
        <p:nvSpPr>
          <p:cNvPr id="18" name="CasellaDiTesto 17">
            <a:extLst>
              <a:ext uri="{FF2B5EF4-FFF2-40B4-BE49-F238E27FC236}">
                <a16:creationId xmlns:a16="http://schemas.microsoft.com/office/drawing/2014/main" id="{D765AED9-F402-2112-9C3A-D6A1B4F1BF66}"/>
              </a:ext>
            </a:extLst>
          </p:cNvPr>
          <p:cNvSpPr txBox="1"/>
          <p:nvPr/>
        </p:nvSpPr>
        <p:spPr>
          <a:xfrm>
            <a:off x="217322" y="50609"/>
            <a:ext cx="374777" cy="400110"/>
          </a:xfrm>
          <a:prstGeom prst="rect">
            <a:avLst/>
          </a:prstGeom>
          <a:noFill/>
        </p:spPr>
        <p:txBody>
          <a:bodyPr wrap="square" rtlCol="0">
            <a:spAutoFit/>
          </a:bodyPr>
          <a:lstStyle/>
          <a:p>
            <a:pPr algn="ctr"/>
            <a:r>
              <a:rPr lang="it-IT" sz="2000" b="1" dirty="0">
                <a:solidFill>
                  <a:srgbClr val="006600"/>
                </a:solidFill>
                <a:latin typeface="Amasis MT Pro Light" panose="020F0502020204030204" pitchFamily="18" charset="0"/>
                <a:cs typeface="Abhaya Libre Italics" panose="020B0604020202020204" charset="0"/>
              </a:rPr>
              <a:t>C</a:t>
            </a:r>
          </a:p>
        </p:txBody>
      </p:sp>
      <p:sp>
        <p:nvSpPr>
          <p:cNvPr id="3" name="object 3"/>
          <p:cNvSpPr txBox="1"/>
          <p:nvPr/>
        </p:nvSpPr>
        <p:spPr>
          <a:xfrm>
            <a:off x="809314" y="-220968"/>
            <a:ext cx="11064390" cy="688330"/>
          </a:xfrm>
          <a:prstGeom prst="rect">
            <a:avLst/>
          </a:prstGeom>
        </p:spPr>
        <p:txBody>
          <a:bodyPr vert="horz" wrap="square" lIns="0" tIns="0" rIns="0" bIns="0" rtlCol="0">
            <a:spAutoFit/>
          </a:bodyPr>
          <a:lstStyle/>
          <a:p>
            <a:pPr marL="0" marR="0">
              <a:lnSpc>
                <a:spcPts val="6268"/>
              </a:lnSpc>
              <a:spcBef>
                <a:spcPts val="0"/>
              </a:spcBef>
              <a:spcAft>
                <a:spcPts val="0"/>
              </a:spcAft>
            </a:pPr>
            <a:r>
              <a:rPr lang="it-IT" sz="2400" b="1" spc="-10" dirty="0" err="1">
                <a:solidFill>
                  <a:schemeClr val="bg1"/>
                </a:solidFill>
                <a:latin typeface="IPRUQR+Marcellus"/>
                <a:cs typeface="IPRUQR+Marcellus"/>
              </a:rPr>
              <a:t>Sasil</a:t>
            </a:r>
            <a:r>
              <a:rPr lang="it-IT" sz="2400" b="1" spc="-10" dirty="0">
                <a:solidFill>
                  <a:schemeClr val="bg1"/>
                </a:solidFill>
                <a:latin typeface="IPRUQR+Marcellus"/>
                <a:cs typeface="IPRUQR+Marcellus"/>
              </a:rPr>
              <a:t> </a:t>
            </a:r>
            <a:endParaRPr sz="2400" b="1" spc="-10" dirty="0">
              <a:solidFill>
                <a:schemeClr val="bg1"/>
              </a:solidFill>
              <a:latin typeface="IPRUQR+Marcellus"/>
              <a:cs typeface="IPRUQR+Marcellus"/>
            </a:endParaRPr>
          </a:p>
        </p:txBody>
      </p:sp>
      <p:sp>
        <p:nvSpPr>
          <p:cNvPr id="19" name="Rettangolo 18">
            <a:extLst>
              <a:ext uri="{FF2B5EF4-FFF2-40B4-BE49-F238E27FC236}">
                <a16:creationId xmlns:a16="http://schemas.microsoft.com/office/drawing/2014/main" id="{D6BBFDE3-2C5E-7AEC-70F8-4661E782203E}"/>
              </a:ext>
            </a:extLst>
          </p:cNvPr>
          <p:cNvSpPr/>
          <p:nvPr/>
        </p:nvSpPr>
        <p:spPr>
          <a:xfrm>
            <a:off x="-1" y="6014938"/>
            <a:ext cx="12192000" cy="906045"/>
          </a:xfrm>
          <a:prstGeom prst="rect">
            <a:avLst/>
          </a:prstGeom>
          <a:solidFill>
            <a:srgbClr val="0066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20" name="object 9">
            <a:extLst>
              <a:ext uri="{FF2B5EF4-FFF2-40B4-BE49-F238E27FC236}">
                <a16:creationId xmlns:a16="http://schemas.microsoft.com/office/drawing/2014/main" id="{0D08818F-774C-4448-43A7-061A600BD8D0}"/>
              </a:ext>
            </a:extLst>
          </p:cNvPr>
          <p:cNvSpPr txBox="1"/>
          <p:nvPr/>
        </p:nvSpPr>
        <p:spPr>
          <a:xfrm>
            <a:off x="1179624" y="6381782"/>
            <a:ext cx="4844368" cy="344710"/>
          </a:xfrm>
          <a:prstGeom prst="rect">
            <a:avLst/>
          </a:prstGeom>
        </p:spPr>
        <p:txBody>
          <a:bodyPr vert="horz" wrap="square" lIns="0" tIns="0" rIns="0" bIns="0" rtlCol="0">
            <a:spAutoFit/>
          </a:bodyPr>
          <a:lstStyle/>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MINERALI INDUSTRIALI – Economia Circolare </a:t>
            </a:r>
          </a:p>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                                                  Esempi virtuosi in ambito minerario </a:t>
            </a:r>
          </a:p>
        </p:txBody>
      </p:sp>
      <p:pic>
        <p:nvPicPr>
          <p:cNvPr id="21" name="Immagine 20" descr="Immagine che contiene testo, Carattere, poster, Elementi grafici&#10;&#10;Descrizione generata automaticamente">
            <a:extLst>
              <a:ext uri="{FF2B5EF4-FFF2-40B4-BE49-F238E27FC236}">
                <a16:creationId xmlns:a16="http://schemas.microsoft.com/office/drawing/2014/main" id="{260847ED-B47B-C1E1-DE1E-F803D7A04CC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7787" y="6148717"/>
            <a:ext cx="576064" cy="547285"/>
          </a:xfrm>
          <a:prstGeom prst="rect">
            <a:avLst/>
          </a:prstGeom>
        </p:spPr>
      </p:pic>
    </p:spTree>
    <p:extLst>
      <p:ext uri="{BB962C8B-B14F-4D97-AF65-F5344CB8AC3E}">
        <p14:creationId xmlns:p14="http://schemas.microsoft.com/office/powerpoint/2010/main" val="17249132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 name="Immagine 18">
            <a:extLst>
              <a:ext uri="{FF2B5EF4-FFF2-40B4-BE49-F238E27FC236}">
                <a16:creationId xmlns:a16="http://schemas.microsoft.com/office/drawing/2014/main" id="{763A6337-2516-07A2-89EE-F6B947AFA43A}"/>
              </a:ext>
            </a:extLst>
          </p:cNvPr>
          <p:cNvPicPr>
            <a:picLocks noChangeAspect="1"/>
          </p:cNvPicPr>
          <p:nvPr/>
        </p:nvPicPr>
        <p:blipFill>
          <a:blip r:embed="rId2"/>
          <a:stretch>
            <a:fillRect/>
          </a:stretch>
        </p:blipFill>
        <p:spPr>
          <a:xfrm>
            <a:off x="623392" y="581849"/>
            <a:ext cx="10431331" cy="5649113"/>
          </a:xfrm>
          <a:prstGeom prst="rect">
            <a:avLst/>
          </a:prstGeom>
        </p:spPr>
      </p:pic>
      <p:sp>
        <p:nvSpPr>
          <p:cNvPr id="4" name="Rettangolo 3">
            <a:extLst>
              <a:ext uri="{FF2B5EF4-FFF2-40B4-BE49-F238E27FC236}">
                <a16:creationId xmlns:a16="http://schemas.microsoft.com/office/drawing/2014/main" id="{C6B9FF38-1659-8AFC-7D98-0D2B223ABB0D}"/>
              </a:ext>
            </a:extLst>
          </p:cNvPr>
          <p:cNvSpPr/>
          <p:nvPr/>
        </p:nvSpPr>
        <p:spPr>
          <a:xfrm>
            <a:off x="-1" y="0"/>
            <a:ext cx="12192000" cy="554636"/>
          </a:xfrm>
          <a:prstGeom prst="rect">
            <a:avLst/>
          </a:prstGeom>
          <a:solidFill>
            <a:srgbClr val="0066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67" name="object 5"/>
          <p:cNvSpPr txBox="1"/>
          <p:nvPr/>
        </p:nvSpPr>
        <p:spPr>
          <a:xfrm>
            <a:off x="11496600" y="6230962"/>
            <a:ext cx="517125" cy="382797"/>
          </a:xfrm>
          <a:prstGeom prst="rect">
            <a:avLst/>
          </a:prstGeom>
        </p:spPr>
        <p:txBody>
          <a:bodyPr vert="horz" wrap="square" lIns="0" tIns="0" rIns="0" bIns="0" rtlCol="0">
            <a:spAutoFit/>
          </a:bodyPr>
          <a:lstStyle/>
          <a:p>
            <a:pPr marL="0" marR="0" algn="ctr">
              <a:lnSpc>
                <a:spcPts val="3536"/>
              </a:lnSpc>
              <a:spcBef>
                <a:spcPts val="0"/>
              </a:spcBef>
              <a:spcAft>
                <a:spcPts val="0"/>
              </a:spcAft>
            </a:pPr>
            <a:r>
              <a:rPr lang="it-IT" sz="1200" i="1" dirty="0">
                <a:solidFill>
                  <a:schemeClr val="bg1">
                    <a:lumMod val="65000"/>
                  </a:schemeClr>
                </a:solidFill>
                <a:latin typeface="WSORAQ+Abhaya Libre Medium"/>
                <a:cs typeface="WSORAQ+Abhaya Libre Medium"/>
              </a:rPr>
              <a:t>4</a:t>
            </a:r>
            <a:endParaRPr sz="1200" i="1" dirty="0">
              <a:solidFill>
                <a:schemeClr val="bg1">
                  <a:lumMod val="65000"/>
                </a:schemeClr>
              </a:solidFill>
              <a:latin typeface="WSORAQ+Abhaya Libre Medium"/>
              <a:cs typeface="WSORAQ+Abhaya Libre Medium"/>
            </a:endParaRPr>
          </a:p>
        </p:txBody>
      </p:sp>
      <p:sp>
        <p:nvSpPr>
          <p:cNvPr id="13" name="object 9">
            <a:extLst>
              <a:ext uri="{FF2B5EF4-FFF2-40B4-BE49-F238E27FC236}">
                <a16:creationId xmlns:a16="http://schemas.microsoft.com/office/drawing/2014/main" id="{E143A7BF-3F6B-F114-AA8A-D8B0EDE0D013}"/>
              </a:ext>
            </a:extLst>
          </p:cNvPr>
          <p:cNvSpPr txBox="1"/>
          <p:nvPr/>
        </p:nvSpPr>
        <p:spPr>
          <a:xfrm>
            <a:off x="1179624" y="6381782"/>
            <a:ext cx="4177419" cy="172355"/>
          </a:xfrm>
          <a:prstGeom prst="rect">
            <a:avLst/>
          </a:prstGeom>
        </p:spPr>
        <p:txBody>
          <a:bodyPr vert="horz" wrap="square" lIns="0" tIns="0" rIns="0" bIns="0" rtlCol="0">
            <a:spAutoFit/>
          </a:bodyPr>
          <a:lstStyle/>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MINERALI INDUSTRIALI Progetto</a:t>
            </a:r>
          </a:p>
        </p:txBody>
      </p:sp>
      <p:pic>
        <p:nvPicPr>
          <p:cNvPr id="14" name="Immagine 13" descr="Immagine che contiene testo, Carattere, poster, Elementi grafici&#10;&#10;Descrizione generata automaticamente">
            <a:extLst>
              <a:ext uri="{FF2B5EF4-FFF2-40B4-BE49-F238E27FC236}">
                <a16:creationId xmlns:a16="http://schemas.microsoft.com/office/drawing/2014/main" id="{875F0B26-E460-C7C9-A585-6BCDF714590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787" y="6148717"/>
            <a:ext cx="576064" cy="547285"/>
          </a:xfrm>
          <a:prstGeom prst="rect">
            <a:avLst/>
          </a:prstGeom>
        </p:spPr>
      </p:pic>
      <p:sp>
        <p:nvSpPr>
          <p:cNvPr id="21" name="Rettangolo 20">
            <a:extLst>
              <a:ext uri="{FF2B5EF4-FFF2-40B4-BE49-F238E27FC236}">
                <a16:creationId xmlns:a16="http://schemas.microsoft.com/office/drawing/2014/main" id="{56871665-55E1-E98D-D1D0-1C03AC357BF6}"/>
              </a:ext>
            </a:extLst>
          </p:cNvPr>
          <p:cNvSpPr/>
          <p:nvPr/>
        </p:nvSpPr>
        <p:spPr>
          <a:xfrm>
            <a:off x="1991544" y="1622450"/>
            <a:ext cx="4824536" cy="92333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7" name="CasellaDiTesto 16">
            <a:extLst>
              <a:ext uri="{FF2B5EF4-FFF2-40B4-BE49-F238E27FC236}">
                <a16:creationId xmlns:a16="http://schemas.microsoft.com/office/drawing/2014/main" id="{FA01688E-C082-20B4-E5FF-EEF116F6578D}"/>
              </a:ext>
            </a:extLst>
          </p:cNvPr>
          <p:cNvSpPr txBox="1"/>
          <p:nvPr/>
        </p:nvSpPr>
        <p:spPr>
          <a:xfrm>
            <a:off x="335360" y="1759311"/>
            <a:ext cx="6100548" cy="523220"/>
          </a:xfrm>
          <a:prstGeom prst="rect">
            <a:avLst/>
          </a:prstGeom>
          <a:noFill/>
        </p:spPr>
        <p:txBody>
          <a:bodyPr wrap="square">
            <a:spAutoFit/>
          </a:bodyPr>
          <a:lstStyle/>
          <a:p>
            <a:r>
              <a:rPr lang="it-IT" sz="1400" dirty="0">
                <a:latin typeface="Garamond" panose="02020404030301010803" pitchFamily="18" charset="0"/>
              </a:rPr>
              <a:t>ATTUALMENTE SASIL E' AUTORIZZATA A TRATTARE 250.000 TON/ANNO DI MATERIALI IN OTTICA DI ECONOMIA CIRCOLARE</a:t>
            </a:r>
          </a:p>
        </p:txBody>
      </p:sp>
      <p:sp>
        <p:nvSpPr>
          <p:cNvPr id="3" name="Rettangolo 2">
            <a:extLst>
              <a:ext uri="{FF2B5EF4-FFF2-40B4-BE49-F238E27FC236}">
                <a16:creationId xmlns:a16="http://schemas.microsoft.com/office/drawing/2014/main" id="{CF598364-ABB6-84D5-A532-F0BDFF84311D}"/>
              </a:ext>
            </a:extLst>
          </p:cNvPr>
          <p:cNvSpPr/>
          <p:nvPr/>
        </p:nvSpPr>
        <p:spPr>
          <a:xfrm>
            <a:off x="0" y="5939255"/>
            <a:ext cx="12192000" cy="906045"/>
          </a:xfrm>
          <a:prstGeom prst="rect">
            <a:avLst/>
          </a:prstGeom>
          <a:solidFill>
            <a:srgbClr val="0066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5" name="object 9">
            <a:extLst>
              <a:ext uri="{FF2B5EF4-FFF2-40B4-BE49-F238E27FC236}">
                <a16:creationId xmlns:a16="http://schemas.microsoft.com/office/drawing/2014/main" id="{A04959A6-333D-8DA4-ED15-E7253CF58F37}"/>
              </a:ext>
            </a:extLst>
          </p:cNvPr>
          <p:cNvSpPr txBox="1"/>
          <p:nvPr/>
        </p:nvSpPr>
        <p:spPr>
          <a:xfrm>
            <a:off x="1179625" y="6306099"/>
            <a:ext cx="4844368" cy="344710"/>
          </a:xfrm>
          <a:prstGeom prst="rect">
            <a:avLst/>
          </a:prstGeom>
        </p:spPr>
        <p:txBody>
          <a:bodyPr vert="horz" wrap="square" lIns="0" tIns="0" rIns="0" bIns="0" rtlCol="0">
            <a:spAutoFit/>
          </a:bodyPr>
          <a:lstStyle/>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MINERALI INDUSTRIALI – Economia Circolare </a:t>
            </a:r>
          </a:p>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                                                  Esempi virtuosi in ambito minerario </a:t>
            </a:r>
          </a:p>
        </p:txBody>
      </p:sp>
      <p:pic>
        <p:nvPicPr>
          <p:cNvPr id="6" name="Immagine 5" descr="Immagine che contiene testo, Carattere, poster, Elementi grafici&#10;&#10;Descrizione generata automaticamente">
            <a:extLst>
              <a:ext uri="{FF2B5EF4-FFF2-40B4-BE49-F238E27FC236}">
                <a16:creationId xmlns:a16="http://schemas.microsoft.com/office/drawing/2014/main" id="{2AC39D8A-7FB8-CBA7-B033-56DA9ADFFCE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788" y="6073034"/>
            <a:ext cx="576064" cy="547285"/>
          </a:xfrm>
          <a:prstGeom prst="rect">
            <a:avLst/>
          </a:prstGeom>
        </p:spPr>
      </p:pic>
    </p:spTree>
    <p:extLst>
      <p:ext uri="{BB962C8B-B14F-4D97-AF65-F5344CB8AC3E}">
        <p14:creationId xmlns:p14="http://schemas.microsoft.com/office/powerpoint/2010/main" val="24163128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 name="Picture 2">
            <a:extLst>
              <a:ext uri="{FF2B5EF4-FFF2-40B4-BE49-F238E27FC236}">
                <a16:creationId xmlns:a16="http://schemas.microsoft.com/office/drawing/2014/main" id="{CF6A4FBF-2FBC-C37F-CD7A-AC6BF42BCABB}"/>
              </a:ext>
            </a:extLst>
          </p:cNvPr>
          <p:cNvPicPr>
            <a:picLocks noChangeAspect="1"/>
          </p:cNvPicPr>
          <p:nvPr/>
        </p:nvPicPr>
        <p:blipFill>
          <a:blip r:embed="rId2">
            <a:alphaModFix amt="20000"/>
          </a:blip>
          <a:srcRect l="3547" t="19595" b="23143"/>
          <a:stretch>
            <a:fillRect/>
          </a:stretch>
        </p:blipFill>
        <p:spPr>
          <a:xfrm>
            <a:off x="0" y="0"/>
            <a:ext cx="12192000" cy="6858000"/>
          </a:xfrm>
          <a:prstGeom prst="rect">
            <a:avLst/>
          </a:prstGeom>
        </p:spPr>
      </p:pic>
      <p:sp>
        <p:nvSpPr>
          <p:cNvPr id="3" name="object 3"/>
          <p:cNvSpPr txBox="1"/>
          <p:nvPr/>
        </p:nvSpPr>
        <p:spPr>
          <a:xfrm>
            <a:off x="393156" y="713506"/>
            <a:ext cx="7571588" cy="1231106"/>
          </a:xfrm>
          <a:prstGeom prst="rect">
            <a:avLst/>
          </a:prstGeom>
        </p:spPr>
        <p:txBody>
          <a:bodyPr vert="horz" wrap="square" lIns="0" tIns="0" rIns="0" bIns="0" rtlCol="0">
            <a:spAutoFit/>
          </a:bodyPr>
          <a:lstStyle/>
          <a:p>
            <a:pPr marL="0" marR="0">
              <a:spcBef>
                <a:spcPts val="0"/>
              </a:spcBef>
              <a:spcAft>
                <a:spcPts val="0"/>
              </a:spcAft>
            </a:pPr>
            <a:r>
              <a:rPr lang="it-IT" sz="4000" spc="-10" dirty="0" err="1">
                <a:solidFill>
                  <a:srgbClr val="014B56"/>
                </a:solidFill>
                <a:latin typeface="IPRUQR+Marcellus"/>
                <a:cs typeface="IPRUQR+Marcellus"/>
              </a:rPr>
              <a:t>Sasil</a:t>
            </a:r>
            <a:endParaRPr lang="it-IT" sz="4000" spc="-10" dirty="0">
              <a:solidFill>
                <a:srgbClr val="014B56"/>
              </a:solidFill>
              <a:latin typeface="IPRUQR+Marcellus"/>
              <a:cs typeface="IPRUQR+Marcellus"/>
            </a:endParaRPr>
          </a:p>
          <a:p>
            <a:pPr marL="0" marR="0">
              <a:spcBef>
                <a:spcPts val="0"/>
              </a:spcBef>
              <a:spcAft>
                <a:spcPts val="0"/>
              </a:spcAft>
            </a:pPr>
            <a:r>
              <a:rPr lang="it-IT" sz="4000" spc="-10" dirty="0">
                <a:solidFill>
                  <a:srgbClr val="014B56"/>
                </a:solidFill>
                <a:latin typeface="IPRUQR+Marcellus"/>
                <a:cs typeface="IPRUQR+Marcellus"/>
              </a:rPr>
              <a:t>e il rottame di Vetro</a:t>
            </a:r>
            <a:endParaRPr sz="4000" spc="-10" dirty="0">
              <a:solidFill>
                <a:srgbClr val="014B56"/>
              </a:solidFill>
              <a:latin typeface="IPRUQR+Marcellus"/>
              <a:cs typeface="IPRUQR+Marcellus"/>
            </a:endParaRPr>
          </a:p>
        </p:txBody>
      </p:sp>
      <p:sp>
        <p:nvSpPr>
          <p:cNvPr id="8" name="object 9">
            <a:extLst>
              <a:ext uri="{FF2B5EF4-FFF2-40B4-BE49-F238E27FC236}">
                <a16:creationId xmlns:a16="http://schemas.microsoft.com/office/drawing/2014/main" id="{0FB5F425-30BF-85E2-4BB6-23036EFEA98F}"/>
              </a:ext>
            </a:extLst>
          </p:cNvPr>
          <p:cNvSpPr txBox="1"/>
          <p:nvPr/>
        </p:nvSpPr>
        <p:spPr>
          <a:xfrm>
            <a:off x="6565185" y="671971"/>
            <a:ext cx="4177419" cy="172355"/>
          </a:xfrm>
          <a:prstGeom prst="rect">
            <a:avLst/>
          </a:prstGeom>
        </p:spPr>
        <p:txBody>
          <a:bodyPr vert="horz" wrap="square" lIns="0" tIns="0" rIns="0" bIns="0" rtlCol="0">
            <a:spAutoFit/>
          </a:bodyPr>
          <a:lstStyle/>
          <a:p>
            <a:pPr algn="r">
              <a:lnSpc>
                <a:spcPct val="80000"/>
              </a:lnSpc>
            </a:pPr>
            <a:r>
              <a:rPr lang="it-IT" sz="1400" dirty="0">
                <a:solidFill>
                  <a:srgbClr val="005643"/>
                </a:solidFill>
                <a:latin typeface="HP Simplified Hans Light" panose="020B0300000000000000" pitchFamily="34" charset="-122"/>
                <a:ea typeface="HP Simplified Hans Light" panose="020B0300000000000000" pitchFamily="34" charset="-122"/>
                <a:cs typeface="IPRUQR+Marcellus"/>
              </a:rPr>
              <a:t>MINERALI INDUSTRIALI Progetto</a:t>
            </a:r>
          </a:p>
        </p:txBody>
      </p:sp>
      <p:pic>
        <p:nvPicPr>
          <p:cNvPr id="11" name="Immagine 10">
            <a:extLst>
              <a:ext uri="{FF2B5EF4-FFF2-40B4-BE49-F238E27FC236}">
                <a16:creationId xmlns:a16="http://schemas.microsoft.com/office/drawing/2014/main" id="{CAFEA0DC-7E2E-D30B-819B-09552B3E05D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8086" y="580346"/>
            <a:ext cx="630438" cy="598942"/>
          </a:xfrm>
          <a:prstGeom prst="rect">
            <a:avLst/>
          </a:prstGeom>
        </p:spPr>
      </p:pic>
      <p:sp>
        <p:nvSpPr>
          <p:cNvPr id="27" name="object 4">
            <a:extLst>
              <a:ext uri="{FF2B5EF4-FFF2-40B4-BE49-F238E27FC236}">
                <a16:creationId xmlns:a16="http://schemas.microsoft.com/office/drawing/2014/main" id="{8BB782DD-BF43-8222-B7F0-771F634FDDDF}"/>
              </a:ext>
            </a:extLst>
          </p:cNvPr>
          <p:cNvSpPr txBox="1"/>
          <p:nvPr/>
        </p:nvSpPr>
        <p:spPr>
          <a:xfrm>
            <a:off x="8136821" y="2649318"/>
            <a:ext cx="669264" cy="318554"/>
          </a:xfrm>
          <a:prstGeom prst="rect">
            <a:avLst/>
          </a:prstGeom>
        </p:spPr>
        <p:txBody>
          <a:bodyPr vert="horz" wrap="square" lIns="0" tIns="0" rIns="0" bIns="0" rtlCol="0">
            <a:spAutoFit/>
          </a:bodyPr>
          <a:lstStyle/>
          <a:p>
            <a:pPr marL="0" marR="0">
              <a:lnSpc>
                <a:spcPts val="1015"/>
              </a:lnSpc>
              <a:spcBef>
                <a:spcPts val="0"/>
              </a:spcBef>
              <a:spcAft>
                <a:spcPts val="0"/>
              </a:spcAft>
            </a:pPr>
            <a:r>
              <a:rPr sz="850" i="1" spc="-10" dirty="0">
                <a:solidFill>
                  <a:srgbClr val="F6F7EF"/>
                </a:solidFill>
                <a:latin typeface="DIMQGN+Montserrat Light Italic"/>
                <a:cs typeface="DIMQGN+Montserrat Light Italic"/>
              </a:rPr>
              <a:t>Ceramico</a:t>
            </a:r>
          </a:p>
          <a:p>
            <a:pPr marL="161658" marR="0">
              <a:lnSpc>
                <a:spcPts val="1015"/>
              </a:lnSpc>
              <a:spcBef>
                <a:spcPts val="176"/>
              </a:spcBef>
              <a:spcAft>
                <a:spcPts val="0"/>
              </a:spcAft>
            </a:pPr>
            <a:r>
              <a:rPr sz="850" i="1" dirty="0">
                <a:solidFill>
                  <a:srgbClr val="F6F7EF"/>
                </a:solidFill>
                <a:latin typeface="DIMQGN+Montserrat Light Italic"/>
                <a:cs typeface="DIMQGN+Montserrat Light Italic"/>
              </a:rPr>
              <a:t>10%</a:t>
            </a:r>
          </a:p>
        </p:txBody>
      </p:sp>
      <p:sp>
        <p:nvSpPr>
          <p:cNvPr id="28" name="object 5">
            <a:extLst>
              <a:ext uri="{FF2B5EF4-FFF2-40B4-BE49-F238E27FC236}">
                <a16:creationId xmlns:a16="http://schemas.microsoft.com/office/drawing/2014/main" id="{27349638-4A5D-FF02-F04A-749D5D33E2E7}"/>
              </a:ext>
            </a:extLst>
          </p:cNvPr>
          <p:cNvSpPr txBox="1"/>
          <p:nvPr/>
        </p:nvSpPr>
        <p:spPr>
          <a:xfrm>
            <a:off x="8611809" y="3043248"/>
            <a:ext cx="541398" cy="325758"/>
          </a:xfrm>
          <a:prstGeom prst="rect">
            <a:avLst/>
          </a:prstGeom>
        </p:spPr>
        <p:txBody>
          <a:bodyPr vert="horz" wrap="square" lIns="0" tIns="0" rIns="0" bIns="0" rtlCol="0">
            <a:spAutoFit/>
          </a:bodyPr>
          <a:lstStyle/>
          <a:p>
            <a:pPr marL="0" marR="0">
              <a:lnSpc>
                <a:spcPts val="1015"/>
              </a:lnSpc>
              <a:spcBef>
                <a:spcPts val="0"/>
              </a:spcBef>
              <a:spcAft>
                <a:spcPts val="0"/>
              </a:spcAft>
            </a:pPr>
            <a:r>
              <a:rPr sz="850" i="1" dirty="0">
                <a:solidFill>
                  <a:srgbClr val="F6F7EF"/>
                </a:solidFill>
                <a:latin typeface="DIMQGN+Montserrat Light Italic"/>
                <a:cs typeface="DIMQGN+Montserrat Light Italic"/>
              </a:rPr>
              <a:t>Laterizi</a:t>
            </a:r>
          </a:p>
          <a:p>
            <a:pPr marL="121631" marR="0">
              <a:lnSpc>
                <a:spcPts val="1015"/>
              </a:lnSpc>
              <a:spcBef>
                <a:spcPts val="283"/>
              </a:spcBef>
              <a:spcAft>
                <a:spcPts val="0"/>
              </a:spcAft>
            </a:pPr>
            <a:r>
              <a:rPr sz="850" i="1" dirty="0">
                <a:solidFill>
                  <a:srgbClr val="F6F7EF"/>
                </a:solidFill>
                <a:latin typeface="DIMQGN+Montserrat Light Italic"/>
                <a:cs typeface="DIMQGN+Montserrat Light Italic"/>
              </a:rPr>
              <a:t>5%</a:t>
            </a:r>
          </a:p>
        </p:txBody>
      </p:sp>
      <p:sp>
        <p:nvSpPr>
          <p:cNvPr id="33" name="object 10">
            <a:extLst>
              <a:ext uri="{FF2B5EF4-FFF2-40B4-BE49-F238E27FC236}">
                <a16:creationId xmlns:a16="http://schemas.microsoft.com/office/drawing/2014/main" id="{1AC6881E-037F-61B2-E088-8838AC5F4226}"/>
              </a:ext>
            </a:extLst>
          </p:cNvPr>
          <p:cNvSpPr txBox="1"/>
          <p:nvPr/>
        </p:nvSpPr>
        <p:spPr>
          <a:xfrm>
            <a:off x="1066407" y="4100412"/>
            <a:ext cx="4177420" cy="322076"/>
          </a:xfrm>
          <a:prstGeom prst="rect">
            <a:avLst/>
          </a:prstGeom>
        </p:spPr>
        <p:txBody>
          <a:bodyPr vert="horz" wrap="square" lIns="0" tIns="0" rIns="0" bIns="0" rtlCol="0">
            <a:spAutoFit/>
          </a:bodyPr>
          <a:lstStyle/>
          <a:p>
            <a:pPr marL="0" marR="0">
              <a:lnSpc>
                <a:spcPts val="2577"/>
              </a:lnSpc>
              <a:spcBef>
                <a:spcPts val="0"/>
              </a:spcBef>
              <a:spcAft>
                <a:spcPts val="0"/>
              </a:spcAft>
            </a:pPr>
            <a:r>
              <a:rPr lang="it-IT" sz="2000" b="1" dirty="0">
                <a:latin typeface="Garamond" panose="02020404030301010803" pitchFamily="18" charset="0"/>
                <a:cs typeface="TODFNA+LeagueGothic-Regular"/>
              </a:rPr>
              <a:t>Tecnologia di Trattamento</a:t>
            </a:r>
            <a:endParaRPr sz="2000" b="1" dirty="0">
              <a:latin typeface="Garamond" panose="02020404030301010803" pitchFamily="18" charset="0"/>
              <a:cs typeface="TODFNA+LeagueGothic-Regular"/>
            </a:endParaRPr>
          </a:p>
        </p:txBody>
      </p:sp>
      <p:sp>
        <p:nvSpPr>
          <p:cNvPr id="36" name="object 13">
            <a:extLst>
              <a:ext uri="{FF2B5EF4-FFF2-40B4-BE49-F238E27FC236}">
                <a16:creationId xmlns:a16="http://schemas.microsoft.com/office/drawing/2014/main" id="{3789DB36-E7FC-A717-8495-81A9253E39CE}"/>
              </a:ext>
            </a:extLst>
          </p:cNvPr>
          <p:cNvSpPr txBox="1"/>
          <p:nvPr/>
        </p:nvSpPr>
        <p:spPr>
          <a:xfrm>
            <a:off x="978602" y="4667116"/>
            <a:ext cx="3153353" cy="627479"/>
          </a:xfrm>
          <a:prstGeom prst="rect">
            <a:avLst/>
          </a:prstGeom>
        </p:spPr>
        <p:txBody>
          <a:bodyPr vert="horz" wrap="square" lIns="0" tIns="0" rIns="0" bIns="0" rtlCol="0">
            <a:spAutoFit/>
          </a:bodyPr>
          <a:lstStyle/>
          <a:p>
            <a:pPr marL="0" marR="0">
              <a:lnSpc>
                <a:spcPts val="1189"/>
              </a:lnSpc>
              <a:spcBef>
                <a:spcPts val="0"/>
              </a:spcBef>
              <a:spcAft>
                <a:spcPts val="0"/>
              </a:spcAft>
            </a:pPr>
            <a:r>
              <a:rPr sz="1400" dirty="0">
                <a:latin typeface="Garamond" panose="02020404030301010803" pitchFamily="18" charset="0"/>
                <a:cs typeface="FAFVHR+Montserrat Bold"/>
              </a:rPr>
              <a:t>S</a:t>
            </a:r>
            <a:r>
              <a:rPr lang="it-IT" sz="1400" dirty="0" err="1">
                <a:latin typeface="Garamond" panose="02020404030301010803" pitchFamily="18" charset="0"/>
                <a:cs typeface="FAFVHR+Montserrat Bold"/>
              </a:rPr>
              <a:t>asil</a:t>
            </a:r>
            <a:r>
              <a:rPr lang="it-IT" sz="1400" dirty="0">
                <a:latin typeface="Garamond" panose="02020404030301010803" pitchFamily="18" charset="0"/>
                <a:cs typeface="FAFVHR+Montserrat Bold"/>
              </a:rPr>
              <a:t> ha messo a punto una tecnologia di trattamento, a partire da rottame di vetro, precedentemente destinato allo smaltimento, con un rendimento complessivo dell’85</a:t>
            </a:r>
            <a:r>
              <a:rPr sz="1400" dirty="0">
                <a:latin typeface="Garamond" panose="02020404030301010803" pitchFamily="18" charset="0"/>
                <a:cs typeface="FAFVHR+Montserrat Bold"/>
              </a:rPr>
              <a:t>%.</a:t>
            </a:r>
          </a:p>
        </p:txBody>
      </p:sp>
      <p:graphicFrame>
        <p:nvGraphicFramePr>
          <p:cNvPr id="5" name="Grafico 4">
            <a:extLst>
              <a:ext uri="{FF2B5EF4-FFF2-40B4-BE49-F238E27FC236}">
                <a16:creationId xmlns:a16="http://schemas.microsoft.com/office/drawing/2014/main" id="{0D1D3D94-A4D6-C778-9389-360AFF3AD1C2}"/>
              </a:ext>
            </a:extLst>
          </p:cNvPr>
          <p:cNvGraphicFramePr/>
          <p:nvPr>
            <p:extLst>
              <p:ext uri="{D42A27DB-BD31-4B8C-83A1-F6EECF244321}">
                <p14:modId xmlns:p14="http://schemas.microsoft.com/office/powerpoint/2010/main" val="891164198"/>
              </p:ext>
            </p:extLst>
          </p:nvPr>
        </p:nvGraphicFramePr>
        <p:xfrm>
          <a:off x="7310904" y="1435160"/>
          <a:ext cx="3714170" cy="304698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Grafico 8">
            <a:extLst>
              <a:ext uri="{FF2B5EF4-FFF2-40B4-BE49-F238E27FC236}">
                <a16:creationId xmlns:a16="http://schemas.microsoft.com/office/drawing/2014/main" id="{959C546E-C5C0-D4E7-1901-FD84E5402797}"/>
              </a:ext>
            </a:extLst>
          </p:cNvPr>
          <p:cNvGraphicFramePr/>
          <p:nvPr>
            <p:extLst>
              <p:ext uri="{D42A27DB-BD31-4B8C-83A1-F6EECF244321}">
                <p14:modId xmlns:p14="http://schemas.microsoft.com/office/powerpoint/2010/main" val="2335880033"/>
              </p:ext>
            </p:extLst>
          </p:nvPr>
        </p:nvGraphicFramePr>
        <p:xfrm>
          <a:off x="1222586" y="-904323"/>
          <a:ext cx="6466776" cy="4931207"/>
        </p:xfrm>
        <a:graphic>
          <a:graphicData uri="http://schemas.openxmlformats.org/drawingml/2006/chart">
            <c:chart xmlns:c="http://schemas.openxmlformats.org/drawingml/2006/chart" xmlns:r="http://schemas.openxmlformats.org/officeDocument/2006/relationships" r:id="rId5"/>
          </a:graphicData>
        </a:graphic>
      </p:graphicFrame>
      <p:sp>
        <p:nvSpPr>
          <p:cNvPr id="10" name="CasellaDiTesto 9">
            <a:extLst>
              <a:ext uri="{FF2B5EF4-FFF2-40B4-BE49-F238E27FC236}">
                <a16:creationId xmlns:a16="http://schemas.microsoft.com/office/drawing/2014/main" id="{CAD6074F-01AA-1534-4FCB-4809B1AB9E1F}"/>
              </a:ext>
            </a:extLst>
          </p:cNvPr>
          <p:cNvSpPr txBox="1"/>
          <p:nvPr/>
        </p:nvSpPr>
        <p:spPr>
          <a:xfrm>
            <a:off x="1386305" y="2542946"/>
            <a:ext cx="1152128" cy="584775"/>
          </a:xfrm>
          <a:prstGeom prst="rect">
            <a:avLst/>
          </a:prstGeom>
          <a:noFill/>
        </p:spPr>
        <p:txBody>
          <a:bodyPr wrap="square" rtlCol="0">
            <a:spAutoFit/>
          </a:bodyPr>
          <a:lstStyle/>
          <a:p>
            <a:pPr algn="ctr"/>
            <a:r>
              <a:rPr lang="it-IT" sz="3200" b="1" dirty="0"/>
              <a:t>85%</a:t>
            </a:r>
          </a:p>
        </p:txBody>
      </p:sp>
      <p:sp>
        <p:nvSpPr>
          <p:cNvPr id="12" name="CasellaDiTesto 11">
            <a:extLst>
              <a:ext uri="{FF2B5EF4-FFF2-40B4-BE49-F238E27FC236}">
                <a16:creationId xmlns:a16="http://schemas.microsoft.com/office/drawing/2014/main" id="{9C40EC8A-C683-EBCA-FF05-C4C14D65C724}"/>
              </a:ext>
            </a:extLst>
          </p:cNvPr>
          <p:cNvSpPr txBox="1"/>
          <p:nvPr/>
        </p:nvSpPr>
        <p:spPr>
          <a:xfrm>
            <a:off x="2794688" y="2357198"/>
            <a:ext cx="4325543" cy="738664"/>
          </a:xfrm>
          <a:prstGeom prst="rect">
            <a:avLst/>
          </a:prstGeom>
          <a:noFill/>
        </p:spPr>
        <p:txBody>
          <a:bodyPr wrap="none" rtlCol="0">
            <a:spAutoFit/>
          </a:bodyPr>
          <a:lstStyle/>
          <a:p>
            <a:r>
              <a:rPr lang="it-IT" sz="1400" dirty="0">
                <a:latin typeface="Garamond" panose="02020404030301010803" pitchFamily="18" charset="0"/>
              </a:rPr>
              <a:t>Del </a:t>
            </a:r>
            <a:r>
              <a:rPr lang="it-IT" sz="1400" b="1" dirty="0">
                <a:latin typeface="Garamond" panose="02020404030301010803" pitchFamily="18" charset="0"/>
              </a:rPr>
              <a:t>Vetro</a:t>
            </a:r>
            <a:r>
              <a:rPr lang="it-IT" sz="1400" dirty="0">
                <a:latin typeface="Garamond" panose="02020404030301010803" pitchFamily="18" charset="0"/>
              </a:rPr>
              <a:t> proveniente dallo scarto dei recuperatori primari </a:t>
            </a:r>
          </a:p>
          <a:p>
            <a:r>
              <a:rPr lang="it-IT" sz="1400" dirty="0">
                <a:latin typeface="Garamond" panose="02020404030301010803" pitchFamily="18" charset="0"/>
              </a:rPr>
              <a:t>che trattano il vetro da raccolta differenziata  può essere </a:t>
            </a:r>
          </a:p>
          <a:p>
            <a:r>
              <a:rPr lang="it-IT" sz="1400" dirty="0">
                <a:latin typeface="Garamond" panose="02020404030301010803" pitchFamily="18" charset="0"/>
              </a:rPr>
              <a:t>Riciclato con il trattamento </a:t>
            </a:r>
            <a:r>
              <a:rPr lang="it-IT" sz="1400" dirty="0" err="1">
                <a:latin typeface="Garamond" panose="02020404030301010803" pitchFamily="18" charset="0"/>
              </a:rPr>
              <a:t>Sasil</a:t>
            </a:r>
            <a:endParaRPr lang="it-IT" sz="1400" dirty="0">
              <a:latin typeface="Garamond" panose="02020404030301010803" pitchFamily="18" charset="0"/>
            </a:endParaRPr>
          </a:p>
        </p:txBody>
      </p:sp>
      <p:cxnSp>
        <p:nvCxnSpPr>
          <p:cNvPr id="15" name="Connettore diritto 14">
            <a:extLst>
              <a:ext uri="{FF2B5EF4-FFF2-40B4-BE49-F238E27FC236}">
                <a16:creationId xmlns:a16="http://schemas.microsoft.com/office/drawing/2014/main" id="{B6A5C969-C19B-C165-7186-4249DCDD632D}"/>
              </a:ext>
            </a:extLst>
          </p:cNvPr>
          <p:cNvCxnSpPr>
            <a:cxnSpLocks/>
          </p:cNvCxnSpPr>
          <p:nvPr/>
        </p:nvCxnSpPr>
        <p:spPr>
          <a:xfrm>
            <a:off x="1066407" y="4433417"/>
            <a:ext cx="3825470" cy="0"/>
          </a:xfrm>
          <a:prstGeom prst="line">
            <a:avLst/>
          </a:prstGeom>
        </p:spPr>
        <p:style>
          <a:lnRef idx="2">
            <a:schemeClr val="dk1"/>
          </a:lnRef>
          <a:fillRef idx="0">
            <a:schemeClr val="dk1"/>
          </a:fillRef>
          <a:effectRef idx="1">
            <a:schemeClr val="dk1"/>
          </a:effectRef>
          <a:fontRef idx="minor">
            <a:schemeClr val="tx1"/>
          </a:fontRef>
        </p:style>
      </p:cxnSp>
      <p:pic>
        <p:nvPicPr>
          <p:cNvPr id="40" name="Immagine 39">
            <a:extLst>
              <a:ext uri="{FF2B5EF4-FFF2-40B4-BE49-F238E27FC236}">
                <a16:creationId xmlns:a16="http://schemas.microsoft.com/office/drawing/2014/main" id="{F98D41A7-537B-0B95-F3D0-FC3ACE615580}"/>
              </a:ext>
            </a:extLst>
          </p:cNvPr>
          <p:cNvPicPr>
            <a:picLocks noChangeAspect="1"/>
          </p:cNvPicPr>
          <p:nvPr/>
        </p:nvPicPr>
        <p:blipFill>
          <a:blip r:embed="rId6"/>
          <a:stretch>
            <a:fillRect/>
          </a:stretch>
        </p:blipFill>
        <p:spPr>
          <a:xfrm>
            <a:off x="3820" y="-4727"/>
            <a:ext cx="12192000" cy="554736"/>
          </a:xfrm>
          <a:prstGeom prst="rect">
            <a:avLst/>
          </a:prstGeom>
        </p:spPr>
      </p:pic>
      <p:sp>
        <p:nvSpPr>
          <p:cNvPr id="42" name="CasellaDiTesto 41">
            <a:extLst>
              <a:ext uri="{FF2B5EF4-FFF2-40B4-BE49-F238E27FC236}">
                <a16:creationId xmlns:a16="http://schemas.microsoft.com/office/drawing/2014/main" id="{1EFDC698-1A68-1CF6-9204-CA11F0073F36}"/>
              </a:ext>
            </a:extLst>
          </p:cNvPr>
          <p:cNvSpPr txBox="1"/>
          <p:nvPr/>
        </p:nvSpPr>
        <p:spPr>
          <a:xfrm>
            <a:off x="7883257" y="976343"/>
            <a:ext cx="2553904" cy="707886"/>
          </a:xfrm>
          <a:prstGeom prst="rect">
            <a:avLst/>
          </a:prstGeom>
          <a:noFill/>
        </p:spPr>
        <p:txBody>
          <a:bodyPr wrap="none" rtlCol="0">
            <a:spAutoFit/>
          </a:bodyPr>
          <a:lstStyle/>
          <a:p>
            <a:pPr algn="ctr"/>
            <a:r>
              <a:rPr lang="it-IT" sz="2000" dirty="0">
                <a:latin typeface="Garamond" panose="02020404030301010803" pitchFamily="18" charset="0"/>
              </a:rPr>
              <a:t>Mercati di destinazione </a:t>
            </a:r>
          </a:p>
          <a:p>
            <a:pPr algn="ctr"/>
            <a:r>
              <a:rPr lang="it-IT" sz="2000" dirty="0">
                <a:latin typeface="Garamond" panose="02020404030301010803" pitchFamily="18" charset="0"/>
              </a:rPr>
              <a:t>del rottame di </a:t>
            </a:r>
            <a:r>
              <a:rPr lang="it-IT" sz="2000" b="1" dirty="0">
                <a:latin typeface="Garamond" panose="02020404030301010803" pitchFamily="18" charset="0"/>
              </a:rPr>
              <a:t>Vetro</a:t>
            </a:r>
          </a:p>
        </p:txBody>
      </p:sp>
      <p:sp>
        <p:nvSpPr>
          <p:cNvPr id="43" name="CasellaDiTesto 42">
            <a:extLst>
              <a:ext uri="{FF2B5EF4-FFF2-40B4-BE49-F238E27FC236}">
                <a16:creationId xmlns:a16="http://schemas.microsoft.com/office/drawing/2014/main" id="{D0991DF6-E9BD-413F-57F9-5074F13CE5A8}"/>
              </a:ext>
            </a:extLst>
          </p:cNvPr>
          <p:cNvSpPr txBox="1"/>
          <p:nvPr/>
        </p:nvSpPr>
        <p:spPr>
          <a:xfrm>
            <a:off x="7464152" y="4570322"/>
            <a:ext cx="4653133" cy="1384995"/>
          </a:xfrm>
          <a:prstGeom prst="rect">
            <a:avLst/>
          </a:prstGeom>
          <a:noFill/>
        </p:spPr>
        <p:txBody>
          <a:bodyPr wrap="none" rtlCol="0">
            <a:spAutoFit/>
          </a:bodyPr>
          <a:lstStyle/>
          <a:p>
            <a:r>
              <a:rPr lang="it-IT" sz="1400" dirty="0">
                <a:latin typeface="Garamond" panose="02020404030301010803" pitchFamily="18" charset="0"/>
              </a:rPr>
              <a:t>Ciò ha consentito, nell’ottica di un ‘economia circolare e di </a:t>
            </a:r>
          </a:p>
          <a:p>
            <a:r>
              <a:rPr lang="it-IT" sz="1400" dirty="0">
                <a:latin typeface="Garamond" panose="02020404030301010803" pitchFamily="18" charset="0"/>
              </a:rPr>
              <a:t> sostenibilità dei processi, un triplice vantaggio:</a:t>
            </a:r>
          </a:p>
          <a:p>
            <a:endParaRPr lang="it-IT" sz="1400" dirty="0">
              <a:latin typeface="Garamond" panose="02020404030301010803" pitchFamily="18" charset="0"/>
            </a:endParaRPr>
          </a:p>
          <a:p>
            <a:pPr marL="285750" indent="-285750">
              <a:buFont typeface="Wingdings" panose="05000000000000000000" pitchFamily="2" charset="2"/>
              <a:buChar char="ü"/>
            </a:pPr>
            <a:r>
              <a:rPr lang="it-IT" sz="1400" dirty="0">
                <a:latin typeface="Garamond" panose="02020404030301010803" pitchFamily="18" charset="0"/>
              </a:rPr>
              <a:t>drastica riduzione del materiale destinato allo smaltimento</a:t>
            </a:r>
          </a:p>
          <a:p>
            <a:pPr marL="285750" indent="-285750">
              <a:buFont typeface="Wingdings" panose="05000000000000000000" pitchFamily="2" charset="2"/>
              <a:buChar char="ü"/>
            </a:pPr>
            <a:r>
              <a:rPr lang="it-IT" sz="1400" dirty="0">
                <a:latin typeface="Garamond" panose="02020404030301010803" pitchFamily="18" charset="0"/>
              </a:rPr>
              <a:t>riduzione dei consumi energetici nella produzione del vetro</a:t>
            </a:r>
          </a:p>
          <a:p>
            <a:pPr marL="285750" indent="-285750">
              <a:buFont typeface="Wingdings" panose="05000000000000000000" pitchFamily="2" charset="2"/>
              <a:buChar char="ü"/>
            </a:pPr>
            <a:r>
              <a:rPr lang="it-IT" sz="1400" dirty="0">
                <a:latin typeface="Garamond" panose="02020404030301010803" pitchFamily="18" charset="0"/>
              </a:rPr>
              <a:t>riduzione delle emissioni CO</a:t>
            </a:r>
            <a:r>
              <a:rPr lang="it-IT" sz="1400" baseline="-25000" dirty="0">
                <a:latin typeface="Garamond" panose="02020404030301010803" pitchFamily="18" charset="0"/>
              </a:rPr>
              <a:t>2</a:t>
            </a:r>
          </a:p>
        </p:txBody>
      </p:sp>
      <p:sp>
        <p:nvSpPr>
          <p:cNvPr id="2" name="Rettangolo 1">
            <a:extLst>
              <a:ext uri="{FF2B5EF4-FFF2-40B4-BE49-F238E27FC236}">
                <a16:creationId xmlns:a16="http://schemas.microsoft.com/office/drawing/2014/main" id="{BF1E9C2B-F056-4D8B-A494-A8756E7038E8}"/>
              </a:ext>
            </a:extLst>
          </p:cNvPr>
          <p:cNvSpPr/>
          <p:nvPr/>
        </p:nvSpPr>
        <p:spPr>
          <a:xfrm>
            <a:off x="-1" y="6014938"/>
            <a:ext cx="12192000" cy="906045"/>
          </a:xfrm>
          <a:prstGeom prst="rect">
            <a:avLst/>
          </a:prstGeom>
          <a:solidFill>
            <a:srgbClr val="0066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4" name="object 9">
            <a:extLst>
              <a:ext uri="{FF2B5EF4-FFF2-40B4-BE49-F238E27FC236}">
                <a16:creationId xmlns:a16="http://schemas.microsoft.com/office/drawing/2014/main" id="{A5B9088C-FA2C-A107-940A-F5331158DCCE}"/>
              </a:ext>
            </a:extLst>
          </p:cNvPr>
          <p:cNvSpPr txBox="1"/>
          <p:nvPr/>
        </p:nvSpPr>
        <p:spPr>
          <a:xfrm>
            <a:off x="1179624" y="6381782"/>
            <a:ext cx="4844368" cy="344710"/>
          </a:xfrm>
          <a:prstGeom prst="rect">
            <a:avLst/>
          </a:prstGeom>
        </p:spPr>
        <p:txBody>
          <a:bodyPr vert="horz" wrap="square" lIns="0" tIns="0" rIns="0" bIns="0" rtlCol="0">
            <a:spAutoFit/>
          </a:bodyPr>
          <a:lstStyle/>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MINERALI INDUSTRIALI – Economia Circolare </a:t>
            </a:r>
          </a:p>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                                                  Esempi virtuosi in ambito minerario </a:t>
            </a:r>
          </a:p>
        </p:txBody>
      </p:sp>
      <p:pic>
        <p:nvPicPr>
          <p:cNvPr id="6" name="Immagine 5" descr="Immagine che contiene testo, Carattere, poster, Elementi grafici&#10;&#10;Descrizione generata automaticamente">
            <a:extLst>
              <a:ext uri="{FF2B5EF4-FFF2-40B4-BE49-F238E27FC236}">
                <a16:creationId xmlns:a16="http://schemas.microsoft.com/office/drawing/2014/main" id="{6ECF0EB2-B530-868A-1D60-2D6CDF0EB09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7787" y="6148717"/>
            <a:ext cx="576064" cy="547285"/>
          </a:xfrm>
          <a:prstGeom prst="rect">
            <a:avLst/>
          </a:prstGeom>
        </p:spPr>
      </p:pic>
    </p:spTree>
    <p:extLst>
      <p:ext uri="{BB962C8B-B14F-4D97-AF65-F5344CB8AC3E}">
        <p14:creationId xmlns:p14="http://schemas.microsoft.com/office/powerpoint/2010/main" val="15205610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Immagine 8">
            <a:extLst>
              <a:ext uri="{FF2B5EF4-FFF2-40B4-BE49-F238E27FC236}">
                <a16:creationId xmlns:a16="http://schemas.microsoft.com/office/drawing/2014/main" id="{B5B56BC7-589E-69F3-60EA-3E48AE52B21F}"/>
              </a:ext>
            </a:extLst>
          </p:cNvPr>
          <p:cNvPicPr>
            <a:picLocks noChangeAspect="1"/>
          </p:cNvPicPr>
          <p:nvPr/>
        </p:nvPicPr>
        <p:blipFill>
          <a:blip r:embed="rId2">
            <a:alphaModFix amt="50000"/>
          </a:blip>
          <a:stretch>
            <a:fillRect/>
          </a:stretch>
        </p:blipFill>
        <p:spPr>
          <a:xfrm>
            <a:off x="11288" y="0"/>
            <a:ext cx="12169423" cy="6845300"/>
          </a:xfrm>
          <a:prstGeom prst="rect">
            <a:avLst/>
          </a:prstGeom>
        </p:spPr>
      </p:pic>
      <p:sp>
        <p:nvSpPr>
          <p:cNvPr id="4" name="Rettangolo 3">
            <a:extLst>
              <a:ext uri="{FF2B5EF4-FFF2-40B4-BE49-F238E27FC236}">
                <a16:creationId xmlns:a16="http://schemas.microsoft.com/office/drawing/2014/main" id="{C6B9FF38-1659-8AFC-7D98-0D2B223ABB0D}"/>
              </a:ext>
            </a:extLst>
          </p:cNvPr>
          <p:cNvSpPr/>
          <p:nvPr/>
        </p:nvSpPr>
        <p:spPr>
          <a:xfrm>
            <a:off x="4256" y="-6684"/>
            <a:ext cx="12192000" cy="554636"/>
          </a:xfrm>
          <a:prstGeom prst="rect">
            <a:avLst/>
          </a:prstGeom>
          <a:solidFill>
            <a:srgbClr val="0066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67" name="object 5"/>
          <p:cNvSpPr txBox="1"/>
          <p:nvPr/>
        </p:nvSpPr>
        <p:spPr>
          <a:xfrm>
            <a:off x="11496600" y="6230962"/>
            <a:ext cx="517125" cy="382797"/>
          </a:xfrm>
          <a:prstGeom prst="rect">
            <a:avLst/>
          </a:prstGeom>
        </p:spPr>
        <p:txBody>
          <a:bodyPr vert="horz" wrap="square" lIns="0" tIns="0" rIns="0" bIns="0" rtlCol="0">
            <a:spAutoFit/>
          </a:bodyPr>
          <a:lstStyle/>
          <a:p>
            <a:pPr marL="0" marR="0" algn="ctr">
              <a:lnSpc>
                <a:spcPts val="3536"/>
              </a:lnSpc>
              <a:spcBef>
                <a:spcPts val="0"/>
              </a:spcBef>
              <a:spcAft>
                <a:spcPts val="0"/>
              </a:spcAft>
            </a:pPr>
            <a:r>
              <a:rPr lang="it-IT" sz="1200" i="1" dirty="0">
                <a:solidFill>
                  <a:schemeClr val="bg1">
                    <a:lumMod val="65000"/>
                  </a:schemeClr>
                </a:solidFill>
                <a:latin typeface="WSORAQ+Abhaya Libre Medium"/>
                <a:cs typeface="WSORAQ+Abhaya Libre Medium"/>
              </a:rPr>
              <a:t>4</a:t>
            </a:r>
            <a:endParaRPr sz="1200" i="1" dirty="0">
              <a:solidFill>
                <a:schemeClr val="bg1">
                  <a:lumMod val="65000"/>
                </a:schemeClr>
              </a:solidFill>
              <a:latin typeface="WSORAQ+Abhaya Libre Medium"/>
              <a:cs typeface="WSORAQ+Abhaya Libre Medium"/>
            </a:endParaRPr>
          </a:p>
        </p:txBody>
      </p:sp>
      <p:sp>
        <p:nvSpPr>
          <p:cNvPr id="13" name="object 9">
            <a:extLst>
              <a:ext uri="{FF2B5EF4-FFF2-40B4-BE49-F238E27FC236}">
                <a16:creationId xmlns:a16="http://schemas.microsoft.com/office/drawing/2014/main" id="{F7287E2E-F2FC-E070-3277-1DAAF2101C88}"/>
              </a:ext>
            </a:extLst>
          </p:cNvPr>
          <p:cNvSpPr txBox="1"/>
          <p:nvPr/>
        </p:nvSpPr>
        <p:spPr>
          <a:xfrm>
            <a:off x="1179624" y="6381782"/>
            <a:ext cx="4177419" cy="172355"/>
          </a:xfrm>
          <a:prstGeom prst="rect">
            <a:avLst/>
          </a:prstGeom>
        </p:spPr>
        <p:txBody>
          <a:bodyPr vert="horz" wrap="square" lIns="0" tIns="0" rIns="0" bIns="0" rtlCol="0">
            <a:spAutoFit/>
          </a:bodyPr>
          <a:lstStyle/>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MINERALI INDUSTRIALI Progetto</a:t>
            </a:r>
          </a:p>
        </p:txBody>
      </p:sp>
      <p:pic>
        <p:nvPicPr>
          <p:cNvPr id="14" name="Immagine 13" descr="Immagine che contiene testo, Carattere, poster, Elementi grafici&#10;&#10;Descrizione generata automaticamente">
            <a:extLst>
              <a:ext uri="{FF2B5EF4-FFF2-40B4-BE49-F238E27FC236}">
                <a16:creationId xmlns:a16="http://schemas.microsoft.com/office/drawing/2014/main" id="{109A7515-CC47-869B-B7A4-EB02F6E798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787" y="6148717"/>
            <a:ext cx="576064" cy="547285"/>
          </a:xfrm>
          <a:prstGeom prst="rect">
            <a:avLst/>
          </a:prstGeom>
        </p:spPr>
      </p:pic>
      <p:pic>
        <p:nvPicPr>
          <p:cNvPr id="15" name="Immagine 14" descr="Immagine che contiene testo, schermata, Carattere, design&#10;&#10;Descrizione generata automaticamente">
            <a:extLst>
              <a:ext uri="{FF2B5EF4-FFF2-40B4-BE49-F238E27FC236}">
                <a16:creationId xmlns:a16="http://schemas.microsoft.com/office/drawing/2014/main" id="{9485F647-FC82-E6C7-70CF-C8C16CF6D82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9531" y="716349"/>
            <a:ext cx="5004556" cy="5004556"/>
          </a:xfrm>
          <a:prstGeom prst="rect">
            <a:avLst/>
          </a:prstGeom>
        </p:spPr>
      </p:pic>
      <p:pic>
        <p:nvPicPr>
          <p:cNvPr id="7" name="Immagine 6" descr="Immagine che contiene edificio, aria aperta, cielo, terreno&#10;&#10;Descrizione generata automaticamente">
            <a:extLst>
              <a:ext uri="{FF2B5EF4-FFF2-40B4-BE49-F238E27FC236}">
                <a16:creationId xmlns:a16="http://schemas.microsoft.com/office/drawing/2014/main" id="{0E830281-55E6-253D-60CB-4622DC2CECE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57563" y="1478434"/>
            <a:ext cx="4901686" cy="3267790"/>
          </a:xfrm>
          <a:prstGeom prst="rect">
            <a:avLst/>
          </a:prstGeom>
        </p:spPr>
      </p:pic>
      <p:sp>
        <p:nvSpPr>
          <p:cNvPr id="3" name="Rettangolo 2">
            <a:extLst>
              <a:ext uri="{FF2B5EF4-FFF2-40B4-BE49-F238E27FC236}">
                <a16:creationId xmlns:a16="http://schemas.microsoft.com/office/drawing/2014/main" id="{C13DA915-7438-20E0-2E4E-A8965984F2A9}"/>
              </a:ext>
            </a:extLst>
          </p:cNvPr>
          <p:cNvSpPr/>
          <p:nvPr/>
        </p:nvSpPr>
        <p:spPr>
          <a:xfrm>
            <a:off x="0" y="5960402"/>
            <a:ext cx="12192000" cy="906045"/>
          </a:xfrm>
          <a:prstGeom prst="rect">
            <a:avLst/>
          </a:prstGeom>
          <a:solidFill>
            <a:srgbClr val="0066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5" name="object 9">
            <a:extLst>
              <a:ext uri="{FF2B5EF4-FFF2-40B4-BE49-F238E27FC236}">
                <a16:creationId xmlns:a16="http://schemas.microsoft.com/office/drawing/2014/main" id="{F9F90A53-E438-5D21-06F0-1787A431B350}"/>
              </a:ext>
            </a:extLst>
          </p:cNvPr>
          <p:cNvSpPr txBox="1"/>
          <p:nvPr/>
        </p:nvSpPr>
        <p:spPr>
          <a:xfrm>
            <a:off x="1179625" y="6327246"/>
            <a:ext cx="4844368" cy="344710"/>
          </a:xfrm>
          <a:prstGeom prst="rect">
            <a:avLst/>
          </a:prstGeom>
        </p:spPr>
        <p:txBody>
          <a:bodyPr vert="horz" wrap="square" lIns="0" tIns="0" rIns="0" bIns="0" rtlCol="0">
            <a:spAutoFit/>
          </a:bodyPr>
          <a:lstStyle/>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MINERALI INDUSTRIALI – Economia Circolare </a:t>
            </a:r>
          </a:p>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                                                  Esempi virtuosi in ambito minerario </a:t>
            </a:r>
          </a:p>
        </p:txBody>
      </p:sp>
      <p:pic>
        <p:nvPicPr>
          <p:cNvPr id="6" name="Immagine 5" descr="Immagine che contiene testo, Carattere, poster, Elementi grafici&#10;&#10;Descrizione generata automaticamente">
            <a:extLst>
              <a:ext uri="{FF2B5EF4-FFF2-40B4-BE49-F238E27FC236}">
                <a16:creationId xmlns:a16="http://schemas.microsoft.com/office/drawing/2014/main" id="{A5D4B847-C340-A5FA-8F28-3E8AA833200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788" y="6094181"/>
            <a:ext cx="576064" cy="547285"/>
          </a:xfrm>
          <a:prstGeom prst="rect">
            <a:avLst/>
          </a:prstGeom>
        </p:spPr>
      </p:pic>
    </p:spTree>
    <p:extLst>
      <p:ext uri="{BB962C8B-B14F-4D97-AF65-F5344CB8AC3E}">
        <p14:creationId xmlns:p14="http://schemas.microsoft.com/office/powerpoint/2010/main" val="23265295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5" name="Immagine 44">
            <a:extLst>
              <a:ext uri="{FF2B5EF4-FFF2-40B4-BE49-F238E27FC236}">
                <a16:creationId xmlns:a16="http://schemas.microsoft.com/office/drawing/2014/main" id="{5D612291-5EB7-8D79-1244-2FEF36E27DC0}"/>
              </a:ext>
            </a:extLst>
          </p:cNvPr>
          <p:cNvPicPr>
            <a:picLocks noChangeAspect="1"/>
          </p:cNvPicPr>
          <p:nvPr/>
        </p:nvPicPr>
        <p:blipFill>
          <a:blip r:embed="rId2">
            <a:alphaModFix amt="70000"/>
          </a:blip>
          <a:stretch>
            <a:fillRect/>
          </a:stretch>
        </p:blipFill>
        <p:spPr>
          <a:xfrm>
            <a:off x="-1911" y="-14063"/>
            <a:ext cx="12193912" cy="6883137"/>
          </a:xfrm>
          <a:prstGeom prst="rect">
            <a:avLst/>
          </a:prstGeom>
        </p:spPr>
      </p:pic>
      <p:sp>
        <p:nvSpPr>
          <p:cNvPr id="4" name="Rettangolo 3">
            <a:extLst>
              <a:ext uri="{FF2B5EF4-FFF2-40B4-BE49-F238E27FC236}">
                <a16:creationId xmlns:a16="http://schemas.microsoft.com/office/drawing/2014/main" id="{C6B9FF38-1659-8AFC-7D98-0D2B223ABB0D}"/>
              </a:ext>
            </a:extLst>
          </p:cNvPr>
          <p:cNvSpPr/>
          <p:nvPr/>
        </p:nvSpPr>
        <p:spPr>
          <a:xfrm>
            <a:off x="1912" y="5296"/>
            <a:ext cx="12192000" cy="554636"/>
          </a:xfrm>
          <a:prstGeom prst="rect">
            <a:avLst/>
          </a:prstGeom>
          <a:solidFill>
            <a:srgbClr val="0066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chemeClr val="bg1"/>
              </a:solidFill>
            </a:endParaRPr>
          </a:p>
        </p:txBody>
      </p:sp>
      <p:sp>
        <p:nvSpPr>
          <p:cNvPr id="67" name="object 5"/>
          <p:cNvSpPr txBox="1"/>
          <p:nvPr/>
        </p:nvSpPr>
        <p:spPr>
          <a:xfrm>
            <a:off x="11496600" y="6230962"/>
            <a:ext cx="517125" cy="382797"/>
          </a:xfrm>
          <a:prstGeom prst="rect">
            <a:avLst/>
          </a:prstGeom>
        </p:spPr>
        <p:txBody>
          <a:bodyPr vert="horz" wrap="square" lIns="0" tIns="0" rIns="0" bIns="0" rtlCol="0">
            <a:spAutoFit/>
          </a:bodyPr>
          <a:lstStyle/>
          <a:p>
            <a:pPr marL="0" marR="0" algn="ctr">
              <a:lnSpc>
                <a:spcPts val="3536"/>
              </a:lnSpc>
              <a:spcBef>
                <a:spcPts val="0"/>
              </a:spcBef>
              <a:spcAft>
                <a:spcPts val="0"/>
              </a:spcAft>
            </a:pPr>
            <a:r>
              <a:rPr lang="it-IT" sz="1200" i="1" dirty="0">
                <a:solidFill>
                  <a:schemeClr val="bg1">
                    <a:lumMod val="65000"/>
                  </a:schemeClr>
                </a:solidFill>
                <a:latin typeface="WSORAQ+Abhaya Libre Medium"/>
                <a:cs typeface="WSORAQ+Abhaya Libre Medium"/>
              </a:rPr>
              <a:t>4</a:t>
            </a:r>
            <a:endParaRPr sz="1200" i="1" dirty="0">
              <a:solidFill>
                <a:schemeClr val="bg1">
                  <a:lumMod val="65000"/>
                </a:schemeClr>
              </a:solidFill>
              <a:latin typeface="WSORAQ+Abhaya Libre Medium"/>
              <a:cs typeface="WSORAQ+Abhaya Libre Medium"/>
            </a:endParaRPr>
          </a:p>
        </p:txBody>
      </p:sp>
      <p:sp>
        <p:nvSpPr>
          <p:cNvPr id="13" name="object 9">
            <a:extLst>
              <a:ext uri="{FF2B5EF4-FFF2-40B4-BE49-F238E27FC236}">
                <a16:creationId xmlns:a16="http://schemas.microsoft.com/office/drawing/2014/main" id="{8AFC91DA-2C6B-22F4-A2A4-73B518F598E8}"/>
              </a:ext>
            </a:extLst>
          </p:cNvPr>
          <p:cNvSpPr txBox="1"/>
          <p:nvPr/>
        </p:nvSpPr>
        <p:spPr>
          <a:xfrm>
            <a:off x="1179624" y="6381782"/>
            <a:ext cx="4177419" cy="172355"/>
          </a:xfrm>
          <a:prstGeom prst="rect">
            <a:avLst/>
          </a:prstGeom>
        </p:spPr>
        <p:txBody>
          <a:bodyPr vert="horz" wrap="square" lIns="0" tIns="0" rIns="0" bIns="0" rtlCol="0">
            <a:spAutoFit/>
          </a:bodyPr>
          <a:lstStyle/>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MINERALI INDUSTRIALI Progetto</a:t>
            </a:r>
          </a:p>
        </p:txBody>
      </p:sp>
      <p:pic>
        <p:nvPicPr>
          <p:cNvPr id="14" name="Immagine 13" descr="Immagine che contiene testo, Carattere, poster, Elementi grafici&#10;&#10;Descrizione generata automaticamente">
            <a:extLst>
              <a:ext uri="{FF2B5EF4-FFF2-40B4-BE49-F238E27FC236}">
                <a16:creationId xmlns:a16="http://schemas.microsoft.com/office/drawing/2014/main" id="{B2D082C8-8133-306A-5461-6F682DC07C4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787" y="6148717"/>
            <a:ext cx="576064" cy="547285"/>
          </a:xfrm>
          <a:prstGeom prst="rect">
            <a:avLst/>
          </a:prstGeom>
        </p:spPr>
      </p:pic>
      <p:sp>
        <p:nvSpPr>
          <p:cNvPr id="12" name="CasellaDiTesto 11">
            <a:extLst>
              <a:ext uri="{FF2B5EF4-FFF2-40B4-BE49-F238E27FC236}">
                <a16:creationId xmlns:a16="http://schemas.microsoft.com/office/drawing/2014/main" id="{C51F107F-FC78-35FF-432B-8F04FE25E48B}"/>
              </a:ext>
            </a:extLst>
          </p:cNvPr>
          <p:cNvSpPr txBox="1"/>
          <p:nvPr/>
        </p:nvSpPr>
        <p:spPr>
          <a:xfrm>
            <a:off x="2650604" y="1318952"/>
            <a:ext cx="6844374" cy="307777"/>
          </a:xfrm>
          <a:prstGeom prst="rect">
            <a:avLst/>
          </a:prstGeom>
          <a:noFill/>
        </p:spPr>
        <p:txBody>
          <a:bodyPr wrap="none" rtlCol="0">
            <a:spAutoFit/>
          </a:bodyPr>
          <a:lstStyle/>
          <a:p>
            <a:pPr marL="285750" indent="-285750" algn="ctr">
              <a:buFont typeface="Wingdings" panose="05000000000000000000" pitchFamily="2" charset="2"/>
              <a:buChar char="Ø"/>
            </a:pPr>
            <a:r>
              <a:rPr lang="it-IT" sz="1400" dirty="0">
                <a:latin typeface="Garamond" panose="02020404030301010803" pitchFamily="18" charset="0"/>
              </a:rPr>
              <a:t>10 milioni di tonnellate di </a:t>
            </a:r>
            <a:r>
              <a:rPr lang="it-IT" sz="1400" b="1" dirty="0">
                <a:latin typeface="Garamond" panose="02020404030301010803" pitchFamily="18" charset="0"/>
              </a:rPr>
              <a:t>materiali</a:t>
            </a:r>
            <a:r>
              <a:rPr lang="it-IT" sz="1400" dirty="0">
                <a:latin typeface="Garamond" panose="02020404030301010803" pitchFamily="18" charset="0"/>
              </a:rPr>
              <a:t> che non sono andati in discarica = circa 170.000 treni  </a:t>
            </a:r>
          </a:p>
        </p:txBody>
      </p:sp>
      <p:sp>
        <p:nvSpPr>
          <p:cNvPr id="15" name="CasellaDiTesto 14">
            <a:extLst>
              <a:ext uri="{FF2B5EF4-FFF2-40B4-BE49-F238E27FC236}">
                <a16:creationId xmlns:a16="http://schemas.microsoft.com/office/drawing/2014/main" id="{1CB1E8D1-9104-7EC6-2356-44B9BE68374E}"/>
              </a:ext>
            </a:extLst>
          </p:cNvPr>
          <p:cNvSpPr txBox="1"/>
          <p:nvPr/>
        </p:nvSpPr>
        <p:spPr>
          <a:xfrm>
            <a:off x="3143108" y="2968831"/>
            <a:ext cx="5905784" cy="307777"/>
          </a:xfrm>
          <a:prstGeom prst="rect">
            <a:avLst/>
          </a:prstGeom>
          <a:noFill/>
        </p:spPr>
        <p:txBody>
          <a:bodyPr wrap="none" rtlCol="0">
            <a:spAutoFit/>
          </a:bodyPr>
          <a:lstStyle>
            <a:defPPr>
              <a:defRPr lang="it-IT"/>
            </a:defPPr>
            <a:lvl1pPr algn="ctr">
              <a:defRPr sz="1400">
                <a:latin typeface="Garamond" panose="02020404030301010803" pitchFamily="18" charset="0"/>
              </a:defRPr>
            </a:lvl1pPr>
          </a:lstStyle>
          <a:p>
            <a:pPr marL="285750" indent="-285750">
              <a:buFont typeface="Wingdings" panose="05000000000000000000" pitchFamily="2" charset="2"/>
              <a:buChar char="Ø"/>
            </a:pPr>
            <a:r>
              <a:rPr lang="it-IT" dirty="0"/>
              <a:t>360.000 tonnellate di </a:t>
            </a:r>
            <a:r>
              <a:rPr lang="it-IT" b="1" dirty="0"/>
              <a:t>materie prime </a:t>
            </a:r>
            <a:r>
              <a:rPr lang="it-IT" dirty="0"/>
              <a:t>per il settore della ceramica = 6.000 treni</a:t>
            </a:r>
          </a:p>
        </p:txBody>
      </p:sp>
      <p:sp>
        <p:nvSpPr>
          <p:cNvPr id="16" name="CasellaDiTesto 15">
            <a:extLst>
              <a:ext uri="{FF2B5EF4-FFF2-40B4-BE49-F238E27FC236}">
                <a16:creationId xmlns:a16="http://schemas.microsoft.com/office/drawing/2014/main" id="{161E6304-5001-B6B4-93D7-BA27F75C9EE3}"/>
              </a:ext>
            </a:extLst>
          </p:cNvPr>
          <p:cNvSpPr txBox="1"/>
          <p:nvPr/>
        </p:nvSpPr>
        <p:spPr>
          <a:xfrm>
            <a:off x="3840315" y="4554980"/>
            <a:ext cx="4511363" cy="307777"/>
          </a:xfrm>
          <a:prstGeom prst="rect">
            <a:avLst/>
          </a:prstGeom>
          <a:noFill/>
        </p:spPr>
        <p:txBody>
          <a:bodyPr wrap="none" rtlCol="0">
            <a:spAutoFit/>
          </a:bodyPr>
          <a:lstStyle>
            <a:defPPr>
              <a:defRPr lang="it-IT"/>
            </a:defPPr>
            <a:lvl1pPr algn="ctr">
              <a:defRPr sz="1400">
                <a:latin typeface="Garamond" panose="02020404030301010803" pitchFamily="18" charset="0"/>
              </a:defRPr>
            </a:lvl1pPr>
          </a:lstStyle>
          <a:p>
            <a:pPr marL="285750" indent="-285750">
              <a:buFont typeface="Wingdings" panose="05000000000000000000" pitchFamily="2" charset="2"/>
              <a:buChar char="Ø"/>
            </a:pPr>
            <a:r>
              <a:rPr lang="it-IT" dirty="0"/>
              <a:t>10 ettari di </a:t>
            </a:r>
            <a:r>
              <a:rPr lang="it-IT" b="1" dirty="0"/>
              <a:t>aree</a:t>
            </a:r>
            <a:r>
              <a:rPr lang="it-IT" dirty="0"/>
              <a:t> soggette a ripristino = 14 campi da calcio</a:t>
            </a:r>
          </a:p>
        </p:txBody>
      </p:sp>
      <p:pic>
        <p:nvPicPr>
          <p:cNvPr id="18" name="Immagine 17" descr="Immagine che contiene nero, oscurità&#10;&#10;Descrizione generata automaticamente">
            <a:extLst>
              <a:ext uri="{FF2B5EF4-FFF2-40B4-BE49-F238E27FC236}">
                <a16:creationId xmlns:a16="http://schemas.microsoft.com/office/drawing/2014/main" id="{AE4E4B30-61B1-96FC-D13E-CC8D11A4F652}"/>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650646" y="1769152"/>
            <a:ext cx="598801" cy="598801"/>
          </a:xfrm>
          <a:prstGeom prst="rect">
            <a:avLst/>
          </a:prstGeom>
        </p:spPr>
      </p:pic>
      <p:sp>
        <p:nvSpPr>
          <p:cNvPr id="20" name="Rectangle 1">
            <a:extLst>
              <a:ext uri="{FF2B5EF4-FFF2-40B4-BE49-F238E27FC236}">
                <a16:creationId xmlns:a16="http://schemas.microsoft.com/office/drawing/2014/main" id="{E0375CE9-F276-9480-6255-B8711A21276C}"/>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it-IT"/>
          </a:p>
        </p:txBody>
      </p:sp>
      <p:pic>
        <p:nvPicPr>
          <p:cNvPr id="23" name="Immagine 22">
            <a:extLst>
              <a:ext uri="{FF2B5EF4-FFF2-40B4-BE49-F238E27FC236}">
                <a16:creationId xmlns:a16="http://schemas.microsoft.com/office/drawing/2014/main" id="{CDC0F86F-1341-28DE-20A9-39BA8940CD6A}"/>
              </a:ext>
            </a:extLst>
          </p:cNvPr>
          <p:cNvPicPr>
            <a:picLocks noChangeAspect="1"/>
          </p:cNvPicPr>
          <p:nvPr/>
        </p:nvPicPr>
        <p:blipFill>
          <a:blip r:embed="rId6"/>
          <a:stretch>
            <a:fillRect/>
          </a:stretch>
        </p:blipFill>
        <p:spPr>
          <a:xfrm>
            <a:off x="6726082" y="1760685"/>
            <a:ext cx="1166195" cy="605069"/>
          </a:xfrm>
          <a:prstGeom prst="rect">
            <a:avLst/>
          </a:prstGeom>
        </p:spPr>
      </p:pic>
      <p:pic>
        <p:nvPicPr>
          <p:cNvPr id="25" name="Immagine 24">
            <a:extLst>
              <a:ext uri="{FF2B5EF4-FFF2-40B4-BE49-F238E27FC236}">
                <a16:creationId xmlns:a16="http://schemas.microsoft.com/office/drawing/2014/main" id="{7C6B0A6B-6C71-CD5D-76E4-518B344A5DF6}"/>
              </a:ext>
            </a:extLst>
          </p:cNvPr>
          <p:cNvPicPr>
            <a:picLocks noChangeAspect="1"/>
          </p:cNvPicPr>
          <p:nvPr/>
        </p:nvPicPr>
        <p:blipFill>
          <a:blip r:embed="rId7"/>
          <a:stretch>
            <a:fillRect/>
          </a:stretch>
        </p:blipFill>
        <p:spPr>
          <a:xfrm>
            <a:off x="4585813" y="3494018"/>
            <a:ext cx="838957" cy="445372"/>
          </a:xfrm>
          <a:prstGeom prst="rect">
            <a:avLst/>
          </a:prstGeom>
        </p:spPr>
      </p:pic>
      <p:pic>
        <p:nvPicPr>
          <p:cNvPr id="27" name="Immagine 26">
            <a:extLst>
              <a:ext uri="{FF2B5EF4-FFF2-40B4-BE49-F238E27FC236}">
                <a16:creationId xmlns:a16="http://schemas.microsoft.com/office/drawing/2014/main" id="{42C65910-4BAD-6241-60A7-EFCA0B60E4C3}"/>
              </a:ext>
            </a:extLst>
          </p:cNvPr>
          <p:cNvPicPr>
            <a:picLocks noChangeAspect="1"/>
          </p:cNvPicPr>
          <p:nvPr/>
        </p:nvPicPr>
        <p:blipFill>
          <a:blip r:embed="rId8"/>
          <a:stretch>
            <a:fillRect/>
          </a:stretch>
        </p:blipFill>
        <p:spPr>
          <a:xfrm>
            <a:off x="9696400" y="2946812"/>
            <a:ext cx="1524264" cy="1009402"/>
          </a:xfrm>
          <a:prstGeom prst="rect">
            <a:avLst/>
          </a:prstGeom>
        </p:spPr>
      </p:pic>
      <p:sp>
        <p:nvSpPr>
          <p:cNvPr id="28" name="CasellaDiTesto 27">
            <a:extLst>
              <a:ext uri="{FF2B5EF4-FFF2-40B4-BE49-F238E27FC236}">
                <a16:creationId xmlns:a16="http://schemas.microsoft.com/office/drawing/2014/main" id="{ED5BDC3C-7B35-C770-0BDC-86F4866A0A0D}"/>
              </a:ext>
            </a:extLst>
          </p:cNvPr>
          <p:cNvSpPr txBox="1"/>
          <p:nvPr/>
        </p:nvSpPr>
        <p:spPr>
          <a:xfrm>
            <a:off x="4235488" y="2530085"/>
            <a:ext cx="3721019" cy="307777"/>
          </a:xfrm>
          <a:prstGeom prst="rect">
            <a:avLst/>
          </a:prstGeom>
          <a:noFill/>
        </p:spPr>
        <p:txBody>
          <a:bodyPr wrap="none" rtlCol="0">
            <a:spAutoFit/>
          </a:bodyPr>
          <a:lstStyle/>
          <a:p>
            <a:pPr algn="ctr"/>
            <a:r>
              <a:rPr lang="it-IT" sz="1400" b="1" dirty="0">
                <a:latin typeface="Garamond" panose="02020404030301010803" pitchFamily="18" charset="0"/>
              </a:rPr>
              <a:t>10 M ton materiali                          170.000 treni </a:t>
            </a:r>
          </a:p>
        </p:txBody>
      </p:sp>
      <p:pic>
        <p:nvPicPr>
          <p:cNvPr id="30" name="Immagine 29">
            <a:extLst>
              <a:ext uri="{FF2B5EF4-FFF2-40B4-BE49-F238E27FC236}">
                <a16:creationId xmlns:a16="http://schemas.microsoft.com/office/drawing/2014/main" id="{14409302-4888-8264-7681-CCD6B7415A30}"/>
              </a:ext>
            </a:extLst>
          </p:cNvPr>
          <p:cNvPicPr>
            <a:picLocks noChangeAspect="1"/>
          </p:cNvPicPr>
          <p:nvPr/>
        </p:nvPicPr>
        <p:blipFill>
          <a:blip r:embed="rId9"/>
          <a:stretch>
            <a:fillRect/>
          </a:stretch>
        </p:blipFill>
        <p:spPr>
          <a:xfrm>
            <a:off x="5750489" y="1929097"/>
            <a:ext cx="792088" cy="488238"/>
          </a:xfrm>
          <a:prstGeom prst="rect">
            <a:avLst/>
          </a:prstGeom>
        </p:spPr>
      </p:pic>
      <p:pic>
        <p:nvPicPr>
          <p:cNvPr id="31" name="Immagine 30">
            <a:extLst>
              <a:ext uri="{FF2B5EF4-FFF2-40B4-BE49-F238E27FC236}">
                <a16:creationId xmlns:a16="http://schemas.microsoft.com/office/drawing/2014/main" id="{C3008887-FF52-EB3D-E880-D0C7EEDE966A}"/>
              </a:ext>
            </a:extLst>
          </p:cNvPr>
          <p:cNvPicPr>
            <a:picLocks noChangeAspect="1"/>
          </p:cNvPicPr>
          <p:nvPr/>
        </p:nvPicPr>
        <p:blipFill>
          <a:blip r:embed="rId9"/>
          <a:stretch>
            <a:fillRect/>
          </a:stretch>
        </p:blipFill>
        <p:spPr>
          <a:xfrm>
            <a:off x="5750489" y="3519936"/>
            <a:ext cx="792088" cy="488238"/>
          </a:xfrm>
          <a:prstGeom prst="rect">
            <a:avLst/>
          </a:prstGeom>
        </p:spPr>
      </p:pic>
      <p:pic>
        <p:nvPicPr>
          <p:cNvPr id="32" name="Immagine 31">
            <a:extLst>
              <a:ext uri="{FF2B5EF4-FFF2-40B4-BE49-F238E27FC236}">
                <a16:creationId xmlns:a16="http://schemas.microsoft.com/office/drawing/2014/main" id="{238188BD-EAC0-76EF-CF31-B981D6FE4CF9}"/>
              </a:ext>
            </a:extLst>
          </p:cNvPr>
          <p:cNvPicPr>
            <a:picLocks noChangeAspect="1"/>
          </p:cNvPicPr>
          <p:nvPr/>
        </p:nvPicPr>
        <p:blipFill>
          <a:blip r:embed="rId6"/>
          <a:stretch>
            <a:fillRect/>
          </a:stretch>
        </p:blipFill>
        <p:spPr>
          <a:xfrm>
            <a:off x="6726081" y="3422650"/>
            <a:ext cx="1166195" cy="605069"/>
          </a:xfrm>
          <a:prstGeom prst="rect">
            <a:avLst/>
          </a:prstGeom>
        </p:spPr>
      </p:pic>
      <p:sp>
        <p:nvSpPr>
          <p:cNvPr id="33" name="CasellaDiTesto 32">
            <a:extLst>
              <a:ext uri="{FF2B5EF4-FFF2-40B4-BE49-F238E27FC236}">
                <a16:creationId xmlns:a16="http://schemas.microsoft.com/office/drawing/2014/main" id="{3111238D-CAD8-F3E3-719A-5B46A3D71743}"/>
              </a:ext>
            </a:extLst>
          </p:cNvPr>
          <p:cNvSpPr txBox="1"/>
          <p:nvPr/>
        </p:nvSpPr>
        <p:spPr>
          <a:xfrm>
            <a:off x="4363765" y="4137461"/>
            <a:ext cx="3418052" cy="307777"/>
          </a:xfrm>
          <a:prstGeom prst="rect">
            <a:avLst/>
          </a:prstGeom>
          <a:noFill/>
        </p:spPr>
        <p:txBody>
          <a:bodyPr wrap="none" rtlCol="0">
            <a:spAutoFit/>
          </a:bodyPr>
          <a:lstStyle/>
          <a:p>
            <a:pPr algn="ctr"/>
            <a:r>
              <a:rPr lang="it-IT" sz="1400" b="1" dirty="0">
                <a:latin typeface="Garamond" panose="02020404030301010803" pitchFamily="18" charset="0"/>
              </a:rPr>
              <a:t>360.000 materiali                         6.000 treni </a:t>
            </a:r>
          </a:p>
        </p:txBody>
      </p:sp>
      <p:sp>
        <p:nvSpPr>
          <p:cNvPr id="36" name="CasellaDiTesto 35">
            <a:extLst>
              <a:ext uri="{FF2B5EF4-FFF2-40B4-BE49-F238E27FC236}">
                <a16:creationId xmlns:a16="http://schemas.microsoft.com/office/drawing/2014/main" id="{DA98E83E-FCBC-B813-75C1-A1A55DFF7E18}"/>
              </a:ext>
            </a:extLst>
          </p:cNvPr>
          <p:cNvSpPr txBox="1"/>
          <p:nvPr/>
        </p:nvSpPr>
        <p:spPr>
          <a:xfrm>
            <a:off x="4203099" y="5668228"/>
            <a:ext cx="3825213" cy="307777"/>
          </a:xfrm>
          <a:prstGeom prst="rect">
            <a:avLst/>
          </a:prstGeom>
          <a:noFill/>
        </p:spPr>
        <p:txBody>
          <a:bodyPr wrap="none" rtlCol="0">
            <a:spAutoFit/>
          </a:bodyPr>
          <a:lstStyle/>
          <a:p>
            <a:pPr algn="ctr"/>
            <a:r>
              <a:rPr lang="it-IT" sz="1400" b="1" dirty="0">
                <a:latin typeface="Garamond" panose="02020404030301010803" pitchFamily="18" charset="0"/>
              </a:rPr>
              <a:t>10 ettari aree ripristinate              14 campi calcio</a:t>
            </a:r>
          </a:p>
        </p:txBody>
      </p:sp>
      <p:pic>
        <p:nvPicPr>
          <p:cNvPr id="37" name="Immagine 36">
            <a:extLst>
              <a:ext uri="{FF2B5EF4-FFF2-40B4-BE49-F238E27FC236}">
                <a16:creationId xmlns:a16="http://schemas.microsoft.com/office/drawing/2014/main" id="{BAC8D192-99F1-E9C3-05F5-6942148C8601}"/>
              </a:ext>
            </a:extLst>
          </p:cNvPr>
          <p:cNvPicPr>
            <a:picLocks noChangeAspect="1"/>
          </p:cNvPicPr>
          <p:nvPr/>
        </p:nvPicPr>
        <p:blipFill>
          <a:blip r:embed="rId10"/>
          <a:stretch>
            <a:fillRect/>
          </a:stretch>
        </p:blipFill>
        <p:spPr>
          <a:xfrm>
            <a:off x="5854552" y="5023181"/>
            <a:ext cx="792549" cy="487722"/>
          </a:xfrm>
          <a:prstGeom prst="rect">
            <a:avLst/>
          </a:prstGeom>
        </p:spPr>
      </p:pic>
      <p:pic>
        <p:nvPicPr>
          <p:cNvPr id="42" name="Immagine 41">
            <a:extLst>
              <a:ext uri="{FF2B5EF4-FFF2-40B4-BE49-F238E27FC236}">
                <a16:creationId xmlns:a16="http://schemas.microsoft.com/office/drawing/2014/main" id="{D0805149-3792-F755-C643-621895AD0587}"/>
              </a:ext>
            </a:extLst>
          </p:cNvPr>
          <p:cNvPicPr>
            <a:picLocks noChangeAspect="1"/>
          </p:cNvPicPr>
          <p:nvPr/>
        </p:nvPicPr>
        <p:blipFill>
          <a:blip r:embed="rId11"/>
          <a:stretch>
            <a:fillRect/>
          </a:stretch>
        </p:blipFill>
        <p:spPr>
          <a:xfrm>
            <a:off x="6824358" y="4896585"/>
            <a:ext cx="1062866" cy="677043"/>
          </a:xfrm>
          <a:prstGeom prst="rect">
            <a:avLst/>
          </a:prstGeom>
        </p:spPr>
      </p:pic>
      <p:pic>
        <p:nvPicPr>
          <p:cNvPr id="43" name="Immagine 42">
            <a:extLst>
              <a:ext uri="{FF2B5EF4-FFF2-40B4-BE49-F238E27FC236}">
                <a16:creationId xmlns:a16="http://schemas.microsoft.com/office/drawing/2014/main" id="{662A9E51-EDE1-C724-E4DC-0DD0A87ECDD3}"/>
              </a:ext>
            </a:extLst>
          </p:cNvPr>
          <p:cNvPicPr>
            <a:picLocks noChangeAspect="1"/>
          </p:cNvPicPr>
          <p:nvPr/>
        </p:nvPicPr>
        <p:blipFill>
          <a:blip r:embed="rId12"/>
          <a:stretch>
            <a:fillRect/>
          </a:stretch>
        </p:blipFill>
        <p:spPr>
          <a:xfrm>
            <a:off x="4614428" y="4901733"/>
            <a:ext cx="1062867" cy="707428"/>
          </a:xfrm>
          <a:prstGeom prst="rect">
            <a:avLst/>
          </a:prstGeom>
        </p:spPr>
      </p:pic>
      <p:sp>
        <p:nvSpPr>
          <p:cNvPr id="3" name="CasellaDiTesto 2">
            <a:extLst>
              <a:ext uri="{FF2B5EF4-FFF2-40B4-BE49-F238E27FC236}">
                <a16:creationId xmlns:a16="http://schemas.microsoft.com/office/drawing/2014/main" id="{B59E59E6-01C2-1FC0-74AA-0846042B6C04}"/>
              </a:ext>
            </a:extLst>
          </p:cNvPr>
          <p:cNvSpPr txBox="1"/>
          <p:nvPr/>
        </p:nvSpPr>
        <p:spPr>
          <a:xfrm>
            <a:off x="65720" y="21507"/>
            <a:ext cx="2986715" cy="584775"/>
          </a:xfrm>
          <a:prstGeom prst="rect">
            <a:avLst/>
          </a:prstGeom>
          <a:noFill/>
        </p:spPr>
        <p:txBody>
          <a:bodyPr wrap="none" rtlCol="0">
            <a:spAutoFit/>
          </a:bodyPr>
          <a:lstStyle/>
          <a:p>
            <a:r>
              <a:rPr lang="it-IT" sz="3200" dirty="0">
                <a:solidFill>
                  <a:schemeClr val="bg2"/>
                </a:solidFill>
                <a:latin typeface="IPRUQR+Marcellus" panose="020B0604020202020204" charset="0"/>
              </a:rPr>
              <a:t>Un paio di Dati</a:t>
            </a:r>
          </a:p>
        </p:txBody>
      </p:sp>
      <p:sp>
        <p:nvSpPr>
          <p:cNvPr id="5" name="Rettangolo 4">
            <a:extLst>
              <a:ext uri="{FF2B5EF4-FFF2-40B4-BE49-F238E27FC236}">
                <a16:creationId xmlns:a16="http://schemas.microsoft.com/office/drawing/2014/main" id="{E53B3562-FE1B-6484-E423-9CEA74AD1141}"/>
              </a:ext>
            </a:extLst>
          </p:cNvPr>
          <p:cNvSpPr/>
          <p:nvPr/>
        </p:nvSpPr>
        <p:spPr>
          <a:xfrm>
            <a:off x="21779" y="5963029"/>
            <a:ext cx="12192000" cy="906045"/>
          </a:xfrm>
          <a:prstGeom prst="rect">
            <a:avLst/>
          </a:prstGeom>
          <a:solidFill>
            <a:srgbClr val="0066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object 9">
            <a:extLst>
              <a:ext uri="{FF2B5EF4-FFF2-40B4-BE49-F238E27FC236}">
                <a16:creationId xmlns:a16="http://schemas.microsoft.com/office/drawing/2014/main" id="{5A556AF9-BC0C-647B-7E14-EAB550338DF5}"/>
              </a:ext>
            </a:extLst>
          </p:cNvPr>
          <p:cNvSpPr txBox="1"/>
          <p:nvPr/>
        </p:nvSpPr>
        <p:spPr>
          <a:xfrm>
            <a:off x="1201404" y="6329873"/>
            <a:ext cx="4844368" cy="344710"/>
          </a:xfrm>
          <a:prstGeom prst="rect">
            <a:avLst/>
          </a:prstGeom>
        </p:spPr>
        <p:txBody>
          <a:bodyPr vert="horz" wrap="square" lIns="0" tIns="0" rIns="0" bIns="0" rtlCol="0">
            <a:spAutoFit/>
          </a:bodyPr>
          <a:lstStyle/>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MINERALI INDUSTRIALI – Economia Circolare </a:t>
            </a:r>
          </a:p>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                                                  Esempi virtuosi in ambito minerario </a:t>
            </a:r>
          </a:p>
        </p:txBody>
      </p:sp>
      <p:pic>
        <p:nvPicPr>
          <p:cNvPr id="7" name="Immagine 6" descr="Immagine che contiene testo, Carattere, poster, Elementi grafici&#10;&#10;Descrizione generata automaticamente">
            <a:extLst>
              <a:ext uri="{FF2B5EF4-FFF2-40B4-BE49-F238E27FC236}">
                <a16:creationId xmlns:a16="http://schemas.microsoft.com/office/drawing/2014/main" id="{E1DEE319-8D20-E002-6398-3FE46E0633A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9567" y="6096808"/>
            <a:ext cx="576064" cy="547285"/>
          </a:xfrm>
          <a:prstGeom prst="rect">
            <a:avLst/>
          </a:prstGeom>
        </p:spPr>
      </p:pic>
    </p:spTree>
    <p:extLst>
      <p:ext uri="{BB962C8B-B14F-4D97-AF65-F5344CB8AC3E}">
        <p14:creationId xmlns:p14="http://schemas.microsoft.com/office/powerpoint/2010/main" val="32664596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 name="Immagine 14" descr="Immagine che contiene aria aperta, natura, paesaggio, altopiano&#10;&#10;Descrizione generata automaticamente">
            <a:extLst>
              <a:ext uri="{FF2B5EF4-FFF2-40B4-BE49-F238E27FC236}">
                <a16:creationId xmlns:a16="http://schemas.microsoft.com/office/drawing/2014/main" id="{3B852D98-12B1-532A-14E9-B6B6AB2570E2}"/>
              </a:ext>
            </a:extLst>
          </p:cNvPr>
          <p:cNvPicPr>
            <a:picLocks noChangeAspect="1"/>
          </p:cNvPicPr>
          <p:nvPr/>
        </p:nvPicPr>
        <p:blipFill>
          <a:blip r:embed="rId2" cstate="print">
            <a:alphaModFix amt="35000"/>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sp>
        <p:nvSpPr>
          <p:cNvPr id="6" name="object 5"/>
          <p:cNvSpPr txBox="1"/>
          <p:nvPr/>
        </p:nvSpPr>
        <p:spPr>
          <a:xfrm>
            <a:off x="11496600" y="6230962"/>
            <a:ext cx="517125" cy="382797"/>
          </a:xfrm>
          <a:prstGeom prst="rect">
            <a:avLst/>
          </a:prstGeom>
        </p:spPr>
        <p:txBody>
          <a:bodyPr vert="horz" wrap="square" lIns="0" tIns="0" rIns="0" bIns="0" rtlCol="0">
            <a:spAutoFit/>
          </a:bodyPr>
          <a:lstStyle/>
          <a:p>
            <a:pPr marL="0" marR="0" algn="ctr">
              <a:lnSpc>
                <a:spcPts val="3536"/>
              </a:lnSpc>
              <a:spcBef>
                <a:spcPts val="0"/>
              </a:spcBef>
              <a:spcAft>
                <a:spcPts val="0"/>
              </a:spcAft>
            </a:pPr>
            <a:r>
              <a:rPr lang="it-IT" sz="1200" i="1" dirty="0">
                <a:solidFill>
                  <a:schemeClr val="bg1">
                    <a:lumMod val="65000"/>
                  </a:schemeClr>
                </a:solidFill>
                <a:latin typeface="WSORAQ+Abhaya Libre Medium"/>
                <a:cs typeface="WSORAQ+Abhaya Libre Medium"/>
              </a:rPr>
              <a:t>3</a:t>
            </a:r>
            <a:endParaRPr sz="1200" i="1" dirty="0">
              <a:solidFill>
                <a:schemeClr val="bg1">
                  <a:lumMod val="65000"/>
                </a:schemeClr>
              </a:solidFill>
              <a:latin typeface="WSORAQ+Abhaya Libre Medium"/>
              <a:cs typeface="WSORAQ+Abhaya Libre Medium"/>
            </a:endParaRPr>
          </a:p>
        </p:txBody>
      </p:sp>
      <p:sp>
        <p:nvSpPr>
          <p:cNvPr id="5" name="object 9">
            <a:extLst>
              <a:ext uri="{FF2B5EF4-FFF2-40B4-BE49-F238E27FC236}">
                <a16:creationId xmlns:a16="http://schemas.microsoft.com/office/drawing/2014/main" id="{48C8B6A7-62D6-7C6D-2101-D0414941A0D4}"/>
              </a:ext>
            </a:extLst>
          </p:cNvPr>
          <p:cNvSpPr txBox="1"/>
          <p:nvPr/>
        </p:nvSpPr>
        <p:spPr>
          <a:xfrm>
            <a:off x="6669583" y="863612"/>
            <a:ext cx="4177419" cy="172355"/>
          </a:xfrm>
          <a:prstGeom prst="rect">
            <a:avLst/>
          </a:prstGeom>
        </p:spPr>
        <p:txBody>
          <a:bodyPr vert="horz" wrap="square" lIns="0" tIns="0" rIns="0" bIns="0" rtlCol="0">
            <a:spAutoFit/>
          </a:bodyPr>
          <a:lstStyle/>
          <a:p>
            <a:pPr algn="r">
              <a:lnSpc>
                <a:spcPct val="80000"/>
              </a:lnSpc>
            </a:pPr>
            <a:r>
              <a:rPr lang="it-IT" sz="1400" dirty="0">
                <a:solidFill>
                  <a:srgbClr val="005643"/>
                </a:solidFill>
                <a:latin typeface="HP Simplified Hans Light" panose="020B0300000000000000" pitchFamily="34" charset="-122"/>
                <a:ea typeface="HP Simplified Hans Light" panose="020B0300000000000000" pitchFamily="34" charset="-122"/>
                <a:cs typeface="IPRUQR+Marcellus"/>
              </a:rPr>
              <a:t>MINERALI INDUSTRIALI Progetto</a:t>
            </a:r>
          </a:p>
        </p:txBody>
      </p:sp>
      <p:pic>
        <p:nvPicPr>
          <p:cNvPr id="8" name="Immagine 7">
            <a:extLst>
              <a:ext uri="{FF2B5EF4-FFF2-40B4-BE49-F238E27FC236}">
                <a16:creationId xmlns:a16="http://schemas.microsoft.com/office/drawing/2014/main" id="{C2525EC7-0B7D-814A-B9DD-BBA8C59248E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24724" y="609636"/>
            <a:ext cx="630438" cy="598942"/>
          </a:xfrm>
          <a:prstGeom prst="rect">
            <a:avLst/>
          </a:prstGeom>
        </p:spPr>
      </p:pic>
      <p:sp>
        <p:nvSpPr>
          <p:cNvPr id="12" name="TextBox 6">
            <a:extLst>
              <a:ext uri="{FF2B5EF4-FFF2-40B4-BE49-F238E27FC236}">
                <a16:creationId xmlns:a16="http://schemas.microsoft.com/office/drawing/2014/main" id="{33F89B5B-71AC-1EF9-4B11-72127F6A782A}"/>
              </a:ext>
            </a:extLst>
          </p:cNvPr>
          <p:cNvSpPr txBox="1"/>
          <p:nvPr/>
        </p:nvSpPr>
        <p:spPr>
          <a:xfrm>
            <a:off x="679689" y="1681823"/>
            <a:ext cx="10970607" cy="4392869"/>
          </a:xfrm>
          <a:prstGeom prst="rect">
            <a:avLst/>
          </a:prstGeom>
        </p:spPr>
        <p:txBody>
          <a:bodyPr wrap="square" lIns="0" tIns="0" rIns="0" bIns="0" rtlCol="0" anchor="t">
            <a:spAutoFit/>
          </a:bodyPr>
          <a:lstStyle/>
          <a:p>
            <a:pPr algn="just">
              <a:lnSpc>
                <a:spcPct val="150000"/>
              </a:lnSpc>
            </a:pPr>
            <a:r>
              <a:rPr lang="en-US" sz="1400" dirty="0">
                <a:solidFill>
                  <a:srgbClr val="000000"/>
                </a:solidFill>
                <a:latin typeface="Garamond" panose="02020404030301010803" pitchFamily="18" charset="0"/>
              </a:rPr>
              <a:t>Sempre </a:t>
            </a:r>
            <a:r>
              <a:rPr lang="en-US" sz="1400" dirty="0" err="1">
                <a:solidFill>
                  <a:srgbClr val="000000"/>
                </a:solidFill>
                <a:latin typeface="Garamond" panose="02020404030301010803" pitchFamily="18" charset="0"/>
              </a:rPr>
              <a:t>più</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si</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sta</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diffondendo</a:t>
            </a:r>
            <a:r>
              <a:rPr lang="en-US" sz="1400" dirty="0">
                <a:solidFill>
                  <a:srgbClr val="000000"/>
                </a:solidFill>
                <a:latin typeface="Garamond" panose="02020404030301010803" pitchFamily="18" charset="0"/>
              </a:rPr>
              <a:t> il </a:t>
            </a:r>
            <a:r>
              <a:rPr lang="en-US" sz="1400" dirty="0" err="1">
                <a:solidFill>
                  <a:srgbClr val="000000"/>
                </a:solidFill>
                <a:latin typeface="Garamond" panose="02020404030301010803" pitchFamily="18" charset="0"/>
              </a:rPr>
              <a:t>concetto</a:t>
            </a:r>
            <a:r>
              <a:rPr lang="en-US" sz="1400" dirty="0">
                <a:solidFill>
                  <a:srgbClr val="000000"/>
                </a:solidFill>
                <a:latin typeface="Garamond" panose="02020404030301010803" pitchFamily="18" charset="0"/>
              </a:rPr>
              <a:t> di Economia </a:t>
            </a:r>
            <a:r>
              <a:rPr lang="en-US" sz="1400" dirty="0" err="1">
                <a:solidFill>
                  <a:srgbClr val="000000"/>
                </a:solidFill>
                <a:latin typeface="Garamond" panose="02020404030301010803" pitchFamily="18" charset="0"/>
              </a:rPr>
              <a:t>Circolare</a:t>
            </a:r>
            <a:r>
              <a:rPr lang="en-US" sz="1400" dirty="0">
                <a:solidFill>
                  <a:srgbClr val="000000"/>
                </a:solidFill>
                <a:latin typeface="Garamond" panose="02020404030301010803" pitchFamily="18" charset="0"/>
              </a:rPr>
              <a:t> e la presa di </a:t>
            </a:r>
            <a:r>
              <a:rPr lang="en-US" sz="1400" dirty="0" err="1">
                <a:solidFill>
                  <a:srgbClr val="000000"/>
                </a:solidFill>
                <a:latin typeface="Garamond" panose="02020404030301010803" pitchFamily="18" charset="0"/>
              </a:rPr>
              <a:t>coscienza</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che</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gli</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scarti</a:t>
            </a:r>
            <a:r>
              <a:rPr lang="en-US" sz="1400" dirty="0">
                <a:solidFill>
                  <a:srgbClr val="000000"/>
                </a:solidFill>
                <a:latin typeface="Garamond" panose="02020404030301010803" pitchFamily="18" charset="0"/>
              </a:rPr>
              <a:t>’ e/o </a:t>
            </a:r>
            <a:r>
              <a:rPr lang="en-US" sz="1400" dirty="0" err="1">
                <a:solidFill>
                  <a:srgbClr val="000000"/>
                </a:solidFill>
                <a:latin typeface="Garamond" panose="02020404030301010803" pitchFamily="18" charset="0"/>
              </a:rPr>
              <a:t>i</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rifiuti</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sono</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una</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materia</a:t>
            </a:r>
            <a:r>
              <a:rPr lang="en-US" sz="1400" dirty="0">
                <a:solidFill>
                  <a:srgbClr val="000000"/>
                </a:solidFill>
                <a:latin typeface="Garamond" panose="02020404030301010803" pitchFamily="18" charset="0"/>
              </a:rPr>
              <a:t> prima </a:t>
            </a:r>
            <a:r>
              <a:rPr lang="en-US" sz="1400" dirty="0" err="1">
                <a:solidFill>
                  <a:srgbClr val="000000"/>
                </a:solidFill>
                <a:latin typeface="Garamond" panose="02020404030301010803" pitchFamily="18" charset="0"/>
              </a:rPr>
              <a:t>che</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deve</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affiancare</a:t>
            </a:r>
            <a:r>
              <a:rPr lang="en-US" sz="1400" dirty="0">
                <a:solidFill>
                  <a:srgbClr val="000000"/>
                </a:solidFill>
                <a:latin typeface="Garamond" panose="02020404030301010803" pitchFamily="18" charset="0"/>
              </a:rPr>
              <a:t> ed </a:t>
            </a:r>
            <a:r>
              <a:rPr lang="en-US" sz="1400" dirty="0" err="1">
                <a:solidFill>
                  <a:srgbClr val="000000"/>
                </a:solidFill>
                <a:latin typeface="Garamond" panose="02020404030301010803" pitchFamily="18" charset="0"/>
              </a:rPr>
              <a:t>essere</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complementare</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alla</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tradizionale</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produzione</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dei</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minerali</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industriali</a:t>
            </a:r>
            <a:r>
              <a:rPr lang="en-US" sz="1400" dirty="0">
                <a:solidFill>
                  <a:srgbClr val="000000"/>
                </a:solidFill>
                <a:latin typeface="Garamond" panose="02020404030301010803" pitchFamily="18" charset="0"/>
              </a:rPr>
              <a:t>.</a:t>
            </a:r>
          </a:p>
          <a:p>
            <a:pPr algn="just">
              <a:lnSpc>
                <a:spcPct val="150000"/>
              </a:lnSpc>
            </a:pPr>
            <a:endParaRPr lang="en-US" sz="1400" dirty="0">
              <a:solidFill>
                <a:srgbClr val="000000"/>
              </a:solidFill>
              <a:latin typeface="Garamond" panose="02020404030301010803" pitchFamily="18" charset="0"/>
            </a:endParaRPr>
          </a:p>
          <a:p>
            <a:pPr algn="just">
              <a:lnSpc>
                <a:spcPct val="150000"/>
              </a:lnSpc>
            </a:pPr>
            <a:r>
              <a:rPr lang="en-US" sz="2000" b="1" dirty="0">
                <a:solidFill>
                  <a:srgbClr val="000000"/>
                </a:solidFill>
                <a:latin typeface="Garamond" panose="02020404030301010803" pitchFamily="18" charset="0"/>
              </a:rPr>
              <a:t>Verbania:</a:t>
            </a:r>
            <a:r>
              <a:rPr lang="en-US" sz="2000" dirty="0">
                <a:solidFill>
                  <a:srgbClr val="000000"/>
                </a:solidFill>
                <a:latin typeface="Garamond" panose="02020404030301010803" pitchFamily="18" charset="0"/>
              </a:rPr>
              <a:t> </a:t>
            </a:r>
          </a:p>
          <a:p>
            <a:pPr marL="285750" indent="-285750" algn="just">
              <a:lnSpc>
                <a:spcPct val="150000"/>
              </a:lnSpc>
              <a:buFont typeface="Wingdings" panose="05000000000000000000" pitchFamily="2" charset="2"/>
              <a:buChar char="v"/>
            </a:pPr>
            <a:r>
              <a:rPr lang="en-US" sz="1400" dirty="0">
                <a:solidFill>
                  <a:srgbClr val="000000"/>
                </a:solidFill>
                <a:latin typeface="Garamond" panose="02020404030301010803" pitchFamily="18" charset="0"/>
              </a:rPr>
              <a:t>La </a:t>
            </a:r>
            <a:r>
              <a:rPr lang="en-US" sz="1400" dirty="0" err="1">
                <a:solidFill>
                  <a:srgbClr val="000000"/>
                </a:solidFill>
                <a:latin typeface="Garamond" panose="02020404030301010803" pitchFamily="18" charset="0"/>
              </a:rPr>
              <a:t>necessità</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evidente</a:t>
            </a:r>
            <a:r>
              <a:rPr lang="en-US" sz="1400" dirty="0">
                <a:solidFill>
                  <a:srgbClr val="000000"/>
                </a:solidFill>
                <a:latin typeface="Garamond" panose="02020404030301010803" pitchFamily="18" charset="0"/>
              </a:rPr>
              <a:t> è </a:t>
            </a:r>
            <a:r>
              <a:rPr lang="en-US" sz="1400" dirty="0" err="1">
                <a:solidFill>
                  <a:srgbClr val="000000"/>
                </a:solidFill>
                <a:latin typeface="Garamond" panose="02020404030301010803" pitchFamily="18" charset="0"/>
              </a:rPr>
              <a:t>quella</a:t>
            </a:r>
            <a:r>
              <a:rPr lang="en-US" sz="1400" dirty="0">
                <a:solidFill>
                  <a:srgbClr val="000000"/>
                </a:solidFill>
                <a:latin typeface="Garamond" panose="02020404030301010803" pitchFamily="18" charset="0"/>
              </a:rPr>
              <a:t> di </a:t>
            </a:r>
            <a:r>
              <a:rPr lang="en-US" sz="1400" dirty="0" err="1">
                <a:solidFill>
                  <a:srgbClr val="000000"/>
                </a:solidFill>
                <a:latin typeface="Garamond" panose="02020404030301010803" pitchFamily="18" charset="0"/>
              </a:rPr>
              <a:t>ridurre</a:t>
            </a:r>
            <a:r>
              <a:rPr lang="en-US" sz="1400" dirty="0">
                <a:solidFill>
                  <a:srgbClr val="000000"/>
                </a:solidFill>
                <a:latin typeface="Garamond" panose="02020404030301010803" pitchFamily="18" charset="0"/>
              </a:rPr>
              <a:t> ed </a:t>
            </a:r>
            <a:r>
              <a:rPr lang="en-US" sz="1400" dirty="0" err="1">
                <a:solidFill>
                  <a:srgbClr val="000000"/>
                </a:solidFill>
                <a:latin typeface="Garamond" panose="02020404030301010803" pitchFamily="18" charset="0"/>
              </a:rPr>
              <a:t>ottimizzare</a:t>
            </a:r>
            <a:r>
              <a:rPr lang="en-US" sz="1400" dirty="0">
                <a:solidFill>
                  <a:srgbClr val="000000"/>
                </a:solidFill>
                <a:latin typeface="Garamond" panose="02020404030301010803" pitchFamily="18" charset="0"/>
              </a:rPr>
              <a:t> lo </a:t>
            </a:r>
            <a:r>
              <a:rPr lang="en-US" sz="1400" dirty="0" err="1">
                <a:solidFill>
                  <a:srgbClr val="000000"/>
                </a:solidFill>
                <a:latin typeface="Garamond" panose="02020404030301010803" pitchFamily="18" charset="0"/>
              </a:rPr>
              <a:t>sfruttamento</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delle</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risorse</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naturali</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intensificando</a:t>
            </a:r>
            <a:r>
              <a:rPr lang="en-US" sz="1400" dirty="0">
                <a:solidFill>
                  <a:srgbClr val="000000"/>
                </a:solidFill>
                <a:latin typeface="Garamond" panose="02020404030301010803" pitchFamily="18" charset="0"/>
              </a:rPr>
              <a:t> il </a:t>
            </a:r>
            <a:r>
              <a:rPr lang="en-US" sz="1400" dirty="0" err="1">
                <a:solidFill>
                  <a:srgbClr val="000000"/>
                </a:solidFill>
                <a:latin typeface="Garamond" panose="02020404030301010803" pitchFamily="18" charset="0"/>
              </a:rPr>
              <a:t>recupero</a:t>
            </a:r>
            <a:r>
              <a:rPr lang="en-US" sz="1400" dirty="0">
                <a:solidFill>
                  <a:srgbClr val="000000"/>
                </a:solidFill>
                <a:latin typeface="Garamond" panose="02020404030301010803" pitchFamily="18" charset="0"/>
              </a:rPr>
              <a:t>.</a:t>
            </a:r>
          </a:p>
          <a:p>
            <a:pPr marL="285750" indent="-285750" algn="just">
              <a:lnSpc>
                <a:spcPct val="150000"/>
              </a:lnSpc>
              <a:buFont typeface="Wingdings" panose="05000000000000000000" pitchFamily="2" charset="2"/>
              <a:buChar char="v"/>
            </a:pPr>
            <a:r>
              <a:rPr lang="en-US" sz="1400" dirty="0">
                <a:solidFill>
                  <a:srgbClr val="000000"/>
                </a:solidFill>
                <a:latin typeface="Garamond" panose="02020404030301010803" pitchFamily="18" charset="0"/>
              </a:rPr>
              <a:t>Tale </a:t>
            </a:r>
            <a:r>
              <a:rPr lang="en-US" sz="1400" dirty="0" err="1">
                <a:solidFill>
                  <a:srgbClr val="000000"/>
                </a:solidFill>
                <a:latin typeface="Garamond" panose="02020404030301010803" pitchFamily="18" charset="0"/>
              </a:rPr>
              <a:t>obiettivo</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si</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può</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raggiungere</a:t>
            </a:r>
            <a:r>
              <a:rPr lang="en-US" sz="1400" dirty="0">
                <a:solidFill>
                  <a:srgbClr val="000000"/>
                </a:solidFill>
                <a:latin typeface="Garamond" panose="02020404030301010803" pitchFamily="18" charset="0"/>
              </a:rPr>
              <a:t> con </a:t>
            </a:r>
            <a:r>
              <a:rPr lang="en-US" sz="1400" dirty="0" err="1">
                <a:solidFill>
                  <a:srgbClr val="000000"/>
                </a:solidFill>
                <a:latin typeface="Garamond" panose="02020404030301010803" pitchFamily="18" charset="0"/>
              </a:rPr>
              <a:t>l’impegno</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delle</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Aziende</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che</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deve</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però</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essere</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condiviso</a:t>
            </a:r>
            <a:r>
              <a:rPr lang="en-US" sz="1400" dirty="0">
                <a:solidFill>
                  <a:srgbClr val="000000"/>
                </a:solidFill>
                <a:latin typeface="Garamond" panose="02020404030301010803" pitchFamily="18" charset="0"/>
              </a:rPr>
              <a:t> e </a:t>
            </a:r>
            <a:r>
              <a:rPr lang="en-US" sz="1400" dirty="0" err="1">
                <a:solidFill>
                  <a:srgbClr val="000000"/>
                </a:solidFill>
                <a:latin typeface="Garamond" panose="02020404030301010803" pitchFamily="18" charset="0"/>
              </a:rPr>
              <a:t>supportato</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dall’apparato</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pubblico-burocratico</a:t>
            </a:r>
            <a:r>
              <a:rPr lang="en-US" sz="1400" dirty="0">
                <a:solidFill>
                  <a:srgbClr val="000000"/>
                </a:solidFill>
                <a:latin typeface="Garamond" panose="02020404030301010803" pitchFamily="18" charset="0"/>
              </a:rPr>
              <a:t>.</a:t>
            </a:r>
          </a:p>
          <a:p>
            <a:pPr marL="285750" lvl="0" indent="-285750" algn="just">
              <a:lnSpc>
                <a:spcPct val="150000"/>
              </a:lnSpc>
              <a:buFont typeface="Wingdings" panose="05000000000000000000" pitchFamily="2" charset="2"/>
              <a:buChar char="v"/>
            </a:pPr>
            <a:r>
              <a:rPr lang="en-US" sz="1400" dirty="0">
                <a:solidFill>
                  <a:srgbClr val="000000"/>
                </a:solidFill>
                <a:latin typeface="Garamond" panose="02020404030301010803" pitchFamily="18" charset="0"/>
              </a:rPr>
              <a:t>La Ricerca &amp; </a:t>
            </a:r>
            <a:r>
              <a:rPr lang="en-US" sz="1400" dirty="0" err="1">
                <a:solidFill>
                  <a:srgbClr val="000000"/>
                </a:solidFill>
                <a:latin typeface="Garamond" panose="02020404030301010803" pitchFamily="18" charset="0"/>
              </a:rPr>
              <a:t>Sviluppo</a:t>
            </a:r>
            <a:r>
              <a:rPr lang="en-US" sz="1400" dirty="0">
                <a:solidFill>
                  <a:srgbClr val="000000"/>
                </a:solidFill>
                <a:latin typeface="Garamond" panose="02020404030301010803" pitchFamily="18" charset="0"/>
              </a:rPr>
              <a:t> è </a:t>
            </a:r>
            <a:r>
              <a:rPr lang="en-US" sz="1400" dirty="0" err="1">
                <a:solidFill>
                  <a:srgbClr val="000000"/>
                </a:solidFill>
                <a:latin typeface="Garamond" panose="02020404030301010803" pitchFamily="18" charset="0"/>
              </a:rPr>
              <a:t>fondamentale</a:t>
            </a:r>
            <a:r>
              <a:rPr lang="en-US" sz="1400" dirty="0">
                <a:solidFill>
                  <a:srgbClr val="000000"/>
                </a:solidFill>
                <a:latin typeface="Garamond" panose="02020404030301010803" pitchFamily="18" charset="0"/>
              </a:rPr>
              <a:t> per </a:t>
            </a:r>
            <a:r>
              <a:rPr lang="en-US" sz="1400" dirty="0" err="1">
                <a:solidFill>
                  <a:srgbClr val="000000"/>
                </a:solidFill>
                <a:latin typeface="Garamond" panose="02020404030301010803" pitchFamily="18" charset="0"/>
              </a:rPr>
              <a:t>poter</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raggiungere</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questi</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obiettivi</a:t>
            </a:r>
            <a:r>
              <a:rPr lang="en-US" sz="1400" dirty="0">
                <a:solidFill>
                  <a:srgbClr val="000000"/>
                </a:solidFill>
                <a:latin typeface="Garamond" panose="02020404030301010803" pitchFamily="18" charset="0"/>
              </a:rPr>
              <a:t> e </a:t>
            </a:r>
            <a:r>
              <a:rPr lang="en-US" sz="1400" dirty="0" err="1">
                <a:solidFill>
                  <a:srgbClr val="000000"/>
                </a:solidFill>
                <a:latin typeface="Garamond" panose="02020404030301010803" pitchFamily="18" charset="0"/>
              </a:rPr>
              <a:t>richiede</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una</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solida</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collaborazione</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tra</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Aziende</a:t>
            </a:r>
            <a:r>
              <a:rPr lang="en-US" sz="1400" dirty="0">
                <a:solidFill>
                  <a:srgbClr val="000000"/>
                </a:solidFill>
                <a:latin typeface="Garamond" panose="02020404030301010803" pitchFamily="18" charset="0"/>
              </a:rPr>
              <a:t>, </a:t>
            </a:r>
            <a:r>
              <a:rPr lang="en-US" sz="1400" dirty="0" err="1">
                <a:solidFill>
                  <a:srgbClr val="000000"/>
                </a:solidFill>
                <a:latin typeface="Garamond" panose="02020404030301010803" pitchFamily="18" charset="0"/>
              </a:rPr>
              <a:t>Enti</a:t>
            </a:r>
            <a:r>
              <a:rPr lang="en-US" sz="1400" dirty="0">
                <a:solidFill>
                  <a:srgbClr val="000000"/>
                </a:solidFill>
                <a:latin typeface="Garamond" panose="02020404030301010803" pitchFamily="18" charset="0"/>
              </a:rPr>
              <a:t> di Ricerca ed </a:t>
            </a:r>
            <a:r>
              <a:rPr lang="en-US" sz="1400" dirty="0" err="1">
                <a:solidFill>
                  <a:srgbClr val="000000"/>
                </a:solidFill>
                <a:latin typeface="Garamond" panose="02020404030301010803" pitchFamily="18" charset="0"/>
              </a:rPr>
              <a:t>Università</a:t>
            </a:r>
            <a:r>
              <a:rPr lang="en-US" sz="1400" dirty="0">
                <a:solidFill>
                  <a:srgbClr val="000000"/>
                </a:solidFill>
                <a:latin typeface="Garamond" panose="02020404030301010803" pitchFamily="18" charset="0"/>
              </a:rPr>
              <a:t>.</a:t>
            </a:r>
          </a:p>
          <a:p>
            <a:pPr marL="285750" indent="-285750" algn="just">
              <a:lnSpc>
                <a:spcPct val="150000"/>
              </a:lnSpc>
              <a:buFont typeface="Wingdings" panose="05000000000000000000" pitchFamily="2" charset="2"/>
              <a:buChar char="v"/>
            </a:pPr>
            <a:r>
              <a:rPr lang="it-IT" sz="1400" dirty="0">
                <a:solidFill>
                  <a:srgbClr val="000000"/>
                </a:solidFill>
                <a:latin typeface="Garamond" panose="02020404030301010803" pitchFamily="18" charset="0"/>
              </a:rPr>
              <a:t>Negli anni, oltre ad aver contribuito al minor sfruttamento di nuovi giacimenti di materia prima, grazie all’utilizzo di questi scarti, Minerali Industriali ha contribuito al riutilizzo di ingenti quantità di materiali che altrimenti sarebbero diventati rifiuti non utilizzabili. Questo ha comportato la pulizia di aeree precedentemente soggette ad attività estrattiva, riportando le porzioni interessate in sintonia con l’aerea morfologica del paesaggio circostante.</a:t>
            </a:r>
          </a:p>
          <a:p>
            <a:pPr marL="285750" indent="-285750" algn="just">
              <a:lnSpc>
                <a:spcPct val="150000"/>
              </a:lnSpc>
              <a:buFont typeface="Wingdings" panose="05000000000000000000" pitchFamily="2" charset="2"/>
              <a:buChar char="v"/>
            </a:pPr>
            <a:endParaRPr lang="it-IT" sz="1400" b="1" dirty="0">
              <a:solidFill>
                <a:srgbClr val="000000"/>
              </a:solidFill>
              <a:latin typeface="Garamond" panose="02020404030301010803" pitchFamily="18" charset="0"/>
            </a:endParaRPr>
          </a:p>
          <a:p>
            <a:pPr algn="just">
              <a:lnSpc>
                <a:spcPct val="150000"/>
              </a:lnSpc>
            </a:pPr>
            <a:endParaRPr lang="it-IT" b="1" dirty="0">
              <a:solidFill>
                <a:srgbClr val="000000"/>
              </a:solidFill>
              <a:latin typeface="Garamond" panose="02020404030301010803" pitchFamily="18" charset="0"/>
            </a:endParaRPr>
          </a:p>
        </p:txBody>
      </p:sp>
      <p:pic>
        <p:nvPicPr>
          <p:cNvPr id="16" name="Immagine 15">
            <a:extLst>
              <a:ext uri="{FF2B5EF4-FFF2-40B4-BE49-F238E27FC236}">
                <a16:creationId xmlns:a16="http://schemas.microsoft.com/office/drawing/2014/main" id="{79B4A97F-7E01-F3D2-88F4-4D5C5D4DF330}"/>
              </a:ext>
            </a:extLst>
          </p:cNvPr>
          <p:cNvPicPr>
            <a:picLocks noChangeAspect="1"/>
          </p:cNvPicPr>
          <p:nvPr/>
        </p:nvPicPr>
        <p:blipFill>
          <a:blip r:embed="rId4"/>
          <a:stretch>
            <a:fillRect/>
          </a:stretch>
        </p:blipFill>
        <p:spPr>
          <a:xfrm>
            <a:off x="0" y="-41787"/>
            <a:ext cx="12192000" cy="554736"/>
          </a:xfrm>
          <a:prstGeom prst="rect">
            <a:avLst/>
          </a:prstGeom>
        </p:spPr>
      </p:pic>
      <p:sp>
        <p:nvSpPr>
          <p:cNvPr id="2" name="CasellaDiTesto 1">
            <a:extLst>
              <a:ext uri="{FF2B5EF4-FFF2-40B4-BE49-F238E27FC236}">
                <a16:creationId xmlns:a16="http://schemas.microsoft.com/office/drawing/2014/main" id="{EF149E5F-A70A-5DBF-F25B-0443BFDBE80F}"/>
              </a:ext>
            </a:extLst>
          </p:cNvPr>
          <p:cNvSpPr txBox="1"/>
          <p:nvPr/>
        </p:nvSpPr>
        <p:spPr>
          <a:xfrm>
            <a:off x="407368" y="85406"/>
            <a:ext cx="184731" cy="369332"/>
          </a:xfrm>
          <a:prstGeom prst="rect">
            <a:avLst/>
          </a:prstGeom>
          <a:noFill/>
        </p:spPr>
        <p:txBody>
          <a:bodyPr wrap="none" rtlCol="0">
            <a:spAutoFit/>
          </a:bodyPr>
          <a:lstStyle/>
          <a:p>
            <a:endParaRPr lang="it-IT" dirty="0"/>
          </a:p>
        </p:txBody>
      </p:sp>
      <p:sp>
        <p:nvSpPr>
          <p:cNvPr id="9" name="CasellaDiTesto 8">
            <a:extLst>
              <a:ext uri="{FF2B5EF4-FFF2-40B4-BE49-F238E27FC236}">
                <a16:creationId xmlns:a16="http://schemas.microsoft.com/office/drawing/2014/main" id="{15E63B3A-BC68-87D8-C677-F09C630DEE93}"/>
              </a:ext>
            </a:extLst>
          </p:cNvPr>
          <p:cNvSpPr txBox="1"/>
          <p:nvPr/>
        </p:nvSpPr>
        <p:spPr>
          <a:xfrm>
            <a:off x="164619" y="78010"/>
            <a:ext cx="435379" cy="352509"/>
          </a:xfrm>
          <a:prstGeom prst="rect">
            <a:avLst/>
          </a:prstGeom>
          <a:noFill/>
        </p:spPr>
        <p:txBody>
          <a:bodyPr wrap="square" rtlCol="0">
            <a:spAutoFit/>
          </a:bodyPr>
          <a:lstStyle/>
          <a:p>
            <a:endParaRPr lang="it-IT" dirty="0"/>
          </a:p>
        </p:txBody>
      </p:sp>
      <p:sp>
        <p:nvSpPr>
          <p:cNvPr id="10" name="Rettangolo 9">
            <a:extLst>
              <a:ext uri="{FF2B5EF4-FFF2-40B4-BE49-F238E27FC236}">
                <a16:creationId xmlns:a16="http://schemas.microsoft.com/office/drawing/2014/main" id="{C3D281C5-7DCF-508C-2717-52751E09D3E0}"/>
              </a:ext>
            </a:extLst>
          </p:cNvPr>
          <p:cNvSpPr/>
          <p:nvPr/>
        </p:nvSpPr>
        <p:spPr>
          <a:xfrm>
            <a:off x="172206" y="85406"/>
            <a:ext cx="480662" cy="369333"/>
          </a:xfrm>
          <a:prstGeom prst="rect">
            <a:avLst/>
          </a:prstGeom>
          <a:solidFill>
            <a:schemeClr val="bg1"/>
          </a:solidFill>
          <a:ln>
            <a:solidFill>
              <a:srgbClr val="00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c</a:t>
            </a:r>
          </a:p>
        </p:txBody>
      </p:sp>
      <p:sp>
        <p:nvSpPr>
          <p:cNvPr id="11" name="CasellaDiTesto 10">
            <a:extLst>
              <a:ext uri="{FF2B5EF4-FFF2-40B4-BE49-F238E27FC236}">
                <a16:creationId xmlns:a16="http://schemas.microsoft.com/office/drawing/2014/main" id="{9379D45E-EED2-D321-E482-027B527A640A}"/>
              </a:ext>
            </a:extLst>
          </p:cNvPr>
          <p:cNvSpPr txBox="1"/>
          <p:nvPr/>
        </p:nvSpPr>
        <p:spPr>
          <a:xfrm>
            <a:off x="217322" y="50609"/>
            <a:ext cx="374777" cy="400110"/>
          </a:xfrm>
          <a:prstGeom prst="rect">
            <a:avLst/>
          </a:prstGeom>
          <a:noFill/>
        </p:spPr>
        <p:txBody>
          <a:bodyPr wrap="square" rtlCol="0">
            <a:spAutoFit/>
          </a:bodyPr>
          <a:lstStyle/>
          <a:p>
            <a:pPr algn="ctr"/>
            <a:r>
              <a:rPr lang="it-IT" sz="2000" b="1" dirty="0">
                <a:solidFill>
                  <a:srgbClr val="006600"/>
                </a:solidFill>
                <a:latin typeface="Amasis MT Pro Light" panose="020F0502020204030204" pitchFamily="18" charset="0"/>
                <a:cs typeface="Abhaya Libre Italics" panose="020B0604020202020204" charset="0"/>
              </a:rPr>
              <a:t>D</a:t>
            </a:r>
          </a:p>
        </p:txBody>
      </p:sp>
      <p:sp>
        <p:nvSpPr>
          <p:cNvPr id="13" name="CasellaDiTesto 12">
            <a:extLst>
              <a:ext uri="{FF2B5EF4-FFF2-40B4-BE49-F238E27FC236}">
                <a16:creationId xmlns:a16="http://schemas.microsoft.com/office/drawing/2014/main" id="{0D5724A4-123C-DE2A-A42C-8439452684D3}"/>
              </a:ext>
            </a:extLst>
          </p:cNvPr>
          <p:cNvSpPr txBox="1"/>
          <p:nvPr/>
        </p:nvSpPr>
        <p:spPr>
          <a:xfrm>
            <a:off x="1559496" y="254298"/>
            <a:ext cx="184731" cy="369332"/>
          </a:xfrm>
          <a:prstGeom prst="rect">
            <a:avLst/>
          </a:prstGeom>
          <a:noFill/>
        </p:spPr>
        <p:txBody>
          <a:bodyPr wrap="none" rtlCol="0">
            <a:spAutoFit/>
          </a:bodyPr>
          <a:lstStyle/>
          <a:p>
            <a:endParaRPr lang="it-IT" dirty="0"/>
          </a:p>
        </p:txBody>
      </p:sp>
      <p:sp>
        <p:nvSpPr>
          <p:cNvPr id="14" name="CasellaDiTesto 13">
            <a:extLst>
              <a:ext uri="{FF2B5EF4-FFF2-40B4-BE49-F238E27FC236}">
                <a16:creationId xmlns:a16="http://schemas.microsoft.com/office/drawing/2014/main" id="{345B70C6-822C-A8B9-30AB-5E3FFEAEAA11}"/>
              </a:ext>
            </a:extLst>
          </p:cNvPr>
          <p:cNvSpPr txBox="1"/>
          <p:nvPr/>
        </p:nvSpPr>
        <p:spPr>
          <a:xfrm>
            <a:off x="705571" y="54770"/>
            <a:ext cx="1771639" cy="461665"/>
          </a:xfrm>
          <a:prstGeom prst="rect">
            <a:avLst/>
          </a:prstGeom>
          <a:noFill/>
        </p:spPr>
        <p:txBody>
          <a:bodyPr wrap="none" rtlCol="0">
            <a:spAutoFit/>
          </a:bodyPr>
          <a:lstStyle/>
          <a:p>
            <a:r>
              <a:rPr lang="it-IT" sz="2400" dirty="0">
                <a:solidFill>
                  <a:schemeClr val="bg1"/>
                </a:solidFill>
                <a:latin typeface="IPRUQR+Marcellus" panose="020B0604020202020204" charset="0"/>
              </a:rPr>
              <a:t>Conclusioni</a:t>
            </a:r>
          </a:p>
        </p:txBody>
      </p:sp>
      <p:sp>
        <p:nvSpPr>
          <p:cNvPr id="18" name="Rettangolo 17">
            <a:extLst>
              <a:ext uri="{FF2B5EF4-FFF2-40B4-BE49-F238E27FC236}">
                <a16:creationId xmlns:a16="http://schemas.microsoft.com/office/drawing/2014/main" id="{0B6B1FAC-8434-AE50-917A-FEA8FBAD4740}"/>
              </a:ext>
            </a:extLst>
          </p:cNvPr>
          <p:cNvSpPr/>
          <p:nvPr/>
        </p:nvSpPr>
        <p:spPr>
          <a:xfrm>
            <a:off x="-1" y="6014938"/>
            <a:ext cx="12192000" cy="906045"/>
          </a:xfrm>
          <a:prstGeom prst="rect">
            <a:avLst/>
          </a:prstGeom>
          <a:solidFill>
            <a:srgbClr val="0066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9" name="object 9">
            <a:extLst>
              <a:ext uri="{FF2B5EF4-FFF2-40B4-BE49-F238E27FC236}">
                <a16:creationId xmlns:a16="http://schemas.microsoft.com/office/drawing/2014/main" id="{07D473BD-A714-15DC-8D10-3F3FE20134A9}"/>
              </a:ext>
            </a:extLst>
          </p:cNvPr>
          <p:cNvSpPr txBox="1"/>
          <p:nvPr/>
        </p:nvSpPr>
        <p:spPr>
          <a:xfrm>
            <a:off x="1179624" y="6381782"/>
            <a:ext cx="4844368" cy="344710"/>
          </a:xfrm>
          <a:prstGeom prst="rect">
            <a:avLst/>
          </a:prstGeom>
        </p:spPr>
        <p:txBody>
          <a:bodyPr vert="horz" wrap="square" lIns="0" tIns="0" rIns="0" bIns="0" rtlCol="0">
            <a:spAutoFit/>
          </a:bodyPr>
          <a:lstStyle/>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MINERALI INDUSTRIALI – Economia Circolare </a:t>
            </a:r>
          </a:p>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                                                  Esempi virtuosi in ambito minerario </a:t>
            </a:r>
          </a:p>
        </p:txBody>
      </p:sp>
      <p:pic>
        <p:nvPicPr>
          <p:cNvPr id="20" name="Immagine 19" descr="Immagine che contiene testo, Carattere, poster, Elementi grafici&#10;&#10;Descrizione generata automaticamente">
            <a:extLst>
              <a:ext uri="{FF2B5EF4-FFF2-40B4-BE49-F238E27FC236}">
                <a16:creationId xmlns:a16="http://schemas.microsoft.com/office/drawing/2014/main" id="{6B46140C-7210-CED6-B4BA-88E561C3DD5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7787" y="6148717"/>
            <a:ext cx="576064" cy="547285"/>
          </a:xfrm>
          <a:prstGeom prst="rect">
            <a:avLst/>
          </a:prstGeom>
        </p:spPr>
      </p:pic>
    </p:spTree>
    <p:extLst>
      <p:ext uri="{BB962C8B-B14F-4D97-AF65-F5344CB8AC3E}">
        <p14:creationId xmlns:p14="http://schemas.microsoft.com/office/powerpoint/2010/main" val="17210180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 name="Rettangolo 15">
            <a:extLst>
              <a:ext uri="{FF2B5EF4-FFF2-40B4-BE49-F238E27FC236}">
                <a16:creationId xmlns:a16="http://schemas.microsoft.com/office/drawing/2014/main" id="{56C3ABD5-F036-4983-D317-8DE25B5CB909}"/>
              </a:ext>
            </a:extLst>
          </p:cNvPr>
          <p:cNvSpPr/>
          <p:nvPr/>
        </p:nvSpPr>
        <p:spPr>
          <a:xfrm>
            <a:off x="-1452503" y="-34005"/>
            <a:ext cx="12187360" cy="7954513"/>
          </a:xfrm>
          <a:prstGeom prst="rect">
            <a:avLst/>
          </a:prstGeom>
          <a:solidFill>
            <a:schemeClr val="bg1">
              <a:alpha val="44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5" name="object 9">
            <a:extLst>
              <a:ext uri="{FF2B5EF4-FFF2-40B4-BE49-F238E27FC236}">
                <a16:creationId xmlns:a16="http://schemas.microsoft.com/office/drawing/2014/main" id="{48C8B6A7-62D6-7C6D-2101-D0414941A0D4}"/>
              </a:ext>
            </a:extLst>
          </p:cNvPr>
          <p:cNvSpPr txBox="1"/>
          <p:nvPr/>
        </p:nvSpPr>
        <p:spPr>
          <a:xfrm>
            <a:off x="6704217" y="884595"/>
            <a:ext cx="4177419" cy="172355"/>
          </a:xfrm>
          <a:prstGeom prst="rect">
            <a:avLst/>
          </a:prstGeom>
        </p:spPr>
        <p:txBody>
          <a:bodyPr vert="horz" wrap="square" lIns="0" tIns="0" rIns="0" bIns="0" rtlCol="0">
            <a:spAutoFit/>
          </a:bodyPr>
          <a:lstStyle/>
          <a:p>
            <a:pPr algn="r">
              <a:lnSpc>
                <a:spcPct val="80000"/>
              </a:lnSpc>
            </a:pPr>
            <a:r>
              <a:rPr lang="it-IT" sz="1400" dirty="0">
                <a:solidFill>
                  <a:srgbClr val="005643"/>
                </a:solidFill>
                <a:latin typeface="HP Simplified Hans Light" panose="020B0300000000000000" pitchFamily="34" charset="-122"/>
                <a:ea typeface="HP Simplified Hans Light" panose="020B0300000000000000" pitchFamily="34" charset="-122"/>
                <a:cs typeface="IPRUQR+Marcellus"/>
              </a:rPr>
              <a:t>MINERALI INDUSTRIALI Progetto</a:t>
            </a:r>
          </a:p>
        </p:txBody>
      </p:sp>
      <p:pic>
        <p:nvPicPr>
          <p:cNvPr id="8" name="Immagine 7">
            <a:extLst>
              <a:ext uri="{FF2B5EF4-FFF2-40B4-BE49-F238E27FC236}">
                <a16:creationId xmlns:a16="http://schemas.microsoft.com/office/drawing/2014/main" id="{C2525EC7-0B7D-814A-B9DD-BBA8C59248E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48908" y="681403"/>
            <a:ext cx="630438" cy="598942"/>
          </a:xfrm>
          <a:prstGeom prst="rect">
            <a:avLst/>
          </a:prstGeom>
        </p:spPr>
      </p:pic>
      <p:sp>
        <p:nvSpPr>
          <p:cNvPr id="12" name="TextBox 6">
            <a:extLst>
              <a:ext uri="{FF2B5EF4-FFF2-40B4-BE49-F238E27FC236}">
                <a16:creationId xmlns:a16="http://schemas.microsoft.com/office/drawing/2014/main" id="{33F89B5B-71AC-1EF9-4B11-72127F6A782A}"/>
              </a:ext>
            </a:extLst>
          </p:cNvPr>
          <p:cNvSpPr txBox="1"/>
          <p:nvPr/>
        </p:nvSpPr>
        <p:spPr>
          <a:xfrm>
            <a:off x="326081" y="1304407"/>
            <a:ext cx="11530559" cy="2693430"/>
          </a:xfrm>
          <a:prstGeom prst="rect">
            <a:avLst/>
          </a:prstGeom>
        </p:spPr>
        <p:txBody>
          <a:bodyPr wrap="square" lIns="0" tIns="0" rIns="0" bIns="0" rtlCol="0" anchor="t">
            <a:spAutoFit/>
          </a:bodyPr>
          <a:lstStyle/>
          <a:p>
            <a:pPr algn="just">
              <a:lnSpc>
                <a:spcPct val="150000"/>
              </a:lnSpc>
            </a:pPr>
            <a:endParaRPr lang="it-IT" sz="1400" b="1" dirty="0">
              <a:solidFill>
                <a:srgbClr val="000000"/>
              </a:solidFill>
              <a:latin typeface="Garamond" panose="02020404030301010803" pitchFamily="18" charset="0"/>
            </a:endParaRPr>
          </a:p>
          <a:p>
            <a:pPr algn="just">
              <a:lnSpc>
                <a:spcPct val="150000"/>
              </a:lnSpc>
            </a:pPr>
            <a:r>
              <a:rPr lang="it-IT" sz="2000" b="1" dirty="0" err="1">
                <a:solidFill>
                  <a:srgbClr val="000000"/>
                </a:solidFill>
                <a:latin typeface="Garamond" panose="02020404030301010803" pitchFamily="18" charset="0"/>
              </a:rPr>
              <a:t>Sasil</a:t>
            </a:r>
            <a:r>
              <a:rPr lang="it-IT" sz="2000" dirty="0">
                <a:solidFill>
                  <a:srgbClr val="000000"/>
                </a:solidFill>
                <a:latin typeface="Garamond" panose="02020404030301010803" pitchFamily="18" charset="0"/>
              </a:rPr>
              <a:t>:</a:t>
            </a:r>
          </a:p>
          <a:p>
            <a:pPr marL="285750" indent="-285750" algn="just">
              <a:lnSpc>
                <a:spcPct val="150000"/>
              </a:lnSpc>
              <a:buFont typeface="Wingdings" panose="05000000000000000000" pitchFamily="2" charset="2"/>
              <a:buChar char="v"/>
            </a:pPr>
            <a:r>
              <a:rPr lang="it-IT" sz="1400" dirty="0">
                <a:solidFill>
                  <a:srgbClr val="000000"/>
                </a:solidFill>
                <a:latin typeface="Garamond" panose="02020404030301010803" pitchFamily="18" charset="0"/>
              </a:rPr>
              <a:t>Con idee innovative e grazie a un’attività di recupero davvero unica, </a:t>
            </a:r>
            <a:r>
              <a:rPr lang="it-IT" sz="1400" dirty="0" err="1">
                <a:solidFill>
                  <a:srgbClr val="000000"/>
                </a:solidFill>
                <a:latin typeface="Garamond" panose="02020404030301010803" pitchFamily="18" charset="0"/>
              </a:rPr>
              <a:t>Sasil</a:t>
            </a:r>
            <a:r>
              <a:rPr lang="it-IT" sz="1400" dirty="0">
                <a:solidFill>
                  <a:srgbClr val="000000"/>
                </a:solidFill>
                <a:latin typeface="Garamond" panose="02020404030301010803" pitchFamily="18" charset="0"/>
              </a:rPr>
              <a:t> è in grado di offrire una soluzione integrata di trattamento grazie a impianti dedicati che consentono la massima valorizzazione tecnica attraverso sofisticati processi di trattamento minerario</a:t>
            </a:r>
          </a:p>
          <a:p>
            <a:pPr marL="285750" indent="-285750" algn="just">
              <a:lnSpc>
                <a:spcPct val="150000"/>
              </a:lnSpc>
              <a:buFont typeface="Wingdings" panose="05000000000000000000" pitchFamily="2" charset="2"/>
              <a:buChar char="v"/>
            </a:pPr>
            <a:r>
              <a:rPr lang="it-IT" sz="1400" dirty="0">
                <a:solidFill>
                  <a:srgbClr val="000000"/>
                </a:solidFill>
                <a:latin typeface="Garamond" panose="02020404030301010803" pitchFamily="18" charset="0"/>
              </a:rPr>
              <a:t>Attraverso un’attività di valorizzazione, gli scarti industriali vengono trasformati in nuove materie prime secondarie per molteplici applicazioni industriali,</a:t>
            </a:r>
          </a:p>
          <a:p>
            <a:pPr marL="285750" indent="-285750" algn="just">
              <a:lnSpc>
                <a:spcPct val="150000"/>
              </a:lnSpc>
              <a:buFont typeface="Wingdings" panose="05000000000000000000" pitchFamily="2" charset="2"/>
              <a:buChar char="v"/>
            </a:pPr>
            <a:r>
              <a:rPr lang="it-IT" sz="1400" dirty="0">
                <a:solidFill>
                  <a:srgbClr val="000000"/>
                </a:solidFill>
                <a:latin typeface="Garamond" panose="02020404030301010803" pitchFamily="18" charset="0"/>
              </a:rPr>
              <a:t>L’impegno dell’azienda nelle attività di recupero si estende anche nella ricerca di sinergie e collaborazioni virtuose con i clienti per trovare soluzioni condivise, al fine di favorirne la sostenibilità delle proprie produzioni</a:t>
            </a:r>
          </a:p>
          <a:p>
            <a:pPr algn="just">
              <a:lnSpc>
                <a:spcPct val="150000"/>
              </a:lnSpc>
            </a:pPr>
            <a:endParaRPr lang="it-IT" sz="1400" b="1" dirty="0">
              <a:solidFill>
                <a:srgbClr val="000000"/>
              </a:solidFill>
              <a:latin typeface="Garamond" panose="02020404030301010803" pitchFamily="18" charset="0"/>
            </a:endParaRPr>
          </a:p>
        </p:txBody>
      </p:sp>
      <p:sp>
        <p:nvSpPr>
          <p:cNvPr id="13" name="TextBox 8">
            <a:extLst>
              <a:ext uri="{FF2B5EF4-FFF2-40B4-BE49-F238E27FC236}">
                <a16:creationId xmlns:a16="http://schemas.microsoft.com/office/drawing/2014/main" id="{41D0640A-85EC-3929-2498-3C96BE536970}"/>
              </a:ext>
            </a:extLst>
          </p:cNvPr>
          <p:cNvSpPr txBox="1"/>
          <p:nvPr/>
        </p:nvSpPr>
        <p:spPr>
          <a:xfrm>
            <a:off x="2310940" y="3904599"/>
            <a:ext cx="7560840" cy="1107996"/>
          </a:xfrm>
          <a:prstGeom prst="rect">
            <a:avLst/>
          </a:prstGeom>
        </p:spPr>
        <p:txBody>
          <a:bodyPr wrap="square" lIns="0" tIns="0" rIns="0" bIns="0" rtlCol="0" anchor="t">
            <a:spAutoFit/>
          </a:bodyPr>
          <a:lstStyle/>
          <a:p>
            <a:pPr marL="0" lvl="0" indent="0" algn="ctr"/>
            <a:r>
              <a:rPr lang="en-US" b="1" dirty="0">
                <a:latin typeface="Garamond" panose="02020404030301010803" pitchFamily="18" charset="0"/>
              </a:rPr>
              <a:t>Minerali Industriali </a:t>
            </a:r>
            <a:r>
              <a:rPr lang="en-US" b="1" dirty="0" err="1">
                <a:latin typeface="Garamond" panose="02020404030301010803" pitchFamily="18" charset="0"/>
              </a:rPr>
              <a:t>crede</a:t>
            </a:r>
            <a:r>
              <a:rPr lang="en-US" b="1" dirty="0">
                <a:latin typeface="Garamond" panose="02020404030301010803" pitchFamily="18" charset="0"/>
              </a:rPr>
              <a:t> </a:t>
            </a:r>
            <a:r>
              <a:rPr lang="en-US" b="1" dirty="0" err="1">
                <a:latin typeface="Garamond" panose="02020404030301010803" pitchFamily="18" charset="0"/>
              </a:rPr>
              <a:t>fermamente</a:t>
            </a:r>
            <a:r>
              <a:rPr lang="en-US" b="1" dirty="0">
                <a:latin typeface="Garamond" panose="02020404030301010803" pitchFamily="18" charset="0"/>
              </a:rPr>
              <a:t> in </a:t>
            </a:r>
            <a:r>
              <a:rPr lang="en-US" b="1" dirty="0" err="1">
                <a:latin typeface="Garamond" panose="02020404030301010803" pitchFamily="18" charset="0"/>
              </a:rPr>
              <a:t>queste</a:t>
            </a:r>
            <a:r>
              <a:rPr lang="en-US" b="1" dirty="0">
                <a:latin typeface="Garamond" panose="02020404030301010803" pitchFamily="18" charset="0"/>
              </a:rPr>
              <a:t> </a:t>
            </a:r>
            <a:r>
              <a:rPr lang="en-US" b="1" dirty="0" err="1">
                <a:latin typeface="Garamond" panose="02020404030301010803" pitchFamily="18" charset="0"/>
              </a:rPr>
              <a:t>opportunità</a:t>
            </a:r>
            <a:r>
              <a:rPr lang="en-US" b="1" dirty="0">
                <a:latin typeface="Garamond" panose="02020404030301010803" pitchFamily="18" charset="0"/>
              </a:rPr>
              <a:t> e ci </a:t>
            </a:r>
            <a:r>
              <a:rPr lang="en-US" b="1" dirty="0" err="1">
                <a:latin typeface="Garamond" panose="02020404030301010803" pitchFamily="18" charset="0"/>
              </a:rPr>
              <a:t>auguriamo</a:t>
            </a:r>
            <a:r>
              <a:rPr lang="en-US" b="1" dirty="0">
                <a:latin typeface="Garamond" panose="02020404030301010803" pitchFamily="18" charset="0"/>
              </a:rPr>
              <a:t> </a:t>
            </a:r>
            <a:r>
              <a:rPr lang="en-US" b="1" dirty="0" err="1">
                <a:latin typeface="Garamond" panose="02020404030301010803" pitchFamily="18" charset="0"/>
              </a:rPr>
              <a:t>che</a:t>
            </a:r>
            <a:r>
              <a:rPr lang="en-US" b="1" dirty="0">
                <a:latin typeface="Garamond" panose="02020404030301010803" pitchFamily="18" charset="0"/>
              </a:rPr>
              <a:t> </a:t>
            </a:r>
            <a:r>
              <a:rPr lang="en-US" b="1" dirty="0" err="1">
                <a:latin typeface="Garamond" panose="02020404030301010803" pitchFamily="18" charset="0"/>
              </a:rPr>
              <a:t>molte</a:t>
            </a:r>
            <a:r>
              <a:rPr lang="en-US" b="1" dirty="0">
                <a:latin typeface="Garamond" panose="02020404030301010803" pitchFamily="18" charset="0"/>
              </a:rPr>
              <a:t> </a:t>
            </a:r>
            <a:r>
              <a:rPr lang="en-US" b="1" dirty="0" err="1">
                <a:latin typeface="Garamond" panose="02020404030301010803" pitchFamily="18" charset="0"/>
              </a:rPr>
              <a:t>altre</a:t>
            </a:r>
            <a:r>
              <a:rPr lang="en-US" b="1" dirty="0">
                <a:latin typeface="Garamond" panose="02020404030301010803" pitchFamily="18" charset="0"/>
              </a:rPr>
              <a:t> </a:t>
            </a:r>
            <a:r>
              <a:rPr lang="en-US" b="1" dirty="0" err="1">
                <a:latin typeface="Garamond" panose="02020404030301010803" pitchFamily="18" charset="0"/>
              </a:rPr>
              <a:t>aziende</a:t>
            </a:r>
            <a:r>
              <a:rPr lang="en-US" b="1" dirty="0">
                <a:latin typeface="Garamond" panose="02020404030301010803" pitchFamily="18" charset="0"/>
              </a:rPr>
              <a:t> del </a:t>
            </a:r>
            <a:r>
              <a:rPr lang="en-US" b="1" dirty="0" err="1">
                <a:latin typeface="Garamond" panose="02020404030301010803" pitchFamily="18" charset="0"/>
              </a:rPr>
              <a:t>nostro</a:t>
            </a:r>
            <a:r>
              <a:rPr lang="en-US" b="1" dirty="0">
                <a:latin typeface="Garamond" panose="02020404030301010803" pitchFamily="18" charset="0"/>
              </a:rPr>
              <a:t> </a:t>
            </a:r>
            <a:r>
              <a:rPr lang="en-US" b="1" dirty="0" err="1">
                <a:latin typeface="Garamond" panose="02020404030301010803" pitchFamily="18" charset="0"/>
              </a:rPr>
              <a:t>settore</a:t>
            </a:r>
            <a:r>
              <a:rPr lang="en-US" b="1" dirty="0">
                <a:latin typeface="Garamond" panose="02020404030301010803" pitchFamily="18" charset="0"/>
              </a:rPr>
              <a:t> </a:t>
            </a:r>
            <a:r>
              <a:rPr lang="en-US" b="1" dirty="0" err="1">
                <a:latin typeface="Garamond" panose="02020404030301010803" pitchFamily="18" charset="0"/>
              </a:rPr>
              <a:t>possano</a:t>
            </a:r>
            <a:r>
              <a:rPr lang="en-US" b="1" dirty="0">
                <a:latin typeface="Garamond" panose="02020404030301010803" pitchFamily="18" charset="0"/>
              </a:rPr>
              <a:t> fare </a:t>
            </a:r>
            <a:r>
              <a:rPr lang="en-US" b="1" dirty="0" err="1">
                <a:latin typeface="Garamond" panose="02020404030301010803" pitchFamily="18" charset="0"/>
              </a:rPr>
              <a:t>altrettanto</a:t>
            </a:r>
            <a:r>
              <a:rPr lang="en-US" b="1" dirty="0">
                <a:latin typeface="Garamond" panose="02020404030301010803" pitchFamily="18" charset="0"/>
              </a:rPr>
              <a:t>, per la </a:t>
            </a:r>
            <a:r>
              <a:rPr lang="en-US" b="1" dirty="0" err="1">
                <a:latin typeface="Garamond" panose="02020404030301010803" pitchFamily="18" charset="0"/>
              </a:rPr>
              <a:t>sostenibilità</a:t>
            </a:r>
            <a:r>
              <a:rPr lang="en-US" b="1" dirty="0">
                <a:latin typeface="Garamond" panose="02020404030301010803" pitchFamily="18" charset="0"/>
              </a:rPr>
              <a:t> del  </a:t>
            </a:r>
            <a:r>
              <a:rPr lang="en-US" b="1" dirty="0" err="1">
                <a:latin typeface="Garamond" panose="02020404030301010803" pitchFamily="18" charset="0"/>
              </a:rPr>
              <a:t>Pianeta</a:t>
            </a:r>
            <a:r>
              <a:rPr lang="en-US" b="1" dirty="0">
                <a:latin typeface="Garamond" panose="02020404030301010803" pitchFamily="18" charset="0"/>
              </a:rPr>
              <a:t> , ma </a:t>
            </a:r>
            <a:r>
              <a:rPr lang="en-US" b="1" dirty="0" err="1">
                <a:latin typeface="Garamond" panose="02020404030301010803" pitchFamily="18" charset="0"/>
              </a:rPr>
              <a:t>anche</a:t>
            </a:r>
            <a:r>
              <a:rPr lang="en-US" b="1" dirty="0">
                <a:latin typeface="Garamond" panose="02020404030301010803" pitchFamily="18" charset="0"/>
              </a:rPr>
              <a:t> per </a:t>
            </a:r>
            <a:r>
              <a:rPr lang="en-US" b="1" dirty="0" err="1">
                <a:latin typeface="Garamond" panose="02020404030301010803" pitchFamily="18" charset="0"/>
              </a:rPr>
              <a:t>rivalutare</a:t>
            </a:r>
            <a:r>
              <a:rPr lang="en-US" b="1" dirty="0">
                <a:latin typeface="Garamond" panose="02020404030301010803" pitchFamily="18" charset="0"/>
              </a:rPr>
              <a:t> </a:t>
            </a:r>
            <a:r>
              <a:rPr lang="en-US" b="1" dirty="0" err="1">
                <a:latin typeface="Garamond" panose="02020404030301010803" pitchFamily="18" charset="0"/>
              </a:rPr>
              <a:t>l’immagine</a:t>
            </a:r>
            <a:r>
              <a:rPr lang="en-US" b="1" dirty="0">
                <a:latin typeface="Garamond" panose="02020404030301010803" pitchFamily="18" charset="0"/>
              </a:rPr>
              <a:t> del </a:t>
            </a:r>
            <a:r>
              <a:rPr lang="en-US" b="1" dirty="0" err="1">
                <a:latin typeface="Garamond" panose="02020404030301010803" pitchFamily="18" charset="0"/>
              </a:rPr>
              <a:t>settore</a:t>
            </a:r>
            <a:r>
              <a:rPr lang="en-US" b="1" dirty="0">
                <a:latin typeface="Garamond" panose="02020404030301010803" pitchFamily="18" charset="0"/>
              </a:rPr>
              <a:t> </a:t>
            </a:r>
            <a:r>
              <a:rPr lang="en-US" b="1" dirty="0" err="1">
                <a:latin typeface="Garamond" panose="02020404030301010803" pitchFamily="18" charset="0"/>
              </a:rPr>
              <a:t>estrattivo</a:t>
            </a:r>
            <a:r>
              <a:rPr lang="en-US" b="1" dirty="0">
                <a:latin typeface="Garamond" panose="02020404030301010803" pitchFamily="18" charset="0"/>
              </a:rPr>
              <a:t> </a:t>
            </a:r>
            <a:r>
              <a:rPr lang="en-US" b="1" dirty="0" err="1">
                <a:latin typeface="Garamond" panose="02020404030301010803" pitchFamily="18" charset="0"/>
              </a:rPr>
              <a:t>ancora</a:t>
            </a:r>
            <a:r>
              <a:rPr lang="en-US" b="1" dirty="0">
                <a:latin typeface="Garamond" panose="02020404030301010803" pitchFamily="18" charset="0"/>
              </a:rPr>
              <a:t> da </a:t>
            </a:r>
            <a:r>
              <a:rPr lang="en-US" b="1" dirty="0" err="1">
                <a:latin typeface="Garamond" panose="02020404030301010803" pitchFamily="18" charset="0"/>
              </a:rPr>
              <a:t>molti</a:t>
            </a:r>
            <a:r>
              <a:rPr lang="en-US" b="1" dirty="0">
                <a:latin typeface="Garamond" panose="02020404030301010803" pitchFamily="18" charset="0"/>
              </a:rPr>
              <a:t> </a:t>
            </a:r>
            <a:r>
              <a:rPr lang="en-US" b="1" dirty="0" err="1">
                <a:latin typeface="Garamond" panose="02020404030301010803" pitchFamily="18" charset="0"/>
              </a:rPr>
              <a:t>considerato</a:t>
            </a:r>
            <a:r>
              <a:rPr lang="en-US" b="1" dirty="0">
                <a:latin typeface="Garamond" panose="02020404030301010803" pitchFamily="18" charset="0"/>
              </a:rPr>
              <a:t> a forte </a:t>
            </a:r>
            <a:r>
              <a:rPr lang="en-US" b="1" dirty="0" err="1">
                <a:latin typeface="Garamond" panose="02020404030301010803" pitchFamily="18" charset="0"/>
              </a:rPr>
              <a:t>impatto</a:t>
            </a:r>
            <a:r>
              <a:rPr lang="en-US" b="1" dirty="0">
                <a:latin typeface="Garamond" panose="02020404030301010803" pitchFamily="18" charset="0"/>
              </a:rPr>
              <a:t> </a:t>
            </a:r>
            <a:r>
              <a:rPr lang="en-US" b="1" dirty="0" err="1">
                <a:latin typeface="Garamond" panose="02020404030301010803" pitchFamily="18" charset="0"/>
              </a:rPr>
              <a:t>ambientale</a:t>
            </a:r>
            <a:r>
              <a:rPr lang="en-US" b="1" dirty="0">
                <a:latin typeface="Garamond" panose="02020404030301010803" pitchFamily="18" charset="0"/>
              </a:rPr>
              <a:t>.</a:t>
            </a:r>
          </a:p>
        </p:txBody>
      </p:sp>
      <p:sp>
        <p:nvSpPr>
          <p:cNvPr id="19" name="object 9">
            <a:extLst>
              <a:ext uri="{FF2B5EF4-FFF2-40B4-BE49-F238E27FC236}">
                <a16:creationId xmlns:a16="http://schemas.microsoft.com/office/drawing/2014/main" id="{69385C07-473D-2EBC-C53C-774F0E6298D1}"/>
              </a:ext>
            </a:extLst>
          </p:cNvPr>
          <p:cNvSpPr txBox="1"/>
          <p:nvPr/>
        </p:nvSpPr>
        <p:spPr>
          <a:xfrm>
            <a:off x="1179624" y="7347945"/>
            <a:ext cx="4844368" cy="344710"/>
          </a:xfrm>
          <a:prstGeom prst="rect">
            <a:avLst/>
          </a:prstGeom>
        </p:spPr>
        <p:txBody>
          <a:bodyPr vert="horz" wrap="square" lIns="0" tIns="0" rIns="0" bIns="0" rtlCol="0">
            <a:spAutoFit/>
          </a:bodyPr>
          <a:lstStyle/>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MINERALI INDUSTRIALI – Economia Circolare </a:t>
            </a:r>
          </a:p>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                                                  Esempi virtuosi in ambito minerario </a:t>
            </a:r>
          </a:p>
        </p:txBody>
      </p:sp>
      <p:pic>
        <p:nvPicPr>
          <p:cNvPr id="20" name="Immagine 19" descr="Immagine che contiene testo, Carattere, poster, Elementi grafici&#10;&#10;Descrizione generata automaticamente">
            <a:extLst>
              <a:ext uri="{FF2B5EF4-FFF2-40B4-BE49-F238E27FC236}">
                <a16:creationId xmlns:a16="http://schemas.microsoft.com/office/drawing/2014/main" id="{D44135FE-2443-BBC7-6B78-D12A4C71DC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787" y="7114880"/>
            <a:ext cx="576064" cy="547285"/>
          </a:xfrm>
          <a:prstGeom prst="rect">
            <a:avLst/>
          </a:prstGeom>
        </p:spPr>
      </p:pic>
      <p:pic>
        <p:nvPicPr>
          <p:cNvPr id="15" name="Immagine 14" descr="Immagine che contiene albero, aria aperta, casa, Aerofotogrammetria&#10;&#10;Descrizione generata automaticamente">
            <a:extLst>
              <a:ext uri="{FF2B5EF4-FFF2-40B4-BE49-F238E27FC236}">
                <a16:creationId xmlns:a16="http://schemas.microsoft.com/office/drawing/2014/main" id="{EF8902E6-964D-5A0A-911F-9A924A287FCD}"/>
              </a:ext>
            </a:extLst>
          </p:cNvPr>
          <p:cNvPicPr>
            <a:picLocks noChangeAspect="1"/>
          </p:cNvPicPr>
          <p:nvPr/>
        </p:nvPicPr>
        <p:blipFill>
          <a:blip r:embed="rId4">
            <a:alphaModFix amt="35000"/>
            <a:extLst>
              <a:ext uri="{28A0092B-C50C-407E-A947-70E740481C1C}">
                <a14:useLocalDpi xmlns:a14="http://schemas.microsoft.com/office/drawing/2010/main" val="0"/>
              </a:ext>
            </a:extLst>
          </a:blip>
          <a:stretch>
            <a:fillRect/>
          </a:stretch>
        </p:blipFill>
        <p:spPr>
          <a:xfrm>
            <a:off x="496" y="-34005"/>
            <a:ext cx="12192000" cy="6879305"/>
          </a:xfrm>
          <a:prstGeom prst="rect">
            <a:avLst/>
          </a:prstGeom>
        </p:spPr>
      </p:pic>
      <p:pic>
        <p:nvPicPr>
          <p:cNvPr id="21" name="Immagine 20">
            <a:extLst>
              <a:ext uri="{FF2B5EF4-FFF2-40B4-BE49-F238E27FC236}">
                <a16:creationId xmlns:a16="http://schemas.microsoft.com/office/drawing/2014/main" id="{5ED58BEB-D973-A42B-9777-08E663E44082}"/>
              </a:ext>
            </a:extLst>
          </p:cNvPr>
          <p:cNvPicPr>
            <a:picLocks noChangeAspect="1"/>
          </p:cNvPicPr>
          <p:nvPr/>
        </p:nvPicPr>
        <p:blipFill>
          <a:blip r:embed="rId5"/>
          <a:stretch>
            <a:fillRect/>
          </a:stretch>
        </p:blipFill>
        <p:spPr>
          <a:xfrm>
            <a:off x="0" y="-41787"/>
            <a:ext cx="12192000" cy="554736"/>
          </a:xfrm>
          <a:prstGeom prst="rect">
            <a:avLst/>
          </a:prstGeom>
        </p:spPr>
      </p:pic>
      <p:sp>
        <p:nvSpPr>
          <p:cNvPr id="22" name="object 5">
            <a:extLst>
              <a:ext uri="{FF2B5EF4-FFF2-40B4-BE49-F238E27FC236}">
                <a16:creationId xmlns:a16="http://schemas.microsoft.com/office/drawing/2014/main" id="{32B05AE0-CE80-86E5-6F17-9BADE815A84F}"/>
              </a:ext>
            </a:extLst>
          </p:cNvPr>
          <p:cNvSpPr txBox="1"/>
          <p:nvPr/>
        </p:nvSpPr>
        <p:spPr>
          <a:xfrm>
            <a:off x="11496600" y="6230962"/>
            <a:ext cx="517125" cy="382797"/>
          </a:xfrm>
          <a:prstGeom prst="rect">
            <a:avLst/>
          </a:prstGeom>
        </p:spPr>
        <p:txBody>
          <a:bodyPr vert="horz" wrap="square" lIns="0" tIns="0" rIns="0" bIns="0" rtlCol="0">
            <a:spAutoFit/>
          </a:bodyPr>
          <a:lstStyle/>
          <a:p>
            <a:pPr marL="0" marR="0" algn="ctr">
              <a:lnSpc>
                <a:spcPts val="3536"/>
              </a:lnSpc>
              <a:spcBef>
                <a:spcPts val="0"/>
              </a:spcBef>
              <a:spcAft>
                <a:spcPts val="0"/>
              </a:spcAft>
            </a:pPr>
            <a:r>
              <a:rPr lang="it-IT" sz="1200" i="1" dirty="0">
                <a:solidFill>
                  <a:schemeClr val="bg1">
                    <a:lumMod val="65000"/>
                  </a:schemeClr>
                </a:solidFill>
                <a:latin typeface="WSORAQ+Abhaya Libre Medium"/>
                <a:cs typeface="WSORAQ+Abhaya Libre Medium"/>
              </a:rPr>
              <a:t>3</a:t>
            </a:r>
            <a:endParaRPr sz="1200" i="1" dirty="0">
              <a:solidFill>
                <a:schemeClr val="bg1">
                  <a:lumMod val="65000"/>
                </a:schemeClr>
              </a:solidFill>
              <a:latin typeface="WSORAQ+Abhaya Libre Medium"/>
              <a:cs typeface="WSORAQ+Abhaya Libre Medium"/>
            </a:endParaRPr>
          </a:p>
        </p:txBody>
      </p:sp>
      <p:sp>
        <p:nvSpPr>
          <p:cNvPr id="23" name="Rettangolo 22">
            <a:extLst>
              <a:ext uri="{FF2B5EF4-FFF2-40B4-BE49-F238E27FC236}">
                <a16:creationId xmlns:a16="http://schemas.microsoft.com/office/drawing/2014/main" id="{5FD337A0-DAF0-9027-E281-B0EACAFE41CA}"/>
              </a:ext>
            </a:extLst>
          </p:cNvPr>
          <p:cNvSpPr/>
          <p:nvPr/>
        </p:nvSpPr>
        <p:spPr>
          <a:xfrm>
            <a:off x="-1" y="6014938"/>
            <a:ext cx="12192000" cy="906045"/>
          </a:xfrm>
          <a:prstGeom prst="rect">
            <a:avLst/>
          </a:prstGeom>
          <a:solidFill>
            <a:srgbClr val="0066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24" name="object 9">
            <a:extLst>
              <a:ext uri="{FF2B5EF4-FFF2-40B4-BE49-F238E27FC236}">
                <a16:creationId xmlns:a16="http://schemas.microsoft.com/office/drawing/2014/main" id="{B0A7C99D-DA00-E45E-954A-B000DB26A873}"/>
              </a:ext>
            </a:extLst>
          </p:cNvPr>
          <p:cNvSpPr txBox="1"/>
          <p:nvPr/>
        </p:nvSpPr>
        <p:spPr>
          <a:xfrm>
            <a:off x="1179624" y="6381782"/>
            <a:ext cx="4844368" cy="344710"/>
          </a:xfrm>
          <a:prstGeom prst="rect">
            <a:avLst/>
          </a:prstGeom>
        </p:spPr>
        <p:txBody>
          <a:bodyPr vert="horz" wrap="square" lIns="0" tIns="0" rIns="0" bIns="0" rtlCol="0">
            <a:spAutoFit/>
          </a:bodyPr>
          <a:lstStyle/>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MINERALI INDUSTRIALI – Economia Circolare </a:t>
            </a:r>
          </a:p>
          <a:p>
            <a:pPr>
              <a:lnSpc>
                <a:spcPct val="80000"/>
              </a:lnSpc>
            </a:pPr>
            <a:r>
              <a:rPr lang="it-IT" sz="1400" dirty="0">
                <a:solidFill>
                  <a:schemeClr val="bg1">
                    <a:lumMod val="95000"/>
                  </a:schemeClr>
                </a:solidFill>
                <a:latin typeface="HP Simplified Hans Light" panose="020B0300000000000000" pitchFamily="34" charset="-122"/>
                <a:ea typeface="HP Simplified Hans Light" panose="020B0300000000000000" pitchFamily="34" charset="-122"/>
                <a:cs typeface="IPRUQR+Marcellus"/>
              </a:rPr>
              <a:t>                                                  Esempi virtuosi in ambito minerario </a:t>
            </a:r>
          </a:p>
        </p:txBody>
      </p:sp>
      <p:pic>
        <p:nvPicPr>
          <p:cNvPr id="25" name="Immagine 24" descr="Immagine che contiene testo, Carattere, poster, Elementi grafici&#10;&#10;Descrizione generata automaticamente">
            <a:extLst>
              <a:ext uri="{FF2B5EF4-FFF2-40B4-BE49-F238E27FC236}">
                <a16:creationId xmlns:a16="http://schemas.microsoft.com/office/drawing/2014/main" id="{5E0C4A99-FEA9-4F19-7E92-3C61ABB7FE2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787" y="6148717"/>
            <a:ext cx="576064" cy="547285"/>
          </a:xfrm>
          <a:prstGeom prst="rect">
            <a:avLst/>
          </a:prstGeom>
        </p:spPr>
      </p:pic>
    </p:spTree>
    <p:extLst>
      <p:ext uri="{BB962C8B-B14F-4D97-AF65-F5344CB8AC3E}">
        <p14:creationId xmlns:p14="http://schemas.microsoft.com/office/powerpoint/2010/main" val="5682186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06CD16A0-3645-7073-DC7E-695EB11D231A}"/>
              </a:ext>
            </a:extLst>
          </p:cNvPr>
          <p:cNvPicPr>
            <a:picLocks noChangeAspect="1"/>
          </p:cNvPicPr>
          <p:nvPr/>
        </p:nvPicPr>
        <p:blipFill>
          <a:blip r:embed="rId2">
            <a:alphaModFix/>
          </a:blip>
          <a:srcRect l="3547" t="19595" b="23143"/>
          <a:stretch>
            <a:fillRect/>
          </a:stretch>
        </p:blipFill>
        <p:spPr>
          <a:xfrm>
            <a:off x="0" y="0"/>
            <a:ext cx="12192000" cy="6858000"/>
          </a:xfrm>
          <a:prstGeom prst="rect">
            <a:avLst/>
          </a:prstGeom>
        </p:spPr>
      </p:pic>
      <p:pic>
        <p:nvPicPr>
          <p:cNvPr id="11" name="Picture 3">
            <a:extLst>
              <a:ext uri="{FF2B5EF4-FFF2-40B4-BE49-F238E27FC236}">
                <a16:creationId xmlns:a16="http://schemas.microsoft.com/office/drawing/2014/main" id="{8DE365B0-0748-C2FF-1D0F-3E43A17D11FB}"/>
              </a:ext>
            </a:extLst>
          </p:cNvPr>
          <p:cNvPicPr>
            <a:picLocks noChangeAspect="1"/>
          </p:cNvPicPr>
          <p:nvPr/>
        </p:nvPicPr>
        <p:blipFill>
          <a:blip r:embed="rId3"/>
          <a:srcRect/>
          <a:stretch>
            <a:fillRect/>
          </a:stretch>
        </p:blipFill>
        <p:spPr>
          <a:xfrm>
            <a:off x="10272464" y="974378"/>
            <a:ext cx="1112183" cy="1057038"/>
          </a:xfrm>
          <a:prstGeom prst="rect">
            <a:avLst/>
          </a:prstGeom>
        </p:spPr>
      </p:pic>
      <p:sp>
        <p:nvSpPr>
          <p:cNvPr id="12" name="TextBox 5">
            <a:extLst>
              <a:ext uri="{FF2B5EF4-FFF2-40B4-BE49-F238E27FC236}">
                <a16:creationId xmlns:a16="http://schemas.microsoft.com/office/drawing/2014/main" id="{52D47F6B-6228-AD82-5234-504C8CCCE342}"/>
              </a:ext>
            </a:extLst>
          </p:cNvPr>
          <p:cNvSpPr txBox="1"/>
          <p:nvPr/>
        </p:nvSpPr>
        <p:spPr>
          <a:xfrm>
            <a:off x="839416" y="2241123"/>
            <a:ext cx="12450217" cy="1045671"/>
          </a:xfrm>
          <a:prstGeom prst="rect">
            <a:avLst/>
          </a:prstGeom>
        </p:spPr>
        <p:txBody>
          <a:bodyPr lIns="0" tIns="0" rIns="0" bIns="0" rtlCol="0" anchor="t">
            <a:spAutoFit/>
          </a:bodyPr>
          <a:lstStyle/>
          <a:p>
            <a:pPr>
              <a:lnSpc>
                <a:spcPts val="9939"/>
              </a:lnSpc>
              <a:spcBef>
                <a:spcPct val="0"/>
              </a:spcBef>
            </a:pPr>
            <a:r>
              <a:rPr lang="en-US" sz="3200" spc="212" dirty="0">
                <a:solidFill>
                  <a:srgbClr val="EDF0F2"/>
                </a:solidFill>
                <a:latin typeface="Glacial Indifference Bold"/>
              </a:rPr>
              <a:t>GRAZIE DELL'ATTENZIONE</a:t>
            </a:r>
          </a:p>
        </p:txBody>
      </p:sp>
    </p:spTree>
    <p:extLst>
      <p:ext uri="{BB962C8B-B14F-4D97-AF65-F5344CB8AC3E}">
        <p14:creationId xmlns:p14="http://schemas.microsoft.com/office/powerpoint/2010/main" val="2543857085"/>
      </p:ext>
    </p:extLst>
  </p:cSld>
  <p:clrMapOvr>
    <a:masterClrMapping/>
  </p:clrMapOvr>
</p:sld>
</file>

<file path=ppt/theme/theme1.xml><?xml version="1.0" encoding="utf-8"?>
<a:theme xmlns:a="http://schemas.openxmlformats.org/drawingml/2006/main" name="Theme Office">
  <a:themeElements>
    <a:clrScheme name="Standard">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tandard">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tandard">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aef6855-4450-4bfb-b33f-bc771b6869c5" xsi:nil="true"/>
    <lcf76f155ced4ddcb4097134ff3c332f xmlns="49961c0e-24f9-448d-9517-48e479bcb955">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o" ma:contentTypeID="0x010100D2259C6668A2D44192FA8A41E204CF0E" ma:contentTypeVersion="13" ma:contentTypeDescription="Creare un nuovo documento." ma:contentTypeScope="" ma:versionID="c8622c35abdec3d1d3d3777f7d2af201">
  <xsd:schema xmlns:xsd="http://www.w3.org/2001/XMLSchema" xmlns:xs="http://www.w3.org/2001/XMLSchema" xmlns:p="http://schemas.microsoft.com/office/2006/metadata/properties" xmlns:ns2="49961c0e-24f9-448d-9517-48e479bcb955" xmlns:ns3="7aef6855-4450-4bfb-b33f-bc771b6869c5" targetNamespace="http://schemas.microsoft.com/office/2006/metadata/properties" ma:root="true" ma:fieldsID="d4e819bdee2c94b3d88e0638b92dc798" ns2:_="" ns3:_="">
    <xsd:import namespace="49961c0e-24f9-448d-9517-48e479bcb955"/>
    <xsd:import namespace="7aef6855-4450-4bfb-b33f-bc771b6869c5"/>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CR" minOccurs="0"/>
                <xsd:element ref="ns2:MediaServiceGenerationTime" minOccurs="0"/>
                <xsd:element ref="ns2:MediaServiceEventHashCode" minOccurs="0"/>
                <xsd:element ref="ns2:MediaServiceDateTaken" minOccurs="0"/>
                <xsd:element ref="ns2:MediaServiceObjectDetectorVersions" minOccurs="0"/>
                <xsd:element ref="ns2:MediaServiceLocation" minOccurs="0"/>
                <xsd:element ref="ns2:MediaServiceSearchPropertie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961c0e-24f9-448d-9517-48e479bcb955"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Tag immagine" ma:readOnly="false" ma:fieldId="{5cf76f15-5ced-4ddc-b409-7134ff3c332f}" ma:taxonomyMulti="true" ma:sspId="85c04004-152d-4624-9c89-c77998bffb71"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7aef6855-4450-4bfb-b33f-bc771b6869c5"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0ee44d26-230e-4ad7-baf5-439d063c4825}" ma:internalName="TaxCatchAll" ma:showField="CatchAllData" ma:web="7aef6855-4450-4bfb-b33f-bc771b6869c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i contenuto"/>
        <xsd:element ref="dc:title" minOccurs="0" maxOccurs="1" ma:index="4" ma:displayName="Tito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A7A9782-BE30-428C-9AB2-1E9014D6F7D2}">
  <ds:schemaRefs>
    <ds:schemaRef ds:uri="49961c0e-24f9-448d-9517-48e479bcb955"/>
    <ds:schemaRef ds:uri="http://schemas.microsoft.com/office/2006/documentManagement/types"/>
    <ds:schemaRef ds:uri="http://schemas.microsoft.com/office/infopath/2007/PartnerControls"/>
    <ds:schemaRef ds:uri="http://www.w3.org/XML/1998/namespace"/>
    <ds:schemaRef ds:uri="http://purl.org/dc/terms/"/>
    <ds:schemaRef ds:uri="http://purl.org/dc/dcmitype/"/>
    <ds:schemaRef ds:uri="http://schemas.openxmlformats.org/package/2006/metadata/core-properties"/>
    <ds:schemaRef ds:uri="7aef6855-4450-4bfb-b33f-bc771b6869c5"/>
    <ds:schemaRef ds:uri="http://schemas.microsoft.com/office/2006/metadata/properties"/>
    <ds:schemaRef ds:uri="http://purl.org/dc/elements/1.1/"/>
  </ds:schemaRefs>
</ds:datastoreItem>
</file>

<file path=customXml/itemProps2.xml><?xml version="1.0" encoding="utf-8"?>
<ds:datastoreItem xmlns:ds="http://schemas.openxmlformats.org/officeDocument/2006/customXml" ds:itemID="{CCE9F47F-8624-4138-AFF4-FFB1EE1202A7}">
  <ds:schemaRefs>
    <ds:schemaRef ds:uri="http://schemas.microsoft.com/sharepoint/v3/contenttype/forms"/>
  </ds:schemaRefs>
</ds:datastoreItem>
</file>

<file path=customXml/itemProps3.xml><?xml version="1.0" encoding="utf-8"?>
<ds:datastoreItem xmlns:ds="http://schemas.openxmlformats.org/officeDocument/2006/customXml" ds:itemID="{B3663E8B-49E4-466B-B728-2B9C904873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9961c0e-24f9-448d-9517-48e479bcb955"/>
    <ds:schemaRef ds:uri="7aef6855-4450-4bfb-b33f-bc771b6869c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3201</TotalTime>
  <Words>1619</Words>
  <Application>Microsoft Office PowerPoint</Application>
  <PresentationFormat>Personalizzato</PresentationFormat>
  <Paragraphs>231</Paragraphs>
  <Slides>21</Slides>
  <Notes>1</Notes>
  <HiddenSlides>0</HiddenSlides>
  <MMClips>0</MMClips>
  <ScaleCrop>false</ScaleCrop>
  <HeadingPairs>
    <vt:vector size="6" baseType="variant">
      <vt:variant>
        <vt:lpstr>Caratteri utilizzati</vt:lpstr>
      </vt:variant>
      <vt:variant>
        <vt:i4>18</vt:i4>
      </vt:variant>
      <vt:variant>
        <vt:lpstr>Tema</vt:lpstr>
      </vt:variant>
      <vt:variant>
        <vt:i4>1</vt:i4>
      </vt:variant>
      <vt:variant>
        <vt:lpstr>Titoli diapositive</vt:lpstr>
      </vt:variant>
      <vt:variant>
        <vt:i4>21</vt:i4>
      </vt:variant>
    </vt:vector>
  </HeadingPairs>
  <TitlesOfParts>
    <vt:vector size="40" baseType="lpstr">
      <vt:lpstr>DEHDTA+AbhayaLibre-Regular Italic</vt:lpstr>
      <vt:lpstr>Bauer Bodoni</vt:lpstr>
      <vt:lpstr>WSORAQ+Abhaya Libre Medium</vt:lpstr>
      <vt:lpstr>Aptos</vt:lpstr>
      <vt:lpstr>DLIHHS+Abhaya Libre Regular</vt:lpstr>
      <vt:lpstr>RoxboroughCF</vt:lpstr>
      <vt:lpstr>HP Simplified Hans Light</vt:lpstr>
      <vt:lpstr>Amasis MT Pro Light</vt:lpstr>
      <vt:lpstr>Arial</vt:lpstr>
      <vt:lpstr>QODGML+Benedict</vt:lpstr>
      <vt:lpstr>IPRUQR+Marcellus</vt:lpstr>
      <vt:lpstr>Wingdings</vt:lpstr>
      <vt:lpstr>Abhaya Libre Italics</vt:lpstr>
      <vt:lpstr>Garamond</vt:lpstr>
      <vt:lpstr>Glacial Indifference Bold</vt:lpstr>
      <vt:lpstr>Calibri</vt:lpstr>
      <vt:lpstr>DIMQGN+Montserrat Light Italic</vt:lpstr>
      <vt:lpstr>Bauer Bodoni Bold</vt:lpstr>
      <vt:lpstr>Theme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PowerPoint</dc:title>
  <dc:creator>migrei</dc:creator>
  <cp:lastModifiedBy>Rodrigues Martins Ysis</cp:lastModifiedBy>
  <cp:revision>90</cp:revision>
  <dcterms:modified xsi:type="dcterms:W3CDTF">2024-06-25T07:41:36Z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0x010100D2259C6668A2D44192FA8A41E204CF0E</vt:lpwstr>
  </property>
  <property fmtid="{D5CDD505-2E9C-101B-9397-08002B2CF9AE}" pid="3" name="MediaServiceImageTags">
    <vt:lpwstr/>
  </property>
</Properties>
</file>