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639" r:id="rId2"/>
    <p:sldId id="265" r:id="rId3"/>
    <p:sldId id="1157" r:id="rId4"/>
    <p:sldId id="294" r:id="rId5"/>
    <p:sldId id="1158" r:id="rId6"/>
    <p:sldId id="1162" r:id="rId7"/>
    <p:sldId id="2161" r:id="rId8"/>
    <p:sldId id="278" r:id="rId9"/>
    <p:sldId id="452" r:id="rId10"/>
    <p:sldId id="1126" r:id="rId11"/>
    <p:sldId id="1135" r:id="rId12"/>
    <p:sldId id="4287" r:id="rId13"/>
    <p:sldId id="699" r:id="rId14"/>
    <p:sldId id="4296" r:id="rId15"/>
    <p:sldId id="4283" r:id="rId16"/>
    <p:sldId id="285" r:id="rId17"/>
    <p:sldId id="527" r:id="rId18"/>
    <p:sldId id="526" r:id="rId19"/>
    <p:sldId id="295" r:id="rId20"/>
    <p:sldId id="296" r:id="rId21"/>
    <p:sldId id="673" r:id="rId22"/>
    <p:sldId id="2638" r:id="rId23"/>
    <p:sldId id="2170" r:id="rId24"/>
    <p:sldId id="4307" r:id="rId25"/>
    <p:sldId id="366" r:id="rId26"/>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1317" autoAdjust="0"/>
  </p:normalViewPr>
  <p:slideViewPr>
    <p:cSldViewPr snapToGrid="0">
      <p:cViewPr varScale="1">
        <p:scale>
          <a:sx n="59" d="100"/>
          <a:sy n="59" d="100"/>
        </p:scale>
        <p:origin x="9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t-IT"/>
          </a:p>
        </p:txBody>
      </p:sp>
      <p:sp>
        <p:nvSpPr>
          <p:cNvPr id="3" name="Segnaposto dat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7EF3AB-0167-48FE-B061-03AA3676CB9B}" type="datetimeFigureOut">
              <a:rPr lang="it-IT" smtClean="0"/>
              <a:t>25/06/2024</a:t>
            </a:fld>
            <a:endParaRPr lang="it-IT"/>
          </a:p>
        </p:txBody>
      </p:sp>
      <p:sp>
        <p:nvSpPr>
          <p:cNvPr id="4" name="Segnaposto immagin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t-IT"/>
          </a:p>
        </p:txBody>
      </p:sp>
      <p:sp>
        <p:nvSpPr>
          <p:cNvPr id="5" name="Segnaposto note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6" name="Segnaposto piè di pa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it-IT"/>
          </a:p>
        </p:txBody>
      </p:sp>
      <p:sp>
        <p:nvSpPr>
          <p:cNvPr id="7" name="Segnaposto numero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7F07D2-5493-497B-B754-4E401EDE6840}" type="slidenum">
              <a:rPr lang="it-IT" smtClean="0"/>
              <a:t>‹N›</a:t>
            </a:fld>
            <a:endParaRPr lang="it-IT"/>
          </a:p>
        </p:txBody>
      </p:sp>
    </p:spTree>
    <p:extLst>
      <p:ext uri="{BB962C8B-B14F-4D97-AF65-F5344CB8AC3E}">
        <p14:creationId xmlns:p14="http://schemas.microsoft.com/office/powerpoint/2010/main" val="17398897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it.wikipedia.org/wiki/Rifiuti" TargetMode="External"/><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ec.europa.eu/commission/presscorner/detail/it/ip_21_3541" TargetMode="External"/><Relationship Id="rId2" Type="http://schemas.openxmlformats.org/officeDocument/2006/relationships/slide" Target="../slides/slide13.xml"/><Relationship Id="rId1" Type="http://schemas.openxmlformats.org/officeDocument/2006/relationships/notesMaster" Target="../notesMasters/notesMaster1.xml"/><Relationship Id="rId5" Type="http://schemas.openxmlformats.org/officeDocument/2006/relationships/hyperlink" Target="https://www.europarl.europa.eu/news/it/headlines/priorities/cambiamento-climatico/20200109STO69927/verso-un-economia-sostenibile-mille-miliardi-di-euro-per-la-transizione-in-ue" TargetMode="External"/><Relationship Id="rId4" Type="http://schemas.openxmlformats.org/officeDocument/2006/relationships/hyperlink" Target="https://ec.europa.eu/info/files/communication-fit-55-delivering-eus-2030-climate-target-way-climate-neutrality_en" TargetMode="Externa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just"/>
            <a:r>
              <a:rPr lang="it-IT" dirty="0"/>
              <a:t>La triplice crisi planetaria si riferisce ai tre principali problemi interconnessi che l'umanità si trova attualmente ad affrontare: </a:t>
            </a:r>
            <a:r>
              <a:rPr lang="it-IT" b="1" dirty="0">
                <a:solidFill>
                  <a:srgbClr val="C00000"/>
                </a:solidFill>
              </a:rPr>
              <a:t>il cambiamento climatico, l'inquinamento e la perdita di biodiversità</a:t>
            </a:r>
            <a:r>
              <a:rPr lang="it-IT" dirty="0"/>
              <a:t>. Il cambiamento climatico è il problema più urgente che l'umanità deve affrontare oggi. </a:t>
            </a:r>
          </a:p>
          <a:p>
            <a:pPr algn="just"/>
            <a:endParaRPr lang="it-IT" dirty="0"/>
          </a:p>
          <a:p>
            <a:pPr algn="just"/>
            <a:r>
              <a:rPr lang="it-IT" b="1" dirty="0"/>
              <a:t>Quasi tutto ciò che facciamo rilascia emissioni</a:t>
            </a:r>
            <a:r>
              <a:rPr lang="it-IT" dirty="0"/>
              <a:t>, ma l'uso di energia, l'industria, i trasporti, gli edifici e l'agricoltura sono le cause principali del rilascio di gas serra nell'atmosfera. </a:t>
            </a:r>
          </a:p>
          <a:p>
            <a:pPr algn="just"/>
            <a:endParaRPr lang="it-IT" dirty="0"/>
          </a:p>
          <a:p>
            <a:pPr algn="just"/>
            <a:r>
              <a:rPr lang="it-IT" dirty="0"/>
              <a:t>Le conseguenze dei cambiamenti climatici si manifestano già oggi con l'aumento dell'intensità e della gravità delle siccità, della scarsità d'acqua, degli incendi boschivi, dell'innalzamento del livello del mare, delle inondazioni, dello scioglimento dei ghiacci polari, delle tempeste catastrofiche e del declino della biodiversità.</a:t>
            </a:r>
          </a:p>
          <a:p>
            <a:endParaRPr lang="it-IT" dirty="0"/>
          </a:p>
        </p:txBody>
      </p:sp>
      <p:sp>
        <p:nvSpPr>
          <p:cNvPr id="4" name="Segnaposto numero diapositiva 3"/>
          <p:cNvSpPr>
            <a:spLocks noGrp="1"/>
          </p:cNvSpPr>
          <p:nvPr>
            <p:ph type="sldNum" sz="quarter" idx="5"/>
          </p:nvPr>
        </p:nvSpPr>
        <p:spPr/>
        <p:txBody>
          <a:bodyPr/>
          <a:lstStyle/>
          <a:p>
            <a:fld id="{F37F07D2-5493-497B-B754-4E401EDE6840}" type="slidenum">
              <a:rPr lang="it-IT" smtClean="0"/>
              <a:t>2</a:t>
            </a:fld>
            <a:endParaRPr lang="it-IT"/>
          </a:p>
        </p:txBody>
      </p:sp>
    </p:spTree>
    <p:extLst>
      <p:ext uri="{BB962C8B-B14F-4D97-AF65-F5344CB8AC3E}">
        <p14:creationId xmlns:p14="http://schemas.microsoft.com/office/powerpoint/2010/main" val="33172447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Questa slide mostra il trend in crescita che si è verificato negli ultimi 40 anni e che corrisponde di fatto a un raddoppio della quota di estrazione delle materie prime a livello globale: dall’80 al 2020 si è passati da 40 miliardi a 82. anche la dimensione pro capite è aumentata.</a:t>
            </a:r>
          </a:p>
        </p:txBody>
      </p:sp>
      <p:sp>
        <p:nvSpPr>
          <p:cNvPr id="4" name="Segnaposto numero diapositiva 3"/>
          <p:cNvSpPr>
            <a:spLocks noGrp="1"/>
          </p:cNvSpPr>
          <p:nvPr>
            <p:ph type="sldNum" sz="quarter" idx="5"/>
          </p:nvPr>
        </p:nvSpPr>
        <p:spPr/>
        <p:txBody>
          <a:bodyPr/>
          <a:lstStyle/>
          <a:p>
            <a:fld id="{E4B04D3F-7B2F-6343-917A-1C34AAEC04E1}" type="slidenum">
              <a:rPr lang="it-IT" smtClean="0"/>
              <a:t>3</a:t>
            </a:fld>
            <a:endParaRPr lang="it-IT" dirty="0"/>
          </a:p>
        </p:txBody>
      </p:sp>
    </p:spTree>
    <p:extLst>
      <p:ext uri="{BB962C8B-B14F-4D97-AF65-F5344CB8AC3E}">
        <p14:creationId xmlns:p14="http://schemas.microsoft.com/office/powerpoint/2010/main" val="15581397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Questo è un grafico che ci dimostra l’insostenibilità attuale. Le tre dimensioni sono rappresentate così. le prime due sono sull’asse delle ascisse, e con l’indice di sviluppo umano cogliamo sia la dimensione economica che quella sociale, con tre variabili che lo compongono (reddito </a:t>
            </a:r>
            <a:r>
              <a:rPr lang="it-IT" dirty="0" err="1"/>
              <a:t>procapite</a:t>
            </a:r>
            <a:r>
              <a:rPr lang="it-IT" dirty="0"/>
              <a:t> - dimensione economica, due sono sociali – salute/aspettative di vita e educazione). L’indice di sviluppo umano misura il benessere e va da 0 a 1, è un indice composito, e si sta molto bene quando si sta sopra 0.8. il blu scuro che è nella fascia prevalente dove si sta molto bene sono i paesi europei, mentre il giallo sono i paesi africani, che ovviamente cercano di spostarsi verso destra e stare meglio. Se mettiamo la terza dimensione, asse delle ordinate, c’è l’impronta ecologica che indica quanto suolo fertile ciascun individuo consuma sul pianeta, aggregato per paese. I paesi che consumano di più sono quelli che stanno meglio. Noi stiamo bene e consumiamo troppo, che togliamo agli africani e alle futura generazioni, perché la capacità delle risorse è limitata. (collega all’</a:t>
            </a:r>
            <a:r>
              <a:rPr lang="it-IT" dirty="0" err="1"/>
              <a:t>overshoot</a:t>
            </a:r>
            <a:r>
              <a:rPr lang="it-IT" dirty="0"/>
              <a:t> day: a fine luglio di solito esauriamo le risorse del pianeta e siamo in debito). Dobbiamo essere capaci di dimostrare che esiste un modello di sviluppo alternativo che ci consente di stare bene lo stesso consumando meglio.</a:t>
            </a:r>
          </a:p>
          <a:p>
            <a:endParaRPr lang="it-IT" dirty="0"/>
          </a:p>
          <a:p>
            <a:r>
              <a:rPr lang="it-IT" sz="1800" dirty="0">
                <a:effectLst/>
                <a:latin typeface="Calibri" panose="020F0502020204030204" pitchFamily="34" charset="0"/>
                <a:ea typeface="Calibri" panose="020F0502020204030204" pitchFamily="34" charset="0"/>
                <a:cs typeface="Times New Roman" panose="02020603050405020304" pitchFamily="18" charset="0"/>
              </a:rPr>
              <a:t>diagramma che mette in relazione un indice globale di sviluppo umano con l’</a:t>
            </a:r>
            <a:r>
              <a:rPr lang="it-IT" sz="1800" dirty="0" err="1">
                <a:effectLst/>
                <a:latin typeface="Calibri" panose="020F0502020204030204" pitchFamily="34" charset="0"/>
                <a:ea typeface="Calibri" panose="020F0502020204030204" pitchFamily="34" charset="0"/>
                <a:cs typeface="Times New Roman" panose="02020603050405020304" pitchFamily="18" charset="0"/>
              </a:rPr>
              <a:t>ecologic</a:t>
            </a:r>
            <a:r>
              <a:rPr lang="it-IT" sz="1800" dirty="0">
                <a:effectLst/>
                <a:latin typeface="Calibri" panose="020F0502020204030204" pitchFamily="34" charset="0"/>
                <a:ea typeface="Calibri" panose="020F0502020204030204" pitchFamily="34" charset="0"/>
                <a:cs typeface="Times New Roman" panose="02020603050405020304" pitchFamily="18" charset="0"/>
              </a:rPr>
              <a:t> footprint. L'impronta ecologica misura l'area biologicamente produttiva di mare e di terra necessaria a rigenerare le risorse consumate da una popolazione umana e ad assorbire i </a:t>
            </a:r>
            <a:r>
              <a:rPr lang="it-IT" sz="1800" u="none" strike="noStrike" dirty="0">
                <a:effectLst/>
                <a:latin typeface="Calibri" panose="020F0502020204030204" pitchFamily="34" charset="0"/>
                <a:ea typeface="Calibri" panose="020F0502020204030204" pitchFamily="34" charset="0"/>
                <a:cs typeface="Times New Roman" panose="02020603050405020304" pitchFamily="18" charset="0"/>
                <a:hlinkClick r:id="rId3" tooltip="Rifiuti"/>
              </a:rPr>
              <a:t>rifiuti</a:t>
            </a:r>
            <a:r>
              <a:rPr lang="it-IT" sz="1800" dirty="0">
                <a:effectLst/>
                <a:latin typeface="Calibri" panose="020F0502020204030204" pitchFamily="34" charset="0"/>
                <a:ea typeface="Calibri" panose="020F0502020204030204" pitchFamily="34" charset="0"/>
                <a:cs typeface="Times New Roman" panose="02020603050405020304" pitchFamily="18" charset="0"/>
              </a:rPr>
              <a:t> prodotti. Utilizzando l'impronta ecologica è possibile stimare quanti "pianeta Terra" servirebbero per sostenere l'umanità, qualora tutti vivessero secondo un determinato stile di vita. Vediamo i paesi che più sviluppati sono anche quelli che consumano di più il pianeta</a:t>
            </a:r>
            <a:endParaRPr lang="it-IT" dirty="0"/>
          </a:p>
        </p:txBody>
      </p:sp>
      <p:sp>
        <p:nvSpPr>
          <p:cNvPr id="4" name="Segnaposto numero diapositiva 3"/>
          <p:cNvSpPr>
            <a:spLocks noGrp="1"/>
          </p:cNvSpPr>
          <p:nvPr>
            <p:ph type="sldNum" sz="quarter" idx="5"/>
          </p:nvPr>
        </p:nvSpPr>
        <p:spPr/>
        <p:txBody>
          <a:bodyPr/>
          <a:lstStyle/>
          <a:p>
            <a:fld id="{E4B04D3F-7B2F-6343-917A-1C34AAEC04E1}" type="slidenum">
              <a:rPr lang="it-IT" smtClean="0"/>
              <a:t>4</a:t>
            </a:fld>
            <a:endParaRPr lang="it-IT"/>
          </a:p>
        </p:txBody>
      </p:sp>
    </p:spTree>
    <p:extLst>
      <p:ext uri="{BB962C8B-B14F-4D97-AF65-F5344CB8AC3E}">
        <p14:creationId xmlns:p14="http://schemas.microsoft.com/office/powerpoint/2010/main" val="12190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342900" indent="-342900" algn="just">
              <a:buFont typeface="Wingdings" pitchFamily="2" charset="2"/>
              <a:buChar char="ü"/>
            </a:pPr>
            <a:r>
              <a:rPr lang="it-IT" sz="1200" dirty="0">
                <a:solidFill>
                  <a:schemeClr val="tx1"/>
                </a:solidFill>
              </a:rPr>
              <a:t>Risorse del Pianeta limitate </a:t>
            </a:r>
          </a:p>
          <a:p>
            <a:pPr marL="342900" indent="-342900" algn="just">
              <a:buFont typeface="Wingdings" pitchFamily="2" charset="2"/>
              <a:buChar char="ü"/>
            </a:pPr>
            <a:r>
              <a:rPr lang="it-IT" sz="1200" dirty="0">
                <a:solidFill>
                  <a:schemeClr val="tx1"/>
                </a:solidFill>
              </a:rPr>
              <a:t>Danni al capitale naturale e alla sua capacita di generare servizi eco-sistemici </a:t>
            </a:r>
          </a:p>
          <a:p>
            <a:pPr marL="342900" indent="-342900" algn="just">
              <a:buFont typeface="Wingdings" pitchFamily="2" charset="2"/>
              <a:buChar char="ü"/>
            </a:pPr>
            <a:r>
              <a:rPr lang="it-IT" sz="1200" dirty="0">
                <a:solidFill>
                  <a:schemeClr val="tx1"/>
                </a:solidFill>
              </a:rPr>
              <a:t>Aumento della domanda di alcuni materiali a causa del cambiamento tecnologico</a:t>
            </a:r>
          </a:p>
          <a:p>
            <a:pPr marL="342900" indent="-342900" algn="just">
              <a:buFont typeface="Wingdings" pitchFamily="2" charset="2"/>
              <a:buChar char="ü"/>
            </a:pPr>
            <a:r>
              <a:rPr lang="it-IT" sz="1200" dirty="0">
                <a:solidFill>
                  <a:schemeClr val="tx1"/>
                </a:solidFill>
              </a:rPr>
              <a:t>Il costo delle materie prime sta aumentando a dismisura</a:t>
            </a:r>
          </a:p>
          <a:p>
            <a:pPr marL="342900" indent="-342900" algn="just">
              <a:buFont typeface="Wingdings" pitchFamily="2" charset="2"/>
              <a:buChar char="ü"/>
            </a:pPr>
            <a:r>
              <a:rPr lang="it-IT" sz="1200" dirty="0">
                <a:solidFill>
                  <a:schemeClr val="tx1"/>
                </a:solidFill>
              </a:rPr>
              <a:t>Per assicurare adeguati standard della qualità di vita a tutti, compresi i nostri figli</a:t>
            </a:r>
          </a:p>
          <a:p>
            <a:endParaRPr lang="it-IT" dirty="0"/>
          </a:p>
          <a:p>
            <a:endParaRPr lang="it-IT" dirty="0"/>
          </a:p>
          <a:p>
            <a:r>
              <a:rPr lang="it-IT" dirty="0"/>
              <a:t>Dato più aggiornato (2018)</a:t>
            </a:r>
          </a:p>
        </p:txBody>
      </p:sp>
      <p:sp>
        <p:nvSpPr>
          <p:cNvPr id="4" name="Segnaposto numero diapositiva 3"/>
          <p:cNvSpPr>
            <a:spLocks noGrp="1"/>
          </p:cNvSpPr>
          <p:nvPr>
            <p:ph type="sldNum" sz="quarter" idx="5"/>
          </p:nvPr>
        </p:nvSpPr>
        <p:spPr/>
        <p:txBody>
          <a:bodyPr/>
          <a:lstStyle/>
          <a:p>
            <a:fld id="{E4B04D3F-7B2F-6343-917A-1C34AAEC04E1}" type="slidenum">
              <a:rPr lang="it-IT" smtClean="0"/>
              <a:t>5</a:t>
            </a:fld>
            <a:endParaRPr lang="it-IT"/>
          </a:p>
        </p:txBody>
      </p:sp>
    </p:spTree>
    <p:extLst>
      <p:ext uri="{BB962C8B-B14F-4D97-AF65-F5344CB8AC3E}">
        <p14:creationId xmlns:p14="http://schemas.microsoft.com/office/powerpoint/2010/main" val="2240118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ctr"/>
            <a:r>
              <a:rPr lang="it-IT" dirty="0">
                <a:solidFill>
                  <a:srgbClr val="0D0D0D"/>
                </a:solidFill>
                <a:latin typeface="Raleway" pitchFamily="2" charset="0"/>
              </a:rPr>
              <a:t>L'idea di un'economia circolare ha preso forma negli </a:t>
            </a:r>
            <a:r>
              <a:rPr lang="it-IT" b="1" dirty="0">
                <a:solidFill>
                  <a:srgbClr val="0D0D0D"/>
                </a:solidFill>
                <a:latin typeface="Raleway" pitchFamily="2" charset="0"/>
              </a:rPr>
              <a:t>anni '70 </a:t>
            </a:r>
            <a:r>
              <a:rPr lang="it-IT" dirty="0">
                <a:solidFill>
                  <a:srgbClr val="0D0D0D"/>
                </a:solidFill>
                <a:latin typeface="Raleway" pitchFamily="2" charset="0"/>
              </a:rPr>
              <a:t>come risposta alle crescenti preoccupazioni riguardo all'esaurimento delle risorse, alla produzione di rifiuti e al degrado ambientale associati al modello lineare «take – make - dispose". </a:t>
            </a:r>
          </a:p>
          <a:p>
            <a:pPr algn="ctr"/>
            <a:endParaRPr lang="it-IT" dirty="0">
              <a:solidFill>
                <a:srgbClr val="0D0D0D"/>
              </a:solidFill>
              <a:latin typeface="Raleway" pitchFamily="2" charset="0"/>
            </a:endParaRPr>
          </a:p>
          <a:p>
            <a:pPr algn="ctr"/>
            <a:r>
              <a:rPr lang="it-IT" dirty="0">
                <a:solidFill>
                  <a:srgbClr val="0D0D0D"/>
                </a:solidFill>
                <a:latin typeface="Raleway" pitchFamily="2" charset="0"/>
              </a:rPr>
              <a:t>I pionieri di questa concezione, tra cui l'economista Kenneth </a:t>
            </a:r>
            <a:r>
              <a:rPr lang="it-IT" dirty="0" err="1">
                <a:solidFill>
                  <a:srgbClr val="0D0D0D"/>
                </a:solidFill>
                <a:latin typeface="Raleway" pitchFamily="2" charset="0"/>
              </a:rPr>
              <a:t>Boulding</a:t>
            </a:r>
            <a:r>
              <a:rPr lang="it-IT" dirty="0">
                <a:solidFill>
                  <a:srgbClr val="0D0D0D"/>
                </a:solidFill>
                <a:latin typeface="Raleway" pitchFamily="2" charset="0"/>
              </a:rPr>
              <a:t> e l'architetto Walter </a:t>
            </a:r>
            <a:r>
              <a:rPr lang="it-IT" dirty="0" err="1">
                <a:solidFill>
                  <a:srgbClr val="0D0D0D"/>
                </a:solidFill>
                <a:latin typeface="Raleway" pitchFamily="2" charset="0"/>
              </a:rPr>
              <a:t>Stahel</a:t>
            </a:r>
            <a:r>
              <a:rPr lang="it-IT" dirty="0">
                <a:solidFill>
                  <a:srgbClr val="0D0D0D"/>
                </a:solidFill>
                <a:latin typeface="Raleway" pitchFamily="2" charset="0"/>
              </a:rPr>
              <a:t>, hanno promosso l'idea di </a:t>
            </a:r>
            <a:r>
              <a:rPr lang="it-IT" b="1" dirty="0">
                <a:solidFill>
                  <a:srgbClr val="C00000"/>
                </a:solidFill>
                <a:latin typeface="Raleway" pitchFamily="2" charset="0"/>
              </a:rPr>
              <a:t>un'economia rigenerativa </a:t>
            </a:r>
            <a:r>
              <a:rPr lang="it-IT" dirty="0">
                <a:solidFill>
                  <a:srgbClr val="0D0D0D"/>
                </a:solidFill>
                <a:latin typeface="Raleway" pitchFamily="2" charset="0"/>
              </a:rPr>
              <a:t>volta a </a:t>
            </a:r>
            <a:r>
              <a:rPr lang="it-IT" b="1" dirty="0">
                <a:solidFill>
                  <a:srgbClr val="0D0D0D"/>
                </a:solidFill>
                <a:latin typeface="Raleway" pitchFamily="2" charset="0"/>
              </a:rPr>
              <a:t>minimizzare gli sprechi e a mantenere le risorse in uso il più a lungo possibile</a:t>
            </a:r>
            <a:r>
              <a:rPr lang="it-IT" dirty="0">
                <a:solidFill>
                  <a:srgbClr val="0D0D0D"/>
                </a:solidFill>
                <a:latin typeface="Raleway" pitchFamily="2" charset="0"/>
              </a:rPr>
              <a:t>. </a:t>
            </a:r>
          </a:p>
          <a:p>
            <a:pPr algn="ctr"/>
            <a:endParaRPr lang="it-IT" dirty="0">
              <a:solidFill>
                <a:srgbClr val="0D0D0D"/>
              </a:solidFill>
              <a:latin typeface="Raleway" pitchFamily="2" charset="0"/>
            </a:endParaRPr>
          </a:p>
          <a:p>
            <a:pPr algn="ctr"/>
            <a:r>
              <a:rPr lang="it-IT" dirty="0">
                <a:solidFill>
                  <a:srgbClr val="0D0D0D"/>
                </a:solidFill>
                <a:latin typeface="Raleway" pitchFamily="2" charset="0"/>
              </a:rPr>
              <a:t>Questa prospettiva enfatizza la necessità di gestire le risorse in modo sostenibile, riconoscendo l'idea </a:t>
            </a:r>
            <a:r>
              <a:rPr lang="it-IT" b="1" dirty="0">
                <a:solidFill>
                  <a:srgbClr val="0D0D0D"/>
                </a:solidFill>
                <a:latin typeface="Raleway" pitchFamily="2" charset="0"/>
              </a:rPr>
              <a:t>di limitatezza implicita in un sistema finito come il pianeta Terra</a:t>
            </a:r>
            <a:r>
              <a:rPr lang="it-IT" dirty="0">
                <a:solidFill>
                  <a:srgbClr val="0D0D0D"/>
                </a:solidFill>
                <a:latin typeface="Raleway" pitchFamily="2" charset="0"/>
              </a:rPr>
              <a:t>.</a:t>
            </a:r>
            <a:endParaRPr lang="it-IT" dirty="0">
              <a:latin typeface="Raleway" pitchFamily="2" charset="0"/>
            </a:endParaRPr>
          </a:p>
          <a:p>
            <a:r>
              <a:rPr lang="it-IT" dirty="0"/>
              <a:t>Porter è interessante perché dopo aver scritto della catena del valore, della competitività, nel ‘95 comincia a scrivere anche di tematiche green e in un suo articolo in cui va ad analizzare quanto le imprese che investono in green siano competitive ragionando anche sugli strumenti di policy che possono essere utilizzate lui dice:</a:t>
            </a:r>
          </a:p>
          <a:p>
            <a:r>
              <a:rPr lang="it-IT" dirty="0"/>
              <a:t>Inquinamento non è soltanto un’esternalità negativa scaricata sulla collettività, ma un’inefficienza dell’impresa: cambia la prospettiva. Passare da questo alla </a:t>
            </a:r>
            <a:r>
              <a:rPr lang="it-IT" dirty="0" err="1"/>
              <a:t>Ec</a:t>
            </a:r>
            <a:r>
              <a:rPr lang="it-IT" dirty="0"/>
              <a:t> vuol dire entrare nelle necessità di questo concetto</a:t>
            </a:r>
          </a:p>
        </p:txBody>
      </p:sp>
      <p:sp>
        <p:nvSpPr>
          <p:cNvPr id="4" name="Segnaposto numero diapositiva 3"/>
          <p:cNvSpPr>
            <a:spLocks noGrp="1"/>
          </p:cNvSpPr>
          <p:nvPr>
            <p:ph type="sldNum" sz="quarter" idx="5"/>
          </p:nvPr>
        </p:nvSpPr>
        <p:spPr/>
        <p:txBody>
          <a:bodyPr/>
          <a:lstStyle/>
          <a:p>
            <a:fld id="{E4B04D3F-7B2F-6343-917A-1C34AAEC04E1}" type="slidenum">
              <a:rPr lang="it-IT" smtClean="0"/>
              <a:t>7</a:t>
            </a:fld>
            <a:endParaRPr lang="it-IT"/>
          </a:p>
        </p:txBody>
      </p:sp>
    </p:spTree>
    <p:extLst>
      <p:ext uri="{BB962C8B-B14F-4D97-AF65-F5344CB8AC3E}">
        <p14:creationId xmlns:p14="http://schemas.microsoft.com/office/powerpoint/2010/main" val="1077612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Questa rappresentazione ci dice che abbiamo da un lato la natura e i beni e materiali biologici (pensate al cibo, che ovviamente viene raccolto e prodotto tramite l’agricoltura, entra nel ciclo industriale viene processato, prodotta la pasta, venduta, acquistata e con ciò che viene scartato come l’imballaggio in carta c’è la raccolta...la carta potrebbe essere recuperata con processi naturali di decomposizione). Dall’altra parte abbiamo il materiale tecnico, pensando alla miniera che estrae il metallo: alla fine qui bisogna capire se il materiale può essere mantenuto allungando la vita utile, riusato (secondo step della gerarchia dei rifiuti), riprodotto, riciclato.</a:t>
            </a:r>
          </a:p>
        </p:txBody>
      </p:sp>
      <p:sp>
        <p:nvSpPr>
          <p:cNvPr id="4" name="Segnaposto numero diapositiva 3"/>
          <p:cNvSpPr>
            <a:spLocks noGrp="1"/>
          </p:cNvSpPr>
          <p:nvPr>
            <p:ph type="sldNum" sz="quarter" idx="5"/>
          </p:nvPr>
        </p:nvSpPr>
        <p:spPr/>
        <p:txBody>
          <a:bodyPr/>
          <a:lstStyle/>
          <a:p>
            <a:fld id="{E4B04D3F-7B2F-6343-917A-1C34AAEC04E1}" type="slidenum">
              <a:rPr lang="it-IT" smtClean="0"/>
              <a:t>8</a:t>
            </a:fld>
            <a:endParaRPr lang="it-IT"/>
          </a:p>
        </p:txBody>
      </p:sp>
    </p:spTree>
    <p:extLst>
      <p:ext uri="{BB962C8B-B14F-4D97-AF65-F5344CB8AC3E}">
        <p14:creationId xmlns:p14="http://schemas.microsoft.com/office/powerpoint/2010/main" val="1156295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Serve un orientamento strategico per passare dal modello lineare al circolare.</a:t>
            </a:r>
          </a:p>
        </p:txBody>
      </p:sp>
      <p:sp>
        <p:nvSpPr>
          <p:cNvPr id="4" name="Segnaposto numero diapositiva 3"/>
          <p:cNvSpPr>
            <a:spLocks noGrp="1"/>
          </p:cNvSpPr>
          <p:nvPr>
            <p:ph type="sldNum" sz="quarter" idx="5"/>
          </p:nvPr>
        </p:nvSpPr>
        <p:spPr/>
        <p:txBody>
          <a:bodyPr/>
          <a:lstStyle/>
          <a:p>
            <a:fld id="{E4B04D3F-7B2F-6343-917A-1C34AAEC04E1}" type="slidenum">
              <a:rPr lang="it-IT" smtClean="0"/>
              <a:t>9</a:t>
            </a:fld>
            <a:endParaRPr lang="it-IT"/>
          </a:p>
        </p:txBody>
      </p:sp>
    </p:spTree>
    <p:extLst>
      <p:ext uri="{BB962C8B-B14F-4D97-AF65-F5344CB8AC3E}">
        <p14:creationId xmlns:p14="http://schemas.microsoft.com/office/powerpoint/2010/main" val="31371047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10"/>
          </p:nvPr>
        </p:nvSpPr>
        <p:spPr/>
        <p:txBody>
          <a:bodyPr/>
          <a:lstStyle/>
          <a:p>
            <a:fld id="{E4B04D3F-7B2F-6343-917A-1C34AAEC04E1}" type="slidenum">
              <a:rPr lang="it-IT" smtClean="0"/>
              <a:t>10</a:t>
            </a:fld>
            <a:endParaRPr lang="it-IT"/>
          </a:p>
        </p:txBody>
      </p:sp>
    </p:spTree>
    <p:extLst>
      <p:ext uri="{BB962C8B-B14F-4D97-AF65-F5344CB8AC3E}">
        <p14:creationId xmlns:p14="http://schemas.microsoft.com/office/powerpoint/2010/main" val="39773020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La più comune interpretazione del concetto di </a:t>
            </a:r>
            <a:r>
              <a:rPr lang="it-IT" dirty="0" err="1"/>
              <a:t>ec</a:t>
            </a:r>
            <a:r>
              <a:rPr lang="it-IT" dirty="0"/>
              <a:t> fa riferimento al framework delle 3 R (riduci i consumi, riusa i prodotti e alla fine ricicla, così tutto resta di più nell’economia). Nel tempo questo concetto si è esteso a n R</a:t>
            </a:r>
          </a:p>
        </p:txBody>
      </p:sp>
      <p:sp>
        <p:nvSpPr>
          <p:cNvPr id="4" name="Segnaposto numero diapositiva 3"/>
          <p:cNvSpPr>
            <a:spLocks noGrp="1"/>
          </p:cNvSpPr>
          <p:nvPr>
            <p:ph type="sldNum" sz="quarter" idx="10"/>
          </p:nvPr>
        </p:nvSpPr>
        <p:spPr/>
        <p:txBody>
          <a:bodyPr/>
          <a:lstStyle/>
          <a:p>
            <a:fld id="{E4B04D3F-7B2F-6343-917A-1C34AAEC04E1}" type="slidenum">
              <a:rPr lang="it-IT" smtClean="0"/>
              <a:t>11</a:t>
            </a:fld>
            <a:endParaRPr lang="it-IT"/>
          </a:p>
        </p:txBody>
      </p:sp>
    </p:spTree>
    <p:extLst>
      <p:ext uri="{BB962C8B-B14F-4D97-AF65-F5344CB8AC3E}">
        <p14:creationId xmlns:p14="http://schemas.microsoft.com/office/powerpoint/2010/main" val="8752202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863D97-9084-775F-9C9C-F807E143371A}"/>
            </a:ext>
          </a:extLst>
        </p:cNvPr>
        <p:cNvGrpSpPr/>
        <p:nvPr/>
      </p:nvGrpSpPr>
      <p:grpSpPr>
        <a:xfrm>
          <a:off x="0" y="0"/>
          <a:ext cx="0" cy="0"/>
          <a:chOff x="0" y="0"/>
          <a:chExt cx="0" cy="0"/>
        </a:xfrm>
      </p:grpSpPr>
      <p:sp>
        <p:nvSpPr>
          <p:cNvPr id="8194" name="Espace réservé de l'image des diapositives 1">
            <a:extLst>
              <a:ext uri="{FF2B5EF4-FFF2-40B4-BE49-F238E27FC236}">
                <a16:creationId xmlns:a16="http://schemas.microsoft.com/office/drawing/2014/main" id="{1E46D937-7B75-8D0B-2B54-87A8D645E8B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Espace réservé des commentaires 2">
            <a:extLst>
              <a:ext uri="{FF2B5EF4-FFF2-40B4-BE49-F238E27FC236}">
                <a16:creationId xmlns:a16="http://schemas.microsoft.com/office/drawing/2014/main" id="{F198E6C6-E276-B84B-7D2D-1B4FF320FC4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it-IT"/>
              <a:t>Esempio di framework slide di contenuto</a:t>
            </a:r>
            <a:endParaRPr lang="fr-FR" altLang="it-IT"/>
          </a:p>
        </p:txBody>
      </p:sp>
      <p:sp>
        <p:nvSpPr>
          <p:cNvPr id="8196" name="Espace réservé du numéro de diapositive 3">
            <a:extLst>
              <a:ext uri="{FF2B5EF4-FFF2-40B4-BE49-F238E27FC236}">
                <a16:creationId xmlns:a16="http://schemas.microsoft.com/office/drawing/2014/main" id="{57BF57CB-0277-7AD1-3ED3-E68BA43CFB5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eaLnBrk="0" fontAlgn="base" hangingPunct="0">
              <a:spcBef>
                <a:spcPct val="0"/>
              </a:spcBef>
              <a:spcAft>
                <a:spcPct val="0"/>
              </a:spcAft>
              <a:defRPr>
                <a:solidFill>
                  <a:schemeClr val="tx1"/>
                </a:solidFill>
                <a:latin typeface="Calibri" panose="020F0502020204030204" pitchFamily="34" charset="0"/>
              </a:defRPr>
            </a:lvl6pPr>
            <a:lvl7pPr marL="2971800" indent="-228600" defTabSz="457200" eaLnBrk="0" fontAlgn="base" hangingPunct="0">
              <a:spcBef>
                <a:spcPct val="0"/>
              </a:spcBef>
              <a:spcAft>
                <a:spcPct val="0"/>
              </a:spcAft>
              <a:defRPr>
                <a:solidFill>
                  <a:schemeClr val="tx1"/>
                </a:solidFill>
                <a:latin typeface="Calibri" panose="020F0502020204030204" pitchFamily="34" charset="0"/>
              </a:defRPr>
            </a:lvl7pPr>
            <a:lvl8pPr marL="3429000" indent="-228600" defTabSz="457200" eaLnBrk="0" fontAlgn="base" hangingPunct="0">
              <a:spcBef>
                <a:spcPct val="0"/>
              </a:spcBef>
              <a:spcAft>
                <a:spcPct val="0"/>
              </a:spcAft>
              <a:defRPr>
                <a:solidFill>
                  <a:schemeClr val="tx1"/>
                </a:solidFill>
                <a:latin typeface="Calibri" panose="020F0502020204030204" pitchFamily="34" charset="0"/>
              </a:defRPr>
            </a:lvl8pPr>
            <a:lvl9pPr marL="3886200" indent="-228600" defTabSz="457200" eaLnBrk="0" fontAlgn="base" hangingPunct="0">
              <a:spcBef>
                <a:spcPct val="0"/>
              </a:spcBef>
              <a:spcAft>
                <a:spcPct val="0"/>
              </a:spcAft>
              <a:defRPr>
                <a:solidFill>
                  <a:schemeClr val="tx1"/>
                </a:solidFill>
                <a:latin typeface="Calibri" panose="020F0502020204030204" pitchFamily="34" charset="0"/>
              </a:defRPr>
            </a:lvl9pPr>
          </a:lstStyle>
          <a:p>
            <a:pPr fontAlgn="base">
              <a:spcBef>
                <a:spcPct val="0"/>
              </a:spcBef>
              <a:spcAft>
                <a:spcPct val="0"/>
              </a:spcAft>
            </a:pPr>
            <a:fld id="{4D8AFAAF-A8B6-42F1-81D4-3AD7284CD460}" type="slidenum">
              <a:rPr lang="en-US" altLang="it-IT" smtClean="0"/>
              <a:pPr fontAlgn="base">
                <a:spcBef>
                  <a:spcPct val="0"/>
                </a:spcBef>
                <a:spcAft>
                  <a:spcPct val="0"/>
                </a:spcAft>
              </a:pPr>
              <a:t>12</a:t>
            </a:fld>
            <a:endParaRPr lang="en-US" altLang="it-IT"/>
          </a:p>
        </p:txBody>
      </p:sp>
    </p:spTree>
    <p:extLst>
      <p:ext uri="{BB962C8B-B14F-4D97-AF65-F5344CB8AC3E}">
        <p14:creationId xmlns:p14="http://schemas.microsoft.com/office/powerpoint/2010/main" val="35776109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algn="ctr"/>
            <a:r>
              <a:rPr lang="it-IT" sz="2800" dirty="0">
                <a:latin typeface="Raleway" pitchFamily="2" charset="0"/>
              </a:rPr>
              <a:t>La Comunità economica europea (CEE) ha iniziato ad affrontare le questioni ambientali attraverso politiche e direttive negli anni Settanta e Ottanta. Queste si sono concentrate principalmente </a:t>
            </a:r>
            <a:r>
              <a:rPr lang="it-IT" sz="2800" b="1" dirty="0">
                <a:latin typeface="Raleway" pitchFamily="2" charset="0"/>
              </a:rPr>
              <a:t>sulla gestione dei rifiuti e sul controllo dell'inquinamento</a:t>
            </a:r>
            <a:r>
              <a:rPr lang="it-IT" sz="2800" dirty="0">
                <a:latin typeface="Raleway" pitchFamily="2" charset="0"/>
              </a:rPr>
              <a:t>. L'incontro al vertice di Parigi dei capi di Stato e di governo della e di governo della CEE nell'ottobre 1972 è spesso utilizzato per individuare l'inizio della politica ambientale dell'UE. </a:t>
            </a:r>
          </a:p>
          <a:p>
            <a:pPr algn="ctr"/>
            <a:endParaRPr lang="it-IT" sz="2800" dirty="0">
              <a:latin typeface="Raleway" pitchFamily="2" charset="0"/>
            </a:endParaRPr>
          </a:p>
          <a:p>
            <a:pPr algn="ctr"/>
            <a:r>
              <a:rPr lang="it-IT" sz="2800" dirty="0">
                <a:latin typeface="Raleway" pitchFamily="2" charset="0"/>
              </a:rPr>
              <a:t>Il risultato fu l'adozione del primo </a:t>
            </a:r>
            <a:r>
              <a:rPr lang="it-IT" sz="2800" b="1" dirty="0">
                <a:latin typeface="Raleway" pitchFamily="2" charset="0"/>
              </a:rPr>
              <a:t>Programma d'azione ambientale (PAA) </a:t>
            </a:r>
            <a:r>
              <a:rPr lang="it-IT" sz="2800" dirty="0">
                <a:latin typeface="Raleway" pitchFamily="2" charset="0"/>
              </a:rPr>
              <a:t>nel luglio </a:t>
            </a:r>
            <a:r>
              <a:rPr lang="it-IT" sz="2800" b="1" dirty="0">
                <a:latin typeface="Raleway" pitchFamily="2" charset="0"/>
              </a:rPr>
              <a:t>1973</a:t>
            </a:r>
            <a:r>
              <a:rPr lang="it-IT" sz="2800" dirty="0">
                <a:latin typeface="Raleway" pitchFamily="2" charset="0"/>
              </a:rPr>
              <a:t>. Inoltre, la task force all'interno della Commissione che ha elaborato questo programma d'azione ha portato alla formazione di una Direzione generale per l'ambiente (</a:t>
            </a:r>
            <a:r>
              <a:rPr lang="en-US" sz="2800" dirty="0">
                <a:latin typeface="Raleway" pitchFamily="2" charset="0"/>
              </a:rPr>
              <a:t>Directorate General for the Environment)</a:t>
            </a:r>
            <a:r>
              <a:rPr lang="it-IT" sz="2800" dirty="0">
                <a:latin typeface="Raleway" pitchFamily="2" charset="0"/>
              </a:rPr>
              <a:t> nel 1981. Questa struttura, che già opera nel quadro dell'UE, è stata creata durante il decennale programma d'azione che ha fissato obiettivi legislativi e politici per gli Stati membri. </a:t>
            </a:r>
            <a:r>
              <a:rPr lang="it-IT" sz="2800" b="1" dirty="0">
                <a:solidFill>
                  <a:srgbClr val="C00000"/>
                </a:solidFill>
                <a:latin typeface="Raleway" pitchFamily="2" charset="0"/>
              </a:rPr>
              <a:t>L'8° PAA definisce un quadro giuridico per garantire che le leggi dell'UE in materia di clima e ambiente siano effettivamente applicate, creando condizioni favorevoli e istituendo un monitoraggio per misurare le prestazioni economiche e il progresso sociale "oltre il PIL". </a:t>
            </a:r>
          </a:p>
          <a:p>
            <a:pPr algn="just"/>
            <a:r>
              <a:rPr lang="it-IT" sz="2800" dirty="0">
                <a:solidFill>
                  <a:srgbClr val="121212"/>
                </a:solidFill>
                <a:latin typeface="Raleway" pitchFamily="2" charset="0"/>
              </a:rPr>
              <a:t>I </a:t>
            </a:r>
            <a:r>
              <a:rPr lang="it-IT" sz="2800" b="1" dirty="0">
                <a:solidFill>
                  <a:srgbClr val="121212"/>
                </a:solidFill>
                <a:latin typeface="Raleway" pitchFamily="2" charset="0"/>
              </a:rPr>
              <a:t>sei obiettivi prioritari </a:t>
            </a:r>
            <a:r>
              <a:rPr lang="it-IT" sz="2800" dirty="0">
                <a:solidFill>
                  <a:srgbClr val="121212"/>
                </a:solidFill>
                <a:latin typeface="Raleway" pitchFamily="2" charset="0"/>
              </a:rPr>
              <a:t>dell’ottavo Programma sono:</a:t>
            </a:r>
          </a:p>
          <a:p>
            <a:pPr algn="just"/>
            <a:endParaRPr lang="it-IT" sz="2800" dirty="0">
              <a:solidFill>
                <a:srgbClr val="121212"/>
              </a:solidFill>
              <a:latin typeface="Raleway" pitchFamily="2" charset="0"/>
            </a:endParaRPr>
          </a:p>
          <a:p>
            <a:pPr algn="just">
              <a:buFont typeface="+mj-lt"/>
              <a:buAutoNum type="arabicPeriod"/>
            </a:pPr>
            <a:r>
              <a:rPr lang="it-IT" sz="2800" dirty="0">
                <a:solidFill>
                  <a:srgbClr val="121212"/>
                </a:solidFill>
                <a:latin typeface="Raleway" pitchFamily="2" charset="0"/>
              </a:rPr>
              <a:t> </a:t>
            </a:r>
            <a:r>
              <a:rPr lang="it-IT" sz="2800" b="1" dirty="0">
                <a:solidFill>
                  <a:srgbClr val="C00000"/>
                </a:solidFill>
                <a:latin typeface="Raleway" pitchFamily="2" charset="0"/>
              </a:rPr>
              <a:t>Riduzione delle emissioni </a:t>
            </a:r>
            <a:r>
              <a:rPr lang="it-IT" sz="2800" dirty="0">
                <a:solidFill>
                  <a:srgbClr val="121212"/>
                </a:solidFill>
                <a:latin typeface="Raleway" pitchFamily="2" charset="0"/>
              </a:rPr>
              <a:t>di gas a effetto serra e aumento dell’assorbimento al fine di realizzare il target al 2030 e conseguire la neutralità climatica al 2050;</a:t>
            </a:r>
          </a:p>
          <a:p>
            <a:pPr algn="just">
              <a:buFont typeface="+mj-lt"/>
              <a:buAutoNum type="arabicPeriod"/>
            </a:pPr>
            <a:r>
              <a:rPr lang="it-IT" sz="2800" dirty="0">
                <a:solidFill>
                  <a:srgbClr val="121212"/>
                </a:solidFill>
                <a:latin typeface="Raleway" pitchFamily="2" charset="0"/>
              </a:rPr>
              <a:t> Adattamento ai </a:t>
            </a:r>
            <a:r>
              <a:rPr lang="it-IT" sz="2800" b="1" dirty="0">
                <a:solidFill>
                  <a:srgbClr val="C00000"/>
                </a:solidFill>
                <a:latin typeface="Raleway" pitchFamily="2" charset="0"/>
              </a:rPr>
              <a:t>cambiamenti climatici</a:t>
            </a:r>
            <a:r>
              <a:rPr lang="it-IT" sz="2800" dirty="0">
                <a:solidFill>
                  <a:srgbClr val="121212"/>
                </a:solidFill>
                <a:latin typeface="Raleway" pitchFamily="2" charset="0"/>
              </a:rPr>
              <a:t>;</a:t>
            </a:r>
          </a:p>
          <a:p>
            <a:pPr algn="just">
              <a:buFont typeface="+mj-lt"/>
              <a:buAutoNum type="arabicPeriod"/>
            </a:pPr>
            <a:r>
              <a:rPr lang="it-IT" sz="2800" dirty="0">
                <a:solidFill>
                  <a:srgbClr val="121212"/>
                </a:solidFill>
                <a:latin typeface="Raleway" pitchFamily="2" charset="0"/>
              </a:rPr>
              <a:t> Attuazione di un modello di </a:t>
            </a:r>
            <a:r>
              <a:rPr lang="it-IT" sz="2800" b="1" dirty="0">
                <a:solidFill>
                  <a:srgbClr val="C00000"/>
                </a:solidFill>
                <a:latin typeface="Raleway" pitchFamily="2" charset="0"/>
              </a:rPr>
              <a:t>crescita rigenerativa </a:t>
            </a:r>
            <a:r>
              <a:rPr lang="it-IT" sz="2800" dirty="0">
                <a:solidFill>
                  <a:srgbClr val="121212"/>
                </a:solidFill>
                <a:latin typeface="Raleway" pitchFamily="2" charset="0"/>
              </a:rPr>
              <a:t>che dissoci la crescita economica dall’uso delle risorse accelerando la </a:t>
            </a:r>
            <a:r>
              <a:rPr lang="it-IT" sz="2800" b="1" dirty="0">
                <a:solidFill>
                  <a:srgbClr val="C00000"/>
                </a:solidFill>
                <a:latin typeface="Raleway" pitchFamily="2" charset="0"/>
              </a:rPr>
              <a:t>transizione a un’economia circolare</a:t>
            </a:r>
            <a:r>
              <a:rPr lang="it-IT" sz="2800" dirty="0">
                <a:solidFill>
                  <a:srgbClr val="121212"/>
                </a:solidFill>
                <a:latin typeface="Raleway" pitchFamily="2" charset="0"/>
              </a:rPr>
              <a:t>;</a:t>
            </a:r>
          </a:p>
          <a:p>
            <a:pPr algn="just">
              <a:buFont typeface="+mj-lt"/>
              <a:buAutoNum type="arabicPeriod"/>
            </a:pPr>
            <a:r>
              <a:rPr lang="it-IT" sz="2800" dirty="0">
                <a:solidFill>
                  <a:srgbClr val="121212"/>
                </a:solidFill>
                <a:latin typeface="Raleway" pitchFamily="2" charset="0"/>
              </a:rPr>
              <a:t> Raggiungimento del traguardo </a:t>
            </a:r>
            <a:r>
              <a:rPr lang="it-IT" sz="2800" b="1" dirty="0">
                <a:solidFill>
                  <a:srgbClr val="C00000"/>
                </a:solidFill>
                <a:latin typeface="Raleway" pitchFamily="2" charset="0"/>
              </a:rPr>
              <a:t>“inquinamento zero”;</a:t>
            </a:r>
          </a:p>
          <a:p>
            <a:pPr algn="just">
              <a:buFont typeface="+mj-lt"/>
              <a:buAutoNum type="arabicPeriod"/>
            </a:pPr>
            <a:r>
              <a:rPr lang="it-IT" sz="2800" dirty="0">
                <a:solidFill>
                  <a:srgbClr val="121212"/>
                </a:solidFill>
                <a:latin typeface="Raleway" pitchFamily="2" charset="0"/>
              </a:rPr>
              <a:t> Protezione e ripristino della </a:t>
            </a:r>
            <a:r>
              <a:rPr lang="it-IT" sz="2800" b="1" dirty="0">
                <a:solidFill>
                  <a:srgbClr val="C00000"/>
                </a:solidFill>
                <a:latin typeface="Raleway" pitchFamily="2" charset="0"/>
              </a:rPr>
              <a:t>biodiversità</a:t>
            </a:r>
            <a:r>
              <a:rPr lang="it-IT" sz="2800" dirty="0">
                <a:solidFill>
                  <a:srgbClr val="121212"/>
                </a:solidFill>
                <a:latin typeface="Raleway" pitchFamily="2" charset="0"/>
              </a:rPr>
              <a:t>;</a:t>
            </a:r>
          </a:p>
          <a:p>
            <a:pPr algn="just">
              <a:buFont typeface="+mj-lt"/>
              <a:buAutoNum type="arabicPeriod"/>
            </a:pPr>
            <a:r>
              <a:rPr lang="it-IT" sz="2800" dirty="0">
                <a:solidFill>
                  <a:srgbClr val="121212"/>
                </a:solidFill>
                <a:latin typeface="Raleway" pitchFamily="2" charset="0"/>
              </a:rPr>
              <a:t> Riduzione dei principali </a:t>
            </a:r>
            <a:r>
              <a:rPr lang="it-IT" sz="2800" b="1" dirty="0">
                <a:solidFill>
                  <a:srgbClr val="C00000"/>
                </a:solidFill>
                <a:latin typeface="Raleway" pitchFamily="2" charset="0"/>
              </a:rPr>
              <a:t>impatti ambientali e climatici legati alla produzione e al consumo nei settori a maggiore impatto ambientale </a:t>
            </a:r>
            <a:r>
              <a:rPr lang="it-IT" sz="2800" dirty="0">
                <a:solidFill>
                  <a:srgbClr val="121212"/>
                </a:solidFill>
                <a:latin typeface="Raleway" pitchFamily="2" charset="0"/>
              </a:rPr>
              <a:t>(energia, industria, mobilità, infrastrutture, edilizia e alimentazione).</a:t>
            </a:r>
          </a:p>
          <a:p>
            <a:pPr algn="just">
              <a:buFont typeface="+mj-lt"/>
              <a:buAutoNum type="arabicPeriod"/>
            </a:pPr>
            <a:endParaRPr lang="it-IT" sz="2800" dirty="0">
              <a:solidFill>
                <a:srgbClr val="121212"/>
              </a:solidFill>
              <a:latin typeface="Raleway" pitchFamily="2" charset="0"/>
            </a:endParaRPr>
          </a:p>
          <a:p>
            <a:pPr algn="just"/>
            <a:r>
              <a:rPr lang="it-IT" sz="2800" dirty="0">
                <a:solidFill>
                  <a:srgbClr val="121212"/>
                </a:solidFill>
                <a:latin typeface="Raleway" pitchFamily="2" charset="0"/>
              </a:rPr>
              <a:t>I progressi compiuti nel raggiungimento di tali obiettivi, in base a quanto convenuto da Consiglio e Parlamento europeo, saranno oggetto di </a:t>
            </a:r>
            <a:r>
              <a:rPr lang="it-IT" sz="2800" b="1" dirty="0">
                <a:solidFill>
                  <a:srgbClr val="121212"/>
                </a:solidFill>
                <a:latin typeface="Raleway" pitchFamily="2" charset="0"/>
              </a:rPr>
              <a:t>una revisione intermedia nel 2024</a:t>
            </a:r>
            <a:r>
              <a:rPr lang="it-IT" sz="2800" dirty="0">
                <a:solidFill>
                  <a:srgbClr val="121212"/>
                </a:solidFill>
                <a:latin typeface="Raleway" pitchFamily="2" charset="0"/>
              </a:rPr>
              <a:t>. Il nuovo PPA durerà fino </a:t>
            </a:r>
            <a:r>
              <a:rPr lang="it-IT" sz="2800" b="1" dirty="0">
                <a:solidFill>
                  <a:srgbClr val="121212"/>
                </a:solidFill>
                <a:latin typeface="Raleway" pitchFamily="2" charset="0"/>
              </a:rPr>
              <a:t>al 31 dicembre 2030 </a:t>
            </a:r>
            <a:r>
              <a:rPr lang="it-IT" sz="2800" dirty="0">
                <a:solidFill>
                  <a:srgbClr val="121212"/>
                </a:solidFill>
                <a:latin typeface="Raleway" pitchFamily="2" charset="0"/>
              </a:rPr>
              <a:t>sostituendo il settimo programma chiusosi il 31 dicembre 2020. </a:t>
            </a:r>
          </a:p>
          <a:p>
            <a:pPr marL="0" marR="0" lvl="0" indent="0" algn="l" defTabSz="457200" rtl="0" eaLnBrk="1" fontAlgn="auto" latinLnBrk="0" hangingPunct="1">
              <a:lnSpc>
                <a:spcPct val="100000"/>
              </a:lnSpc>
              <a:spcBef>
                <a:spcPts val="0"/>
              </a:spcBef>
              <a:spcAft>
                <a:spcPts val="0"/>
              </a:spcAft>
              <a:buClrTx/>
              <a:buSzTx/>
              <a:buFontTx/>
              <a:buNone/>
              <a:tabLst/>
              <a:defRPr/>
            </a:pPr>
            <a:endParaRPr lang="it-IT" sz="1800" dirty="0">
              <a:effectLst/>
              <a:latin typeface="Calibri" panose="020F0502020204030204" pitchFamily="34" charset="0"/>
              <a:ea typeface="Calibri" panose="020F0502020204030204" pitchFamily="34" charset="0"/>
              <a:cs typeface="Calibri" panose="020F0502020204030204" pitchFamily="34" charset="0"/>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it-IT" sz="1800" dirty="0">
                <a:effectLst/>
                <a:latin typeface="Calibri" panose="020F0502020204030204" pitchFamily="34" charset="0"/>
                <a:ea typeface="Calibri" panose="020F0502020204030204" pitchFamily="34" charset="0"/>
                <a:cs typeface="Calibri" panose="020F0502020204030204" pitchFamily="34" charset="0"/>
              </a:rPr>
              <a:t>L’11 dicembre 2019 la Commissione Europea, guidata dalla nuova presidente Ursula von </a:t>
            </a:r>
            <a:r>
              <a:rPr lang="it-IT" sz="1800" dirty="0" err="1">
                <a:effectLst/>
                <a:latin typeface="Calibri" panose="020F0502020204030204" pitchFamily="34" charset="0"/>
                <a:ea typeface="Calibri" panose="020F0502020204030204" pitchFamily="34" charset="0"/>
                <a:cs typeface="Calibri" panose="020F0502020204030204" pitchFamily="34" charset="0"/>
              </a:rPr>
              <a:t>der</a:t>
            </a:r>
            <a:r>
              <a:rPr lang="it-IT" sz="1800" dirty="0">
                <a:effectLst/>
                <a:latin typeface="Calibri" panose="020F0502020204030204" pitchFamily="34" charset="0"/>
                <a:ea typeface="Calibri" panose="020F0502020204030204" pitchFamily="34" charset="0"/>
                <a:cs typeface="Calibri" panose="020F0502020204030204" pitchFamily="34" charset="0"/>
              </a:rPr>
              <a:t> Leyen, ha presentato a Bruxelles il Green Deal per l’Europa, che riformula su nuove basi l'impegno della Commissione ad affrontare i problemi legati al clima e all'ambiente.</a:t>
            </a:r>
          </a:p>
          <a:p>
            <a:pPr algn="l" fontAlgn="ctr"/>
            <a:r>
              <a:rPr lang="it-IT" sz="2800" b="0" i="0" dirty="0">
                <a:solidFill>
                  <a:srgbClr val="505154"/>
                </a:solidFill>
                <a:effectLst/>
                <a:latin typeface="Helvetica" panose="020B0604020202020204" pitchFamily="34" charset="0"/>
              </a:rPr>
              <a:t>Il Green Deal europeo è la tabella di marcia affinché l'UE diventi neutrale dal punto di vista climatico entro il 2050.</a:t>
            </a:r>
          </a:p>
          <a:p>
            <a:pPr algn="l" fontAlgn="ctr"/>
            <a:r>
              <a:rPr lang="it-IT" sz="2800" b="0" i="0" dirty="0">
                <a:solidFill>
                  <a:srgbClr val="505154"/>
                </a:solidFill>
                <a:effectLst/>
                <a:latin typeface="Helvetica" panose="020B0604020202020204" pitchFamily="34" charset="0"/>
              </a:rPr>
              <a:t>La legislazione concreta che consentirà all'Europa di raggiungere gli obiettivi del Green Deal è stabilita nel </a:t>
            </a:r>
            <a:r>
              <a:rPr lang="it-IT" sz="2800" b="0" i="0" u="sng" dirty="0">
                <a:solidFill>
                  <a:srgbClr val="3C77BD"/>
                </a:solidFill>
                <a:effectLst/>
                <a:latin typeface="inherit"/>
                <a:hlinkClick r:id="rId3"/>
              </a:rPr>
              <a:t>pacchetto "</a:t>
            </a:r>
            <a:r>
              <a:rPr lang="it-IT" sz="2800" b="0" i="0" u="sng" dirty="0">
                <a:solidFill>
                  <a:srgbClr val="3C77BD"/>
                </a:solidFill>
                <a:effectLst/>
                <a:latin typeface="inherit"/>
                <a:hlinkClick r:id="rId4"/>
              </a:rPr>
              <a:t>Pronti per il 55 </a:t>
            </a:r>
            <a:r>
              <a:rPr lang="it-IT" sz="2800" b="0" i="0" u="sng" dirty="0">
                <a:solidFill>
                  <a:srgbClr val="3C77BD"/>
                </a:solidFill>
                <a:effectLst/>
                <a:latin typeface="inherit"/>
                <a:hlinkClick r:id="rId3"/>
              </a:rPr>
              <a:t>"</a:t>
            </a:r>
            <a:r>
              <a:rPr lang="it-IT" sz="2800" b="0" i="0" dirty="0">
                <a:solidFill>
                  <a:srgbClr val="505154"/>
                </a:solidFill>
                <a:effectLst/>
                <a:latin typeface="Helvetica" panose="020B0604020202020204" pitchFamily="34" charset="0"/>
              </a:rPr>
              <a:t> presentato dalla Commissione nel Luglio 2021.</a:t>
            </a:r>
          </a:p>
          <a:p>
            <a:pPr algn="l" fontAlgn="ctr"/>
            <a:r>
              <a:rPr lang="it-IT" sz="2800" b="0" i="0" dirty="0">
                <a:solidFill>
                  <a:srgbClr val="505154"/>
                </a:solidFill>
                <a:effectLst/>
                <a:latin typeface="Helvetica" panose="020B0604020202020204" pitchFamily="34" charset="0"/>
              </a:rPr>
              <a:t>Tale pacchetto comprenderà la revisione della normativa esistente sulla riduzione delle emissioni e sull'energia, che sono spiegate più avanti.</a:t>
            </a:r>
          </a:p>
          <a:p>
            <a:pPr algn="l" fontAlgn="ctr"/>
            <a:r>
              <a:rPr lang="it-IT" sz="2800" b="0" i="0" dirty="0">
                <a:solidFill>
                  <a:srgbClr val="505154"/>
                </a:solidFill>
                <a:effectLst/>
                <a:latin typeface="Helvetica" panose="020B0604020202020204" pitchFamily="34" charset="0"/>
              </a:rPr>
              <a:t>L'UE sta inoltre lavorando per realizzare un'economia circolare entro il 2050, creare un sistema alimentare sostenibile e proteggere la biodiversità e gli impollinatori.</a:t>
            </a:r>
          </a:p>
          <a:p>
            <a:pPr algn="l" fontAlgn="ctr"/>
            <a:r>
              <a:rPr lang="it-IT" sz="2800" b="0" i="0" dirty="0">
                <a:solidFill>
                  <a:srgbClr val="505154"/>
                </a:solidFill>
                <a:effectLst/>
                <a:latin typeface="Helvetica" panose="020B0604020202020204" pitchFamily="34" charset="0"/>
              </a:rPr>
              <a:t>Per finanziare il Green Deal, la Commissione europea ha presentato a Gennaio 2020 il </a:t>
            </a:r>
            <a:r>
              <a:rPr lang="it-IT" sz="2800" b="0" i="0" u="sng" dirty="0">
                <a:solidFill>
                  <a:srgbClr val="3C77BD"/>
                </a:solidFill>
                <a:effectLst/>
                <a:latin typeface="inherit"/>
                <a:hlinkClick r:id="rId5"/>
              </a:rPr>
              <a:t>Piano di investimenti per un'Europa sostenibile </a:t>
            </a:r>
            <a:r>
              <a:rPr lang="it-IT" sz="2800" b="0" i="0" dirty="0">
                <a:solidFill>
                  <a:srgbClr val="505154"/>
                </a:solidFill>
                <a:effectLst/>
                <a:latin typeface="Helvetica" panose="020B0604020202020204" pitchFamily="34" charset="0"/>
              </a:rPr>
              <a:t>che mira ad attrarre almeno 1000 miliardi di euro di investimenti pubblici e privati durante i prossimi dieci anni.</a:t>
            </a:r>
          </a:p>
          <a:p>
            <a:pPr marL="0" marR="0" lvl="0" indent="0" algn="l" defTabSz="457200" rtl="0" eaLnBrk="1" fontAlgn="auto" latinLnBrk="0" hangingPunct="1">
              <a:lnSpc>
                <a:spcPct val="100000"/>
              </a:lnSpc>
              <a:spcBef>
                <a:spcPts val="0"/>
              </a:spcBef>
              <a:spcAft>
                <a:spcPts val="0"/>
              </a:spcAft>
              <a:buClrTx/>
              <a:buSzTx/>
              <a:buFontTx/>
              <a:buNone/>
              <a:tabLst/>
              <a:defRPr/>
            </a:pPr>
            <a:endParaRPr lang="it-IT"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it-IT" dirty="0"/>
          </a:p>
        </p:txBody>
      </p:sp>
      <p:sp>
        <p:nvSpPr>
          <p:cNvPr id="4" name="Segnaposto numero diapositiva 3"/>
          <p:cNvSpPr>
            <a:spLocks noGrp="1"/>
          </p:cNvSpPr>
          <p:nvPr>
            <p:ph type="sldNum" sz="quarter" idx="5"/>
          </p:nvPr>
        </p:nvSpPr>
        <p:spPr/>
        <p:txBody>
          <a:bodyPr/>
          <a:lstStyle/>
          <a:p>
            <a:fld id="{E4B04D3F-7B2F-6343-917A-1C34AAEC04E1}" type="slidenum">
              <a:rPr lang="it-IT" smtClean="0"/>
              <a:t>13</a:t>
            </a:fld>
            <a:endParaRPr lang="it-IT"/>
          </a:p>
        </p:txBody>
      </p:sp>
    </p:spTree>
    <p:extLst>
      <p:ext uri="{BB962C8B-B14F-4D97-AF65-F5344CB8AC3E}">
        <p14:creationId xmlns:p14="http://schemas.microsoft.com/office/powerpoint/2010/main" val="4291986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vuole contribuire alla transizione verso un modello di crescita rigenerativa che restituisca al pianeta più di quanto prende, lavorando per mantenere il consumo di risorse entro i limiti planetari;</a:t>
            </a:r>
          </a:p>
          <a:p>
            <a:r>
              <a:rPr lang="it-IT" dirty="0"/>
              <a:t>mira a raddoppiare l'uso di materiali circolari nel prossimo decennio, riducendo così l'impronta di consumo europea. </a:t>
            </a:r>
          </a:p>
          <a:p>
            <a:r>
              <a:rPr lang="it-IT" dirty="0"/>
              <a:t>stima che, in Europa, la transizione verso un modello di economia circolare potrebbe portare a una crescita del PIL dello 0,5% entro il 2030, oltre a creare circa 700.000 nuovi posti di lavoro;</a:t>
            </a:r>
          </a:p>
          <a:p>
            <a:r>
              <a:rPr lang="it-IT" dirty="0"/>
              <a:t>mira a rafforzare la base industriale dell'UE e a promuovere la creazione di imprese e l'imprenditorialità tra le PMI.</a:t>
            </a:r>
          </a:p>
        </p:txBody>
      </p:sp>
      <p:sp>
        <p:nvSpPr>
          <p:cNvPr id="4" name="Segnaposto numero diapositiva 3"/>
          <p:cNvSpPr>
            <a:spLocks noGrp="1"/>
          </p:cNvSpPr>
          <p:nvPr>
            <p:ph type="sldNum" sz="quarter" idx="5"/>
          </p:nvPr>
        </p:nvSpPr>
        <p:spPr/>
        <p:txBody>
          <a:bodyPr/>
          <a:lstStyle/>
          <a:p>
            <a:fld id="{4B65D4B3-C1F5-48E9-AE69-33F215DCD355}" type="slidenum">
              <a:rPr lang="it-IT" smtClean="0"/>
              <a:t>14</a:t>
            </a:fld>
            <a:endParaRPr lang="it-IT"/>
          </a:p>
        </p:txBody>
      </p:sp>
    </p:spTree>
    <p:extLst>
      <p:ext uri="{BB962C8B-B14F-4D97-AF65-F5344CB8AC3E}">
        <p14:creationId xmlns:p14="http://schemas.microsoft.com/office/powerpoint/2010/main" val="31775454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628DE7-284A-5A0D-264B-94EFD950415C}"/>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67DA294A-DD0D-6307-A478-AF88D9879A76}"/>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5EC79A60-F9EB-9471-8C4C-C69021DE6E6C}"/>
              </a:ext>
            </a:extLst>
          </p:cNvPr>
          <p:cNvSpPr>
            <a:spLocks noGrp="1"/>
          </p:cNvSpPr>
          <p:nvPr>
            <p:ph type="body" idx="1"/>
          </p:nvPr>
        </p:nvSpPr>
        <p:spPr/>
        <p:txBody>
          <a:bodyPr/>
          <a:lstStyle/>
          <a:p>
            <a:endParaRPr lang="it-IT" dirty="0"/>
          </a:p>
        </p:txBody>
      </p:sp>
      <p:sp>
        <p:nvSpPr>
          <p:cNvPr id="4" name="Segnaposto numero diapositiva 3">
            <a:extLst>
              <a:ext uri="{FF2B5EF4-FFF2-40B4-BE49-F238E27FC236}">
                <a16:creationId xmlns:a16="http://schemas.microsoft.com/office/drawing/2014/main" id="{08CB97F7-625B-3312-C573-ADE34080C5C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0136E-F089-41DD-86C6-A999235F0DF4}" type="slidenum">
              <a:rPr kumimoji="0" lang="it-IT"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it-IT"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72040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dirty="0"/>
              <a:t>Benefici dell’economia circolare. A livello della domanda di materie prime lo scenario Business </a:t>
            </a:r>
            <a:r>
              <a:rPr lang="it-IT" dirty="0" err="1"/>
              <a:t>as</a:t>
            </a:r>
            <a:r>
              <a:rPr lang="it-IT" dirty="0"/>
              <a:t> </a:t>
            </a:r>
            <a:r>
              <a:rPr lang="it-IT" dirty="0" err="1"/>
              <a:t>usual</a:t>
            </a:r>
            <a:r>
              <a:rPr lang="it-IT" dirty="0"/>
              <a:t> mi da un livello di domanda del 600, mentre nello scenario circolare in cui i materiali vergini sono sostituiti da materiali circolari il prelievo sul pianeta passa a 200.</a:t>
            </a:r>
          </a:p>
          <a:p>
            <a:pPr marL="0" marR="0" lvl="0" indent="0" algn="l" defTabSz="914400" rtl="0" eaLnBrk="1" fontAlgn="auto" latinLnBrk="0" hangingPunct="1">
              <a:lnSpc>
                <a:spcPct val="100000"/>
              </a:lnSpc>
              <a:spcBef>
                <a:spcPts val="0"/>
              </a:spcBef>
              <a:spcAft>
                <a:spcPts val="0"/>
              </a:spcAft>
              <a:buClrTx/>
              <a:buSzTx/>
              <a:buFontTx/>
              <a:buNone/>
              <a:tabLst/>
              <a:defRPr/>
            </a:pPr>
            <a:r>
              <a:rPr lang="it-IT" dirty="0"/>
              <a:t>Stessa cosa succede per gli stock e i materiali in discarica. Rispetto agli sviluppi attuali con un trend di economia circolare si avrebbero questi valori (aumento GDP, riduzione del costo delle materie prime, riduzione emissioni).</a:t>
            </a:r>
          </a:p>
          <a:p>
            <a:endParaRPr lang="it-IT" dirty="0"/>
          </a:p>
        </p:txBody>
      </p:sp>
      <p:sp>
        <p:nvSpPr>
          <p:cNvPr id="4" name="Segnaposto numero diapositiva 3"/>
          <p:cNvSpPr>
            <a:spLocks noGrp="1"/>
          </p:cNvSpPr>
          <p:nvPr>
            <p:ph type="sldNum" sz="quarter" idx="5"/>
          </p:nvPr>
        </p:nvSpPr>
        <p:spPr/>
        <p:txBody>
          <a:bodyPr/>
          <a:lstStyle/>
          <a:p>
            <a:fld id="{E4B04D3F-7B2F-6343-917A-1C34AAEC04E1}" type="slidenum">
              <a:rPr lang="it-IT" smtClean="0"/>
              <a:t>16</a:t>
            </a:fld>
            <a:endParaRPr lang="it-IT"/>
          </a:p>
        </p:txBody>
      </p:sp>
    </p:spTree>
    <p:extLst>
      <p:ext uri="{BB962C8B-B14F-4D97-AF65-F5344CB8AC3E}">
        <p14:creationId xmlns:p14="http://schemas.microsoft.com/office/powerpoint/2010/main" val="7022452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it-IT" sz="1200" kern="1200" dirty="0">
                <a:solidFill>
                  <a:schemeClr val="tx1"/>
                </a:solidFill>
                <a:effectLst/>
                <a:latin typeface="+mn-lt"/>
                <a:ea typeface="+mn-ea"/>
                <a:cs typeface="+mn-cs"/>
              </a:rPr>
              <a:t>For </a:t>
            </a:r>
            <a:r>
              <a:rPr lang="it-IT" sz="1200" kern="1200" dirty="0" err="1">
                <a:solidFill>
                  <a:schemeClr val="tx1"/>
                </a:solidFill>
                <a:effectLst/>
                <a:latin typeface="+mn-lt"/>
                <a:ea typeface="+mn-ea"/>
                <a:cs typeface="+mn-cs"/>
              </a:rPr>
              <a:t>example</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it</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took</a:t>
            </a:r>
            <a:r>
              <a:rPr lang="it-IT" sz="1200" kern="1200" dirty="0">
                <a:solidFill>
                  <a:schemeClr val="tx1"/>
                </a:solidFill>
                <a:effectLst/>
                <a:latin typeface="+mn-lt"/>
                <a:ea typeface="+mn-ea"/>
                <a:cs typeface="+mn-cs"/>
              </a:rPr>
              <a:t> Interface </a:t>
            </a:r>
            <a:r>
              <a:rPr lang="it-IT" sz="1200" kern="1200" dirty="0" err="1">
                <a:solidFill>
                  <a:schemeClr val="tx1"/>
                </a:solidFill>
                <a:effectLst/>
                <a:latin typeface="+mn-lt"/>
                <a:ea typeface="+mn-ea"/>
                <a:cs typeface="+mn-cs"/>
              </a:rPr>
              <a:t>many</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years</a:t>
            </a:r>
            <a:r>
              <a:rPr lang="it-IT" sz="1200" kern="1200" dirty="0">
                <a:solidFill>
                  <a:schemeClr val="tx1"/>
                </a:solidFill>
                <a:effectLst/>
                <a:latin typeface="+mn-lt"/>
                <a:ea typeface="+mn-ea"/>
                <a:cs typeface="+mn-cs"/>
              </a:rPr>
              <a:t> and </a:t>
            </a:r>
            <a:r>
              <a:rPr lang="it-IT" sz="1200" kern="1200" dirty="0" err="1">
                <a:solidFill>
                  <a:schemeClr val="tx1"/>
                </a:solidFill>
                <a:effectLst/>
                <a:latin typeface="+mn-lt"/>
                <a:ea typeface="+mn-ea"/>
                <a:cs typeface="+mn-cs"/>
              </a:rPr>
              <a:t>several</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incremental</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steps</a:t>
            </a:r>
            <a:r>
              <a:rPr lang="it-IT" sz="1200" kern="1200" dirty="0">
                <a:solidFill>
                  <a:schemeClr val="tx1"/>
                </a:solidFill>
                <a:effectLst/>
                <a:latin typeface="+mn-lt"/>
                <a:ea typeface="+mn-ea"/>
                <a:cs typeface="+mn-cs"/>
              </a:rPr>
              <a:t> to </a:t>
            </a:r>
            <a:r>
              <a:rPr lang="it-IT" sz="1200" kern="1200" dirty="0" err="1">
                <a:solidFill>
                  <a:schemeClr val="tx1"/>
                </a:solidFill>
                <a:effectLst/>
                <a:latin typeface="+mn-lt"/>
                <a:ea typeface="+mn-ea"/>
                <a:cs typeface="+mn-cs"/>
              </a:rPr>
              <a:t>become</a:t>
            </a:r>
            <a:r>
              <a:rPr lang="it-IT" sz="1200" kern="1200" dirty="0">
                <a:solidFill>
                  <a:schemeClr val="tx1"/>
                </a:solidFill>
                <a:effectLst/>
                <a:latin typeface="+mn-lt"/>
                <a:ea typeface="+mn-ea"/>
                <a:cs typeface="+mn-cs"/>
              </a:rPr>
              <a:t> the CE </a:t>
            </a:r>
            <a:r>
              <a:rPr lang="it-IT" sz="1200" kern="1200" dirty="0" err="1">
                <a:solidFill>
                  <a:schemeClr val="tx1"/>
                </a:solidFill>
                <a:effectLst/>
                <a:latin typeface="+mn-lt"/>
                <a:ea typeface="+mn-ea"/>
                <a:cs typeface="+mn-cs"/>
              </a:rPr>
              <a:t>reference</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firm</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that</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it</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is</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today</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Similarly</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other</a:t>
            </a:r>
            <a:r>
              <a:rPr lang="it-IT" sz="1200" kern="1200" dirty="0">
                <a:solidFill>
                  <a:schemeClr val="tx1"/>
                </a:solidFill>
                <a:effectLst/>
                <a:latin typeface="+mn-lt"/>
                <a:ea typeface="+mn-ea"/>
                <a:cs typeface="+mn-cs"/>
              </a:rPr>
              <a:t> large </a:t>
            </a:r>
            <a:r>
              <a:rPr lang="it-IT" sz="1200" kern="1200" dirty="0" err="1">
                <a:solidFill>
                  <a:schemeClr val="tx1"/>
                </a:solidFill>
                <a:effectLst/>
                <a:latin typeface="+mn-lt"/>
                <a:ea typeface="+mn-ea"/>
                <a:cs typeface="+mn-cs"/>
              </a:rPr>
              <a:t>multinationals</a:t>
            </a:r>
            <a:r>
              <a:rPr lang="it-IT" sz="1200" kern="1200" dirty="0">
                <a:solidFill>
                  <a:schemeClr val="tx1"/>
                </a:solidFill>
                <a:effectLst/>
                <a:latin typeface="+mn-lt"/>
                <a:ea typeface="+mn-ea"/>
                <a:cs typeface="+mn-cs"/>
              </a:rPr>
              <a:t> in </a:t>
            </a:r>
            <a:r>
              <a:rPr lang="it-IT" sz="1200" kern="1200" dirty="0" err="1">
                <a:solidFill>
                  <a:schemeClr val="tx1"/>
                </a:solidFill>
                <a:effectLst/>
                <a:latin typeface="+mn-lt"/>
                <a:ea typeface="+mn-ea"/>
                <a:cs typeface="+mn-cs"/>
              </a:rPr>
              <a:t>different</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sectors</a:t>
            </a:r>
            <a:r>
              <a:rPr lang="it-IT" sz="1200" kern="1200" dirty="0">
                <a:solidFill>
                  <a:schemeClr val="tx1"/>
                </a:solidFill>
                <a:effectLst/>
                <a:latin typeface="+mn-lt"/>
                <a:ea typeface="+mn-ea"/>
                <a:cs typeface="+mn-cs"/>
              </a:rPr>
              <a:t> (e.g. Unilever, </a:t>
            </a:r>
            <a:r>
              <a:rPr lang="it-IT" sz="1200" kern="1200" dirty="0" err="1">
                <a:solidFill>
                  <a:schemeClr val="tx1"/>
                </a:solidFill>
                <a:effectLst/>
                <a:latin typeface="+mn-lt"/>
                <a:ea typeface="+mn-ea"/>
                <a:cs typeface="+mn-cs"/>
              </a:rPr>
              <a:t>Nespresso</a:t>
            </a:r>
            <a:r>
              <a:rPr lang="it-IT" sz="1200" kern="1200" dirty="0">
                <a:solidFill>
                  <a:schemeClr val="tx1"/>
                </a:solidFill>
                <a:effectLst/>
                <a:latin typeface="+mn-lt"/>
                <a:ea typeface="+mn-ea"/>
                <a:cs typeface="+mn-cs"/>
              </a:rPr>
              <a:t>, and Carlsberg in </a:t>
            </a:r>
            <a:r>
              <a:rPr lang="it-IT" sz="1200" kern="1200" dirty="0" err="1">
                <a:solidFill>
                  <a:schemeClr val="tx1"/>
                </a:solidFill>
                <a:effectLst/>
                <a:latin typeface="+mn-lt"/>
                <a:ea typeface="+mn-ea"/>
                <a:cs typeface="+mn-cs"/>
              </a:rPr>
              <a:t>food</a:t>
            </a:r>
            <a:r>
              <a:rPr lang="it-IT" sz="1200" kern="1200" dirty="0">
                <a:solidFill>
                  <a:schemeClr val="tx1"/>
                </a:solidFill>
                <a:effectLst/>
                <a:latin typeface="+mn-lt"/>
                <a:ea typeface="+mn-ea"/>
                <a:cs typeface="+mn-cs"/>
              </a:rPr>
              <a:t> and </a:t>
            </a:r>
            <a:r>
              <a:rPr lang="it-IT" sz="1200" kern="1200" dirty="0" err="1">
                <a:solidFill>
                  <a:schemeClr val="tx1"/>
                </a:solidFill>
                <a:effectLst/>
                <a:latin typeface="+mn-lt"/>
                <a:ea typeface="+mn-ea"/>
                <a:cs typeface="+mn-cs"/>
              </a:rPr>
              <a:t>beverage</a:t>
            </a:r>
            <a:r>
              <a:rPr lang="it-IT" sz="1200" kern="1200" dirty="0">
                <a:solidFill>
                  <a:schemeClr val="tx1"/>
                </a:solidFill>
                <a:effectLst/>
                <a:latin typeface="+mn-lt"/>
                <a:ea typeface="+mn-ea"/>
                <a:cs typeface="+mn-cs"/>
              </a:rPr>
              <a:t>; Philips, Ricoh, and Dell in </a:t>
            </a:r>
            <a:r>
              <a:rPr lang="it-IT" sz="1200" kern="1200" dirty="0" err="1">
                <a:solidFill>
                  <a:schemeClr val="tx1"/>
                </a:solidFill>
                <a:effectLst/>
                <a:latin typeface="+mn-lt"/>
                <a:ea typeface="+mn-ea"/>
                <a:cs typeface="+mn-cs"/>
              </a:rPr>
              <a:t>electronics</a:t>
            </a:r>
            <a:r>
              <a:rPr lang="it-IT" sz="1200" kern="1200" dirty="0">
                <a:solidFill>
                  <a:schemeClr val="tx1"/>
                </a:solidFill>
                <a:effectLst/>
                <a:latin typeface="+mn-lt"/>
                <a:ea typeface="+mn-ea"/>
                <a:cs typeface="+mn-cs"/>
              </a:rPr>
              <a:t>; Michelin and Renault in </a:t>
            </a:r>
            <a:r>
              <a:rPr lang="it-IT" sz="1200" kern="1200" dirty="0" err="1">
                <a:solidFill>
                  <a:schemeClr val="tx1"/>
                </a:solidFill>
                <a:effectLst/>
                <a:latin typeface="+mn-lt"/>
                <a:ea typeface="+mn-ea"/>
                <a:cs typeface="+mn-cs"/>
              </a:rPr>
              <a:t>automotive</a:t>
            </a:r>
            <a:r>
              <a:rPr lang="it-IT" sz="1200" kern="1200" dirty="0">
                <a:solidFill>
                  <a:schemeClr val="tx1"/>
                </a:solidFill>
                <a:effectLst/>
                <a:latin typeface="+mn-lt"/>
                <a:ea typeface="+mn-ea"/>
                <a:cs typeface="+mn-cs"/>
              </a:rPr>
              <a:t>; and Puma in </a:t>
            </a:r>
            <a:r>
              <a:rPr lang="it-IT" sz="1200" kern="1200" dirty="0" err="1">
                <a:solidFill>
                  <a:schemeClr val="tx1"/>
                </a:solidFill>
                <a:effectLst/>
                <a:latin typeface="+mn-lt"/>
                <a:ea typeface="+mn-ea"/>
                <a:cs typeface="+mn-cs"/>
              </a:rPr>
              <a:t>clothing</a:t>
            </a:r>
            <a:r>
              <a:rPr lang="it-IT" sz="1200" kern="1200" dirty="0">
                <a:solidFill>
                  <a:schemeClr val="tx1"/>
                </a:solidFill>
                <a:effectLst/>
                <a:latin typeface="+mn-lt"/>
                <a:ea typeface="+mn-ea"/>
                <a:cs typeface="+mn-cs"/>
              </a:rPr>
              <a:t>) are </a:t>
            </a:r>
            <a:r>
              <a:rPr lang="it-IT" sz="1200" kern="1200" dirty="0" err="1">
                <a:solidFill>
                  <a:schemeClr val="tx1"/>
                </a:solidFill>
                <a:effectLst/>
                <a:latin typeface="+mn-lt"/>
                <a:ea typeface="+mn-ea"/>
                <a:cs typeface="+mn-cs"/>
              </a:rPr>
              <a:t>gradually</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embracing</a:t>
            </a:r>
            <a:r>
              <a:rPr lang="it-IT" sz="1200" kern="1200" dirty="0">
                <a:solidFill>
                  <a:schemeClr val="tx1"/>
                </a:solidFill>
                <a:effectLst/>
                <a:latin typeface="+mn-lt"/>
                <a:ea typeface="+mn-ea"/>
                <a:cs typeface="+mn-cs"/>
              </a:rPr>
              <a:t> the </a:t>
            </a:r>
            <a:r>
              <a:rPr lang="it-IT" sz="1200" kern="1200" dirty="0" err="1">
                <a:solidFill>
                  <a:schemeClr val="tx1"/>
                </a:solidFill>
                <a:effectLst/>
                <a:latin typeface="+mn-lt"/>
                <a:ea typeface="+mn-ea"/>
                <a:cs typeface="+mn-cs"/>
              </a:rPr>
              <a:t>change</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required</a:t>
            </a:r>
            <a:r>
              <a:rPr lang="it-IT" sz="1200" kern="1200" dirty="0">
                <a:solidFill>
                  <a:schemeClr val="tx1"/>
                </a:solidFill>
                <a:effectLst/>
                <a:latin typeface="+mn-lt"/>
                <a:ea typeface="+mn-ea"/>
                <a:cs typeface="+mn-cs"/>
              </a:rPr>
              <a:t> to </a:t>
            </a:r>
            <a:r>
              <a:rPr lang="it-IT" sz="1200" kern="1200" dirty="0" err="1">
                <a:solidFill>
                  <a:schemeClr val="tx1"/>
                </a:solidFill>
                <a:effectLst/>
                <a:latin typeface="+mn-lt"/>
                <a:ea typeface="+mn-ea"/>
                <a:cs typeface="+mn-cs"/>
              </a:rPr>
              <a:t>become</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cir</a:t>
            </a:r>
            <a:r>
              <a:rPr lang="it-IT" sz="1200" kern="1200" dirty="0">
                <a:solidFill>
                  <a:schemeClr val="tx1"/>
                </a:solidFill>
                <a:effectLst/>
                <a:latin typeface="+mn-lt"/>
                <a:ea typeface="+mn-ea"/>
                <a:cs typeface="+mn-cs"/>
              </a:rPr>
              <a:t>- cular and are </a:t>
            </a:r>
            <a:r>
              <a:rPr lang="it-IT" sz="1200" kern="1200" dirty="0" err="1">
                <a:solidFill>
                  <a:schemeClr val="tx1"/>
                </a:solidFill>
                <a:effectLst/>
                <a:latin typeface="+mn-lt"/>
                <a:ea typeface="+mn-ea"/>
                <a:cs typeface="+mn-cs"/>
              </a:rPr>
              <a:t>undergoing</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transformations</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at</a:t>
            </a:r>
            <a:r>
              <a:rPr lang="it-IT" sz="1200" kern="1200" dirty="0">
                <a:solidFill>
                  <a:schemeClr val="tx1"/>
                </a:solidFill>
                <a:effectLst/>
                <a:latin typeface="+mn-lt"/>
                <a:ea typeface="+mn-ea"/>
                <a:cs typeface="+mn-cs"/>
              </a:rPr>
              <a:t> multiple </a:t>
            </a:r>
            <a:r>
              <a:rPr lang="it-IT" sz="1200" kern="1200" dirty="0" err="1">
                <a:solidFill>
                  <a:schemeClr val="tx1"/>
                </a:solidFill>
                <a:effectLst/>
                <a:latin typeface="+mn-lt"/>
                <a:ea typeface="+mn-ea"/>
                <a:cs typeface="+mn-cs"/>
              </a:rPr>
              <a:t>levels</a:t>
            </a:r>
            <a:r>
              <a:rPr lang="it-IT" sz="1200" kern="1200" dirty="0">
                <a:solidFill>
                  <a:schemeClr val="tx1"/>
                </a:solidFill>
                <a:effectLst/>
                <a:latin typeface="+mn-lt"/>
                <a:ea typeface="+mn-ea"/>
                <a:cs typeface="+mn-cs"/>
              </a:rPr>
              <a:t> – </a:t>
            </a:r>
            <a:r>
              <a:rPr lang="it-IT" sz="1200" kern="1200" dirty="0" err="1">
                <a:solidFill>
                  <a:schemeClr val="tx1"/>
                </a:solidFill>
                <a:effectLst/>
                <a:latin typeface="+mn-lt"/>
                <a:ea typeface="+mn-ea"/>
                <a:cs typeface="+mn-cs"/>
              </a:rPr>
              <a:t>sourcing</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innovation</a:t>
            </a:r>
            <a:r>
              <a:rPr lang="it-IT" sz="1200" kern="1200" dirty="0">
                <a:solidFill>
                  <a:schemeClr val="tx1"/>
                </a:solidFill>
                <a:effectLst/>
                <a:latin typeface="+mn-lt"/>
                <a:ea typeface="+mn-ea"/>
                <a:cs typeface="+mn-cs"/>
              </a:rPr>
              <a:t>, end-of-life </a:t>
            </a:r>
            <a:r>
              <a:rPr lang="it-IT" sz="1200" kern="1200" dirty="0" err="1">
                <a:solidFill>
                  <a:schemeClr val="tx1"/>
                </a:solidFill>
                <a:effectLst/>
                <a:latin typeface="+mn-lt"/>
                <a:ea typeface="+mn-ea"/>
                <a:cs typeface="+mn-cs"/>
              </a:rPr>
              <a:t>product</a:t>
            </a:r>
            <a:r>
              <a:rPr lang="it-IT" sz="1200" kern="1200" dirty="0">
                <a:solidFill>
                  <a:schemeClr val="tx1"/>
                </a:solidFill>
                <a:effectLst/>
                <a:latin typeface="+mn-lt"/>
                <a:ea typeface="+mn-ea"/>
                <a:cs typeface="+mn-cs"/>
              </a:rPr>
              <a:t> management, etc. – </a:t>
            </a:r>
            <a:r>
              <a:rPr lang="it-IT" sz="1200" kern="1200" dirty="0" err="1">
                <a:solidFill>
                  <a:schemeClr val="tx1"/>
                </a:solidFill>
                <a:effectLst/>
                <a:latin typeface="+mn-lt"/>
                <a:ea typeface="+mn-ea"/>
                <a:cs typeface="+mn-cs"/>
              </a:rPr>
              <a:t>experimenting</a:t>
            </a:r>
            <a:r>
              <a:rPr lang="it-IT" sz="1200" kern="1200" dirty="0">
                <a:solidFill>
                  <a:schemeClr val="tx1"/>
                </a:solidFill>
                <a:effectLst/>
                <a:latin typeface="+mn-lt"/>
                <a:ea typeface="+mn-ea"/>
                <a:cs typeface="+mn-cs"/>
              </a:rPr>
              <a:t> small- to medium-scale </a:t>
            </a:r>
            <a:r>
              <a:rPr lang="it-IT" sz="1200" kern="1200" dirty="0" err="1">
                <a:solidFill>
                  <a:schemeClr val="tx1"/>
                </a:solidFill>
                <a:effectLst/>
                <a:latin typeface="+mn-lt"/>
                <a:ea typeface="+mn-ea"/>
                <a:cs typeface="+mn-cs"/>
              </a:rPr>
              <a:t>circular</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practices</a:t>
            </a:r>
            <a:r>
              <a:rPr lang="it-IT" sz="1200" kern="1200" dirty="0">
                <a:solidFill>
                  <a:schemeClr val="tx1"/>
                </a:solidFill>
                <a:effectLst/>
                <a:latin typeface="+mn-lt"/>
                <a:ea typeface="+mn-ea"/>
                <a:cs typeface="+mn-cs"/>
              </a:rPr>
              <a:t> to </a:t>
            </a:r>
            <a:r>
              <a:rPr lang="it-IT" sz="1200" kern="1200" dirty="0" err="1">
                <a:solidFill>
                  <a:schemeClr val="tx1"/>
                </a:solidFill>
                <a:effectLst/>
                <a:latin typeface="+mn-lt"/>
                <a:ea typeface="+mn-ea"/>
                <a:cs typeface="+mn-cs"/>
              </a:rPr>
              <a:t>ultimately</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understand</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how</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circular</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principles</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fit</a:t>
            </a:r>
            <a:r>
              <a:rPr lang="it-IT" sz="1200" kern="1200" dirty="0">
                <a:solidFill>
                  <a:schemeClr val="tx1"/>
                </a:solidFill>
                <a:effectLst/>
                <a:latin typeface="+mn-lt"/>
                <a:ea typeface="+mn-ea"/>
                <a:cs typeface="+mn-cs"/>
              </a:rPr>
              <a:t> with the </a:t>
            </a:r>
            <a:r>
              <a:rPr lang="it-IT" sz="1200" kern="1200" dirty="0" err="1">
                <a:solidFill>
                  <a:schemeClr val="tx1"/>
                </a:solidFill>
                <a:effectLst/>
                <a:latin typeface="+mn-lt"/>
                <a:ea typeface="+mn-ea"/>
                <a:cs typeface="+mn-cs"/>
              </a:rPr>
              <a:t>overall</a:t>
            </a:r>
            <a:r>
              <a:rPr lang="it-IT" sz="1200" kern="1200" dirty="0">
                <a:solidFill>
                  <a:schemeClr val="tx1"/>
                </a:solidFill>
                <a:effectLst/>
                <a:latin typeface="+mn-lt"/>
                <a:ea typeface="+mn-ea"/>
                <a:cs typeface="+mn-cs"/>
              </a:rPr>
              <a:t> set of </a:t>
            </a:r>
            <a:r>
              <a:rPr lang="it-IT" sz="1200" kern="1200" dirty="0" err="1">
                <a:solidFill>
                  <a:schemeClr val="tx1"/>
                </a:solidFill>
                <a:effectLst/>
                <a:latin typeface="+mn-lt"/>
                <a:ea typeface="+mn-ea"/>
                <a:cs typeface="+mn-cs"/>
              </a:rPr>
              <a:t>capabilities</a:t>
            </a:r>
            <a:r>
              <a:rPr lang="it-IT" sz="1200" kern="1200" dirty="0">
                <a:solidFill>
                  <a:schemeClr val="tx1"/>
                </a:solidFill>
                <a:effectLst/>
                <a:latin typeface="+mn-lt"/>
                <a:ea typeface="+mn-ea"/>
                <a:cs typeface="+mn-cs"/>
              </a:rPr>
              <a:t>, </a:t>
            </a:r>
            <a:r>
              <a:rPr lang="it-IT" sz="1200" kern="1200" dirty="0" err="1">
                <a:solidFill>
                  <a:schemeClr val="tx1"/>
                </a:solidFill>
                <a:effectLst/>
                <a:latin typeface="+mn-lt"/>
                <a:ea typeface="+mn-ea"/>
                <a:cs typeface="+mn-cs"/>
              </a:rPr>
              <a:t>resources</a:t>
            </a:r>
            <a:r>
              <a:rPr lang="it-IT" sz="1200" kern="1200" dirty="0">
                <a:solidFill>
                  <a:schemeClr val="tx1"/>
                </a:solidFill>
                <a:effectLst/>
                <a:latin typeface="+mn-lt"/>
                <a:ea typeface="+mn-ea"/>
                <a:cs typeface="+mn-cs"/>
              </a:rPr>
              <a:t>, and business </a:t>
            </a:r>
            <a:r>
              <a:rPr lang="it-IT" sz="1200" kern="1200" dirty="0" err="1">
                <a:solidFill>
                  <a:schemeClr val="tx1"/>
                </a:solidFill>
                <a:effectLst/>
                <a:latin typeface="+mn-lt"/>
                <a:ea typeface="+mn-ea"/>
                <a:cs typeface="+mn-cs"/>
              </a:rPr>
              <a:t>activities</a:t>
            </a:r>
            <a:r>
              <a:rPr lang="it-IT" sz="1200" kern="1200" dirty="0">
                <a:solidFill>
                  <a:schemeClr val="tx1"/>
                </a:solidFill>
                <a:effectLst/>
                <a:latin typeface="+mn-lt"/>
                <a:ea typeface="+mn-ea"/>
                <a:cs typeface="+mn-cs"/>
              </a:rPr>
              <a:t> of the company. </a:t>
            </a:r>
            <a:endParaRPr lang="it-IT" dirty="0">
              <a:effectLst/>
            </a:endParaRPr>
          </a:p>
          <a:p>
            <a:endParaRPr lang="it-IT" dirty="0"/>
          </a:p>
        </p:txBody>
      </p:sp>
      <p:sp>
        <p:nvSpPr>
          <p:cNvPr id="4" name="Segnaposto numero diapositiva 3"/>
          <p:cNvSpPr>
            <a:spLocks noGrp="1"/>
          </p:cNvSpPr>
          <p:nvPr>
            <p:ph type="sldNum" sz="quarter" idx="5"/>
          </p:nvPr>
        </p:nvSpPr>
        <p:spPr/>
        <p:txBody>
          <a:bodyPr/>
          <a:lstStyle/>
          <a:p>
            <a:fld id="{508D0A68-2C00-C747-9C76-1205EAA9B1EF}" type="slidenum">
              <a:rPr lang="it-IT" smtClean="0"/>
              <a:t>21</a:t>
            </a:fld>
            <a:endParaRPr lang="it-IT"/>
          </a:p>
        </p:txBody>
      </p:sp>
    </p:spTree>
    <p:extLst>
      <p:ext uri="{BB962C8B-B14F-4D97-AF65-F5344CB8AC3E}">
        <p14:creationId xmlns:p14="http://schemas.microsoft.com/office/powerpoint/2010/main" val="15764692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168DFE2-1C3B-2D8C-671B-4423786AA533}"/>
              </a:ext>
            </a:extLst>
          </p:cNvPr>
          <p:cNvSpPr>
            <a:spLocks noGrp="1"/>
          </p:cNvSpPr>
          <p:nvPr>
            <p:ph type="ctrTitle"/>
          </p:nvPr>
        </p:nvSpPr>
        <p:spPr>
          <a:xfrm>
            <a:off x="1524000" y="1122363"/>
            <a:ext cx="9144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54CA98E1-B92D-AAD3-60B2-A17F2061791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EEF2B9CD-FC4F-2EF4-3527-40F4B6FBA68E}"/>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5" name="Segnaposto piè di pagina 4">
            <a:extLst>
              <a:ext uri="{FF2B5EF4-FFF2-40B4-BE49-F238E27FC236}">
                <a16:creationId xmlns:a16="http://schemas.microsoft.com/office/drawing/2014/main" id="{F6D69156-EC84-569A-FB0E-6E59CCF65E90}"/>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721E707D-1B74-59F5-E3FA-96AB796D4914}"/>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32588285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8EB1DC8-6E96-0D98-BF9A-96DCE3D88221}"/>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32C0160C-85BD-268B-F79C-7A964BF4FB34}"/>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B4688AA3-1E04-1C1B-B416-906061EFEADC}"/>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5" name="Segnaposto piè di pagina 4">
            <a:extLst>
              <a:ext uri="{FF2B5EF4-FFF2-40B4-BE49-F238E27FC236}">
                <a16:creationId xmlns:a16="http://schemas.microsoft.com/office/drawing/2014/main" id="{FA5C1019-4880-D140-478A-C9C14395E3CF}"/>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E0BC0DE-29C8-D29C-A96C-28974B7C1853}"/>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17824442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C3A70EE-5AB6-EED7-111E-F37EA2B12C3D}"/>
              </a:ext>
            </a:extLst>
          </p:cNvPr>
          <p:cNvSpPr>
            <a:spLocks noGrp="1"/>
          </p:cNvSpPr>
          <p:nvPr>
            <p:ph type="title"/>
          </p:nvPr>
        </p:nvSpPr>
        <p:spPr>
          <a:xfrm>
            <a:off x="831850" y="1709738"/>
            <a:ext cx="105156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532CD4E9-A9AD-328F-6A95-F16ED82DABA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3D22D1F6-4D61-B39F-CE38-0D1083D22F96}"/>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5" name="Segnaposto piè di pagina 4">
            <a:extLst>
              <a:ext uri="{FF2B5EF4-FFF2-40B4-BE49-F238E27FC236}">
                <a16:creationId xmlns:a16="http://schemas.microsoft.com/office/drawing/2014/main" id="{30EED7D2-5CC6-2990-BDDA-47D936702F17}"/>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3224DD10-840E-9EAA-4693-6F27A4A27543}"/>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12866796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F8AB607-CA2F-35F5-8152-23A6A2EC17A5}"/>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04211C94-B91D-7548-F288-DDDA249B30B2}"/>
              </a:ext>
            </a:extLst>
          </p:cNvPr>
          <p:cNvSpPr>
            <a:spLocks noGrp="1"/>
          </p:cNvSpPr>
          <p:nvPr>
            <p:ph sz="half" idx="1"/>
          </p:nvPr>
        </p:nvSpPr>
        <p:spPr>
          <a:xfrm>
            <a:off x="838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724CA467-CB04-F731-5089-8ADD72B30C36}"/>
              </a:ext>
            </a:extLst>
          </p:cNvPr>
          <p:cNvSpPr>
            <a:spLocks noGrp="1"/>
          </p:cNvSpPr>
          <p:nvPr>
            <p:ph sz="half" idx="2"/>
          </p:nvPr>
        </p:nvSpPr>
        <p:spPr>
          <a:xfrm>
            <a:off x="6172200" y="1825625"/>
            <a:ext cx="51816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A6317C88-31DF-5594-0430-D404EDF865CE}"/>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6" name="Segnaposto piè di pagina 5">
            <a:extLst>
              <a:ext uri="{FF2B5EF4-FFF2-40B4-BE49-F238E27FC236}">
                <a16:creationId xmlns:a16="http://schemas.microsoft.com/office/drawing/2014/main" id="{9B87DFA2-4B5B-B8DA-69ED-F08650A27B98}"/>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678EF707-F720-2741-1ECA-710B0DE64EE1}"/>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2980040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CA144BA-6793-D9E9-6C11-2CB7AE838409}"/>
              </a:ext>
            </a:extLst>
          </p:cNvPr>
          <p:cNvSpPr>
            <a:spLocks noGrp="1"/>
          </p:cNvSpPr>
          <p:nvPr>
            <p:ph type="title"/>
          </p:nvPr>
        </p:nvSpPr>
        <p:spPr>
          <a:xfrm>
            <a:off x="839788" y="365125"/>
            <a:ext cx="105156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F44FC1A8-FF23-B8E1-7783-E36326C164E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DD634BA5-7BDC-8979-A065-DE81BAF5354B}"/>
              </a:ext>
            </a:extLst>
          </p:cNvPr>
          <p:cNvSpPr>
            <a:spLocks noGrp="1"/>
          </p:cNvSpPr>
          <p:nvPr>
            <p:ph sz="half" idx="2"/>
          </p:nvPr>
        </p:nvSpPr>
        <p:spPr>
          <a:xfrm>
            <a:off x="839788" y="2505075"/>
            <a:ext cx="515778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A63228FF-D039-C47F-D478-5E85B143A0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5EB00B68-1784-09A8-D7B7-15FFC816F52F}"/>
              </a:ext>
            </a:extLst>
          </p:cNvPr>
          <p:cNvSpPr>
            <a:spLocks noGrp="1"/>
          </p:cNvSpPr>
          <p:nvPr>
            <p:ph sz="quarter" idx="4"/>
          </p:nvPr>
        </p:nvSpPr>
        <p:spPr>
          <a:xfrm>
            <a:off x="6172200" y="2505075"/>
            <a:ext cx="51831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4BC9EDE0-DB98-659D-5135-4E38DE3CC9CF}"/>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8" name="Segnaposto piè di pagina 7">
            <a:extLst>
              <a:ext uri="{FF2B5EF4-FFF2-40B4-BE49-F238E27FC236}">
                <a16:creationId xmlns:a16="http://schemas.microsoft.com/office/drawing/2014/main" id="{34C12E3C-97D7-9AB0-9878-B7C9F29E587B}"/>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B0773C28-1CF3-C65A-416B-8D4441BB5E9A}"/>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3895999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BBCF00B-88E0-C583-2432-CA597761B08F}"/>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6A846BAF-F07A-CB82-C2A4-B168F2ED9794}"/>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4" name="Segnaposto piè di pagina 3">
            <a:extLst>
              <a:ext uri="{FF2B5EF4-FFF2-40B4-BE49-F238E27FC236}">
                <a16:creationId xmlns:a16="http://schemas.microsoft.com/office/drawing/2014/main" id="{0F012358-ED22-D203-8FA9-1D76DBF84EFF}"/>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F144FE60-BCDB-2481-CF4A-BBE54E1401A2}"/>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3241724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A08D8D91-A4F7-D11C-18E2-7851051929E1}"/>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3" name="Segnaposto piè di pagina 2">
            <a:extLst>
              <a:ext uri="{FF2B5EF4-FFF2-40B4-BE49-F238E27FC236}">
                <a16:creationId xmlns:a16="http://schemas.microsoft.com/office/drawing/2014/main" id="{9DB85BC0-5ED4-E766-D79C-4B2B143636E5}"/>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0526DED6-4B9D-A990-6B29-7FDF8314F429}"/>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3921271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6005614-6DED-C173-8890-DCFD9935C6DB}"/>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E92E6370-297A-D88C-8B9E-4518CBCC392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1217EE11-7C47-FBC1-7B3E-7D33690E917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272CCF7D-6C63-B3D0-B590-3086EDF32C5A}"/>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6" name="Segnaposto piè di pagina 5">
            <a:extLst>
              <a:ext uri="{FF2B5EF4-FFF2-40B4-BE49-F238E27FC236}">
                <a16:creationId xmlns:a16="http://schemas.microsoft.com/office/drawing/2014/main" id="{354FAE1C-4185-F178-7795-09303CA634EB}"/>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51A9FD15-6090-E384-2EDE-EF8475B4EC47}"/>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36230732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81DC338-2486-A88F-1855-F82506FA8D87}"/>
              </a:ext>
            </a:extLst>
          </p:cNvPr>
          <p:cNvSpPr>
            <a:spLocks noGrp="1"/>
          </p:cNvSpPr>
          <p:nvPr>
            <p:ph type="title"/>
          </p:nvPr>
        </p:nvSpPr>
        <p:spPr>
          <a:xfrm>
            <a:off x="839788" y="457200"/>
            <a:ext cx="3932237"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2AC05057-C40F-FF80-1BC7-E682A9132F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a:extLst>
              <a:ext uri="{FF2B5EF4-FFF2-40B4-BE49-F238E27FC236}">
                <a16:creationId xmlns:a16="http://schemas.microsoft.com/office/drawing/2014/main" id="{864AAAE7-ACF8-7D2C-A30B-59DED8F5C2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735E30A2-F331-5305-88F2-82B4314EF3D0}"/>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6" name="Segnaposto piè di pagina 5">
            <a:extLst>
              <a:ext uri="{FF2B5EF4-FFF2-40B4-BE49-F238E27FC236}">
                <a16:creationId xmlns:a16="http://schemas.microsoft.com/office/drawing/2014/main" id="{74DEE141-02E3-FAA0-E1D9-70B519CBD6AA}"/>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ED488EA5-8BD8-E569-534A-9DFC64969BB0}"/>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41514728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7D2CC38-1FC5-22E2-95E2-0809E31B20FD}"/>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119D49A1-6B55-C23F-1F7B-18C3343DF9F6}"/>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4E5C429-95EF-5DDE-EAB6-C4B3F4F72E93}"/>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5" name="Segnaposto piè di pagina 4">
            <a:extLst>
              <a:ext uri="{FF2B5EF4-FFF2-40B4-BE49-F238E27FC236}">
                <a16:creationId xmlns:a16="http://schemas.microsoft.com/office/drawing/2014/main" id="{30588CDF-728C-63C7-2EC9-512D904B71DC}"/>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3A6FDEF7-AFDA-D7CF-5460-D471341F066F}"/>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122480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30225D5C-B9A8-6B83-678B-1EEF6EDD9EBB}"/>
              </a:ext>
            </a:extLst>
          </p:cNvPr>
          <p:cNvSpPr>
            <a:spLocks noGrp="1"/>
          </p:cNvSpPr>
          <p:nvPr>
            <p:ph type="title" orient="vert"/>
          </p:nvPr>
        </p:nvSpPr>
        <p:spPr>
          <a:xfrm>
            <a:off x="8724900" y="365125"/>
            <a:ext cx="2628900"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34B9154E-D3A9-0D56-F4A0-35C7422FB561}"/>
              </a:ext>
            </a:extLst>
          </p:cNvPr>
          <p:cNvSpPr>
            <a:spLocks noGrp="1"/>
          </p:cNvSpPr>
          <p:nvPr>
            <p:ph type="body" orient="vert" idx="1"/>
          </p:nvPr>
        </p:nvSpPr>
        <p:spPr>
          <a:xfrm>
            <a:off x="838200" y="365125"/>
            <a:ext cx="7734300"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0160B2A0-3DCB-02FB-14E9-63901397DEF4}"/>
              </a:ext>
            </a:extLst>
          </p:cNvPr>
          <p:cNvSpPr>
            <a:spLocks noGrp="1"/>
          </p:cNvSpPr>
          <p:nvPr>
            <p:ph type="dt" sz="half" idx="10"/>
          </p:nvPr>
        </p:nvSpPr>
        <p:spPr/>
        <p:txBody>
          <a:bodyPr/>
          <a:lstStyle/>
          <a:p>
            <a:fld id="{79F7CD71-83D1-44CD-B438-5905D29C4264}" type="datetimeFigureOut">
              <a:rPr lang="it-IT" smtClean="0"/>
              <a:t>25/06/2024</a:t>
            </a:fld>
            <a:endParaRPr lang="it-IT"/>
          </a:p>
        </p:txBody>
      </p:sp>
      <p:sp>
        <p:nvSpPr>
          <p:cNvPr id="5" name="Segnaposto piè di pagina 4">
            <a:extLst>
              <a:ext uri="{FF2B5EF4-FFF2-40B4-BE49-F238E27FC236}">
                <a16:creationId xmlns:a16="http://schemas.microsoft.com/office/drawing/2014/main" id="{2725DEE9-CBF3-1601-4591-9B3F6E853845}"/>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66CF9A82-AC7A-4563-B007-F0E7FA57E743}"/>
              </a:ext>
            </a:extLst>
          </p:cNvPr>
          <p:cNvSpPr>
            <a:spLocks noGrp="1"/>
          </p:cNvSpPr>
          <p:nvPr>
            <p:ph type="sldNum" sz="quarter" idx="12"/>
          </p:nvPr>
        </p:nvSpPr>
        <p:spPr/>
        <p:txBody>
          <a:bodyPr/>
          <a:lstStyle/>
          <a:p>
            <a:fld id="{9F53F6F8-2767-4898-9AAC-BD60A9C88A5C}" type="slidenum">
              <a:rPr lang="it-IT" smtClean="0"/>
              <a:t>‹N›</a:t>
            </a:fld>
            <a:endParaRPr lang="it-IT"/>
          </a:p>
        </p:txBody>
      </p:sp>
    </p:spTree>
    <p:extLst>
      <p:ext uri="{BB962C8B-B14F-4D97-AF65-F5344CB8AC3E}">
        <p14:creationId xmlns:p14="http://schemas.microsoft.com/office/powerpoint/2010/main" val="19442062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16778"/>
            <a:ext cx="12192000" cy="1069514"/>
          </a:xfrm>
          <a:prstGeom prst="rect">
            <a:avLst/>
          </a:prstGeom>
        </p:spPr>
        <p:txBody>
          <a:bodyPr anchor="ctr"/>
          <a:lstStyle>
            <a:lvl1pPr>
              <a:defRPr b="1" baseline="0">
                <a:solidFill>
                  <a:schemeClr val="accent3">
                    <a:lumMod val="20000"/>
                    <a:lumOff val="80000"/>
                  </a:schemeClr>
                </a:solidFill>
                <a:latin typeface="Arial" pitchFamily="34" charset="0"/>
                <a:cs typeface="Arial" pitchFamily="34" charset="0"/>
              </a:defRPr>
            </a:lvl1pPr>
          </a:lstStyle>
          <a:p>
            <a:r>
              <a:rPr lang="en-US" altLang="ko-KR" dirty="0"/>
              <a:t> Click to add title</a:t>
            </a:r>
            <a:endParaRPr lang="ko-KR" altLang="en-US" dirty="0"/>
          </a:p>
        </p:txBody>
      </p:sp>
      <p:sp>
        <p:nvSpPr>
          <p:cNvPr id="3" name="Content Placeholder 2"/>
          <p:cNvSpPr>
            <a:spLocks noGrp="1"/>
          </p:cNvSpPr>
          <p:nvPr>
            <p:ph idx="1"/>
          </p:nvPr>
        </p:nvSpPr>
        <p:spPr>
          <a:xfrm>
            <a:off x="609600" y="1600201"/>
            <a:ext cx="10972800" cy="460648"/>
          </a:xfrm>
          <a:prstGeom prst="rect">
            <a:avLst/>
          </a:prstGeom>
        </p:spPr>
        <p:txBody>
          <a:bodyPr anchor="ctr"/>
          <a:lstStyle>
            <a:lvl1pPr marL="0" indent="0">
              <a:buNone/>
              <a:defRPr sz="1500">
                <a:solidFill>
                  <a:schemeClr val="tx1">
                    <a:lumMod val="75000"/>
                    <a:lumOff val="25000"/>
                  </a:schemeClr>
                </a:solidFill>
              </a:defRPr>
            </a:lvl1pPr>
          </a:lstStyle>
          <a:p>
            <a:pPr lvl="0"/>
            <a:r>
              <a:rPr lang="it-IT" altLang="ko-KR"/>
              <a:t>Modifica gli stili del testo dello schema</a:t>
            </a:r>
          </a:p>
        </p:txBody>
      </p:sp>
      <p:sp>
        <p:nvSpPr>
          <p:cNvPr id="4" name="Content Placeholder 2"/>
          <p:cNvSpPr>
            <a:spLocks noGrp="1"/>
          </p:cNvSpPr>
          <p:nvPr>
            <p:ph idx="10"/>
          </p:nvPr>
        </p:nvSpPr>
        <p:spPr>
          <a:xfrm>
            <a:off x="623392" y="2276872"/>
            <a:ext cx="10972800" cy="3600400"/>
          </a:xfrm>
          <a:prstGeom prst="rect">
            <a:avLst/>
          </a:prstGeom>
        </p:spPr>
        <p:txBody>
          <a:bodyPr lIns="396000" anchor="t"/>
          <a:lstStyle>
            <a:lvl1pPr marL="0" indent="0">
              <a:buNone/>
              <a:defRPr sz="1050">
                <a:solidFill>
                  <a:schemeClr val="tx1">
                    <a:lumMod val="75000"/>
                    <a:lumOff val="25000"/>
                  </a:schemeClr>
                </a:solidFill>
              </a:defRPr>
            </a:lvl1pPr>
          </a:lstStyle>
          <a:p>
            <a:pPr lvl="0"/>
            <a:r>
              <a:rPr lang="it-IT" altLang="ko-KR"/>
              <a:t>Modifica gli stili del testo dello schema</a:t>
            </a:r>
          </a:p>
        </p:txBody>
      </p:sp>
    </p:spTree>
    <p:extLst>
      <p:ext uri="{BB962C8B-B14F-4D97-AF65-F5344CB8AC3E}">
        <p14:creationId xmlns:p14="http://schemas.microsoft.com/office/powerpoint/2010/main" val="20356316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Ele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9298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1F0C6DAB-B577-B9AD-FF37-B2C578BAA62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9AE30A2D-3A3D-FDC9-AF32-36D7B0010F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A89A73CF-8EB5-9D53-58AB-0E77CFF3DE4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79F7CD71-83D1-44CD-B438-5905D29C4264}" type="datetimeFigureOut">
              <a:rPr lang="it-IT" smtClean="0"/>
              <a:t>25/06/2024</a:t>
            </a:fld>
            <a:endParaRPr lang="it-IT"/>
          </a:p>
        </p:txBody>
      </p:sp>
      <p:sp>
        <p:nvSpPr>
          <p:cNvPr id="5" name="Segnaposto piè di pagina 4">
            <a:extLst>
              <a:ext uri="{FF2B5EF4-FFF2-40B4-BE49-F238E27FC236}">
                <a16:creationId xmlns:a16="http://schemas.microsoft.com/office/drawing/2014/main" id="{1902E074-59FC-53A5-617F-84D5F3C935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it-IT"/>
          </a:p>
        </p:txBody>
      </p:sp>
      <p:sp>
        <p:nvSpPr>
          <p:cNvPr id="6" name="Segnaposto numero diapositiva 5">
            <a:extLst>
              <a:ext uri="{FF2B5EF4-FFF2-40B4-BE49-F238E27FC236}">
                <a16:creationId xmlns:a16="http://schemas.microsoft.com/office/drawing/2014/main" id="{2E50F1B4-CD0F-66B3-19B8-1F537A6F39E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F53F6F8-2767-4898-9AAC-BD60A9C88A5C}" type="slidenum">
              <a:rPr lang="it-IT" smtClean="0"/>
              <a:t>‹N›</a:t>
            </a:fld>
            <a:endParaRPr lang="it-IT"/>
          </a:p>
        </p:txBody>
      </p:sp>
    </p:spTree>
    <p:extLst>
      <p:ext uri="{BB962C8B-B14F-4D97-AF65-F5344CB8AC3E}">
        <p14:creationId xmlns:p14="http://schemas.microsoft.com/office/powerpoint/2010/main" val="37735138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jpeg"/><Relationship Id="rId7"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5.png"/><Relationship Id="rId4" Type="http://schemas.openxmlformats.org/officeDocument/2006/relationships/image" Target="../media/image12.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9.xml"/><Relationship Id="rId1" Type="http://schemas.openxmlformats.org/officeDocument/2006/relationships/slideLayout" Target="../slideLayouts/slideLayout12.xml"/><Relationship Id="rId5" Type="http://schemas.openxmlformats.org/officeDocument/2006/relationships/image" Target="../media/image25.jp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28.PNG"/></Relationships>
</file>

<file path=ppt/slides/_rels/slide14.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notesSlide" Target="../notesSlides/notesSlide12.xml"/><Relationship Id="rId1" Type="http://schemas.openxmlformats.org/officeDocument/2006/relationships/slideLayout" Target="../slideLayouts/slideLayout12.xml"/><Relationship Id="rId6" Type="http://schemas.openxmlformats.org/officeDocument/2006/relationships/image" Target="../media/image33.png"/><Relationship Id="rId11" Type="http://schemas.openxmlformats.org/officeDocument/2006/relationships/image" Target="../media/image5.png"/><Relationship Id="rId5" Type="http://schemas.openxmlformats.org/officeDocument/2006/relationships/image" Target="../media/image32.png"/><Relationship Id="rId10" Type="http://schemas.openxmlformats.org/officeDocument/2006/relationships/image" Target="../media/image37.png"/><Relationship Id="rId4" Type="http://schemas.openxmlformats.org/officeDocument/2006/relationships/image" Target="../media/image31.png"/><Relationship Id="rId9" Type="http://schemas.openxmlformats.org/officeDocument/2006/relationships/image" Target="../media/image36.png"/></Relationships>
</file>

<file path=ppt/slides/_rels/slide1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41.png"/><Relationship Id="rId5" Type="http://schemas.openxmlformats.org/officeDocument/2006/relationships/image" Target="../media/image5.png"/><Relationship Id="rId4" Type="http://schemas.openxmlformats.org/officeDocument/2006/relationships/image" Target="../media/image40.png"/></Relationships>
</file>

<file path=ppt/slides/_rels/slide17.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5.pn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2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Immagine 2">
            <a:extLst>
              <a:ext uri="{FF2B5EF4-FFF2-40B4-BE49-F238E27FC236}">
                <a16:creationId xmlns:a16="http://schemas.microsoft.com/office/drawing/2014/main" id="{5B36CEA8-8A5E-DC2C-EFFA-745A1E0538CA}"/>
              </a:ext>
            </a:extLst>
          </p:cNvPr>
          <p:cNvPicPr>
            <a:picLocks noChangeAspect="1"/>
          </p:cNvPicPr>
          <p:nvPr/>
        </p:nvPicPr>
        <p:blipFill rotWithShape="1">
          <a:blip r:embed="rId2"/>
          <a:srcRect l="949" r="1" b="1"/>
          <a:stretch/>
        </p:blipFill>
        <p:spPr>
          <a:xfrm>
            <a:off x="1" y="10"/>
            <a:ext cx="9669642" cy="6857990"/>
          </a:xfrm>
          <a:prstGeom prst="rect">
            <a:avLst/>
          </a:prstGeom>
        </p:spPr>
      </p:pic>
      <p:sp>
        <p:nvSpPr>
          <p:cNvPr id="12" name="Rectangle 11">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CasellaDiTesto 4">
            <a:extLst>
              <a:ext uri="{FF2B5EF4-FFF2-40B4-BE49-F238E27FC236}">
                <a16:creationId xmlns:a16="http://schemas.microsoft.com/office/drawing/2014/main" id="{7B435129-8945-A4FC-070F-B28BBB0CB976}"/>
              </a:ext>
            </a:extLst>
          </p:cNvPr>
          <p:cNvSpPr txBox="1"/>
          <p:nvPr/>
        </p:nvSpPr>
        <p:spPr>
          <a:xfrm>
            <a:off x="7815855" y="4248557"/>
            <a:ext cx="4132306" cy="1945205"/>
          </a:xfrm>
          <a:prstGeom prst="rect">
            <a:avLst/>
          </a:prstGeom>
        </p:spPr>
        <p:txBody>
          <a:bodyPr vert="horz" lIns="91440" tIns="45720" rIns="91440" bIns="45720" rtlCol="0">
            <a:normAutofit/>
          </a:bodyPr>
          <a:lstStyle/>
          <a:p>
            <a:pPr algn="ctr">
              <a:lnSpc>
                <a:spcPct val="90000"/>
              </a:lnSpc>
              <a:spcAft>
                <a:spcPts val="600"/>
              </a:spcAft>
            </a:pPr>
            <a:r>
              <a:rPr lang="en-US" sz="2000" i="1" dirty="0">
                <a:latin typeface="Times New Roman" panose="02020603050405020304" pitchFamily="18" charset="0"/>
                <a:cs typeface="Times New Roman" panose="02020603050405020304" pitchFamily="18" charset="0"/>
              </a:rPr>
              <a:t>Centro </a:t>
            </a:r>
            <a:r>
              <a:rPr lang="en-US" sz="2000" i="1" dirty="0" err="1">
                <a:latin typeface="Times New Roman" panose="02020603050405020304" pitchFamily="18" charset="0"/>
                <a:cs typeface="Times New Roman" panose="02020603050405020304" pitchFamily="18" charset="0"/>
              </a:rPr>
              <a:t>Interdisciplinare</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sulla</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Sostenibilità</a:t>
            </a:r>
            <a:r>
              <a:rPr lang="en-US" sz="2000" i="1" dirty="0">
                <a:latin typeface="Times New Roman" panose="02020603050405020304" pitchFamily="18" charset="0"/>
                <a:cs typeface="Times New Roman" panose="02020603050405020304" pitchFamily="18" charset="0"/>
              </a:rPr>
              <a:t> ed il </a:t>
            </a:r>
            <a:r>
              <a:rPr lang="en-US" sz="2000" i="1" dirty="0" err="1">
                <a:latin typeface="Times New Roman" panose="02020603050405020304" pitchFamily="18" charset="0"/>
                <a:cs typeface="Times New Roman" panose="02020603050405020304" pitchFamily="18" charset="0"/>
              </a:rPr>
              <a:t>Clima</a:t>
            </a:r>
            <a:r>
              <a:rPr lang="en-US" sz="2000" i="1" dirty="0">
                <a:latin typeface="Times New Roman" panose="02020603050405020304" pitchFamily="18" charset="0"/>
                <a:cs typeface="Times New Roman" panose="02020603050405020304" pitchFamily="18" charset="0"/>
              </a:rPr>
              <a:t> – </a:t>
            </a:r>
            <a:r>
              <a:rPr lang="en-US" sz="2000" i="1" dirty="0" err="1">
                <a:latin typeface="Times New Roman" panose="02020603050405020304" pitchFamily="18" charset="0"/>
                <a:cs typeface="Times New Roman" panose="02020603050405020304" pitchFamily="18" charset="0"/>
              </a:rPr>
              <a:t>Scuola</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Superiore</a:t>
            </a:r>
            <a:r>
              <a:rPr lang="en-US" sz="2000" i="1" dirty="0">
                <a:latin typeface="Times New Roman" panose="02020603050405020304" pitchFamily="18" charset="0"/>
                <a:cs typeface="Times New Roman" panose="02020603050405020304" pitchFamily="18" charset="0"/>
              </a:rPr>
              <a:t> </a:t>
            </a:r>
            <a:r>
              <a:rPr lang="en-US" sz="2000" i="1" dirty="0" err="1">
                <a:latin typeface="Times New Roman" panose="02020603050405020304" pitchFamily="18" charset="0"/>
                <a:cs typeface="Times New Roman" panose="02020603050405020304" pitchFamily="18" charset="0"/>
              </a:rPr>
              <a:t>Sant’Anna</a:t>
            </a:r>
            <a:endParaRPr lang="en-US" sz="2000" i="1" dirty="0">
              <a:latin typeface="Times New Roman" panose="02020603050405020304" pitchFamily="18" charset="0"/>
              <a:cs typeface="Times New Roman" panose="02020603050405020304" pitchFamily="18" charset="0"/>
            </a:endParaRPr>
          </a:p>
        </p:txBody>
      </p:sp>
      <p:sp>
        <p:nvSpPr>
          <p:cNvPr id="4" name="CasellaDiTesto 3">
            <a:extLst>
              <a:ext uri="{FF2B5EF4-FFF2-40B4-BE49-F238E27FC236}">
                <a16:creationId xmlns:a16="http://schemas.microsoft.com/office/drawing/2014/main" id="{438ED0FB-C67B-AAA3-C7C7-9F13A3023656}"/>
              </a:ext>
            </a:extLst>
          </p:cNvPr>
          <p:cNvSpPr txBox="1"/>
          <p:nvPr/>
        </p:nvSpPr>
        <p:spPr>
          <a:xfrm>
            <a:off x="6620757" y="3768426"/>
            <a:ext cx="6097772" cy="480131"/>
          </a:xfrm>
          <a:prstGeom prst="rect">
            <a:avLst/>
          </a:prstGeom>
          <a:noFill/>
        </p:spPr>
        <p:txBody>
          <a:bodyPr wrap="square">
            <a:spAutoFit/>
          </a:bodyPr>
          <a:lstStyle/>
          <a:p>
            <a:pPr algn="ctr">
              <a:lnSpc>
                <a:spcPct val="90000"/>
              </a:lnSpc>
              <a:spcAft>
                <a:spcPts val="600"/>
              </a:spcAft>
            </a:pPr>
            <a:r>
              <a:rPr lang="en-US" sz="2800" b="1" dirty="0" err="1">
                <a:latin typeface="Times New Roman" panose="02020603050405020304" pitchFamily="18" charset="0"/>
                <a:cs typeface="Times New Roman" panose="02020603050405020304" pitchFamily="18" charset="0"/>
              </a:rPr>
              <a:t>Tiziana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Iannuzzi</a:t>
            </a:r>
            <a:endParaRPr lang="en-US" sz="2800" b="1" dirty="0">
              <a:latin typeface="Times New Roman" panose="02020603050405020304" pitchFamily="18" charset="0"/>
              <a:cs typeface="Times New Roman" panose="02020603050405020304" pitchFamily="18" charset="0"/>
            </a:endParaRPr>
          </a:p>
        </p:txBody>
      </p:sp>
      <p:sp>
        <p:nvSpPr>
          <p:cNvPr id="6" name="CasellaDiTesto 5">
            <a:extLst>
              <a:ext uri="{FF2B5EF4-FFF2-40B4-BE49-F238E27FC236}">
                <a16:creationId xmlns:a16="http://schemas.microsoft.com/office/drawing/2014/main" id="{BA2A58FB-1A24-1C09-6D4C-BDFA3786EA99}"/>
              </a:ext>
            </a:extLst>
          </p:cNvPr>
          <p:cNvSpPr txBox="1"/>
          <p:nvPr/>
        </p:nvSpPr>
        <p:spPr>
          <a:xfrm>
            <a:off x="7092343" y="579502"/>
            <a:ext cx="4855818" cy="2849498"/>
          </a:xfrm>
          <a:prstGeom prst="rect">
            <a:avLst/>
          </a:prstGeom>
          <a:noFill/>
        </p:spPr>
        <p:txBody>
          <a:bodyPr wrap="square">
            <a:spAutoFit/>
          </a:bodyPr>
          <a:lstStyle/>
          <a:p>
            <a:pPr algn="ctr">
              <a:lnSpc>
                <a:spcPts val="4271"/>
              </a:lnSpc>
            </a:pPr>
            <a:r>
              <a:rPr lang="it-IT" sz="4400" b="1" spc="61" dirty="0">
                <a:latin typeface="Times New Roman" panose="02020603050405020304" pitchFamily="18" charset="0"/>
                <a:cs typeface="Times New Roman" panose="02020603050405020304" pitchFamily="18" charset="0"/>
              </a:rPr>
              <a:t>Economia Circolare: Principi, Vantaggi e Opportunità per le Imprese</a:t>
            </a:r>
            <a:endParaRPr lang="en-US" sz="4400" b="1" spc="6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3000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magine 12" descr="Diapositiva3.png">
            <a:extLst>
              <a:ext uri="{FF2B5EF4-FFF2-40B4-BE49-F238E27FC236}">
                <a16:creationId xmlns:a16="http://schemas.microsoft.com/office/drawing/2014/main" id="{E9DECE75-4363-EB41-B824-5266D1CBDA2B}"/>
              </a:ext>
            </a:extLst>
          </p:cNvPr>
          <p:cNvPicPr>
            <a:picLocks noChangeAspect="1"/>
          </p:cNvPicPr>
          <p:nvPr/>
        </p:nvPicPr>
        <p:blipFill rotWithShape="1">
          <a:blip r:embed="rId3">
            <a:extLst>
              <a:ext uri="{28A0092B-C50C-407E-A947-70E740481C1C}">
                <a14:useLocalDpi xmlns:a14="http://schemas.microsoft.com/office/drawing/2010/main" val="0"/>
              </a:ext>
            </a:extLst>
          </a:blip>
          <a:srcRect t="42197"/>
          <a:stretch/>
        </p:blipFill>
        <p:spPr>
          <a:xfrm>
            <a:off x="875482" y="755653"/>
            <a:ext cx="8632524" cy="3741545"/>
          </a:xfrm>
          <a:prstGeom prst="rect">
            <a:avLst/>
          </a:prstGeom>
        </p:spPr>
      </p:pic>
      <p:pic>
        <p:nvPicPr>
          <p:cNvPr id="6" name="Immagine 5">
            <a:extLst>
              <a:ext uri="{FF2B5EF4-FFF2-40B4-BE49-F238E27FC236}">
                <a16:creationId xmlns:a16="http://schemas.microsoft.com/office/drawing/2014/main" id="{9D02B5FC-3CBA-8345-8C31-CE8F5C702FC7}"/>
              </a:ext>
            </a:extLst>
          </p:cNvPr>
          <p:cNvPicPr>
            <a:picLocks noChangeAspect="1"/>
          </p:cNvPicPr>
          <p:nvPr/>
        </p:nvPicPr>
        <p:blipFill>
          <a:blip r:embed="rId4"/>
          <a:stretch>
            <a:fillRect/>
          </a:stretch>
        </p:blipFill>
        <p:spPr>
          <a:xfrm>
            <a:off x="8686664" y="2464985"/>
            <a:ext cx="2827167" cy="1591291"/>
          </a:xfrm>
          <a:prstGeom prst="rect">
            <a:avLst/>
          </a:prstGeom>
        </p:spPr>
      </p:pic>
      <p:pic>
        <p:nvPicPr>
          <p:cNvPr id="7" name="Immagine 6">
            <a:extLst>
              <a:ext uri="{FF2B5EF4-FFF2-40B4-BE49-F238E27FC236}">
                <a16:creationId xmlns:a16="http://schemas.microsoft.com/office/drawing/2014/main" id="{F9A9CEFF-9392-B141-BF92-178D83DE165D}"/>
              </a:ext>
            </a:extLst>
          </p:cNvPr>
          <p:cNvPicPr>
            <a:picLocks noChangeAspect="1"/>
          </p:cNvPicPr>
          <p:nvPr/>
        </p:nvPicPr>
        <p:blipFill>
          <a:blip r:embed="rId5"/>
          <a:stretch>
            <a:fillRect/>
          </a:stretch>
        </p:blipFill>
        <p:spPr>
          <a:xfrm>
            <a:off x="7865321" y="4154273"/>
            <a:ext cx="2827167" cy="1841821"/>
          </a:xfrm>
          <a:prstGeom prst="rect">
            <a:avLst/>
          </a:prstGeom>
        </p:spPr>
      </p:pic>
      <p:sp>
        <p:nvSpPr>
          <p:cNvPr id="8" name="CasellaDiTesto 7">
            <a:extLst>
              <a:ext uri="{FF2B5EF4-FFF2-40B4-BE49-F238E27FC236}">
                <a16:creationId xmlns:a16="http://schemas.microsoft.com/office/drawing/2014/main" id="{D3E2FA12-ABEC-184D-B8E1-66903BE843C5}"/>
              </a:ext>
            </a:extLst>
          </p:cNvPr>
          <p:cNvSpPr txBox="1"/>
          <p:nvPr/>
        </p:nvSpPr>
        <p:spPr>
          <a:xfrm>
            <a:off x="457580" y="3518313"/>
            <a:ext cx="6738570" cy="2369880"/>
          </a:xfrm>
          <a:prstGeom prst="rect">
            <a:avLst/>
          </a:prstGeom>
          <a:noFill/>
        </p:spPr>
        <p:txBody>
          <a:bodyPr wrap="square" rtlCol="0">
            <a:spAutoFit/>
          </a:bodyPr>
          <a:lstStyle/>
          <a:p>
            <a:r>
              <a:rPr lang="it-IT" sz="2800" b="1" dirty="0"/>
              <a:t>Conseguenze:</a:t>
            </a:r>
            <a:endParaRPr lang="it-IT" sz="2400" dirty="0"/>
          </a:p>
          <a:p>
            <a:pPr marL="285750" indent="-285750">
              <a:buClr>
                <a:schemeClr val="accent6">
                  <a:lumMod val="50000"/>
                </a:schemeClr>
              </a:buClr>
              <a:buFont typeface="Wingdings" panose="05000000000000000000" pitchFamily="2" charset="2"/>
              <a:buChar char="Ø"/>
            </a:pPr>
            <a:endParaRPr lang="it-IT" sz="2400" dirty="0"/>
          </a:p>
          <a:p>
            <a:pPr marL="285750" indent="-285750">
              <a:buClr>
                <a:schemeClr val="accent6">
                  <a:lumMod val="50000"/>
                </a:schemeClr>
              </a:buClr>
              <a:buFont typeface="Wingdings" panose="05000000000000000000" pitchFamily="2" charset="2"/>
              <a:buChar char="Ø"/>
            </a:pPr>
            <a:r>
              <a:rPr lang="it-IT" sz="2400" dirty="0"/>
              <a:t>Sfruttamento incontrollato delle risorse naturali</a:t>
            </a:r>
          </a:p>
          <a:p>
            <a:pPr marL="285750" indent="-285750">
              <a:buClr>
                <a:schemeClr val="accent6">
                  <a:lumMod val="50000"/>
                </a:schemeClr>
              </a:buClr>
              <a:buFont typeface="Wingdings" panose="05000000000000000000" pitchFamily="2" charset="2"/>
              <a:buChar char="Ø"/>
            </a:pPr>
            <a:endParaRPr lang="it-IT" sz="2400" dirty="0"/>
          </a:p>
          <a:p>
            <a:pPr marL="285750" indent="-285750">
              <a:buClr>
                <a:schemeClr val="accent6">
                  <a:lumMod val="50000"/>
                </a:schemeClr>
              </a:buClr>
              <a:buFont typeface="Wingdings" panose="05000000000000000000" pitchFamily="2" charset="2"/>
              <a:buChar char="Ø"/>
            </a:pPr>
            <a:r>
              <a:rPr lang="it-IT" sz="2400" dirty="0"/>
              <a:t>Massiccia produzione di rifiuti</a:t>
            </a:r>
          </a:p>
          <a:p>
            <a:pPr marL="285750" indent="-285750">
              <a:buClr>
                <a:schemeClr val="accent6">
                  <a:lumMod val="50000"/>
                </a:schemeClr>
              </a:buClr>
              <a:buFont typeface="Wingdings" panose="05000000000000000000" pitchFamily="2" charset="2"/>
              <a:buChar char="Ø"/>
            </a:pPr>
            <a:endParaRPr lang="it-IT" sz="2400" dirty="0"/>
          </a:p>
        </p:txBody>
      </p:sp>
      <p:sp>
        <p:nvSpPr>
          <p:cNvPr id="11" name="CasellaDiTesto 10">
            <a:extLst>
              <a:ext uri="{FF2B5EF4-FFF2-40B4-BE49-F238E27FC236}">
                <a16:creationId xmlns:a16="http://schemas.microsoft.com/office/drawing/2014/main" id="{ADA8E755-4D6A-4845-A25A-E966B1FFDFA8}"/>
              </a:ext>
            </a:extLst>
          </p:cNvPr>
          <p:cNvSpPr txBox="1"/>
          <p:nvPr/>
        </p:nvSpPr>
        <p:spPr>
          <a:xfrm>
            <a:off x="3060213" y="2697308"/>
            <a:ext cx="3433665" cy="307777"/>
          </a:xfrm>
          <a:prstGeom prst="rect">
            <a:avLst/>
          </a:prstGeom>
        </p:spPr>
        <p:txBody>
          <a:bodyPr vert="horz" wrap="square" lIns="0" tIns="0" rIns="0" bIns="0" rtlCol="0" anchor="b" anchorCtr="0">
            <a:spAutoFit/>
          </a:bodyPr>
          <a:lstStyle/>
          <a:p>
            <a:pPr algn="ctr"/>
            <a:r>
              <a:rPr lang="it-IT" sz="2000" b="1" dirty="0">
                <a:solidFill>
                  <a:srgbClr val="0046AD"/>
                </a:solidFill>
              </a:rPr>
              <a:t>Take – Make - Dispose</a:t>
            </a:r>
          </a:p>
        </p:txBody>
      </p:sp>
      <p:sp>
        <p:nvSpPr>
          <p:cNvPr id="10" name="Titolo 1">
            <a:extLst>
              <a:ext uri="{FF2B5EF4-FFF2-40B4-BE49-F238E27FC236}">
                <a16:creationId xmlns:a16="http://schemas.microsoft.com/office/drawing/2014/main" id="{E1988C77-2303-514C-866D-3CB0DAC20D32}"/>
              </a:ext>
            </a:extLst>
          </p:cNvPr>
          <p:cNvSpPr txBox="1">
            <a:spLocks/>
          </p:cNvSpPr>
          <p:nvPr/>
        </p:nvSpPr>
        <p:spPr>
          <a:xfrm>
            <a:off x="0" y="-39683"/>
            <a:ext cx="12192000" cy="106951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b="1" kern="1200" baseline="0">
                <a:solidFill>
                  <a:schemeClr val="accent3">
                    <a:lumMod val="20000"/>
                    <a:lumOff val="80000"/>
                  </a:schemeClr>
                </a:solidFill>
                <a:latin typeface="Arial" pitchFamily="34" charset="0"/>
                <a:ea typeface="+mj-ea"/>
                <a:cs typeface="Arial" pitchFamily="34" charset="0"/>
              </a:defRPr>
            </a:lvl1pPr>
          </a:lstStyle>
          <a:p>
            <a:r>
              <a:rPr lang="it-IT" dirty="0">
                <a:solidFill>
                  <a:srgbClr val="C00000"/>
                </a:solidFill>
              </a:rPr>
              <a:t>L’economia lineare</a:t>
            </a:r>
          </a:p>
        </p:txBody>
      </p:sp>
      <p:sp>
        <p:nvSpPr>
          <p:cNvPr id="5" name="CasellaDiTesto 4">
            <a:extLst>
              <a:ext uri="{FF2B5EF4-FFF2-40B4-BE49-F238E27FC236}">
                <a16:creationId xmlns:a16="http://schemas.microsoft.com/office/drawing/2014/main" id="{069A8351-33C9-6400-83BD-186CA076BF84}"/>
              </a:ext>
            </a:extLst>
          </p:cNvPr>
          <p:cNvSpPr txBox="1"/>
          <p:nvPr/>
        </p:nvSpPr>
        <p:spPr>
          <a:xfrm>
            <a:off x="2230317" y="6070525"/>
            <a:ext cx="5635004" cy="369332"/>
          </a:xfrm>
          <a:prstGeom prst="rect">
            <a:avLst/>
          </a:prstGeom>
          <a:noFill/>
        </p:spPr>
        <p:txBody>
          <a:bodyPr wrap="square" rtlCol="0">
            <a:spAutoFit/>
          </a:bodyPr>
          <a:lstStyle/>
          <a:p>
            <a:r>
              <a:rPr lang="it-IT" dirty="0">
                <a:solidFill>
                  <a:schemeClr val="bg1"/>
                </a:solidFill>
              </a:rPr>
              <a:t>Percorso formativo – Laboratori di Economia circolare</a:t>
            </a:r>
          </a:p>
        </p:txBody>
      </p:sp>
      <p:sp>
        <p:nvSpPr>
          <p:cNvPr id="2" name="AutoShape 18">
            <a:extLst>
              <a:ext uri="{FF2B5EF4-FFF2-40B4-BE49-F238E27FC236}">
                <a16:creationId xmlns:a16="http://schemas.microsoft.com/office/drawing/2014/main" id="{5B244288-EAF7-29C7-FEFA-43C446F1706B}"/>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3" name="TextBox 19">
            <a:extLst>
              <a:ext uri="{FF2B5EF4-FFF2-40B4-BE49-F238E27FC236}">
                <a16:creationId xmlns:a16="http://schemas.microsoft.com/office/drawing/2014/main" id="{9022B085-6DA3-7280-1854-7C41CCA959EF}"/>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4" name="Immagine 1">
            <a:extLst>
              <a:ext uri="{FF2B5EF4-FFF2-40B4-BE49-F238E27FC236}">
                <a16:creationId xmlns:a16="http://schemas.microsoft.com/office/drawing/2014/main" id="{1F6A2E62-E491-6127-58F0-3E3E06704969}"/>
              </a:ext>
            </a:extLst>
          </p:cNvPr>
          <p:cNvPicPr>
            <a:picLocks noChangeAspect="1" noChangeArrowheads="1"/>
          </p:cNvPicPr>
          <p:nvPr/>
        </p:nvPicPr>
        <p:blipFill>
          <a:blip r:embed="rId6">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98392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D1E4F822-CCE4-D04B-A58D-CEF2600DB287}"/>
              </a:ext>
            </a:extLst>
          </p:cNvPr>
          <p:cNvSpPr>
            <a:spLocks noGrp="1"/>
          </p:cNvSpPr>
          <p:nvPr>
            <p:ph idx="1"/>
          </p:nvPr>
        </p:nvSpPr>
        <p:spPr>
          <a:xfrm>
            <a:off x="8229600" y="1748969"/>
            <a:ext cx="3094074" cy="1260127"/>
          </a:xfrm>
        </p:spPr>
        <p:style>
          <a:lnRef idx="3">
            <a:schemeClr val="lt1"/>
          </a:lnRef>
          <a:fillRef idx="1">
            <a:schemeClr val="accent2"/>
          </a:fillRef>
          <a:effectRef idx="1">
            <a:schemeClr val="accent2"/>
          </a:effectRef>
          <a:fontRef idx="minor">
            <a:schemeClr val="lt1"/>
          </a:fontRef>
        </p:style>
        <p:txBody>
          <a:bodyPr>
            <a:normAutofit/>
          </a:bodyPr>
          <a:lstStyle/>
          <a:p>
            <a:pPr algn="ctr"/>
            <a:r>
              <a:rPr lang="it-IT" sz="2000" b="1" dirty="0">
                <a:solidFill>
                  <a:schemeClr val="tx1"/>
                </a:solidFill>
              </a:rPr>
              <a:t>Sfruttamento incontrollato delle risorse naturali</a:t>
            </a:r>
          </a:p>
        </p:txBody>
      </p:sp>
      <p:pic>
        <p:nvPicPr>
          <p:cNvPr id="8" name="Segnaposto contenuto 7">
            <a:extLst>
              <a:ext uri="{FF2B5EF4-FFF2-40B4-BE49-F238E27FC236}">
                <a16:creationId xmlns:a16="http://schemas.microsoft.com/office/drawing/2014/main" id="{9BE4F230-D3CF-304B-A770-8836D5A12D07}"/>
              </a:ext>
            </a:extLst>
          </p:cNvPr>
          <p:cNvPicPr>
            <a:picLocks noGrp="1" noChangeAspect="1"/>
          </p:cNvPicPr>
          <p:nvPr>
            <p:ph idx="10"/>
          </p:nvPr>
        </p:nvPicPr>
        <p:blipFill rotWithShape="1">
          <a:blip r:embed="rId3"/>
          <a:srcRect t="21363" r="7387" b="6260"/>
          <a:stretch/>
        </p:blipFill>
        <p:spPr>
          <a:xfrm>
            <a:off x="121273" y="1066562"/>
            <a:ext cx="8229600" cy="4823584"/>
          </a:xfrm>
        </p:spPr>
      </p:pic>
      <p:sp>
        <p:nvSpPr>
          <p:cNvPr id="2" name="CasellaDiTesto 1">
            <a:extLst>
              <a:ext uri="{FF2B5EF4-FFF2-40B4-BE49-F238E27FC236}">
                <a16:creationId xmlns:a16="http://schemas.microsoft.com/office/drawing/2014/main" id="{4DE8DFB4-A6D4-64AE-71F7-208342F27D0D}"/>
              </a:ext>
            </a:extLst>
          </p:cNvPr>
          <p:cNvSpPr txBox="1"/>
          <p:nvPr/>
        </p:nvSpPr>
        <p:spPr>
          <a:xfrm>
            <a:off x="8181874" y="3174369"/>
            <a:ext cx="3189526" cy="1938992"/>
          </a:xfrm>
          <a:prstGeom prst="rect">
            <a:avLst/>
          </a:prstGeom>
          <a:noFill/>
        </p:spPr>
        <p:txBody>
          <a:bodyPr wrap="square" rtlCol="0">
            <a:spAutoFit/>
          </a:bodyPr>
          <a:lstStyle/>
          <a:p>
            <a:pPr algn="ctr"/>
            <a:r>
              <a:rPr lang="it-IT" sz="2000" dirty="0"/>
              <a:t>Il trend di crescita nell’estrazione delle materie prime corrisponde al raddoppio  della quota di estrazione a livello globale dal 2000 al 2020</a:t>
            </a:r>
          </a:p>
        </p:txBody>
      </p:sp>
      <p:sp>
        <p:nvSpPr>
          <p:cNvPr id="6" name="CasellaDiTesto 5">
            <a:extLst>
              <a:ext uri="{FF2B5EF4-FFF2-40B4-BE49-F238E27FC236}">
                <a16:creationId xmlns:a16="http://schemas.microsoft.com/office/drawing/2014/main" id="{9716A902-EDBC-5D5E-E052-D03568FE5654}"/>
              </a:ext>
            </a:extLst>
          </p:cNvPr>
          <p:cNvSpPr txBox="1"/>
          <p:nvPr/>
        </p:nvSpPr>
        <p:spPr>
          <a:xfrm>
            <a:off x="2273616" y="6794926"/>
            <a:ext cx="5635004" cy="369332"/>
          </a:xfrm>
          <a:prstGeom prst="rect">
            <a:avLst/>
          </a:prstGeom>
          <a:noFill/>
        </p:spPr>
        <p:txBody>
          <a:bodyPr wrap="square" rtlCol="0">
            <a:spAutoFit/>
          </a:bodyPr>
          <a:lstStyle/>
          <a:p>
            <a:r>
              <a:rPr lang="it-IT" dirty="0">
                <a:solidFill>
                  <a:schemeClr val="bg1"/>
                </a:solidFill>
              </a:rPr>
              <a:t>Percorso formativo – Laboratori di Economia circolare</a:t>
            </a:r>
          </a:p>
        </p:txBody>
      </p:sp>
      <p:sp>
        <p:nvSpPr>
          <p:cNvPr id="10" name="Titolo 1">
            <a:extLst>
              <a:ext uri="{FF2B5EF4-FFF2-40B4-BE49-F238E27FC236}">
                <a16:creationId xmlns:a16="http://schemas.microsoft.com/office/drawing/2014/main" id="{E57A3979-73FE-6C5D-681C-16730760CC21}"/>
              </a:ext>
            </a:extLst>
          </p:cNvPr>
          <p:cNvSpPr txBox="1">
            <a:spLocks/>
          </p:cNvSpPr>
          <p:nvPr/>
        </p:nvSpPr>
        <p:spPr>
          <a:xfrm>
            <a:off x="0" y="-2952"/>
            <a:ext cx="12192000" cy="1069514"/>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b="1" kern="1200" baseline="0">
                <a:solidFill>
                  <a:schemeClr val="accent3">
                    <a:lumMod val="20000"/>
                    <a:lumOff val="80000"/>
                  </a:schemeClr>
                </a:solidFill>
                <a:latin typeface="Arial" pitchFamily="34" charset="0"/>
                <a:ea typeface="+mj-ea"/>
                <a:cs typeface="Arial" pitchFamily="34" charset="0"/>
              </a:defRPr>
            </a:lvl1pPr>
          </a:lstStyle>
          <a:p>
            <a:r>
              <a:rPr lang="it-IT" dirty="0">
                <a:solidFill>
                  <a:srgbClr val="C00000"/>
                </a:solidFill>
              </a:rPr>
              <a:t>L’economia lineare</a:t>
            </a:r>
          </a:p>
        </p:txBody>
      </p:sp>
      <p:sp>
        <p:nvSpPr>
          <p:cNvPr id="4" name="AutoShape 18">
            <a:extLst>
              <a:ext uri="{FF2B5EF4-FFF2-40B4-BE49-F238E27FC236}">
                <a16:creationId xmlns:a16="http://schemas.microsoft.com/office/drawing/2014/main" id="{4F924E39-9747-E790-B774-C1CE219EE064}"/>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5" name="TextBox 19">
            <a:extLst>
              <a:ext uri="{FF2B5EF4-FFF2-40B4-BE49-F238E27FC236}">
                <a16:creationId xmlns:a16="http://schemas.microsoft.com/office/drawing/2014/main" id="{6CAC046F-B383-C309-7BAC-3DB5B25B8833}"/>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7" name="Immagine 1">
            <a:extLst>
              <a:ext uri="{FF2B5EF4-FFF2-40B4-BE49-F238E27FC236}">
                <a16:creationId xmlns:a16="http://schemas.microsoft.com/office/drawing/2014/main" id="{651D1A10-2B6B-1586-5571-644CA6CB5398}"/>
              </a:ext>
            </a:extLst>
          </p:cNvPr>
          <p:cNvPicPr>
            <a:picLocks noChangeAspect="1" noChangeArrowheads="1"/>
          </p:cNvPicPr>
          <p:nvPr/>
        </p:nvPicPr>
        <p:blipFill>
          <a:blip r:embed="rId4">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065823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1">
            <a:extLst>
              <a:ext uri="{FF2B5EF4-FFF2-40B4-BE49-F238E27FC236}">
                <a16:creationId xmlns:a16="http://schemas.microsoft.com/office/drawing/2014/main" id="{E1988C77-2303-514C-866D-3CB0DAC20D32}"/>
              </a:ext>
            </a:extLst>
          </p:cNvPr>
          <p:cNvSpPr>
            <a:spLocks noGrp="1"/>
          </p:cNvSpPr>
          <p:nvPr>
            <p:ph type="title"/>
          </p:nvPr>
        </p:nvSpPr>
        <p:spPr>
          <a:xfrm>
            <a:off x="115186" y="-44385"/>
            <a:ext cx="11961627" cy="1069514"/>
          </a:xfrm>
        </p:spPr>
        <p:txBody>
          <a:bodyPr>
            <a:normAutofit/>
          </a:bodyPr>
          <a:lstStyle/>
          <a:p>
            <a:pPr algn="ctr"/>
            <a:r>
              <a:rPr lang="it-IT" sz="3600" dirty="0">
                <a:solidFill>
                  <a:srgbClr val="C00000"/>
                </a:solidFill>
              </a:rPr>
              <a:t>Perché è necessario cambiare modello di economia?</a:t>
            </a:r>
          </a:p>
        </p:txBody>
      </p:sp>
      <p:pic>
        <p:nvPicPr>
          <p:cNvPr id="8" name="Immagine 2">
            <a:extLst>
              <a:ext uri="{FF2B5EF4-FFF2-40B4-BE49-F238E27FC236}">
                <a16:creationId xmlns:a16="http://schemas.microsoft.com/office/drawing/2014/main" id="{76C82ED5-00A7-4711-976B-B9C1D15F6496}"/>
              </a:ext>
            </a:extLst>
          </p:cNvPr>
          <p:cNvPicPr>
            <a:picLocks noChangeAspect="1"/>
          </p:cNvPicPr>
          <p:nvPr/>
        </p:nvPicPr>
        <p:blipFill>
          <a:blip r:embed="rId3"/>
          <a:srcRect/>
          <a:stretch>
            <a:fillRect/>
          </a:stretch>
        </p:blipFill>
        <p:spPr>
          <a:xfrm>
            <a:off x="520995" y="731264"/>
            <a:ext cx="9585564" cy="5075805"/>
          </a:xfrm>
          <a:prstGeom prst="rect">
            <a:avLst/>
          </a:prstGeom>
          <a:noFill/>
          <a:ln cap="flat">
            <a:noFill/>
          </a:ln>
        </p:spPr>
      </p:pic>
      <p:sp>
        <p:nvSpPr>
          <p:cNvPr id="2" name="CasellaDiTesto 1">
            <a:extLst>
              <a:ext uri="{FF2B5EF4-FFF2-40B4-BE49-F238E27FC236}">
                <a16:creationId xmlns:a16="http://schemas.microsoft.com/office/drawing/2014/main" id="{27EC6A65-0A9A-4249-DD18-7F5A58156B0F}"/>
              </a:ext>
            </a:extLst>
          </p:cNvPr>
          <p:cNvSpPr txBox="1"/>
          <p:nvPr/>
        </p:nvSpPr>
        <p:spPr>
          <a:xfrm>
            <a:off x="5675161" y="5758833"/>
            <a:ext cx="4294093" cy="292388"/>
          </a:xfrm>
          <a:prstGeom prst="rect">
            <a:avLst/>
          </a:prstGeom>
          <a:noFill/>
        </p:spPr>
        <p:txBody>
          <a:bodyPr wrap="square" rtlCol="0">
            <a:spAutoFit/>
          </a:bodyPr>
          <a:lstStyle/>
          <a:p>
            <a:pPr algn="just"/>
            <a:r>
              <a:rPr lang="it-IT" sz="1300" dirty="0"/>
              <a:t>Fonte: Global Footprint Network (2010); UNDP (2009</a:t>
            </a:r>
          </a:p>
        </p:txBody>
      </p:sp>
      <p:sp>
        <p:nvSpPr>
          <p:cNvPr id="3" name="CasellaDiTesto 2">
            <a:extLst>
              <a:ext uri="{FF2B5EF4-FFF2-40B4-BE49-F238E27FC236}">
                <a16:creationId xmlns:a16="http://schemas.microsoft.com/office/drawing/2014/main" id="{5BB6A072-3E18-1797-DA9B-FC9B802EF3E7}"/>
              </a:ext>
            </a:extLst>
          </p:cNvPr>
          <p:cNvSpPr txBox="1"/>
          <p:nvPr/>
        </p:nvSpPr>
        <p:spPr>
          <a:xfrm>
            <a:off x="9929766" y="2817611"/>
            <a:ext cx="2249488" cy="830997"/>
          </a:xfrm>
          <a:prstGeom prst="rect">
            <a:avLst/>
          </a:prstGeom>
          <a:noFill/>
        </p:spPr>
        <p:txBody>
          <a:bodyPr wrap="square" rtlCol="0">
            <a:spAutoFit/>
          </a:bodyPr>
          <a:lstStyle/>
          <a:p>
            <a:pPr algn="ctr"/>
            <a:r>
              <a:rPr lang="it-IT" sz="2400" b="1" dirty="0"/>
              <a:t>Modello insostenibile</a:t>
            </a:r>
          </a:p>
        </p:txBody>
      </p:sp>
      <p:sp>
        <p:nvSpPr>
          <p:cNvPr id="6" name="CasellaDiTesto 5">
            <a:extLst>
              <a:ext uri="{FF2B5EF4-FFF2-40B4-BE49-F238E27FC236}">
                <a16:creationId xmlns:a16="http://schemas.microsoft.com/office/drawing/2014/main" id="{E01D0B07-A348-2D04-6687-23A8D78F03F0}"/>
              </a:ext>
            </a:extLst>
          </p:cNvPr>
          <p:cNvSpPr txBox="1"/>
          <p:nvPr/>
        </p:nvSpPr>
        <p:spPr>
          <a:xfrm>
            <a:off x="2397580" y="6963891"/>
            <a:ext cx="5635004" cy="369332"/>
          </a:xfrm>
          <a:prstGeom prst="rect">
            <a:avLst/>
          </a:prstGeom>
          <a:noFill/>
        </p:spPr>
        <p:txBody>
          <a:bodyPr wrap="square" rtlCol="0">
            <a:spAutoFit/>
          </a:bodyPr>
          <a:lstStyle/>
          <a:p>
            <a:r>
              <a:rPr lang="it-IT" dirty="0">
                <a:solidFill>
                  <a:schemeClr val="bg1"/>
                </a:solidFill>
              </a:rPr>
              <a:t>Percorso formativo – Laboratori di Economia circolare</a:t>
            </a:r>
          </a:p>
        </p:txBody>
      </p:sp>
      <p:sp>
        <p:nvSpPr>
          <p:cNvPr id="4" name="AutoShape 18">
            <a:extLst>
              <a:ext uri="{FF2B5EF4-FFF2-40B4-BE49-F238E27FC236}">
                <a16:creationId xmlns:a16="http://schemas.microsoft.com/office/drawing/2014/main" id="{239B8BB8-45AE-3D44-5C48-648D5973C87A}"/>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5" name="TextBox 19">
            <a:extLst>
              <a:ext uri="{FF2B5EF4-FFF2-40B4-BE49-F238E27FC236}">
                <a16:creationId xmlns:a16="http://schemas.microsoft.com/office/drawing/2014/main" id="{005F451A-193C-453E-0C8A-29F8E2F1F4A3}"/>
              </a:ext>
            </a:extLst>
          </p:cNvPr>
          <p:cNvSpPr txBox="1"/>
          <p:nvPr/>
        </p:nvSpPr>
        <p:spPr>
          <a:xfrm>
            <a:off x="665175" y="6192087"/>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9" name="Immagine 1">
            <a:extLst>
              <a:ext uri="{FF2B5EF4-FFF2-40B4-BE49-F238E27FC236}">
                <a16:creationId xmlns:a16="http://schemas.microsoft.com/office/drawing/2014/main" id="{911A30A2-804A-AC37-CFA2-0ABA661E5954}"/>
              </a:ext>
            </a:extLst>
          </p:cNvPr>
          <p:cNvPicPr>
            <a:picLocks noChangeAspect="1" noChangeArrowheads="1"/>
          </p:cNvPicPr>
          <p:nvPr/>
        </p:nvPicPr>
        <p:blipFill>
          <a:blip r:embed="rId4">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103853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asellaDiTesto 1">
            <a:extLst>
              <a:ext uri="{FF2B5EF4-FFF2-40B4-BE49-F238E27FC236}">
                <a16:creationId xmlns:a16="http://schemas.microsoft.com/office/drawing/2014/main" id="{27EC6A65-0A9A-4249-DD18-7F5A58156B0F}"/>
              </a:ext>
            </a:extLst>
          </p:cNvPr>
          <p:cNvSpPr txBox="1"/>
          <p:nvPr/>
        </p:nvSpPr>
        <p:spPr>
          <a:xfrm>
            <a:off x="7644770" y="6181321"/>
            <a:ext cx="3223050" cy="307777"/>
          </a:xfrm>
          <a:prstGeom prst="rect">
            <a:avLst/>
          </a:prstGeom>
          <a:noFill/>
        </p:spPr>
        <p:txBody>
          <a:bodyPr wrap="square" rtlCol="0">
            <a:spAutoFit/>
          </a:bodyPr>
          <a:lstStyle/>
          <a:p>
            <a:pPr algn="just"/>
            <a:r>
              <a:rPr lang="it-IT" sz="1400" dirty="0"/>
              <a:t>Fonte: Global Footprint Network (2018)</a:t>
            </a:r>
          </a:p>
        </p:txBody>
      </p:sp>
      <p:pic>
        <p:nvPicPr>
          <p:cNvPr id="4" name="Immagine 3">
            <a:extLst>
              <a:ext uri="{FF2B5EF4-FFF2-40B4-BE49-F238E27FC236}">
                <a16:creationId xmlns:a16="http://schemas.microsoft.com/office/drawing/2014/main" id="{3BFC7FC6-0BC6-E641-3577-92AE776F0E48}"/>
              </a:ext>
            </a:extLst>
          </p:cNvPr>
          <p:cNvPicPr>
            <a:picLocks noChangeAspect="1"/>
          </p:cNvPicPr>
          <p:nvPr/>
        </p:nvPicPr>
        <p:blipFill rotWithShape="1">
          <a:blip r:embed="rId3"/>
          <a:srcRect l="4211" t="13258" r="2105" b="5299"/>
          <a:stretch/>
        </p:blipFill>
        <p:spPr>
          <a:xfrm>
            <a:off x="314140" y="919586"/>
            <a:ext cx="6953850" cy="3398793"/>
          </a:xfrm>
          <a:prstGeom prst="rect">
            <a:avLst/>
          </a:prstGeom>
        </p:spPr>
      </p:pic>
      <p:pic>
        <p:nvPicPr>
          <p:cNvPr id="9" name="Immagine 8">
            <a:extLst>
              <a:ext uri="{FF2B5EF4-FFF2-40B4-BE49-F238E27FC236}">
                <a16:creationId xmlns:a16="http://schemas.microsoft.com/office/drawing/2014/main" id="{69759310-6BD5-0133-F96A-7147052EB177}"/>
              </a:ext>
            </a:extLst>
          </p:cNvPr>
          <p:cNvPicPr>
            <a:picLocks noChangeAspect="1"/>
          </p:cNvPicPr>
          <p:nvPr/>
        </p:nvPicPr>
        <p:blipFill rotWithShape="1">
          <a:blip r:embed="rId4"/>
          <a:srcRect l="9211" t="53276" r="10385" b="5534"/>
          <a:stretch/>
        </p:blipFill>
        <p:spPr>
          <a:xfrm>
            <a:off x="1076983" y="4365834"/>
            <a:ext cx="5773512" cy="1662865"/>
          </a:xfrm>
          <a:prstGeom prst="rect">
            <a:avLst/>
          </a:prstGeom>
        </p:spPr>
      </p:pic>
      <p:sp>
        <p:nvSpPr>
          <p:cNvPr id="3" name="CasellaDiTesto 2">
            <a:extLst>
              <a:ext uri="{FF2B5EF4-FFF2-40B4-BE49-F238E27FC236}">
                <a16:creationId xmlns:a16="http://schemas.microsoft.com/office/drawing/2014/main" id="{3936B739-35C8-F902-82C1-DA7C3E91035F}"/>
              </a:ext>
            </a:extLst>
          </p:cNvPr>
          <p:cNvSpPr txBox="1"/>
          <p:nvPr/>
        </p:nvSpPr>
        <p:spPr>
          <a:xfrm>
            <a:off x="8148934" y="1341709"/>
            <a:ext cx="2718886" cy="2554545"/>
          </a:xfrm>
          <a:prstGeom prst="rect">
            <a:avLst/>
          </a:prstGeom>
          <a:noFill/>
        </p:spPr>
        <p:txBody>
          <a:bodyPr wrap="square" rtlCol="0">
            <a:spAutoFit/>
          </a:bodyPr>
          <a:lstStyle/>
          <a:p>
            <a:pPr algn="ctr"/>
            <a:r>
              <a:rPr lang="it-IT" sz="2000" dirty="0"/>
              <a:t>I dati più aggiornati disponibili grazie al Global Footprint Network mostrano quali paesi sono in deficit di </a:t>
            </a:r>
            <a:r>
              <a:rPr lang="it-IT" sz="2000" dirty="0" err="1"/>
              <a:t>biocapacità</a:t>
            </a:r>
            <a:r>
              <a:rPr lang="it-IT" sz="2000" dirty="0"/>
              <a:t> e quali invece ne hanno riserva</a:t>
            </a:r>
          </a:p>
        </p:txBody>
      </p:sp>
      <p:sp>
        <p:nvSpPr>
          <p:cNvPr id="6" name="CasellaDiTesto 5">
            <a:extLst>
              <a:ext uri="{FF2B5EF4-FFF2-40B4-BE49-F238E27FC236}">
                <a16:creationId xmlns:a16="http://schemas.microsoft.com/office/drawing/2014/main" id="{D949F478-19D9-0B05-C4E2-CD1264185079}"/>
              </a:ext>
            </a:extLst>
          </p:cNvPr>
          <p:cNvSpPr txBox="1"/>
          <p:nvPr/>
        </p:nvSpPr>
        <p:spPr>
          <a:xfrm>
            <a:off x="8329473" y="4145634"/>
            <a:ext cx="2823411" cy="954107"/>
          </a:xfrm>
          <a:prstGeom prst="rect">
            <a:avLst/>
          </a:prstGeom>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it-IT" sz="2800" b="1" dirty="0"/>
              <a:t>Forti disequilibri</a:t>
            </a:r>
          </a:p>
        </p:txBody>
      </p:sp>
      <p:sp>
        <p:nvSpPr>
          <p:cNvPr id="10" name="Titolo 1">
            <a:extLst>
              <a:ext uri="{FF2B5EF4-FFF2-40B4-BE49-F238E27FC236}">
                <a16:creationId xmlns:a16="http://schemas.microsoft.com/office/drawing/2014/main" id="{C25F0797-5FA7-B861-71EE-21FB6848182F}"/>
              </a:ext>
            </a:extLst>
          </p:cNvPr>
          <p:cNvSpPr>
            <a:spLocks noGrp="1"/>
          </p:cNvSpPr>
          <p:nvPr>
            <p:ph type="title"/>
          </p:nvPr>
        </p:nvSpPr>
        <p:spPr>
          <a:xfrm>
            <a:off x="115186" y="-44385"/>
            <a:ext cx="11961627" cy="1069514"/>
          </a:xfrm>
        </p:spPr>
        <p:txBody>
          <a:bodyPr>
            <a:normAutofit fontScale="90000"/>
          </a:bodyPr>
          <a:lstStyle/>
          <a:p>
            <a:pPr algn="ctr"/>
            <a:r>
              <a:rPr lang="it-IT" sz="4000" dirty="0">
                <a:solidFill>
                  <a:srgbClr val="C00000"/>
                </a:solidFill>
              </a:rPr>
              <a:t>Perché è necessario cambiare modello di economia?</a:t>
            </a:r>
          </a:p>
        </p:txBody>
      </p:sp>
      <p:sp>
        <p:nvSpPr>
          <p:cNvPr id="11" name="AutoShape 18">
            <a:extLst>
              <a:ext uri="{FF2B5EF4-FFF2-40B4-BE49-F238E27FC236}">
                <a16:creationId xmlns:a16="http://schemas.microsoft.com/office/drawing/2014/main" id="{6502759F-CBF8-C19F-C579-86A1E0E3FAFC}"/>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12" name="TextBox 19">
            <a:extLst>
              <a:ext uri="{FF2B5EF4-FFF2-40B4-BE49-F238E27FC236}">
                <a16:creationId xmlns:a16="http://schemas.microsoft.com/office/drawing/2014/main" id="{F39B8484-560E-BA02-EAF0-CDBF2D264A5D}"/>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13" name="Immagine 1">
            <a:extLst>
              <a:ext uri="{FF2B5EF4-FFF2-40B4-BE49-F238E27FC236}">
                <a16:creationId xmlns:a16="http://schemas.microsoft.com/office/drawing/2014/main" id="{DC7AA1FD-0D84-E001-68F4-D0DBEF4CDBA2}"/>
              </a:ext>
            </a:extLst>
          </p:cNvPr>
          <p:cNvPicPr>
            <a:picLocks noChangeAspect="1" noChangeArrowheads="1"/>
          </p:cNvPicPr>
          <p:nvPr/>
        </p:nvPicPr>
        <p:blipFill>
          <a:blip r:embed="rId5">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57336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1">
            <a:extLst>
              <a:ext uri="{FF2B5EF4-FFF2-40B4-BE49-F238E27FC236}">
                <a16:creationId xmlns:a16="http://schemas.microsoft.com/office/drawing/2014/main" id="{04C7171D-FF69-307F-A7D8-1C9F4A3E0B19}"/>
              </a:ext>
            </a:extLst>
          </p:cNvPr>
          <p:cNvSpPr>
            <a:spLocks noGrp="1"/>
          </p:cNvSpPr>
          <p:nvPr>
            <p:ph type="title"/>
          </p:nvPr>
        </p:nvSpPr>
        <p:spPr>
          <a:xfrm>
            <a:off x="2474480" y="0"/>
            <a:ext cx="7524328" cy="1069514"/>
          </a:xfrm>
        </p:spPr>
        <p:txBody>
          <a:bodyPr>
            <a:normAutofit/>
          </a:bodyPr>
          <a:lstStyle/>
          <a:p>
            <a:pPr algn="ctr"/>
            <a:r>
              <a:rPr lang="it-IT" dirty="0">
                <a:solidFill>
                  <a:srgbClr val="C00000"/>
                </a:solidFill>
              </a:rPr>
              <a:t>Un contesto (in)sostenibile</a:t>
            </a:r>
          </a:p>
        </p:txBody>
      </p:sp>
      <p:sp>
        <p:nvSpPr>
          <p:cNvPr id="2" name="AutoShape 18">
            <a:extLst>
              <a:ext uri="{FF2B5EF4-FFF2-40B4-BE49-F238E27FC236}">
                <a16:creationId xmlns:a16="http://schemas.microsoft.com/office/drawing/2014/main" id="{6B4AE6E2-DB14-E4FA-5BCE-AFE91A37B71B}"/>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3" name="TextBox 19">
            <a:extLst>
              <a:ext uri="{FF2B5EF4-FFF2-40B4-BE49-F238E27FC236}">
                <a16:creationId xmlns:a16="http://schemas.microsoft.com/office/drawing/2014/main" id="{7CC5F5C3-131F-D6C7-EE59-53FC964FDC15}"/>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4" name="Immagine 1">
            <a:extLst>
              <a:ext uri="{FF2B5EF4-FFF2-40B4-BE49-F238E27FC236}">
                <a16:creationId xmlns:a16="http://schemas.microsoft.com/office/drawing/2014/main" id="{E58B8263-7D8A-171B-01A9-F4E099C87F17}"/>
              </a:ext>
            </a:extLst>
          </p:cNvPr>
          <p:cNvPicPr>
            <a:picLocks noChangeAspect="1" noChangeArrowheads="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asellaDiTesto 7">
            <a:extLst>
              <a:ext uri="{FF2B5EF4-FFF2-40B4-BE49-F238E27FC236}">
                <a16:creationId xmlns:a16="http://schemas.microsoft.com/office/drawing/2014/main" id="{5E173646-25DA-3002-8051-D52086FAE46E}"/>
              </a:ext>
            </a:extLst>
          </p:cNvPr>
          <p:cNvSpPr txBox="1"/>
          <p:nvPr/>
        </p:nvSpPr>
        <p:spPr>
          <a:xfrm>
            <a:off x="665174" y="1921012"/>
            <a:ext cx="3440016" cy="3785652"/>
          </a:xfrm>
          <a:prstGeom prst="rect">
            <a:avLst/>
          </a:prstGeom>
          <a:noFill/>
        </p:spPr>
        <p:txBody>
          <a:bodyPr wrap="square">
            <a:spAutoFit/>
          </a:bodyPr>
          <a:lstStyle/>
          <a:p>
            <a:pPr marL="342900" indent="-342900" algn="just">
              <a:buFont typeface="Wingdings" pitchFamily="2" charset="2"/>
              <a:buChar char="ü"/>
            </a:pPr>
            <a:r>
              <a:rPr lang="it-IT" sz="2000" dirty="0">
                <a:solidFill>
                  <a:schemeClr val="tx1"/>
                </a:solidFill>
              </a:rPr>
              <a:t>Risorse del Pianeta limitate </a:t>
            </a:r>
          </a:p>
          <a:p>
            <a:pPr marL="342900" indent="-342900" algn="just">
              <a:buFont typeface="Wingdings" pitchFamily="2" charset="2"/>
              <a:buChar char="ü"/>
            </a:pPr>
            <a:r>
              <a:rPr lang="it-IT" sz="2000" dirty="0">
                <a:solidFill>
                  <a:schemeClr val="tx1"/>
                </a:solidFill>
              </a:rPr>
              <a:t>Danni al capitale naturale e alla sua capacita di generare servizi eco-sistemici </a:t>
            </a:r>
          </a:p>
          <a:p>
            <a:pPr marL="342900" indent="-342900" algn="just">
              <a:buFont typeface="Wingdings" pitchFamily="2" charset="2"/>
              <a:buChar char="ü"/>
            </a:pPr>
            <a:r>
              <a:rPr lang="it-IT" sz="2000" dirty="0">
                <a:solidFill>
                  <a:schemeClr val="tx1"/>
                </a:solidFill>
              </a:rPr>
              <a:t>Aumento della domanda di alcuni materiali a causa del cambiamento tecnologico ed energetico</a:t>
            </a:r>
          </a:p>
          <a:p>
            <a:pPr marL="342900" indent="-342900" algn="just">
              <a:buFont typeface="Wingdings" pitchFamily="2" charset="2"/>
              <a:buChar char="ü"/>
            </a:pPr>
            <a:r>
              <a:rPr lang="it-IT" sz="2000" dirty="0">
                <a:solidFill>
                  <a:schemeClr val="tx1"/>
                </a:solidFill>
              </a:rPr>
              <a:t>Aumento del costo delle materie prime</a:t>
            </a:r>
          </a:p>
        </p:txBody>
      </p:sp>
      <p:pic>
        <p:nvPicPr>
          <p:cNvPr id="9" name="Immagine 8">
            <a:extLst>
              <a:ext uri="{FF2B5EF4-FFF2-40B4-BE49-F238E27FC236}">
                <a16:creationId xmlns:a16="http://schemas.microsoft.com/office/drawing/2014/main" id="{90EC5B31-6D49-69AD-6735-B6B0D5622631}"/>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4557545" y="1681725"/>
            <a:ext cx="7058533" cy="4058243"/>
          </a:xfrm>
          <a:prstGeom prst="rect">
            <a:avLst/>
          </a:prstGeom>
        </p:spPr>
      </p:pic>
      <p:sp>
        <p:nvSpPr>
          <p:cNvPr id="10" name="TextBox 17">
            <a:extLst>
              <a:ext uri="{FF2B5EF4-FFF2-40B4-BE49-F238E27FC236}">
                <a16:creationId xmlns:a16="http://schemas.microsoft.com/office/drawing/2014/main" id="{8A176E37-BABD-789A-EBD1-B7ECB7280109}"/>
              </a:ext>
            </a:extLst>
          </p:cNvPr>
          <p:cNvSpPr txBox="1"/>
          <p:nvPr/>
        </p:nvSpPr>
        <p:spPr>
          <a:xfrm>
            <a:off x="1143001" y="851498"/>
            <a:ext cx="9311681" cy="726161"/>
          </a:xfrm>
          <a:prstGeom prst="rect">
            <a:avLst/>
          </a:prstGeom>
        </p:spPr>
        <p:txBody>
          <a:bodyPr wrap="square" lIns="0" tIns="0" rIns="0" bIns="0" rtlCol="0" anchor="t">
            <a:spAutoFit/>
          </a:bodyPr>
          <a:lstStyle/>
          <a:p>
            <a:pPr>
              <a:lnSpc>
                <a:spcPts val="6720"/>
              </a:lnSpc>
            </a:pPr>
            <a:r>
              <a:rPr lang="en-US" sz="2800" dirty="0" err="1">
                <a:solidFill>
                  <a:srgbClr val="192954"/>
                </a:solidFill>
                <a:latin typeface="Kollektif Bold"/>
              </a:rPr>
              <a:t>Necessità</a:t>
            </a:r>
            <a:r>
              <a:rPr lang="en-US" sz="2800" dirty="0">
                <a:solidFill>
                  <a:srgbClr val="192954"/>
                </a:solidFill>
                <a:latin typeface="Kollektif Bold"/>
              </a:rPr>
              <a:t> di </a:t>
            </a:r>
            <a:r>
              <a:rPr lang="en-US" sz="2800" dirty="0" err="1">
                <a:solidFill>
                  <a:srgbClr val="192954"/>
                </a:solidFill>
                <a:latin typeface="Kollektif Bold"/>
              </a:rPr>
              <a:t>disaccopiare</a:t>
            </a:r>
            <a:r>
              <a:rPr lang="en-US" sz="2800" dirty="0">
                <a:solidFill>
                  <a:srgbClr val="192954"/>
                </a:solidFill>
                <a:latin typeface="Kollektif Bold"/>
              </a:rPr>
              <a:t> la </a:t>
            </a:r>
            <a:r>
              <a:rPr lang="en-US" sz="2800" dirty="0" err="1">
                <a:solidFill>
                  <a:srgbClr val="192954"/>
                </a:solidFill>
                <a:latin typeface="Kollektif Bold"/>
              </a:rPr>
              <a:t>crescita</a:t>
            </a:r>
            <a:r>
              <a:rPr lang="en-US" sz="2800" dirty="0">
                <a:solidFill>
                  <a:srgbClr val="192954"/>
                </a:solidFill>
                <a:latin typeface="Kollektif Bold"/>
              </a:rPr>
              <a:t> </a:t>
            </a:r>
            <a:r>
              <a:rPr lang="en-US" sz="2800" dirty="0" err="1">
                <a:solidFill>
                  <a:srgbClr val="192954"/>
                </a:solidFill>
                <a:latin typeface="Kollektif Bold"/>
              </a:rPr>
              <a:t>dall’uso</a:t>
            </a:r>
            <a:r>
              <a:rPr lang="en-US" sz="2800" dirty="0">
                <a:solidFill>
                  <a:srgbClr val="192954"/>
                </a:solidFill>
                <a:latin typeface="Kollektif Bold"/>
              </a:rPr>
              <a:t> </a:t>
            </a:r>
            <a:r>
              <a:rPr lang="en-US" sz="2800" dirty="0" err="1">
                <a:solidFill>
                  <a:srgbClr val="192954"/>
                </a:solidFill>
                <a:latin typeface="Kollektif Bold"/>
              </a:rPr>
              <a:t>delle</a:t>
            </a:r>
            <a:r>
              <a:rPr lang="en-US" sz="2800" dirty="0">
                <a:solidFill>
                  <a:srgbClr val="192954"/>
                </a:solidFill>
                <a:latin typeface="Kollektif Bold"/>
              </a:rPr>
              <a:t> </a:t>
            </a:r>
            <a:r>
              <a:rPr lang="en-US" sz="2800" dirty="0" err="1">
                <a:solidFill>
                  <a:srgbClr val="192954"/>
                </a:solidFill>
                <a:latin typeface="Kollektif Bold"/>
              </a:rPr>
              <a:t>risorse</a:t>
            </a:r>
            <a:r>
              <a:rPr lang="en-US" sz="2800" dirty="0">
                <a:solidFill>
                  <a:srgbClr val="192954"/>
                </a:solidFill>
                <a:latin typeface="Kollektif Bold"/>
              </a:rPr>
              <a:t> </a:t>
            </a:r>
          </a:p>
        </p:txBody>
      </p:sp>
    </p:spTree>
    <p:extLst>
      <p:ext uri="{BB962C8B-B14F-4D97-AF65-F5344CB8AC3E}">
        <p14:creationId xmlns:p14="http://schemas.microsoft.com/office/powerpoint/2010/main" val="31313983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DB69F841-F5EA-3141-9785-C6192CCDC3A5}"/>
              </a:ext>
            </a:extLst>
          </p:cNvPr>
          <p:cNvSpPr>
            <a:spLocks noGrp="1"/>
          </p:cNvSpPr>
          <p:nvPr>
            <p:ph idx="1"/>
          </p:nvPr>
        </p:nvSpPr>
        <p:spPr>
          <a:xfrm>
            <a:off x="2431575" y="1521201"/>
            <a:ext cx="7570177" cy="460648"/>
          </a:xfrm>
        </p:spPr>
        <p:txBody>
          <a:bodyPr>
            <a:noAutofit/>
          </a:bodyPr>
          <a:lstStyle/>
          <a:p>
            <a:pPr algn="ctr"/>
            <a:r>
              <a:rPr lang="it-IT" sz="2400" dirty="0">
                <a:solidFill>
                  <a:srgbClr val="FF0000"/>
                </a:solidFill>
              </a:rPr>
              <a:t>Si inizia a capire che l’inquinamento è uno spreco di risorse</a:t>
            </a:r>
          </a:p>
        </p:txBody>
      </p:sp>
      <p:sp>
        <p:nvSpPr>
          <p:cNvPr id="5" name="Segnaposto contenuto 2">
            <a:extLst>
              <a:ext uri="{FF2B5EF4-FFF2-40B4-BE49-F238E27FC236}">
                <a16:creationId xmlns:a16="http://schemas.microsoft.com/office/drawing/2014/main" id="{1BE898C6-196F-F542-AFD0-C6253DEBA9A4}"/>
              </a:ext>
            </a:extLst>
          </p:cNvPr>
          <p:cNvSpPr txBox="1">
            <a:spLocks/>
          </p:cNvSpPr>
          <p:nvPr/>
        </p:nvSpPr>
        <p:spPr>
          <a:xfrm>
            <a:off x="3235065" y="2148760"/>
            <a:ext cx="8538720" cy="3875547"/>
          </a:xfrm>
          <a:prstGeom prst="rect">
            <a:avLst/>
          </a:prstGeom>
        </p:spPr>
        <p:txBody>
          <a:bodyPr vert="horz" lIns="91440" tIns="45720" rIns="91440" bIns="45720" rtlCol="0" anchor="ctr">
            <a:normAutofit/>
          </a:bodyPr>
          <a:lstStyle>
            <a:lvl1pPr marL="0" indent="0" algn="l" defTabSz="457200" rtl="0" eaLnBrk="1" latinLnBrk="0" hangingPunct="1">
              <a:spcBef>
                <a:spcPct val="20000"/>
              </a:spcBef>
              <a:buFont typeface="Arial"/>
              <a:buNone/>
              <a:defRPr sz="2000" kern="1200">
                <a:solidFill>
                  <a:schemeClr val="tx1">
                    <a:lumMod val="75000"/>
                    <a:lumOff val="25000"/>
                  </a:schemeClr>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gn="ctr"/>
            <a:r>
              <a:rPr lang="en-US" i="1" dirty="0">
                <a:solidFill>
                  <a:schemeClr val="tx1"/>
                </a:solidFill>
                <a:latin typeface="Calibri" panose="020F0502020204030204" pitchFamily="34" charset="0"/>
              </a:rPr>
              <a:t>“</a:t>
            </a:r>
            <a:r>
              <a:rPr lang="it-IT" i="1" dirty="0"/>
              <a:t>L’inquinamento è una forma di </a:t>
            </a:r>
            <a:r>
              <a:rPr lang="it-IT" b="1" i="1" dirty="0"/>
              <a:t>spreco economico</a:t>
            </a:r>
            <a:r>
              <a:rPr lang="it-IT" i="1" dirty="0"/>
              <a:t>, che implica l’</a:t>
            </a:r>
            <a:r>
              <a:rPr lang="it-IT" b="1" i="1" dirty="0"/>
              <a:t>utilizzo non necessario, inefficiente o incompleto di risorse</a:t>
            </a:r>
            <a:r>
              <a:rPr lang="it-IT" i="1" dirty="0"/>
              <a:t>. Spesso le emissioni sono un segnale di inefficienza, e impongono a un’organizzazione il compimento di attività che non generano valore, quali la gestione, lo stoccaggio e lo smaltimento dei rifiuti prodotti.</a:t>
            </a:r>
          </a:p>
          <a:p>
            <a:pPr algn="ctr"/>
            <a:r>
              <a:rPr lang="it-IT" i="1" dirty="0"/>
              <a:t>Alla base di sforzi di riduzione degli sprechi e di massimizzazione del profitto vi sono alcuni princìpi comuni, quali l’</a:t>
            </a:r>
            <a:r>
              <a:rPr lang="it-IT" b="1" i="1" dirty="0"/>
              <a:t>uso efficiente degli input</a:t>
            </a:r>
            <a:r>
              <a:rPr lang="it-IT" i="1" dirty="0"/>
              <a:t>, la </a:t>
            </a:r>
            <a:r>
              <a:rPr lang="it-IT" b="1" i="1" dirty="0"/>
              <a:t>sostituzione dei materiali </a:t>
            </a:r>
            <a:r>
              <a:rPr lang="it-IT" i="1" dirty="0"/>
              <a:t>e la minimizzazione delle attività non necessarie</a:t>
            </a:r>
            <a:r>
              <a:rPr lang="en-US" i="1" dirty="0">
                <a:solidFill>
                  <a:schemeClr val="tx1"/>
                </a:solidFill>
                <a:latin typeface="Calibri" panose="020F0502020204030204" pitchFamily="34" charset="0"/>
              </a:rPr>
              <a:t>”.</a:t>
            </a:r>
            <a:endParaRPr lang="en-US" i="1" dirty="0">
              <a:latin typeface="Calibri" panose="020F0502020204030204" pitchFamily="34" charset="0"/>
            </a:endParaRPr>
          </a:p>
          <a:p>
            <a:pPr algn="ctr"/>
            <a:r>
              <a:rPr lang="it-IT" sz="1600" dirty="0">
                <a:solidFill>
                  <a:schemeClr val="tx1"/>
                </a:solidFill>
              </a:rPr>
              <a:t>Michael R. Porter, 1995</a:t>
            </a:r>
          </a:p>
        </p:txBody>
      </p:sp>
      <p:pic>
        <p:nvPicPr>
          <p:cNvPr id="6" name="Picture 6" descr="http://www.hickerphoto.com/images/1024/air-pollution_27061.jpg">
            <a:extLst>
              <a:ext uri="{FF2B5EF4-FFF2-40B4-BE49-F238E27FC236}">
                <a16:creationId xmlns:a16="http://schemas.microsoft.com/office/drawing/2014/main" id="{A71F1BA3-FBA5-5C4F-B30B-47D537DDEB3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5505"/>
          <a:stretch/>
        </p:blipFill>
        <p:spPr bwMode="auto">
          <a:xfrm>
            <a:off x="418215" y="1948522"/>
            <a:ext cx="2816850" cy="3714634"/>
          </a:xfrm>
          <a:prstGeom prst="rect">
            <a:avLst/>
          </a:prstGeom>
          <a:noFill/>
          <a:extLst>
            <a:ext uri="{909E8E84-426E-40DD-AFC4-6F175D3DCCD1}">
              <a14:hiddenFill xmlns:a14="http://schemas.microsoft.com/office/drawing/2010/main">
                <a:solidFill>
                  <a:srgbClr val="FFFFFF"/>
                </a:solidFill>
              </a14:hiddenFill>
            </a:ext>
          </a:extLst>
        </p:spPr>
      </p:pic>
      <p:pic>
        <p:nvPicPr>
          <p:cNvPr id="7" name="Immagine 6">
            <a:extLst>
              <a:ext uri="{FF2B5EF4-FFF2-40B4-BE49-F238E27FC236}">
                <a16:creationId xmlns:a16="http://schemas.microsoft.com/office/drawing/2014/main" id="{CD68EEC3-2624-B440-BABF-D87CD0220BE3}"/>
              </a:ext>
            </a:extLst>
          </p:cNvPr>
          <p:cNvPicPr>
            <a:picLocks noChangeAspect="1"/>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1131093" y="3682515"/>
            <a:ext cx="509999" cy="813708"/>
          </a:xfrm>
          <a:prstGeom prst="rect">
            <a:avLst/>
          </a:prstGeom>
        </p:spPr>
      </p:pic>
      <p:pic>
        <p:nvPicPr>
          <p:cNvPr id="8" name="Immagine 7">
            <a:extLst>
              <a:ext uri="{FF2B5EF4-FFF2-40B4-BE49-F238E27FC236}">
                <a16:creationId xmlns:a16="http://schemas.microsoft.com/office/drawing/2014/main" id="{DA8CFE26-22B3-814C-A46D-E91418EB3363}"/>
              </a:ext>
            </a:extLst>
          </p:cNvPr>
          <p:cNvPicPr>
            <a:picLocks noChangeAspect="1"/>
          </p:cNvPicPr>
          <p:nvPr/>
        </p:nvPicPr>
        <p:blipFill>
          <a:blip r:embed="rId5"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1617223" y="3673020"/>
            <a:ext cx="219797" cy="350686"/>
          </a:xfrm>
          <a:prstGeom prst="rect">
            <a:avLst/>
          </a:prstGeom>
        </p:spPr>
      </p:pic>
      <p:pic>
        <p:nvPicPr>
          <p:cNvPr id="9" name="Immagine 8">
            <a:extLst>
              <a:ext uri="{FF2B5EF4-FFF2-40B4-BE49-F238E27FC236}">
                <a16:creationId xmlns:a16="http://schemas.microsoft.com/office/drawing/2014/main" id="{8AA5C2DD-7F7A-574C-926E-BF4CF25AC01E}"/>
              </a:ext>
            </a:extLst>
          </p:cNvPr>
          <p:cNvPicPr>
            <a:picLocks noChangeAspect="1"/>
          </p:cNvPicPr>
          <p:nvPr/>
        </p:nvPicPr>
        <p:blipFill>
          <a:blip r:embed="rId6"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2058367" y="2869885"/>
            <a:ext cx="328785" cy="524581"/>
          </a:xfrm>
          <a:prstGeom prst="rect">
            <a:avLst/>
          </a:prstGeom>
        </p:spPr>
      </p:pic>
      <p:pic>
        <p:nvPicPr>
          <p:cNvPr id="10" name="Immagine 9">
            <a:extLst>
              <a:ext uri="{FF2B5EF4-FFF2-40B4-BE49-F238E27FC236}">
                <a16:creationId xmlns:a16="http://schemas.microsoft.com/office/drawing/2014/main" id="{813F6C46-76C4-714F-AC45-53A346BF3847}"/>
              </a:ext>
            </a:extLst>
          </p:cNvPr>
          <p:cNvPicPr>
            <a:picLocks noChangeAspect="1"/>
          </p:cNvPicPr>
          <p:nvPr/>
        </p:nvPicPr>
        <p:blipFill>
          <a:blip r:embed="rId7"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2303484" y="3899549"/>
            <a:ext cx="290189" cy="462998"/>
          </a:xfrm>
          <a:prstGeom prst="rect">
            <a:avLst/>
          </a:prstGeom>
        </p:spPr>
      </p:pic>
      <p:pic>
        <p:nvPicPr>
          <p:cNvPr id="11" name="Immagine 10">
            <a:extLst>
              <a:ext uri="{FF2B5EF4-FFF2-40B4-BE49-F238E27FC236}">
                <a16:creationId xmlns:a16="http://schemas.microsoft.com/office/drawing/2014/main" id="{2A61D3FF-A325-5745-A34F-3CEEEF0C7E82}"/>
              </a:ext>
            </a:extLst>
          </p:cNvPr>
          <p:cNvPicPr>
            <a:picLocks noChangeAspect="1"/>
          </p:cNvPicPr>
          <p:nvPr/>
        </p:nvPicPr>
        <p:blipFill>
          <a:blip r:embed="rId8"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1361631" y="2486939"/>
            <a:ext cx="133205" cy="212530"/>
          </a:xfrm>
          <a:prstGeom prst="rect">
            <a:avLst/>
          </a:prstGeom>
        </p:spPr>
      </p:pic>
      <p:pic>
        <p:nvPicPr>
          <p:cNvPr id="12" name="Immagine 11">
            <a:extLst>
              <a:ext uri="{FF2B5EF4-FFF2-40B4-BE49-F238E27FC236}">
                <a16:creationId xmlns:a16="http://schemas.microsoft.com/office/drawing/2014/main" id="{9F650826-B2EE-AE4F-A816-FDDC724A0657}"/>
              </a:ext>
            </a:extLst>
          </p:cNvPr>
          <p:cNvPicPr>
            <a:picLocks noChangeAspect="1"/>
          </p:cNvPicPr>
          <p:nvPr/>
        </p:nvPicPr>
        <p:blipFill>
          <a:blip r:embed="rId9"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1090735" y="2651154"/>
            <a:ext cx="206851" cy="330033"/>
          </a:xfrm>
          <a:prstGeom prst="rect">
            <a:avLst/>
          </a:prstGeom>
        </p:spPr>
      </p:pic>
      <p:pic>
        <p:nvPicPr>
          <p:cNvPr id="13" name="Immagine 12">
            <a:extLst>
              <a:ext uri="{FF2B5EF4-FFF2-40B4-BE49-F238E27FC236}">
                <a16:creationId xmlns:a16="http://schemas.microsoft.com/office/drawing/2014/main" id="{539261C9-F1F4-E14A-9398-D1935144A1C0}"/>
              </a:ext>
            </a:extLst>
          </p:cNvPr>
          <p:cNvPicPr>
            <a:picLocks noChangeAspect="1"/>
          </p:cNvPicPr>
          <p:nvPr/>
        </p:nvPicPr>
        <p:blipFill>
          <a:blip r:embed="rId8"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1813136" y="3067749"/>
            <a:ext cx="133205" cy="212530"/>
          </a:xfrm>
          <a:prstGeom prst="rect">
            <a:avLst/>
          </a:prstGeom>
        </p:spPr>
      </p:pic>
      <p:pic>
        <p:nvPicPr>
          <p:cNvPr id="14" name="Immagine 13">
            <a:extLst>
              <a:ext uri="{FF2B5EF4-FFF2-40B4-BE49-F238E27FC236}">
                <a16:creationId xmlns:a16="http://schemas.microsoft.com/office/drawing/2014/main" id="{279FC164-2357-1F40-9208-839F20348E9F}"/>
              </a:ext>
            </a:extLst>
          </p:cNvPr>
          <p:cNvPicPr>
            <a:picLocks noChangeAspect="1"/>
          </p:cNvPicPr>
          <p:nvPr/>
        </p:nvPicPr>
        <p:blipFill>
          <a:blip r:embed="rId8"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2521253" y="2409170"/>
            <a:ext cx="133205" cy="212530"/>
          </a:xfrm>
          <a:prstGeom prst="rect">
            <a:avLst/>
          </a:prstGeom>
        </p:spPr>
      </p:pic>
      <p:sp>
        <p:nvSpPr>
          <p:cNvPr id="15" name="CasellaDiTesto 14"/>
          <p:cNvSpPr txBox="1"/>
          <p:nvPr/>
        </p:nvSpPr>
        <p:spPr>
          <a:xfrm>
            <a:off x="1795464" y="6665717"/>
            <a:ext cx="4741869" cy="369332"/>
          </a:xfrm>
          <a:prstGeom prst="rect">
            <a:avLst/>
          </a:prstGeom>
          <a:noFill/>
        </p:spPr>
        <p:txBody>
          <a:bodyPr wrap="square" rtlCol="0">
            <a:spAutoFit/>
          </a:bodyPr>
          <a:lstStyle/>
          <a:p>
            <a:r>
              <a:rPr lang="it-IT" dirty="0">
                <a:solidFill>
                  <a:schemeClr val="bg1"/>
                </a:solidFill>
              </a:rPr>
              <a:t>Percorso formativo – Economia circolare</a:t>
            </a:r>
          </a:p>
        </p:txBody>
      </p:sp>
      <p:sp>
        <p:nvSpPr>
          <p:cNvPr id="16" name="Titolo 1">
            <a:extLst>
              <a:ext uri="{FF2B5EF4-FFF2-40B4-BE49-F238E27FC236}">
                <a16:creationId xmlns:a16="http://schemas.microsoft.com/office/drawing/2014/main" id="{E1988C77-2303-514C-866D-3CB0DAC20D32}"/>
              </a:ext>
            </a:extLst>
          </p:cNvPr>
          <p:cNvSpPr>
            <a:spLocks noGrp="1"/>
          </p:cNvSpPr>
          <p:nvPr>
            <p:ph type="title"/>
          </p:nvPr>
        </p:nvSpPr>
        <p:spPr>
          <a:xfrm>
            <a:off x="233916" y="199759"/>
            <a:ext cx="11685182" cy="1154531"/>
          </a:xfrm>
        </p:spPr>
        <p:txBody>
          <a:bodyPr>
            <a:normAutofit/>
          </a:bodyPr>
          <a:lstStyle/>
          <a:p>
            <a:pPr algn="ctr"/>
            <a:r>
              <a:rPr lang="it-IT" sz="3600" dirty="0">
                <a:solidFill>
                  <a:srgbClr val="C00000"/>
                </a:solidFill>
              </a:rPr>
              <a:t>L’economia lineare è una inefficienza anche per le imprese</a:t>
            </a:r>
          </a:p>
        </p:txBody>
      </p:sp>
      <p:sp>
        <p:nvSpPr>
          <p:cNvPr id="2" name="AutoShape 18">
            <a:extLst>
              <a:ext uri="{FF2B5EF4-FFF2-40B4-BE49-F238E27FC236}">
                <a16:creationId xmlns:a16="http://schemas.microsoft.com/office/drawing/2014/main" id="{B0C408C9-DA68-2FB2-A28A-706912BD015C}"/>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0150D573-E7EF-5A22-E2E6-9F3499CFC2AE}"/>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17" name="Immagine 1">
            <a:extLst>
              <a:ext uri="{FF2B5EF4-FFF2-40B4-BE49-F238E27FC236}">
                <a16:creationId xmlns:a16="http://schemas.microsoft.com/office/drawing/2014/main" id="{1871EDB1-1E03-89C2-9DC0-124848DA8883}"/>
              </a:ext>
            </a:extLst>
          </p:cNvPr>
          <p:cNvPicPr>
            <a:picLocks noChangeAspect="1" noChangeArrowheads="1"/>
          </p:cNvPicPr>
          <p:nvPr/>
        </p:nvPicPr>
        <p:blipFill>
          <a:blip r:embed="rId10">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358506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Segnaposto contenuto 10">
            <a:extLst>
              <a:ext uri="{FF2B5EF4-FFF2-40B4-BE49-F238E27FC236}">
                <a16:creationId xmlns:a16="http://schemas.microsoft.com/office/drawing/2014/main" id="{6BB4B32A-E5E2-2A43-9A6B-7933287E6050}"/>
              </a:ext>
            </a:extLst>
          </p:cNvPr>
          <p:cNvPicPr>
            <a:picLocks noGrp="1" noChangeAspect="1"/>
          </p:cNvPicPr>
          <p:nvPr>
            <p:ph idx="1"/>
          </p:nvPr>
        </p:nvPicPr>
        <p:blipFill>
          <a:blip r:embed="rId3"/>
          <a:stretch>
            <a:fillRect/>
          </a:stretch>
        </p:blipFill>
        <p:spPr>
          <a:xfrm>
            <a:off x="347330" y="1069514"/>
            <a:ext cx="6815470" cy="4753393"/>
          </a:xfrm>
        </p:spPr>
      </p:pic>
      <p:sp>
        <p:nvSpPr>
          <p:cNvPr id="6" name="Titolo 1">
            <a:extLst>
              <a:ext uri="{FF2B5EF4-FFF2-40B4-BE49-F238E27FC236}">
                <a16:creationId xmlns:a16="http://schemas.microsoft.com/office/drawing/2014/main" id="{E1988C77-2303-514C-866D-3CB0DAC20D32}"/>
              </a:ext>
            </a:extLst>
          </p:cNvPr>
          <p:cNvSpPr>
            <a:spLocks noGrp="1"/>
          </p:cNvSpPr>
          <p:nvPr>
            <p:ph type="title"/>
          </p:nvPr>
        </p:nvSpPr>
        <p:spPr>
          <a:xfrm>
            <a:off x="2106241" y="0"/>
            <a:ext cx="7979518" cy="1069514"/>
          </a:xfrm>
        </p:spPr>
        <p:txBody>
          <a:bodyPr>
            <a:normAutofit/>
          </a:bodyPr>
          <a:lstStyle/>
          <a:p>
            <a:pPr algn="ctr"/>
            <a:r>
              <a:rPr lang="it-IT" dirty="0">
                <a:solidFill>
                  <a:srgbClr val="C00000"/>
                </a:solidFill>
              </a:rPr>
              <a:t>Cosa è l’economia circolare</a:t>
            </a:r>
          </a:p>
        </p:txBody>
      </p:sp>
      <p:sp>
        <p:nvSpPr>
          <p:cNvPr id="5" name="CasellaDiTesto 4">
            <a:extLst>
              <a:ext uri="{FF2B5EF4-FFF2-40B4-BE49-F238E27FC236}">
                <a16:creationId xmlns:a16="http://schemas.microsoft.com/office/drawing/2014/main" id="{752AD6DD-28DB-47CB-8264-8749E4A7D266}"/>
              </a:ext>
            </a:extLst>
          </p:cNvPr>
          <p:cNvSpPr txBox="1"/>
          <p:nvPr/>
        </p:nvSpPr>
        <p:spPr>
          <a:xfrm>
            <a:off x="7453424" y="1228397"/>
            <a:ext cx="4295553" cy="4401205"/>
          </a:xfrm>
          <a:prstGeom prst="rect">
            <a:avLst/>
          </a:prstGeom>
          <a:noFill/>
        </p:spPr>
        <p:txBody>
          <a:bodyPr wrap="square" rtlCol="0">
            <a:spAutoFit/>
          </a:bodyPr>
          <a:lstStyle/>
          <a:p>
            <a:pPr algn="ctr"/>
            <a:r>
              <a:rPr lang="it-IT" sz="2000" i="1" dirty="0"/>
              <a:t>«</a:t>
            </a:r>
            <a:r>
              <a:rPr lang="it-IT" sz="2000" b="1" i="1" dirty="0"/>
              <a:t>L’economia circolare è un’economia pensata per potersi rigenerare da sola</a:t>
            </a:r>
            <a:r>
              <a:rPr lang="it-IT" sz="2000" i="1" dirty="0"/>
              <a:t>. In un’economia circolare i flussi di materiali sono di due tipi: quelli biologici, in grado di essere reintegrati nella biosfera, e quelli tecnici, destinati ad essere rivalorizzati senza entrare nella biosfera. L’economia circolare è dunque </a:t>
            </a:r>
            <a:r>
              <a:rPr lang="it-IT" i="1" dirty="0"/>
              <a:t>un</a:t>
            </a:r>
            <a:r>
              <a:rPr lang="it-IT" sz="2000" i="1" dirty="0"/>
              <a:t> sistema in cui tutte le attività, a partire dall’estrazione e dalla produzione, sono organizzate in modo che i rifiuti di qualcuno diventino risorse per qualcun’altro.»</a:t>
            </a:r>
            <a:endParaRPr lang="en-US" sz="2000" i="1" dirty="0"/>
          </a:p>
        </p:txBody>
      </p:sp>
      <p:sp>
        <p:nvSpPr>
          <p:cNvPr id="2" name="AutoShape 18">
            <a:extLst>
              <a:ext uri="{FF2B5EF4-FFF2-40B4-BE49-F238E27FC236}">
                <a16:creationId xmlns:a16="http://schemas.microsoft.com/office/drawing/2014/main" id="{BFC4687D-48A4-CA46-300F-8DE07664216F}"/>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3" name="TextBox 19">
            <a:extLst>
              <a:ext uri="{FF2B5EF4-FFF2-40B4-BE49-F238E27FC236}">
                <a16:creationId xmlns:a16="http://schemas.microsoft.com/office/drawing/2014/main" id="{AF377EAA-1D37-0E79-2773-8F8F108BD6E8}"/>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4" name="Immagine 1">
            <a:extLst>
              <a:ext uri="{FF2B5EF4-FFF2-40B4-BE49-F238E27FC236}">
                <a16:creationId xmlns:a16="http://schemas.microsoft.com/office/drawing/2014/main" id="{3DC799A3-67C0-A742-5D6F-966AAA0AE5EE}"/>
              </a:ext>
            </a:extLst>
          </p:cNvPr>
          <p:cNvPicPr>
            <a:picLocks noChangeAspect="1" noChangeArrowheads="1"/>
          </p:cNvPicPr>
          <p:nvPr/>
        </p:nvPicPr>
        <p:blipFill>
          <a:blip r:embed="rId4">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22161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olo 1">
            <a:extLst>
              <a:ext uri="{FF2B5EF4-FFF2-40B4-BE49-F238E27FC236}">
                <a16:creationId xmlns:a16="http://schemas.microsoft.com/office/drawing/2014/main" id="{E1988C77-2303-514C-866D-3CB0DAC20D32}"/>
              </a:ext>
            </a:extLst>
          </p:cNvPr>
          <p:cNvSpPr>
            <a:spLocks noGrp="1"/>
          </p:cNvSpPr>
          <p:nvPr>
            <p:ph type="title"/>
          </p:nvPr>
        </p:nvSpPr>
        <p:spPr>
          <a:xfrm>
            <a:off x="404706" y="131154"/>
            <a:ext cx="11381468" cy="1069514"/>
          </a:xfrm>
        </p:spPr>
        <p:txBody>
          <a:bodyPr>
            <a:normAutofit/>
          </a:bodyPr>
          <a:lstStyle/>
          <a:p>
            <a:pPr algn="ctr"/>
            <a:r>
              <a:rPr lang="it-IT" dirty="0">
                <a:solidFill>
                  <a:srgbClr val="C00000"/>
                </a:solidFill>
              </a:rPr>
              <a:t>Differenze tra modello lineare e circolare</a:t>
            </a:r>
          </a:p>
        </p:txBody>
      </p:sp>
      <p:sp>
        <p:nvSpPr>
          <p:cNvPr id="12" name="Titolo 1">
            <a:extLst>
              <a:ext uri="{FF2B5EF4-FFF2-40B4-BE49-F238E27FC236}">
                <a16:creationId xmlns:a16="http://schemas.microsoft.com/office/drawing/2014/main" id="{5476B939-CA72-4936-A3D2-5203343A7741}"/>
              </a:ext>
            </a:extLst>
          </p:cNvPr>
          <p:cNvSpPr txBox="1">
            <a:spLocks/>
          </p:cNvSpPr>
          <p:nvPr/>
        </p:nvSpPr>
        <p:spPr>
          <a:xfrm>
            <a:off x="499150" y="1087883"/>
            <a:ext cx="7562800" cy="663466"/>
          </a:xfrm>
          <a:prstGeom prst="rect">
            <a:avLst/>
          </a:prstGeom>
        </p:spPr>
        <p:txBody>
          <a:bodyPr vert="horz" lIns="91440" tIns="45720" rIns="91440" bIns="45720" rtlCol="0" anchor="ctr">
            <a:normAutofit/>
          </a:bodyPr>
          <a:lstStyle>
            <a:lvl1pPr algn="ctr" defTabSz="457200">
              <a:spcBef>
                <a:spcPct val="0"/>
              </a:spcBef>
              <a:buNone/>
              <a:defRPr sz="4400">
                <a:solidFill>
                  <a:srgbClr val="800000"/>
                </a:solidFill>
                <a:latin typeface="+mj-lt"/>
                <a:ea typeface="+mj-ea"/>
                <a:cs typeface="+mj-cs"/>
              </a:defRPr>
            </a:lvl1pPr>
          </a:lstStyle>
          <a:p>
            <a:pPr algn="l"/>
            <a:r>
              <a:rPr lang="it-IT" sz="2400" dirty="0">
                <a:solidFill>
                  <a:srgbClr val="113D70"/>
                </a:solidFill>
              </a:rPr>
              <a:t>Da un sistema lineare…</a:t>
            </a:r>
          </a:p>
        </p:txBody>
      </p:sp>
      <p:pic>
        <p:nvPicPr>
          <p:cNvPr id="13" name="Immagine 6">
            <a:extLst>
              <a:ext uri="{FF2B5EF4-FFF2-40B4-BE49-F238E27FC236}">
                <a16:creationId xmlns:a16="http://schemas.microsoft.com/office/drawing/2014/main" id="{53B31537-8F59-4041-8E26-75C0FCF5F94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t="41556" r="-417" b="29169"/>
          <a:stretch>
            <a:fillRect/>
          </a:stretch>
        </p:blipFill>
        <p:spPr bwMode="auto">
          <a:xfrm>
            <a:off x="383439" y="1694929"/>
            <a:ext cx="4275941" cy="120844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Immagine 8">
            <a:extLst>
              <a:ext uri="{FF2B5EF4-FFF2-40B4-BE49-F238E27FC236}">
                <a16:creationId xmlns:a16="http://schemas.microsoft.com/office/drawing/2014/main" id="{08F10D8E-FC34-4BB2-A295-4ACAC559F49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l="1524" t="8849" r="2493" b="3575"/>
          <a:stretch>
            <a:fillRect/>
          </a:stretch>
        </p:blipFill>
        <p:spPr bwMode="auto">
          <a:xfrm>
            <a:off x="4970636" y="1227129"/>
            <a:ext cx="6816659" cy="199553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5" name="Titolo 1">
            <a:extLst>
              <a:ext uri="{FF2B5EF4-FFF2-40B4-BE49-F238E27FC236}">
                <a16:creationId xmlns:a16="http://schemas.microsoft.com/office/drawing/2014/main" id="{26347520-A75D-4912-8CEF-BCBE1C571D8E}"/>
              </a:ext>
            </a:extLst>
          </p:cNvPr>
          <p:cNvSpPr txBox="1">
            <a:spLocks/>
          </p:cNvSpPr>
          <p:nvPr/>
        </p:nvSpPr>
        <p:spPr>
          <a:xfrm>
            <a:off x="404705" y="3169017"/>
            <a:ext cx="7562800" cy="663466"/>
          </a:xfrm>
          <a:prstGeom prst="rect">
            <a:avLst/>
          </a:prstGeom>
        </p:spPr>
        <p:txBody>
          <a:bodyPr vert="horz" lIns="91440" tIns="45720" rIns="91440" bIns="45720" rtlCol="0" anchor="ctr">
            <a:normAutofit/>
          </a:bodyPr>
          <a:lstStyle>
            <a:lvl1pPr algn="ctr" defTabSz="457200">
              <a:spcBef>
                <a:spcPct val="0"/>
              </a:spcBef>
              <a:buNone/>
              <a:defRPr sz="4400">
                <a:solidFill>
                  <a:srgbClr val="800000"/>
                </a:solidFill>
                <a:latin typeface="+mj-lt"/>
                <a:ea typeface="+mj-ea"/>
                <a:cs typeface="+mj-cs"/>
              </a:defRPr>
            </a:lvl1pPr>
          </a:lstStyle>
          <a:p>
            <a:pPr algn="l"/>
            <a:r>
              <a:rPr lang="it-IT" sz="2400" dirty="0">
                <a:solidFill>
                  <a:srgbClr val="113D70"/>
                </a:solidFill>
              </a:rPr>
              <a:t>…a uno circolare</a:t>
            </a:r>
          </a:p>
        </p:txBody>
      </p:sp>
      <p:pic>
        <p:nvPicPr>
          <p:cNvPr id="16" name="Immagine 4">
            <a:extLst>
              <a:ext uri="{FF2B5EF4-FFF2-40B4-BE49-F238E27FC236}">
                <a16:creationId xmlns:a16="http://schemas.microsoft.com/office/drawing/2014/main" id="{B3194D6E-DABF-4940-ABC8-2412CC549DD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r="9718" b="2472"/>
          <a:stretch>
            <a:fillRect/>
          </a:stretch>
        </p:blipFill>
        <p:spPr bwMode="auto">
          <a:xfrm>
            <a:off x="499150" y="3778841"/>
            <a:ext cx="2849771" cy="230806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7" name="Immagine 16">
            <a:extLst>
              <a:ext uri="{FF2B5EF4-FFF2-40B4-BE49-F238E27FC236}">
                <a16:creationId xmlns:a16="http://schemas.microsoft.com/office/drawing/2014/main" id="{923CB912-D3FF-4331-A1CC-91B28B24164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l="2412" t="24146" r="-127" b="4224"/>
          <a:stretch>
            <a:fillRect/>
          </a:stretch>
        </p:blipFill>
        <p:spPr bwMode="auto">
          <a:xfrm>
            <a:off x="4969515" y="3778841"/>
            <a:ext cx="6816659" cy="205647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3" name="CasellaDiTesto 2">
            <a:extLst>
              <a:ext uri="{FF2B5EF4-FFF2-40B4-BE49-F238E27FC236}">
                <a16:creationId xmlns:a16="http://schemas.microsoft.com/office/drawing/2014/main" id="{4CBB5ED2-79E1-50EC-18BD-BC36E82FBD55}"/>
              </a:ext>
            </a:extLst>
          </p:cNvPr>
          <p:cNvSpPr txBox="1"/>
          <p:nvPr/>
        </p:nvSpPr>
        <p:spPr>
          <a:xfrm>
            <a:off x="2194103" y="6198578"/>
            <a:ext cx="5635004" cy="369332"/>
          </a:xfrm>
          <a:prstGeom prst="rect">
            <a:avLst/>
          </a:prstGeom>
          <a:noFill/>
        </p:spPr>
        <p:txBody>
          <a:bodyPr wrap="square" rtlCol="0">
            <a:spAutoFit/>
          </a:bodyPr>
          <a:lstStyle/>
          <a:p>
            <a:r>
              <a:rPr lang="it-IT" dirty="0">
                <a:solidFill>
                  <a:schemeClr val="bg1"/>
                </a:solidFill>
              </a:rPr>
              <a:t>Percorso formativo – Laboratori di Economia circolare</a:t>
            </a:r>
          </a:p>
        </p:txBody>
      </p:sp>
      <p:sp>
        <p:nvSpPr>
          <p:cNvPr id="2" name="AutoShape 18">
            <a:extLst>
              <a:ext uri="{FF2B5EF4-FFF2-40B4-BE49-F238E27FC236}">
                <a16:creationId xmlns:a16="http://schemas.microsoft.com/office/drawing/2014/main" id="{BD3CD7FA-D839-F678-128E-BB2B56951645}"/>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1F61F93F-0A79-349A-E6A7-FFF83510A287}"/>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5" name="Immagine 1">
            <a:extLst>
              <a:ext uri="{FF2B5EF4-FFF2-40B4-BE49-F238E27FC236}">
                <a16:creationId xmlns:a16="http://schemas.microsoft.com/office/drawing/2014/main" id="{CE288B7D-E4D2-32C6-5A0E-45C63B448345}"/>
              </a:ext>
            </a:extLst>
          </p:cNvPr>
          <p:cNvPicPr>
            <a:picLocks noChangeAspect="1" noChangeArrowheads="1"/>
          </p:cNvPicPr>
          <p:nvPr/>
        </p:nvPicPr>
        <p:blipFill>
          <a:blip r:embed="rId7">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670568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B3245D7C-BB9F-2D44-A2BE-E8B9654C2847}"/>
              </a:ext>
            </a:extLst>
          </p:cNvPr>
          <p:cNvPicPr/>
          <p:nvPr/>
        </p:nvPicPr>
        <p:blipFill>
          <a:blip r:embed="rId3"/>
          <a:srcRect/>
          <a:stretch/>
        </p:blipFill>
        <p:spPr bwMode="auto">
          <a:xfrm>
            <a:off x="1870763" y="963924"/>
            <a:ext cx="8247321" cy="5144323"/>
          </a:xfrm>
          <a:prstGeom prst="rect">
            <a:avLst/>
          </a:prstGeom>
          <a:noFill/>
          <a:ln>
            <a:noFill/>
          </a:ln>
        </p:spPr>
      </p:pic>
      <p:sp>
        <p:nvSpPr>
          <p:cNvPr id="6" name="Titolo 1">
            <a:extLst>
              <a:ext uri="{FF2B5EF4-FFF2-40B4-BE49-F238E27FC236}">
                <a16:creationId xmlns:a16="http://schemas.microsoft.com/office/drawing/2014/main" id="{E1988C77-2303-514C-866D-3CB0DAC20D32}"/>
              </a:ext>
            </a:extLst>
          </p:cNvPr>
          <p:cNvSpPr>
            <a:spLocks noGrp="1"/>
          </p:cNvSpPr>
          <p:nvPr>
            <p:ph type="title"/>
          </p:nvPr>
        </p:nvSpPr>
        <p:spPr>
          <a:xfrm>
            <a:off x="1027814" y="31498"/>
            <a:ext cx="10136372" cy="1069514"/>
          </a:xfrm>
        </p:spPr>
        <p:txBody>
          <a:bodyPr>
            <a:normAutofit/>
          </a:bodyPr>
          <a:lstStyle/>
          <a:p>
            <a:pPr algn="ctr"/>
            <a:r>
              <a:rPr lang="it-IT" dirty="0">
                <a:solidFill>
                  <a:srgbClr val="C00000"/>
                </a:solidFill>
              </a:rPr>
              <a:t>I principi dell’economia circolare</a:t>
            </a:r>
          </a:p>
        </p:txBody>
      </p:sp>
      <p:sp>
        <p:nvSpPr>
          <p:cNvPr id="3" name="CasellaDiTesto 2">
            <a:extLst>
              <a:ext uri="{FF2B5EF4-FFF2-40B4-BE49-F238E27FC236}">
                <a16:creationId xmlns:a16="http://schemas.microsoft.com/office/drawing/2014/main" id="{BEAE80CB-1D16-A879-8CE9-37ECEEF49E9F}"/>
              </a:ext>
            </a:extLst>
          </p:cNvPr>
          <p:cNvSpPr txBox="1"/>
          <p:nvPr/>
        </p:nvSpPr>
        <p:spPr>
          <a:xfrm>
            <a:off x="2194103" y="6198578"/>
            <a:ext cx="5635004" cy="369332"/>
          </a:xfrm>
          <a:prstGeom prst="rect">
            <a:avLst/>
          </a:prstGeom>
          <a:noFill/>
        </p:spPr>
        <p:txBody>
          <a:bodyPr wrap="square" rtlCol="0">
            <a:spAutoFit/>
          </a:bodyPr>
          <a:lstStyle/>
          <a:p>
            <a:r>
              <a:rPr lang="it-IT" dirty="0">
                <a:solidFill>
                  <a:schemeClr val="bg1"/>
                </a:solidFill>
              </a:rPr>
              <a:t>Percorso formativo – Laboratori di Economia circolare</a:t>
            </a:r>
          </a:p>
        </p:txBody>
      </p:sp>
      <p:sp>
        <p:nvSpPr>
          <p:cNvPr id="2" name="AutoShape 18">
            <a:extLst>
              <a:ext uri="{FF2B5EF4-FFF2-40B4-BE49-F238E27FC236}">
                <a16:creationId xmlns:a16="http://schemas.microsoft.com/office/drawing/2014/main" id="{4EF65B76-E719-AC65-8943-4C682A1DCC30}"/>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D7C322DA-F572-AB8D-C27F-B963D5032E96}"/>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8" name="Immagine 1">
            <a:extLst>
              <a:ext uri="{FF2B5EF4-FFF2-40B4-BE49-F238E27FC236}">
                <a16:creationId xmlns:a16="http://schemas.microsoft.com/office/drawing/2014/main" id="{BA37DDA4-C071-3D8A-A9D5-534FB197A7CF}"/>
              </a:ext>
            </a:extLst>
          </p:cNvPr>
          <p:cNvPicPr>
            <a:picLocks noChangeAspect="1" noChangeArrowheads="1"/>
          </p:cNvPicPr>
          <p:nvPr/>
        </p:nvPicPr>
        <p:blipFill>
          <a:blip r:embed="rId4">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832605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olo 1">
            <a:extLst>
              <a:ext uri="{FF2B5EF4-FFF2-40B4-BE49-F238E27FC236}">
                <a16:creationId xmlns:a16="http://schemas.microsoft.com/office/drawing/2014/main" id="{E1988C77-2303-514C-866D-3CB0DAC20D32}"/>
              </a:ext>
            </a:extLst>
          </p:cNvPr>
          <p:cNvSpPr>
            <a:spLocks noGrp="1"/>
          </p:cNvSpPr>
          <p:nvPr>
            <p:ph type="title"/>
          </p:nvPr>
        </p:nvSpPr>
        <p:spPr>
          <a:xfrm>
            <a:off x="3037868" y="74314"/>
            <a:ext cx="5903613" cy="893560"/>
          </a:xfrm>
        </p:spPr>
        <p:txBody>
          <a:bodyPr>
            <a:normAutofit/>
          </a:bodyPr>
          <a:lstStyle/>
          <a:p>
            <a:r>
              <a:rPr lang="it-IT" dirty="0">
                <a:solidFill>
                  <a:srgbClr val="C00000"/>
                </a:solidFill>
              </a:rPr>
              <a:t>La filosofia delle R</a:t>
            </a:r>
          </a:p>
        </p:txBody>
      </p:sp>
      <p:sp>
        <p:nvSpPr>
          <p:cNvPr id="8" name="Content Placeholder 6">
            <a:extLst>
              <a:ext uri="{FF2B5EF4-FFF2-40B4-BE49-F238E27FC236}">
                <a16:creationId xmlns:a16="http://schemas.microsoft.com/office/drawing/2014/main" id="{56286D26-EE05-41A2-9483-1570DC88CE82}"/>
              </a:ext>
            </a:extLst>
          </p:cNvPr>
          <p:cNvSpPr txBox="1"/>
          <p:nvPr/>
        </p:nvSpPr>
        <p:spPr>
          <a:xfrm>
            <a:off x="140995" y="765140"/>
            <a:ext cx="11948223" cy="932916"/>
          </a:xfrm>
          <a:prstGeom prst="rect">
            <a:avLst/>
          </a:prstGeom>
          <a:noFill/>
          <a:ln cap="flat">
            <a:noFill/>
          </a:ln>
        </p:spPr>
        <p:txBody>
          <a:bodyPr vert="horz" wrap="square" lIns="91440" tIns="45720" rIns="91440" bIns="45720" anchor="t" anchorCtr="0" compatLnSpc="1">
            <a:noAutofit/>
          </a:bodyPr>
          <a:lstStyle/>
          <a:p>
            <a:pPr marL="74249">
              <a:lnSpc>
                <a:spcPct val="90000"/>
              </a:lnSpc>
              <a:spcBef>
                <a:spcPts val="1000"/>
              </a:spcBef>
              <a:defRPr sz="1800" b="0" i="0" u="none" strike="noStrike" kern="0" cap="none" spc="0" baseline="0">
                <a:solidFill>
                  <a:srgbClr val="000000"/>
                </a:solidFill>
                <a:uFillTx/>
              </a:defRPr>
            </a:pPr>
            <a:r>
              <a:rPr lang="it-IT" sz="1600" b="1" kern="0" dirty="0">
                <a:solidFill>
                  <a:srgbClr val="000000"/>
                </a:solidFill>
                <a:latin typeface="Calibri"/>
              </a:rPr>
              <a:t>RE-, RI- </a:t>
            </a:r>
            <a:r>
              <a:rPr lang="it-IT" sz="1600" kern="0" dirty="0">
                <a:solidFill>
                  <a:srgbClr val="000000"/>
                </a:solidFill>
                <a:latin typeface="Calibri"/>
              </a:rPr>
              <a:t>(dalla </a:t>
            </a:r>
            <a:r>
              <a:rPr lang="it-IT" sz="1600" b="1" kern="0" dirty="0">
                <a:solidFill>
                  <a:srgbClr val="000000"/>
                </a:solidFill>
                <a:latin typeface="Calibri"/>
              </a:rPr>
              <a:t>Treccani</a:t>
            </a:r>
            <a:r>
              <a:rPr lang="it-IT" sz="1600" kern="0" dirty="0">
                <a:solidFill>
                  <a:srgbClr val="000000"/>
                </a:solidFill>
                <a:latin typeface="Calibri"/>
              </a:rPr>
              <a:t>):</a:t>
            </a:r>
          </a:p>
          <a:p>
            <a:pPr marL="74249">
              <a:lnSpc>
                <a:spcPct val="90000"/>
              </a:lnSpc>
              <a:spcBef>
                <a:spcPts val="1000"/>
              </a:spcBef>
              <a:defRPr sz="1800" b="0" i="0" u="none" strike="noStrike" kern="0" cap="none" spc="0" baseline="0">
                <a:solidFill>
                  <a:srgbClr val="000000"/>
                </a:solidFill>
                <a:uFillTx/>
              </a:defRPr>
            </a:pPr>
            <a:r>
              <a:rPr lang="it-IT" sz="1600" kern="0" dirty="0">
                <a:solidFill>
                  <a:srgbClr val="000000"/>
                </a:solidFill>
                <a:latin typeface="Calibri"/>
              </a:rPr>
              <a:t>«È un ➔ prefisso che deriva dal latino re-. Indica il ripetersi di un’azione nello stesso senso o in senso contrario, e si trova in parole composte in cui il secondo elemento è più spesso un verbo.»</a:t>
            </a:r>
          </a:p>
          <a:p>
            <a:pPr marL="74249">
              <a:lnSpc>
                <a:spcPct val="90000"/>
              </a:lnSpc>
              <a:spcBef>
                <a:spcPts val="1000"/>
              </a:spcBef>
              <a:defRPr sz="1800" b="0" i="0" u="none" strike="noStrike" kern="0" cap="none" spc="0" baseline="0">
                <a:solidFill>
                  <a:srgbClr val="000000"/>
                </a:solidFill>
                <a:uFillTx/>
              </a:defRPr>
            </a:pPr>
            <a:endParaRPr lang="en-US" sz="1600" kern="0" dirty="0">
              <a:solidFill>
                <a:srgbClr val="000000"/>
              </a:solidFill>
              <a:latin typeface="Calibri"/>
            </a:endParaRPr>
          </a:p>
        </p:txBody>
      </p:sp>
      <p:sp>
        <p:nvSpPr>
          <p:cNvPr id="9" name="CasellaDiTesto 8">
            <a:extLst>
              <a:ext uri="{FF2B5EF4-FFF2-40B4-BE49-F238E27FC236}">
                <a16:creationId xmlns:a16="http://schemas.microsoft.com/office/drawing/2014/main" id="{16026E03-11A8-4659-A532-9F13BE702FFA}"/>
              </a:ext>
            </a:extLst>
          </p:cNvPr>
          <p:cNvSpPr txBox="1"/>
          <p:nvPr/>
        </p:nvSpPr>
        <p:spPr>
          <a:xfrm>
            <a:off x="923613" y="1786844"/>
            <a:ext cx="484878" cy="307777"/>
          </a:xfrm>
          <a:prstGeom prst="rect">
            <a:avLst/>
          </a:prstGeom>
          <a:solidFill>
            <a:srgbClr val="AF96D4"/>
          </a:solidFill>
          <a:ln cap="flat">
            <a:noFill/>
          </a:ln>
        </p:spPr>
        <p:txBody>
          <a:bodyPr vert="horz" wrap="square" lIns="91440" tIns="45720" rIns="91440" bIns="45720" anchor="t" anchorCtr="1" compatLnSpc="1">
            <a:spAutoFit/>
          </a:bodyPr>
          <a:lstStyle/>
          <a:p>
            <a:pPr algn="ctr">
              <a:defRPr sz="1800" b="0" i="0" u="none" strike="noStrike" kern="0" cap="none" spc="0" baseline="0">
                <a:solidFill>
                  <a:srgbClr val="000000"/>
                </a:solidFill>
                <a:uFillTx/>
              </a:defRPr>
            </a:pPr>
            <a:r>
              <a:rPr lang="it-IT" sz="1400" b="1" dirty="0">
                <a:solidFill>
                  <a:srgbClr val="44546A"/>
                </a:solidFill>
                <a:latin typeface="Helvetica" pitchFamily="34"/>
                <a:cs typeface="Helvetica" pitchFamily="34"/>
              </a:rPr>
              <a:t>3R</a:t>
            </a:r>
            <a:endParaRPr lang="en-US" sz="1400" b="1" dirty="0">
              <a:solidFill>
                <a:srgbClr val="44546A"/>
              </a:solidFill>
              <a:latin typeface="Helvetica" pitchFamily="34"/>
              <a:cs typeface="Helvetica" pitchFamily="34"/>
            </a:endParaRPr>
          </a:p>
        </p:txBody>
      </p:sp>
      <p:sp>
        <p:nvSpPr>
          <p:cNvPr id="10" name="CasellaDiTesto 9">
            <a:extLst>
              <a:ext uri="{FF2B5EF4-FFF2-40B4-BE49-F238E27FC236}">
                <a16:creationId xmlns:a16="http://schemas.microsoft.com/office/drawing/2014/main" id="{1DD4059A-A803-4CB4-85F3-2E4F7C242CC9}"/>
              </a:ext>
            </a:extLst>
          </p:cNvPr>
          <p:cNvSpPr txBox="1"/>
          <p:nvPr/>
        </p:nvSpPr>
        <p:spPr>
          <a:xfrm>
            <a:off x="140993" y="2204217"/>
            <a:ext cx="2053110" cy="523220"/>
          </a:xfrm>
          <a:prstGeom prst="rect">
            <a:avLst/>
          </a:prstGeom>
          <a:solidFill>
            <a:srgbClr val="C5E0B4"/>
          </a:solidFill>
          <a:ln cap="flat">
            <a:noFill/>
          </a:ln>
        </p:spPr>
        <p:txBody>
          <a:bodyPr vert="horz" wrap="square" lIns="91440" tIns="45720" rIns="91440" bIns="45720" anchor="t" anchorCtr="1" compatLnSpc="1">
            <a:spAutoFit/>
          </a:bodyPr>
          <a:lstStyle/>
          <a:p>
            <a:pPr algn="ctr">
              <a:defRPr sz="1800" b="0" i="0" u="none" strike="noStrike" kern="0" cap="none" spc="0" baseline="0">
                <a:solidFill>
                  <a:srgbClr val="000000"/>
                </a:solidFill>
                <a:uFillTx/>
              </a:defRPr>
            </a:pPr>
            <a:r>
              <a:rPr lang="it-IT" sz="1400" b="1" dirty="0">
                <a:solidFill>
                  <a:srgbClr val="44546A"/>
                </a:solidFill>
                <a:latin typeface="Helvetica" pitchFamily="34"/>
                <a:cs typeface="Helvetica" pitchFamily="34"/>
              </a:rPr>
              <a:t>Riduci – Riusa - Ricicla</a:t>
            </a:r>
            <a:endParaRPr lang="en-US" sz="1400" b="1" dirty="0">
              <a:solidFill>
                <a:srgbClr val="44546A"/>
              </a:solidFill>
              <a:latin typeface="Helvetica" pitchFamily="34"/>
              <a:cs typeface="Helvetica" pitchFamily="34"/>
            </a:endParaRPr>
          </a:p>
        </p:txBody>
      </p:sp>
      <p:sp>
        <p:nvSpPr>
          <p:cNvPr id="11" name="CasellaDiTesto 10">
            <a:extLst>
              <a:ext uri="{FF2B5EF4-FFF2-40B4-BE49-F238E27FC236}">
                <a16:creationId xmlns:a16="http://schemas.microsoft.com/office/drawing/2014/main" id="{E434B8FB-2BA6-4B11-9F9E-D207E751D9B7}"/>
              </a:ext>
            </a:extLst>
          </p:cNvPr>
          <p:cNvSpPr txBox="1"/>
          <p:nvPr/>
        </p:nvSpPr>
        <p:spPr>
          <a:xfrm>
            <a:off x="923613" y="2775936"/>
            <a:ext cx="484878" cy="307777"/>
          </a:xfrm>
          <a:prstGeom prst="rect">
            <a:avLst/>
          </a:prstGeom>
          <a:solidFill>
            <a:srgbClr val="71B790"/>
          </a:solidFill>
          <a:ln cap="flat">
            <a:noFill/>
          </a:ln>
        </p:spPr>
        <p:txBody>
          <a:bodyPr vert="horz" wrap="square" lIns="91440" tIns="45720" rIns="91440" bIns="45720" anchor="t" anchorCtr="1" compatLnSpc="1">
            <a:spAutoFit/>
          </a:bodyPr>
          <a:lstStyle/>
          <a:p>
            <a:pPr algn="ctr">
              <a:defRPr sz="1800" b="0" i="0" u="none" strike="noStrike" kern="0" cap="none" spc="0" baseline="0">
                <a:solidFill>
                  <a:srgbClr val="000000"/>
                </a:solidFill>
                <a:uFillTx/>
              </a:defRPr>
            </a:pPr>
            <a:r>
              <a:rPr lang="it-IT" sz="1400" b="1" dirty="0">
                <a:solidFill>
                  <a:srgbClr val="44546A"/>
                </a:solidFill>
                <a:latin typeface="Helvetica" pitchFamily="34"/>
                <a:cs typeface="Helvetica" pitchFamily="34"/>
              </a:rPr>
              <a:t>4R</a:t>
            </a:r>
            <a:endParaRPr lang="en-US" sz="1400" b="1" dirty="0">
              <a:solidFill>
                <a:srgbClr val="44546A"/>
              </a:solidFill>
              <a:latin typeface="Helvetica" pitchFamily="34"/>
              <a:cs typeface="Helvetica" pitchFamily="34"/>
            </a:endParaRPr>
          </a:p>
        </p:txBody>
      </p:sp>
      <p:sp>
        <p:nvSpPr>
          <p:cNvPr id="12" name="CasellaDiTesto 11">
            <a:extLst>
              <a:ext uri="{FF2B5EF4-FFF2-40B4-BE49-F238E27FC236}">
                <a16:creationId xmlns:a16="http://schemas.microsoft.com/office/drawing/2014/main" id="{7CEC3557-1A0E-4455-86F4-85281BF6CAF3}"/>
              </a:ext>
            </a:extLst>
          </p:cNvPr>
          <p:cNvSpPr txBox="1"/>
          <p:nvPr/>
        </p:nvSpPr>
        <p:spPr>
          <a:xfrm>
            <a:off x="144660" y="3112995"/>
            <a:ext cx="2049443" cy="523220"/>
          </a:xfrm>
          <a:prstGeom prst="rect">
            <a:avLst/>
          </a:prstGeom>
          <a:solidFill>
            <a:srgbClr val="EDEDED"/>
          </a:solidFill>
          <a:ln cap="flat">
            <a:noFill/>
          </a:ln>
        </p:spPr>
        <p:txBody>
          <a:bodyPr vert="horz" wrap="square" lIns="91440" tIns="45720" rIns="91440" bIns="45720" anchor="t" anchorCtr="1" compatLnSpc="1">
            <a:spAutoFit/>
          </a:bodyPr>
          <a:lstStyle/>
          <a:p>
            <a:pPr algn="ctr">
              <a:defRPr sz="1800" b="0" i="0" u="none" strike="noStrike" kern="0" cap="none" spc="0" baseline="0">
                <a:solidFill>
                  <a:srgbClr val="000000"/>
                </a:solidFill>
                <a:uFillTx/>
              </a:defRPr>
            </a:pPr>
            <a:r>
              <a:rPr lang="it-IT" sz="1400" b="1" dirty="0">
                <a:solidFill>
                  <a:srgbClr val="44546A"/>
                </a:solidFill>
                <a:latin typeface="Helvetica" pitchFamily="34"/>
                <a:cs typeface="Helvetica" pitchFamily="34"/>
              </a:rPr>
              <a:t>Riduci – Riusa – Ricicla - Recupera</a:t>
            </a:r>
            <a:endParaRPr lang="en-US" sz="1400" b="1" dirty="0">
              <a:solidFill>
                <a:srgbClr val="44546A"/>
              </a:solidFill>
              <a:latin typeface="Helvetica" pitchFamily="34"/>
              <a:cs typeface="Helvetica" pitchFamily="34"/>
            </a:endParaRPr>
          </a:p>
        </p:txBody>
      </p:sp>
      <p:pic>
        <p:nvPicPr>
          <p:cNvPr id="13" name="Immagine 12">
            <a:extLst>
              <a:ext uri="{FF2B5EF4-FFF2-40B4-BE49-F238E27FC236}">
                <a16:creationId xmlns:a16="http://schemas.microsoft.com/office/drawing/2014/main" id="{33B58379-0B7E-4904-8EA5-FC77D21D15F2}"/>
              </a:ext>
            </a:extLst>
          </p:cNvPr>
          <p:cNvPicPr>
            <a:picLocks noChangeAspect="1"/>
          </p:cNvPicPr>
          <p:nvPr/>
        </p:nvPicPr>
        <p:blipFill>
          <a:blip r:embed="rId3"/>
          <a:srcRect l="1336" t="8414" r="-1336" b="6711"/>
          <a:stretch>
            <a:fillRect/>
          </a:stretch>
        </p:blipFill>
        <p:spPr>
          <a:xfrm>
            <a:off x="140993" y="3805494"/>
            <a:ext cx="3189736" cy="2123110"/>
          </a:xfrm>
          <a:prstGeom prst="rect">
            <a:avLst/>
          </a:prstGeom>
          <a:noFill/>
          <a:ln cap="flat">
            <a:noFill/>
          </a:ln>
        </p:spPr>
      </p:pic>
      <p:sp>
        <p:nvSpPr>
          <p:cNvPr id="5" name="CasellaDiTesto 4">
            <a:extLst>
              <a:ext uri="{FF2B5EF4-FFF2-40B4-BE49-F238E27FC236}">
                <a16:creationId xmlns:a16="http://schemas.microsoft.com/office/drawing/2014/main" id="{C0AF77AD-9DAF-0925-EC4D-5032C2E1C919}"/>
              </a:ext>
            </a:extLst>
          </p:cNvPr>
          <p:cNvSpPr txBox="1"/>
          <p:nvPr/>
        </p:nvSpPr>
        <p:spPr>
          <a:xfrm>
            <a:off x="2194103" y="6198578"/>
            <a:ext cx="5635004" cy="369332"/>
          </a:xfrm>
          <a:prstGeom prst="rect">
            <a:avLst/>
          </a:prstGeom>
          <a:noFill/>
        </p:spPr>
        <p:txBody>
          <a:bodyPr wrap="square" rtlCol="0">
            <a:spAutoFit/>
          </a:bodyPr>
          <a:lstStyle/>
          <a:p>
            <a:r>
              <a:rPr lang="it-IT" dirty="0">
                <a:solidFill>
                  <a:schemeClr val="bg1"/>
                </a:solidFill>
              </a:rPr>
              <a:t>Percorso formativo – Laboratori di Economia circolare</a:t>
            </a:r>
          </a:p>
        </p:txBody>
      </p:sp>
      <p:sp>
        <p:nvSpPr>
          <p:cNvPr id="3" name="AutoShape 18">
            <a:extLst>
              <a:ext uri="{FF2B5EF4-FFF2-40B4-BE49-F238E27FC236}">
                <a16:creationId xmlns:a16="http://schemas.microsoft.com/office/drawing/2014/main" id="{D25AA7C7-E7DE-46E1-7512-08149C03A969}"/>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AEC16A06-E817-EDD9-9458-84BD1F13813E}"/>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7" name="Immagine 1">
            <a:extLst>
              <a:ext uri="{FF2B5EF4-FFF2-40B4-BE49-F238E27FC236}">
                <a16:creationId xmlns:a16="http://schemas.microsoft.com/office/drawing/2014/main" id="{0438D561-5181-1A73-8C84-6B1B94B114B6}"/>
              </a:ext>
            </a:extLst>
          </p:cNvPr>
          <p:cNvPicPr>
            <a:picLocks noChangeAspect="1" noChangeArrowheads="1"/>
          </p:cNvPicPr>
          <p:nvPr/>
        </p:nvPicPr>
        <p:blipFill>
          <a:blip r:embed="rId4">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4" name="Tabella 13">
            <a:extLst>
              <a:ext uri="{FF2B5EF4-FFF2-40B4-BE49-F238E27FC236}">
                <a16:creationId xmlns:a16="http://schemas.microsoft.com/office/drawing/2014/main" id="{BF7B0994-8109-2411-2D18-ED9BB6F59839}"/>
              </a:ext>
            </a:extLst>
          </p:cNvPr>
          <p:cNvGraphicFramePr>
            <a:graphicFrameLocks noGrp="1"/>
          </p:cNvGraphicFramePr>
          <p:nvPr>
            <p:extLst>
              <p:ext uri="{D42A27DB-BD31-4B8C-83A1-F6EECF244321}">
                <p14:modId xmlns:p14="http://schemas.microsoft.com/office/powerpoint/2010/main" val="2463395049"/>
              </p:ext>
            </p:extLst>
          </p:nvPr>
        </p:nvGraphicFramePr>
        <p:xfrm>
          <a:off x="3557577" y="1849759"/>
          <a:ext cx="3552706" cy="4298113"/>
        </p:xfrm>
        <a:graphic>
          <a:graphicData uri="http://schemas.openxmlformats.org/drawingml/2006/table">
            <a:tbl>
              <a:tblPr firstRow="1" firstCol="1" bandRow="1">
                <a:effectLst/>
                <a:tableStyleId>{5C22544A-7EE6-4342-B048-85BDC9FD1C3A}</a:tableStyleId>
              </a:tblPr>
              <a:tblGrid>
                <a:gridCol w="1023016">
                  <a:extLst>
                    <a:ext uri="{9D8B030D-6E8A-4147-A177-3AD203B41FA5}">
                      <a16:colId xmlns:a16="http://schemas.microsoft.com/office/drawing/2014/main" val="2983548662"/>
                    </a:ext>
                  </a:extLst>
                </a:gridCol>
                <a:gridCol w="411160">
                  <a:extLst>
                    <a:ext uri="{9D8B030D-6E8A-4147-A177-3AD203B41FA5}">
                      <a16:colId xmlns:a16="http://schemas.microsoft.com/office/drawing/2014/main" val="476644807"/>
                    </a:ext>
                  </a:extLst>
                </a:gridCol>
                <a:gridCol w="883557">
                  <a:extLst>
                    <a:ext uri="{9D8B030D-6E8A-4147-A177-3AD203B41FA5}">
                      <a16:colId xmlns:a16="http://schemas.microsoft.com/office/drawing/2014/main" val="477808804"/>
                    </a:ext>
                  </a:extLst>
                </a:gridCol>
                <a:gridCol w="1234973">
                  <a:extLst>
                    <a:ext uri="{9D8B030D-6E8A-4147-A177-3AD203B41FA5}">
                      <a16:colId xmlns:a16="http://schemas.microsoft.com/office/drawing/2014/main" val="1101326516"/>
                    </a:ext>
                  </a:extLst>
                </a:gridCol>
              </a:tblGrid>
              <a:tr h="670657">
                <a:tc gridSpan="2">
                  <a:txBody>
                    <a:bodyPr/>
                    <a:lstStyle/>
                    <a:p>
                      <a:pPr lvl="0" algn="just">
                        <a:spcAft>
                          <a:spcPts val="0"/>
                        </a:spcAft>
                      </a:pPr>
                      <a:r>
                        <a:rPr lang="it-IT" sz="1400" dirty="0" err="1"/>
                        <a:t>Reike</a:t>
                      </a:r>
                      <a:r>
                        <a:rPr lang="it-IT" sz="1400" dirty="0"/>
                        <a:t> et al. </a:t>
                      </a:r>
                      <a:r>
                        <a:rPr lang="en-US" sz="1400" dirty="0"/>
                        <a:t>(2018) </a:t>
                      </a:r>
                      <a:endParaRPr lang="it-IT" sz="1600" dirty="0">
                        <a:latin typeface="Times New Roman" pitchFamily="18"/>
                        <a:ea typeface="Calibri" pitchFamily="34"/>
                        <a:cs typeface="Times New Roman" pitchFamily="18"/>
                      </a:endParaRPr>
                    </a:p>
                  </a:txBody>
                  <a:tcPr marL="58649" marR="58649" marT="0" marB="0"/>
                </a:tc>
                <a:tc hMerge="1">
                  <a:txBody>
                    <a:bodyPr/>
                    <a:lstStyle/>
                    <a:p>
                      <a:endParaRPr lang="it-IT"/>
                    </a:p>
                  </a:txBody>
                  <a:tcPr/>
                </a:tc>
                <a:tc gridSpan="2">
                  <a:txBody>
                    <a:bodyPr/>
                    <a:lstStyle/>
                    <a:p>
                      <a:pPr lvl="0" algn="just">
                        <a:spcAft>
                          <a:spcPts val="0"/>
                        </a:spcAft>
                      </a:pPr>
                      <a:r>
                        <a:rPr lang="it-IT" sz="1400" dirty="0" err="1"/>
                        <a:t>Kircherr</a:t>
                      </a:r>
                      <a:r>
                        <a:rPr lang="it-IT" sz="1400" dirty="0"/>
                        <a:t> et al. (2017) che riadatta </a:t>
                      </a:r>
                      <a:r>
                        <a:rPr lang="it-IT" sz="1400" dirty="0" err="1"/>
                        <a:t>Potting</a:t>
                      </a:r>
                      <a:r>
                        <a:rPr lang="it-IT" sz="1400" dirty="0"/>
                        <a:t> et al. (2017)</a:t>
                      </a:r>
                      <a:endParaRPr lang="it-IT" sz="1600" dirty="0">
                        <a:latin typeface="Times New Roman" pitchFamily="18"/>
                        <a:ea typeface="Calibri" pitchFamily="34"/>
                        <a:cs typeface="Times New Roman" pitchFamily="18"/>
                      </a:endParaRPr>
                    </a:p>
                  </a:txBody>
                  <a:tcPr marL="58649" marR="58649" marT="0" marB="0"/>
                </a:tc>
                <a:tc hMerge="1">
                  <a:txBody>
                    <a:bodyPr/>
                    <a:lstStyle/>
                    <a:p>
                      <a:endParaRPr lang="it-IT"/>
                    </a:p>
                  </a:txBody>
                  <a:tcPr/>
                </a:tc>
                <a:extLst>
                  <a:ext uri="{0D108BD9-81ED-4DB2-BD59-A6C34878D82A}">
                    <a16:rowId xmlns:a16="http://schemas.microsoft.com/office/drawing/2014/main" val="3854194501"/>
                  </a:ext>
                </a:extLst>
              </a:tr>
              <a:tr h="335328">
                <a:tc>
                  <a:txBody>
                    <a:bodyPr/>
                    <a:lstStyle/>
                    <a:p>
                      <a:pPr lvl="0" algn="just">
                        <a:spcAft>
                          <a:spcPts val="0"/>
                        </a:spcAft>
                      </a:pPr>
                      <a:r>
                        <a:rPr lang="en-US" sz="1400" dirty="0"/>
                        <a:t>Refuse</a:t>
                      </a:r>
                      <a:endParaRPr lang="it-IT" sz="1600" dirty="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R0</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Refuse </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R0</a:t>
                      </a:r>
                      <a:endParaRPr lang="it-IT" sz="160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1729249960"/>
                  </a:ext>
                </a:extLst>
              </a:tr>
              <a:tr h="335328">
                <a:tc>
                  <a:txBody>
                    <a:bodyPr/>
                    <a:lstStyle/>
                    <a:p>
                      <a:pPr lvl="0" algn="just">
                        <a:spcAft>
                          <a:spcPts val="0"/>
                        </a:spcAft>
                      </a:pPr>
                      <a:r>
                        <a:rPr lang="en-US" sz="1400"/>
                        <a:t>Reduce</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R1</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Rethink </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R1</a:t>
                      </a:r>
                      <a:endParaRPr lang="it-IT" sz="160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2460634355"/>
                  </a:ext>
                </a:extLst>
              </a:tr>
              <a:tr h="335328">
                <a:tc>
                  <a:txBody>
                    <a:bodyPr/>
                    <a:lstStyle/>
                    <a:p>
                      <a:pPr lvl="0" algn="just">
                        <a:spcAft>
                          <a:spcPts val="0"/>
                        </a:spcAft>
                      </a:pPr>
                      <a:r>
                        <a:rPr lang="en-US" sz="1400"/>
                        <a:t>Reuse</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R2</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dirty="0"/>
                        <a:t>Reduce </a:t>
                      </a:r>
                      <a:endParaRPr lang="it-IT" sz="1600" dirty="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R2</a:t>
                      </a:r>
                      <a:endParaRPr lang="it-IT" sz="160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3229837536"/>
                  </a:ext>
                </a:extLst>
              </a:tr>
              <a:tr h="335328">
                <a:tc>
                  <a:txBody>
                    <a:bodyPr/>
                    <a:lstStyle/>
                    <a:p>
                      <a:pPr lvl="0" algn="just">
                        <a:spcAft>
                          <a:spcPts val="0"/>
                        </a:spcAft>
                      </a:pPr>
                      <a:r>
                        <a:rPr lang="en-US" sz="1400"/>
                        <a:t>Repair</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R3</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Reuse </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R3</a:t>
                      </a:r>
                      <a:endParaRPr lang="it-IT" sz="160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1188100143"/>
                  </a:ext>
                </a:extLst>
              </a:tr>
              <a:tr h="335328">
                <a:tc>
                  <a:txBody>
                    <a:bodyPr/>
                    <a:lstStyle/>
                    <a:p>
                      <a:pPr lvl="0" algn="just">
                        <a:spcAft>
                          <a:spcPts val="0"/>
                        </a:spcAft>
                      </a:pPr>
                      <a:r>
                        <a:rPr lang="en-US" sz="1400" dirty="0"/>
                        <a:t>Refurbish</a:t>
                      </a:r>
                      <a:endParaRPr lang="it-IT" sz="1600" dirty="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R4</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Repair</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R4</a:t>
                      </a:r>
                      <a:endParaRPr lang="it-IT" sz="160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1032963666"/>
                  </a:ext>
                </a:extLst>
              </a:tr>
              <a:tr h="335328">
                <a:tc>
                  <a:txBody>
                    <a:bodyPr/>
                    <a:lstStyle/>
                    <a:p>
                      <a:pPr lvl="0" algn="just">
                        <a:spcAft>
                          <a:spcPts val="0"/>
                        </a:spcAft>
                      </a:pPr>
                      <a:r>
                        <a:rPr lang="en-US" sz="1400" dirty="0"/>
                        <a:t>Remanufacture</a:t>
                      </a:r>
                      <a:endParaRPr lang="it-IT" sz="1600" dirty="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R5</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Refurbish </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R5</a:t>
                      </a:r>
                      <a:endParaRPr lang="it-IT" sz="160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2933056134"/>
                  </a:ext>
                </a:extLst>
              </a:tr>
              <a:tr h="335328">
                <a:tc>
                  <a:txBody>
                    <a:bodyPr/>
                    <a:lstStyle/>
                    <a:p>
                      <a:pPr lvl="0" algn="just">
                        <a:spcAft>
                          <a:spcPts val="0"/>
                        </a:spcAft>
                      </a:pPr>
                      <a:r>
                        <a:rPr lang="en-US" sz="1400" dirty="0"/>
                        <a:t>Repurpose</a:t>
                      </a:r>
                      <a:endParaRPr lang="it-IT" sz="1600" dirty="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R6</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Remanufacture </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R6</a:t>
                      </a:r>
                      <a:endParaRPr lang="it-IT" sz="160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3456571537"/>
                  </a:ext>
                </a:extLst>
              </a:tr>
              <a:tr h="335328">
                <a:tc>
                  <a:txBody>
                    <a:bodyPr/>
                    <a:lstStyle/>
                    <a:p>
                      <a:pPr lvl="0" algn="just">
                        <a:spcAft>
                          <a:spcPts val="0"/>
                        </a:spcAft>
                      </a:pPr>
                      <a:r>
                        <a:rPr lang="en-US" sz="1400"/>
                        <a:t>Recycle</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R7</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Repurpose</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R7</a:t>
                      </a:r>
                      <a:endParaRPr lang="it-IT" sz="160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969633298"/>
                  </a:ext>
                </a:extLst>
              </a:tr>
              <a:tr h="335328">
                <a:tc>
                  <a:txBody>
                    <a:bodyPr/>
                    <a:lstStyle/>
                    <a:p>
                      <a:pPr lvl="0" algn="just">
                        <a:spcAft>
                          <a:spcPts val="0"/>
                        </a:spcAft>
                      </a:pPr>
                      <a:r>
                        <a:rPr lang="en-US" sz="1400"/>
                        <a:t>Recover</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R8</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Recycle</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R8</a:t>
                      </a:r>
                      <a:endParaRPr lang="it-IT" sz="160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1595065132"/>
                  </a:ext>
                </a:extLst>
              </a:tr>
              <a:tr h="335328">
                <a:tc>
                  <a:txBody>
                    <a:bodyPr/>
                    <a:lstStyle/>
                    <a:p>
                      <a:pPr lvl="0" algn="just">
                        <a:spcAft>
                          <a:spcPts val="0"/>
                        </a:spcAft>
                      </a:pPr>
                      <a:r>
                        <a:rPr lang="en-US" sz="1400" dirty="0"/>
                        <a:t>Re-mine</a:t>
                      </a:r>
                      <a:endParaRPr lang="it-IT" sz="1600" dirty="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R9</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a:t>Recover </a:t>
                      </a:r>
                      <a:endParaRPr lang="it-IT" sz="1600">
                        <a:latin typeface="Times New Roman" pitchFamily="18"/>
                        <a:ea typeface="Calibri" pitchFamily="34"/>
                        <a:cs typeface="Times New Roman" pitchFamily="18"/>
                      </a:endParaRPr>
                    </a:p>
                  </a:txBody>
                  <a:tcPr marL="58649" marR="58649" marT="0" marB="0"/>
                </a:tc>
                <a:tc>
                  <a:txBody>
                    <a:bodyPr/>
                    <a:lstStyle/>
                    <a:p>
                      <a:pPr lvl="0" algn="just">
                        <a:spcAft>
                          <a:spcPts val="0"/>
                        </a:spcAft>
                      </a:pPr>
                      <a:r>
                        <a:rPr lang="en-US" sz="1400" dirty="0"/>
                        <a:t>R9</a:t>
                      </a:r>
                      <a:endParaRPr lang="it-IT" sz="1600" dirty="0">
                        <a:latin typeface="Times New Roman" pitchFamily="18"/>
                        <a:ea typeface="Calibri" pitchFamily="34"/>
                        <a:cs typeface="Times New Roman" pitchFamily="18"/>
                      </a:endParaRPr>
                    </a:p>
                  </a:txBody>
                  <a:tcPr marL="58649" marR="58649" marT="0" marB="0"/>
                </a:tc>
                <a:extLst>
                  <a:ext uri="{0D108BD9-81ED-4DB2-BD59-A6C34878D82A}">
                    <a16:rowId xmlns:a16="http://schemas.microsoft.com/office/drawing/2014/main" val="2408112989"/>
                  </a:ext>
                </a:extLst>
              </a:tr>
            </a:tbl>
          </a:graphicData>
        </a:graphic>
      </p:graphicFrame>
      <p:sp>
        <p:nvSpPr>
          <p:cNvPr id="15" name="Rettangolo 8">
            <a:extLst>
              <a:ext uri="{FF2B5EF4-FFF2-40B4-BE49-F238E27FC236}">
                <a16:creationId xmlns:a16="http://schemas.microsoft.com/office/drawing/2014/main" id="{42D6F0B5-4C9F-9B60-FFC6-B08ED6528144}"/>
              </a:ext>
            </a:extLst>
          </p:cNvPr>
          <p:cNvSpPr/>
          <p:nvPr/>
        </p:nvSpPr>
        <p:spPr>
          <a:xfrm>
            <a:off x="9583184" y="94789"/>
            <a:ext cx="2467821" cy="1077218"/>
          </a:xfrm>
          <a:prstGeom prst="rect">
            <a:avLst/>
          </a:prstGeom>
          <a:solidFill>
            <a:srgbClr val="F2F2F2"/>
          </a:solidFill>
          <a:ln cap="flat">
            <a:noFill/>
            <a:prstDash val="solid"/>
          </a:ln>
        </p:spPr>
        <p:txBody>
          <a:bodyPr vert="horz" wrap="square" lIns="91440" tIns="45720" rIns="91440" bIns="45720" anchor="t" anchorCtr="1" compatLnSpc="1">
            <a:spAutoFit/>
          </a:bodyPr>
          <a:lstStyle/>
          <a:p>
            <a:pPr algn="ctr">
              <a:defRPr sz="1800" b="0" i="0" u="none" strike="noStrike" kern="0" cap="none" spc="0" baseline="0">
                <a:solidFill>
                  <a:srgbClr val="000000"/>
                </a:solidFill>
                <a:uFillTx/>
              </a:defRPr>
            </a:pPr>
            <a:r>
              <a:rPr lang="it-IT" sz="1600" dirty="0">
                <a:solidFill>
                  <a:srgbClr val="000000"/>
                </a:solidFill>
                <a:latin typeface="Calibri"/>
                <a:ea typeface="Calibri" pitchFamily="34"/>
              </a:rPr>
              <a:t>L’</a:t>
            </a:r>
            <a:r>
              <a:rPr lang="it-IT" sz="1600" u="sng" dirty="0">
                <a:solidFill>
                  <a:srgbClr val="000000"/>
                </a:solidFill>
                <a:latin typeface="Calibri"/>
                <a:ea typeface="Calibri" pitchFamily="34"/>
              </a:rPr>
              <a:t>approccio delle R</a:t>
            </a:r>
            <a:r>
              <a:rPr lang="it-IT" sz="1600" dirty="0">
                <a:solidFill>
                  <a:srgbClr val="000000"/>
                </a:solidFill>
                <a:latin typeface="Calibri"/>
                <a:ea typeface="Calibri" pitchFamily="34"/>
              </a:rPr>
              <a:t>, in generale, risulta </a:t>
            </a:r>
            <a:r>
              <a:rPr lang="it-IT" sz="1600" b="1" dirty="0">
                <a:solidFill>
                  <a:srgbClr val="C00000"/>
                </a:solidFill>
                <a:latin typeface="Calibri"/>
                <a:ea typeface="Calibri" pitchFamily="34"/>
              </a:rPr>
              <a:t>molto operativo</a:t>
            </a:r>
            <a:r>
              <a:rPr lang="it-IT" sz="1600" dirty="0">
                <a:solidFill>
                  <a:srgbClr val="000000"/>
                </a:solidFill>
                <a:latin typeface="Calibri"/>
                <a:ea typeface="Calibri" pitchFamily="34"/>
              </a:rPr>
              <a:t> e </a:t>
            </a:r>
            <a:r>
              <a:rPr lang="it-IT" sz="1600" b="1" dirty="0">
                <a:solidFill>
                  <a:srgbClr val="C00000"/>
                </a:solidFill>
                <a:latin typeface="Calibri"/>
                <a:ea typeface="Calibri" pitchFamily="34"/>
              </a:rPr>
              <a:t>orientato ad azioni concrete</a:t>
            </a:r>
            <a:r>
              <a:rPr lang="it-IT" sz="1600" dirty="0">
                <a:solidFill>
                  <a:srgbClr val="000000"/>
                </a:solidFill>
                <a:latin typeface="Calibri"/>
                <a:ea typeface="Calibri" pitchFamily="34"/>
              </a:rPr>
              <a:t>. </a:t>
            </a:r>
            <a:endParaRPr lang="it-IT" sz="1600" dirty="0">
              <a:solidFill>
                <a:srgbClr val="000000"/>
              </a:solidFill>
              <a:latin typeface="Calibri"/>
            </a:endParaRPr>
          </a:p>
        </p:txBody>
      </p:sp>
      <p:sp>
        <p:nvSpPr>
          <p:cNvPr id="16" name="CasellaDiTesto 7">
            <a:extLst>
              <a:ext uri="{FF2B5EF4-FFF2-40B4-BE49-F238E27FC236}">
                <a16:creationId xmlns:a16="http://schemas.microsoft.com/office/drawing/2014/main" id="{1A50A798-43E5-08D5-0621-B85A3F4641A0}"/>
              </a:ext>
            </a:extLst>
          </p:cNvPr>
          <p:cNvSpPr txBox="1"/>
          <p:nvPr/>
        </p:nvSpPr>
        <p:spPr>
          <a:xfrm>
            <a:off x="10379268" y="2254989"/>
            <a:ext cx="1709950" cy="3539430"/>
          </a:xfrm>
          <a:prstGeom prst="rect">
            <a:avLst/>
          </a:prstGeom>
          <a:noFill/>
          <a:ln cap="flat">
            <a:noFill/>
          </a:ln>
        </p:spPr>
        <p:txBody>
          <a:bodyPr vert="horz" wrap="square" lIns="91440" tIns="45720" rIns="91440" bIns="45720" anchor="t" anchorCtr="0" compatLnSpc="1">
            <a:spAutoFit/>
          </a:bodyPr>
          <a:lstStyle/>
          <a:p>
            <a:pPr algn="ctr">
              <a:defRPr sz="1800" b="0" i="0" u="none" strike="noStrike" kern="0" cap="none" spc="0" baseline="0">
                <a:solidFill>
                  <a:srgbClr val="000000"/>
                </a:solidFill>
                <a:uFillTx/>
              </a:defRPr>
            </a:pPr>
            <a:r>
              <a:rPr lang="it-IT" sz="1600" dirty="0">
                <a:solidFill>
                  <a:srgbClr val="000000"/>
                </a:solidFill>
                <a:latin typeface="Calibri"/>
              </a:rPr>
              <a:t>La filosofia delle R trova, poi, ulteriori interpretazioni e sviluppi. A titolo di esempio, la tabella seguente sintetizza alcune </a:t>
            </a:r>
            <a:r>
              <a:rPr lang="it-IT" sz="1600" b="1" dirty="0">
                <a:solidFill>
                  <a:srgbClr val="000000"/>
                </a:solidFill>
                <a:latin typeface="Calibri"/>
              </a:rPr>
              <a:t>visioni a 9R</a:t>
            </a:r>
            <a:r>
              <a:rPr lang="it-IT" sz="1600" dirty="0">
                <a:solidFill>
                  <a:srgbClr val="000000"/>
                </a:solidFill>
                <a:latin typeface="Calibri"/>
              </a:rPr>
              <a:t>, elaborate in seno alla comunità scientifica internazionale. </a:t>
            </a:r>
            <a:endParaRPr lang="en-US" sz="1600" dirty="0">
              <a:solidFill>
                <a:srgbClr val="000000"/>
              </a:solidFill>
              <a:latin typeface="Calibri"/>
            </a:endParaRPr>
          </a:p>
          <a:p>
            <a:pPr algn="ctr">
              <a:defRPr sz="1800" b="0" i="0" u="none" strike="noStrike" kern="0" cap="none" spc="0" baseline="0">
                <a:solidFill>
                  <a:srgbClr val="000000"/>
                </a:solidFill>
                <a:uFillTx/>
              </a:defRPr>
            </a:pPr>
            <a:endParaRPr lang="it-IT" sz="1600" dirty="0">
              <a:solidFill>
                <a:srgbClr val="000000"/>
              </a:solidFill>
              <a:latin typeface="Calibri"/>
            </a:endParaRPr>
          </a:p>
        </p:txBody>
      </p:sp>
      <p:pic>
        <p:nvPicPr>
          <p:cNvPr id="17" name="Immagine 16" descr="Immagine che contiene tavolo&#10;&#10;Descrizione generata automaticamente">
            <a:extLst>
              <a:ext uri="{FF2B5EF4-FFF2-40B4-BE49-F238E27FC236}">
                <a16:creationId xmlns:a16="http://schemas.microsoft.com/office/drawing/2014/main" id="{E03C9E61-6C35-F2C5-3C55-A7FF4BCBA07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34144" y="1961540"/>
            <a:ext cx="3130325" cy="4173766"/>
          </a:xfrm>
          <a:prstGeom prst="rect">
            <a:avLst/>
          </a:prstGeom>
        </p:spPr>
      </p:pic>
    </p:spTree>
    <p:extLst>
      <p:ext uri="{BB962C8B-B14F-4D97-AF65-F5344CB8AC3E}">
        <p14:creationId xmlns:p14="http://schemas.microsoft.com/office/powerpoint/2010/main" val="779167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63B6C6-80A4-4223-584F-D75BDAE9A2A1}"/>
            </a:ext>
          </a:extLst>
        </p:cNvPr>
        <p:cNvGrpSpPr/>
        <p:nvPr/>
      </p:nvGrpSpPr>
      <p:grpSpPr>
        <a:xfrm>
          <a:off x="0" y="0"/>
          <a:ext cx="0" cy="0"/>
          <a:chOff x="0" y="0"/>
          <a:chExt cx="0" cy="0"/>
        </a:xfrm>
      </p:grpSpPr>
      <p:pic>
        <p:nvPicPr>
          <p:cNvPr id="3" name="Immagine 2">
            <a:extLst>
              <a:ext uri="{FF2B5EF4-FFF2-40B4-BE49-F238E27FC236}">
                <a16:creationId xmlns:a16="http://schemas.microsoft.com/office/drawing/2014/main" id="{F2DF806A-7B78-94ED-CDBD-489E21CA8151}"/>
              </a:ext>
            </a:extLst>
          </p:cNvPr>
          <p:cNvPicPr>
            <a:picLocks noChangeAspect="1"/>
          </p:cNvPicPr>
          <p:nvPr/>
        </p:nvPicPr>
        <p:blipFill>
          <a:blip r:embed="rId3"/>
          <a:stretch>
            <a:fillRect/>
          </a:stretch>
        </p:blipFill>
        <p:spPr>
          <a:xfrm>
            <a:off x="201868" y="1150768"/>
            <a:ext cx="7386083" cy="4821971"/>
          </a:xfrm>
          <a:prstGeom prst="rect">
            <a:avLst/>
          </a:prstGeom>
          <a:ln>
            <a:solidFill>
              <a:schemeClr val="tx1"/>
            </a:solidFill>
          </a:ln>
        </p:spPr>
      </p:pic>
      <p:sp>
        <p:nvSpPr>
          <p:cNvPr id="2" name="AutoShape 18">
            <a:extLst>
              <a:ext uri="{FF2B5EF4-FFF2-40B4-BE49-F238E27FC236}">
                <a16:creationId xmlns:a16="http://schemas.microsoft.com/office/drawing/2014/main" id="{D19E332D-954B-8018-40A6-6DC37D8F7F2D}"/>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A2430192-7BA7-14CF-347E-28693DBDC653}"/>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5" name="Immagine 1">
            <a:extLst>
              <a:ext uri="{FF2B5EF4-FFF2-40B4-BE49-F238E27FC236}">
                <a16:creationId xmlns:a16="http://schemas.microsoft.com/office/drawing/2014/main" id="{A2D96F12-5B9D-F461-56C2-E776A335979C}"/>
              </a:ext>
            </a:extLst>
          </p:cNvPr>
          <p:cNvPicPr>
            <a:picLocks noChangeAspect="1" noChangeArrowheads="1"/>
          </p:cNvPicPr>
          <p:nvPr/>
        </p:nvPicPr>
        <p:blipFill>
          <a:blip r:embed="rId4">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asellaDiTesto 7">
            <a:extLst>
              <a:ext uri="{FF2B5EF4-FFF2-40B4-BE49-F238E27FC236}">
                <a16:creationId xmlns:a16="http://schemas.microsoft.com/office/drawing/2014/main" id="{0AA642C7-B9CA-3F64-ACC0-00D6D41788F1}"/>
              </a:ext>
            </a:extLst>
          </p:cNvPr>
          <p:cNvSpPr txBox="1"/>
          <p:nvPr/>
        </p:nvSpPr>
        <p:spPr>
          <a:xfrm>
            <a:off x="7761767" y="1249932"/>
            <a:ext cx="4338084" cy="4524315"/>
          </a:xfrm>
          <a:prstGeom prst="rect">
            <a:avLst/>
          </a:prstGeom>
          <a:noFill/>
        </p:spPr>
        <p:txBody>
          <a:bodyPr wrap="square">
            <a:spAutoFit/>
          </a:bodyPr>
          <a:lstStyle/>
          <a:p>
            <a:pPr algn="ctr"/>
            <a:r>
              <a:rPr lang="it-IT" sz="1800" dirty="0">
                <a:solidFill>
                  <a:srgbClr val="0D0D0D"/>
                </a:solidFill>
                <a:latin typeface="Raleway" pitchFamily="2" charset="0"/>
              </a:rPr>
              <a:t>Per una migliore comprensione del processo legislativo che porta l'Unione Europea a piani, è importante considerare un </a:t>
            </a:r>
            <a:r>
              <a:rPr lang="it-IT" sz="1800" b="1" dirty="0">
                <a:solidFill>
                  <a:srgbClr val="0D0D0D"/>
                </a:solidFill>
                <a:latin typeface="Raleway" pitchFamily="2" charset="0"/>
              </a:rPr>
              <a:t>processo politico e legislativo di lungo termine</a:t>
            </a:r>
            <a:r>
              <a:rPr lang="it-IT" sz="1800" dirty="0">
                <a:solidFill>
                  <a:srgbClr val="0D0D0D"/>
                </a:solidFill>
                <a:latin typeface="Raleway" pitchFamily="2" charset="0"/>
              </a:rPr>
              <a:t> che porta l'Unione a </a:t>
            </a:r>
            <a:r>
              <a:rPr lang="it-IT" sz="1800" b="1" dirty="0">
                <a:solidFill>
                  <a:srgbClr val="C00000"/>
                </a:solidFill>
                <a:latin typeface="Raleway" pitchFamily="2" charset="0"/>
              </a:rPr>
              <a:t>legare il futuro economico dell'UE a un nuovo paradigma di sviluppo</a:t>
            </a:r>
            <a:r>
              <a:rPr lang="it-IT" sz="1800" dirty="0">
                <a:solidFill>
                  <a:srgbClr val="0D0D0D"/>
                </a:solidFill>
                <a:latin typeface="Raleway" pitchFamily="2" charset="0"/>
              </a:rPr>
              <a:t>. </a:t>
            </a:r>
          </a:p>
          <a:p>
            <a:pPr algn="ctr"/>
            <a:endParaRPr lang="it-IT" sz="1800" dirty="0">
              <a:solidFill>
                <a:srgbClr val="0D0D0D"/>
              </a:solidFill>
              <a:latin typeface="Raleway" pitchFamily="2" charset="0"/>
            </a:endParaRPr>
          </a:p>
          <a:p>
            <a:pPr algn="ctr"/>
            <a:r>
              <a:rPr lang="it-IT" sz="1800" dirty="0">
                <a:solidFill>
                  <a:srgbClr val="0D0D0D"/>
                </a:solidFill>
                <a:latin typeface="Raleway" pitchFamily="2" charset="0"/>
              </a:rPr>
              <a:t>L'evoluzione del concetto di economia circolare si è svolta nel corso di diversi decenni, prendendo avvio con la teorizzazione del </a:t>
            </a:r>
            <a:r>
              <a:rPr lang="it-IT" sz="1800" b="1" dirty="0">
                <a:solidFill>
                  <a:srgbClr val="0D0D0D"/>
                </a:solidFill>
                <a:latin typeface="Raleway" pitchFamily="2" charset="0"/>
              </a:rPr>
              <a:t>modello di economia circolare </a:t>
            </a:r>
            <a:r>
              <a:rPr lang="it-IT" sz="1800" dirty="0">
                <a:solidFill>
                  <a:srgbClr val="0D0D0D"/>
                </a:solidFill>
                <a:latin typeface="Raleway" pitchFamily="2" charset="0"/>
              </a:rPr>
              <a:t>durante lo sviluppo contemporaneo del Green Deal europeo.</a:t>
            </a:r>
            <a:endParaRPr lang="it-IT" sz="1800" dirty="0">
              <a:latin typeface="Raleway" pitchFamily="2" charset="0"/>
            </a:endParaRPr>
          </a:p>
        </p:txBody>
      </p:sp>
      <p:sp>
        <p:nvSpPr>
          <p:cNvPr id="9" name="Titolo 1">
            <a:extLst>
              <a:ext uri="{FF2B5EF4-FFF2-40B4-BE49-F238E27FC236}">
                <a16:creationId xmlns:a16="http://schemas.microsoft.com/office/drawing/2014/main" id="{8293BE39-F2E7-A8D2-0B88-A3A0ECFF187E}"/>
              </a:ext>
            </a:extLst>
          </p:cNvPr>
          <p:cNvSpPr txBox="1">
            <a:spLocks/>
          </p:cNvSpPr>
          <p:nvPr/>
        </p:nvSpPr>
        <p:spPr>
          <a:xfrm>
            <a:off x="201868" y="199759"/>
            <a:ext cx="11781025" cy="727472"/>
          </a:xfrm>
          <a:prstGeom prst="rect">
            <a:avLst/>
          </a:prstGeom>
        </p:spPr>
        <p:txBody>
          <a:bodyPr>
            <a:noAutofit/>
          </a:bodyPr>
          <a:lst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a:lstStyle>
          <a:p>
            <a:pPr algn="ctr" defTabSz="685800"/>
            <a:r>
              <a:rPr lang="it-IT" sz="3200" b="1" dirty="0">
                <a:solidFill>
                  <a:srgbClr val="C00000"/>
                </a:solidFill>
                <a:latin typeface="Arial" pitchFamily="34" charset="0"/>
                <a:cs typeface="Arial" pitchFamily="34" charset="0"/>
              </a:rPr>
              <a:t>Le macro-tappe del percorso legislativo europeo sull’Economia Circolare</a:t>
            </a:r>
          </a:p>
        </p:txBody>
      </p:sp>
    </p:spTree>
    <p:extLst>
      <p:ext uri="{BB962C8B-B14F-4D97-AF65-F5344CB8AC3E}">
        <p14:creationId xmlns:p14="http://schemas.microsoft.com/office/powerpoint/2010/main" val="1309000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ttangolo 6">
            <a:extLst>
              <a:ext uri="{FF2B5EF4-FFF2-40B4-BE49-F238E27FC236}">
                <a16:creationId xmlns:a16="http://schemas.microsoft.com/office/drawing/2014/main" id="{A2DFFCC0-FC01-458F-B71F-4B6112F2660C}"/>
              </a:ext>
            </a:extLst>
          </p:cNvPr>
          <p:cNvSpPr/>
          <p:nvPr/>
        </p:nvSpPr>
        <p:spPr>
          <a:xfrm>
            <a:off x="7097486" y="1"/>
            <a:ext cx="3570514" cy="3106783"/>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a:p>
        </p:txBody>
      </p:sp>
      <p:pic>
        <p:nvPicPr>
          <p:cNvPr id="4098" name="Picture 2" descr="Visualizza immagine di origine">
            <a:extLst>
              <a:ext uri="{FF2B5EF4-FFF2-40B4-BE49-F238E27FC236}">
                <a16:creationId xmlns:a16="http://schemas.microsoft.com/office/drawing/2014/main" id="{70650CBA-76D2-4F96-9C08-2AB0A266CB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16521" y="171295"/>
            <a:ext cx="2197834" cy="109891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9" name="Tabella 10">
            <a:extLst>
              <a:ext uri="{FF2B5EF4-FFF2-40B4-BE49-F238E27FC236}">
                <a16:creationId xmlns:a16="http://schemas.microsoft.com/office/drawing/2014/main" id="{C4EEDEF8-405D-4DA1-9F10-E20206A7FC0E}"/>
              </a:ext>
            </a:extLst>
          </p:cNvPr>
          <p:cNvGraphicFramePr>
            <a:graphicFrameLocks noGrp="1"/>
          </p:cNvGraphicFramePr>
          <p:nvPr>
            <p:extLst>
              <p:ext uri="{D42A27DB-BD31-4B8C-83A1-F6EECF244321}">
                <p14:modId xmlns:p14="http://schemas.microsoft.com/office/powerpoint/2010/main" val="1865253892"/>
              </p:ext>
            </p:extLst>
          </p:nvPr>
        </p:nvGraphicFramePr>
        <p:xfrm>
          <a:off x="2950762" y="1249790"/>
          <a:ext cx="3364496" cy="2753360"/>
        </p:xfrm>
        <a:graphic>
          <a:graphicData uri="http://schemas.openxmlformats.org/drawingml/2006/table">
            <a:tbl>
              <a:tblPr firstRow="1" bandRow="1">
                <a:tableStyleId>{5C22544A-7EE6-4342-B048-85BDC9FD1C3A}</a:tableStyleId>
              </a:tblPr>
              <a:tblGrid>
                <a:gridCol w="3364496">
                  <a:extLst>
                    <a:ext uri="{9D8B030D-6E8A-4147-A177-3AD203B41FA5}">
                      <a16:colId xmlns:a16="http://schemas.microsoft.com/office/drawing/2014/main" val="482939286"/>
                    </a:ext>
                  </a:extLst>
                </a:gridCol>
              </a:tblGrid>
              <a:tr h="370840">
                <a:tc>
                  <a:txBody>
                    <a:bodyPr/>
                    <a:lstStyle/>
                    <a:p>
                      <a:pPr algn="ctr"/>
                      <a:r>
                        <a:rPr lang="it-IT" sz="2400" b="1" dirty="0">
                          <a:solidFill>
                            <a:srgbClr val="667BBB"/>
                          </a:solidFill>
                        </a:rPr>
                        <a:t>AZIONI</a:t>
                      </a:r>
                    </a:p>
                  </a:txBody>
                  <a:tcPr>
                    <a:lnB w="12700" cap="flat" cmpd="sng" algn="ctr">
                      <a:solidFill>
                        <a:srgbClr val="667BBB"/>
                      </a:solidFill>
                      <a:prstDash val="solid"/>
                      <a:round/>
                      <a:headEnd type="none" w="med" len="med"/>
                      <a:tailEnd type="none" w="med" len="med"/>
                    </a:lnB>
                    <a:noFill/>
                  </a:tcPr>
                </a:tc>
                <a:extLst>
                  <a:ext uri="{0D108BD9-81ED-4DB2-BD59-A6C34878D82A}">
                    <a16:rowId xmlns:a16="http://schemas.microsoft.com/office/drawing/2014/main" val="3918993599"/>
                  </a:ext>
                </a:extLst>
              </a:tr>
              <a:tr h="37084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400" b="0" i="0" kern="1200" dirty="0">
                          <a:solidFill>
                            <a:schemeClr val="dk1"/>
                          </a:solidFill>
                          <a:effectLst/>
                          <a:latin typeface="+mn-lt"/>
                          <a:ea typeface="+mn-ea"/>
                          <a:cs typeface="+mn-cs"/>
                        </a:rPr>
                        <a:t>Investire in tecnologie rispettose dell'ambiente</a:t>
                      </a:r>
                    </a:p>
                  </a:txBody>
                  <a:tcPr>
                    <a:lnT w="12700" cap="flat" cmpd="sng" algn="ctr">
                      <a:solidFill>
                        <a:srgbClr val="667BBB"/>
                      </a:solidFill>
                      <a:prstDash val="solid"/>
                      <a:round/>
                      <a:headEnd type="none" w="med" len="med"/>
                      <a:tailEnd type="none" w="med" len="med"/>
                    </a:lnT>
                    <a:lnB w="12700" cap="flat" cmpd="sng" algn="ctr">
                      <a:solidFill>
                        <a:srgbClr val="667BBB"/>
                      </a:solidFill>
                      <a:prstDash val="solid"/>
                      <a:round/>
                      <a:headEnd type="none" w="med" len="med"/>
                      <a:tailEnd type="none" w="med" len="med"/>
                    </a:lnB>
                    <a:noFill/>
                  </a:tcPr>
                </a:tc>
                <a:extLst>
                  <a:ext uri="{0D108BD9-81ED-4DB2-BD59-A6C34878D82A}">
                    <a16:rowId xmlns:a16="http://schemas.microsoft.com/office/drawing/2014/main" val="676626290"/>
                  </a:ext>
                </a:extLst>
              </a:tr>
              <a:tr h="370840">
                <a:tc>
                  <a:txBody>
                    <a:bodyPr/>
                    <a:lstStyle/>
                    <a:p>
                      <a:pPr algn="ctr"/>
                      <a:r>
                        <a:rPr lang="it-IT" sz="1400" dirty="0"/>
                        <a:t>S</a:t>
                      </a:r>
                      <a:r>
                        <a:rPr lang="it-IT" sz="1400" b="0" i="0" kern="1200" dirty="0">
                          <a:solidFill>
                            <a:schemeClr val="dk1"/>
                          </a:solidFill>
                          <a:effectLst/>
                          <a:latin typeface="+mn-lt"/>
                          <a:ea typeface="+mn-ea"/>
                          <a:cs typeface="+mn-cs"/>
                        </a:rPr>
                        <a:t>ostenere l'industria nell'innovazione</a:t>
                      </a:r>
                      <a:endParaRPr lang="it-IT" sz="1400" dirty="0"/>
                    </a:p>
                  </a:txBody>
                  <a:tcPr>
                    <a:lnT w="12700" cap="flat" cmpd="sng" algn="ctr">
                      <a:solidFill>
                        <a:srgbClr val="667BBB"/>
                      </a:solidFill>
                      <a:prstDash val="solid"/>
                      <a:round/>
                      <a:headEnd type="none" w="med" len="med"/>
                      <a:tailEnd type="none" w="med" len="med"/>
                    </a:lnT>
                    <a:lnB w="12700" cap="flat" cmpd="sng" algn="ctr">
                      <a:solidFill>
                        <a:srgbClr val="667BBB"/>
                      </a:solidFill>
                      <a:prstDash val="solid"/>
                      <a:round/>
                      <a:headEnd type="none" w="med" len="med"/>
                      <a:tailEnd type="none" w="med" len="med"/>
                    </a:lnB>
                    <a:noFill/>
                  </a:tcPr>
                </a:tc>
                <a:extLst>
                  <a:ext uri="{0D108BD9-81ED-4DB2-BD59-A6C34878D82A}">
                    <a16:rowId xmlns:a16="http://schemas.microsoft.com/office/drawing/2014/main" val="2888756341"/>
                  </a:ext>
                </a:extLst>
              </a:tr>
              <a:tr h="380549">
                <a:tc>
                  <a:txBody>
                    <a:bodyPr/>
                    <a:lstStyle/>
                    <a:p>
                      <a:pPr algn="ctr"/>
                      <a:r>
                        <a:rPr lang="it-IT" sz="1400" b="0" i="0" kern="1200" dirty="0">
                          <a:solidFill>
                            <a:schemeClr val="dk1"/>
                          </a:solidFill>
                          <a:effectLst/>
                          <a:latin typeface="+mn-lt"/>
                          <a:ea typeface="+mn-ea"/>
                          <a:cs typeface="+mn-cs"/>
                        </a:rPr>
                        <a:t>Introdurre forme di trasporto privato e pubblico più pulite</a:t>
                      </a:r>
                      <a:endParaRPr lang="it-IT" sz="1400" dirty="0"/>
                    </a:p>
                  </a:txBody>
                  <a:tcPr>
                    <a:lnT w="12700" cap="flat" cmpd="sng" algn="ctr">
                      <a:solidFill>
                        <a:srgbClr val="667BBB"/>
                      </a:solidFill>
                      <a:prstDash val="solid"/>
                      <a:round/>
                      <a:headEnd type="none" w="med" len="med"/>
                      <a:tailEnd type="none" w="med" len="med"/>
                    </a:lnT>
                    <a:lnB w="12700" cap="flat" cmpd="sng" algn="ctr">
                      <a:solidFill>
                        <a:srgbClr val="667BBB"/>
                      </a:solidFill>
                      <a:prstDash val="solid"/>
                      <a:round/>
                      <a:headEnd type="none" w="med" len="med"/>
                      <a:tailEnd type="none" w="med" len="med"/>
                    </a:lnB>
                    <a:noFill/>
                  </a:tcPr>
                </a:tc>
                <a:extLst>
                  <a:ext uri="{0D108BD9-81ED-4DB2-BD59-A6C34878D82A}">
                    <a16:rowId xmlns:a16="http://schemas.microsoft.com/office/drawing/2014/main" val="792238690"/>
                  </a:ext>
                </a:extLst>
              </a:tr>
              <a:tr h="37084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400" b="0" i="0" kern="1200" dirty="0" err="1">
                          <a:solidFill>
                            <a:schemeClr val="dk1"/>
                          </a:solidFill>
                          <a:effectLst/>
                          <a:latin typeface="+mn-lt"/>
                          <a:ea typeface="+mn-ea"/>
                          <a:cs typeface="+mn-cs"/>
                        </a:rPr>
                        <a:t>Decarbonizzare</a:t>
                      </a:r>
                      <a:r>
                        <a:rPr lang="it-IT" sz="1400" b="0" i="0" kern="1200" dirty="0">
                          <a:solidFill>
                            <a:schemeClr val="dk1"/>
                          </a:solidFill>
                          <a:effectLst/>
                          <a:latin typeface="+mn-lt"/>
                          <a:ea typeface="+mn-ea"/>
                          <a:cs typeface="+mn-cs"/>
                        </a:rPr>
                        <a:t> il settore energetico</a:t>
                      </a:r>
                    </a:p>
                  </a:txBody>
                  <a:tcPr>
                    <a:lnT w="12700" cap="flat" cmpd="sng" algn="ctr">
                      <a:solidFill>
                        <a:srgbClr val="667BBB"/>
                      </a:solidFill>
                      <a:prstDash val="solid"/>
                      <a:round/>
                      <a:headEnd type="none" w="med" len="med"/>
                      <a:tailEnd type="none" w="med" len="med"/>
                    </a:lnT>
                    <a:lnB w="12700" cap="flat" cmpd="sng" algn="ctr">
                      <a:solidFill>
                        <a:srgbClr val="667BBB"/>
                      </a:solidFill>
                      <a:prstDash val="solid"/>
                      <a:round/>
                      <a:headEnd type="none" w="med" len="med"/>
                      <a:tailEnd type="none" w="med" len="med"/>
                    </a:lnB>
                    <a:noFill/>
                  </a:tcPr>
                </a:tc>
                <a:extLst>
                  <a:ext uri="{0D108BD9-81ED-4DB2-BD59-A6C34878D82A}">
                    <a16:rowId xmlns:a16="http://schemas.microsoft.com/office/drawing/2014/main" val="3447575990"/>
                  </a:ext>
                </a:extLst>
              </a:tr>
              <a:tr h="37084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400" b="0" i="0" kern="1200" dirty="0">
                          <a:solidFill>
                            <a:schemeClr val="dk1"/>
                          </a:solidFill>
                          <a:effectLst/>
                          <a:latin typeface="+mn-lt"/>
                          <a:ea typeface="+mn-ea"/>
                          <a:cs typeface="+mn-cs"/>
                        </a:rPr>
                        <a:t>Garantire una maggiore efficienza energetica degli edifici</a:t>
                      </a:r>
                    </a:p>
                  </a:txBody>
                  <a:tcPr>
                    <a:lnT w="12700" cap="flat" cmpd="sng" algn="ctr">
                      <a:solidFill>
                        <a:srgbClr val="667BBB"/>
                      </a:solidFill>
                      <a:prstDash val="solid"/>
                      <a:round/>
                      <a:headEnd type="none" w="med" len="med"/>
                      <a:tailEnd type="none" w="med" len="med"/>
                    </a:lnT>
                    <a:lnB w="12700" cap="flat" cmpd="sng" algn="ctr">
                      <a:solidFill>
                        <a:srgbClr val="667BBB"/>
                      </a:solidFill>
                      <a:prstDash val="solid"/>
                      <a:round/>
                      <a:headEnd type="none" w="med" len="med"/>
                      <a:tailEnd type="none" w="med" len="med"/>
                    </a:lnB>
                    <a:noFill/>
                  </a:tcPr>
                </a:tc>
                <a:extLst>
                  <a:ext uri="{0D108BD9-81ED-4DB2-BD59-A6C34878D82A}">
                    <a16:rowId xmlns:a16="http://schemas.microsoft.com/office/drawing/2014/main" val="2928131256"/>
                  </a:ext>
                </a:extLst>
              </a:tr>
            </a:tbl>
          </a:graphicData>
        </a:graphic>
      </p:graphicFrame>
      <p:graphicFrame>
        <p:nvGraphicFramePr>
          <p:cNvPr id="11" name="Tabella 10">
            <a:extLst>
              <a:ext uri="{FF2B5EF4-FFF2-40B4-BE49-F238E27FC236}">
                <a16:creationId xmlns:a16="http://schemas.microsoft.com/office/drawing/2014/main" id="{2B899978-2679-428F-9AD9-89754C77199E}"/>
              </a:ext>
            </a:extLst>
          </p:cNvPr>
          <p:cNvGraphicFramePr>
            <a:graphicFrameLocks noGrp="1"/>
          </p:cNvGraphicFramePr>
          <p:nvPr>
            <p:extLst>
              <p:ext uri="{D42A27DB-BD31-4B8C-83A1-F6EECF244321}">
                <p14:modId xmlns:p14="http://schemas.microsoft.com/office/powerpoint/2010/main" val="3741880350"/>
              </p:ext>
            </p:extLst>
          </p:nvPr>
        </p:nvGraphicFramePr>
        <p:xfrm>
          <a:off x="119909" y="1553392"/>
          <a:ext cx="2614001" cy="2107976"/>
        </p:xfrm>
        <a:graphic>
          <a:graphicData uri="http://schemas.openxmlformats.org/drawingml/2006/table">
            <a:tbl>
              <a:tblPr firstRow="1" bandRow="1">
                <a:tableStyleId>{5C22544A-7EE6-4342-B048-85BDC9FD1C3A}</a:tableStyleId>
              </a:tblPr>
              <a:tblGrid>
                <a:gridCol w="2614001">
                  <a:extLst>
                    <a:ext uri="{9D8B030D-6E8A-4147-A177-3AD203B41FA5}">
                      <a16:colId xmlns:a16="http://schemas.microsoft.com/office/drawing/2014/main" val="482939286"/>
                    </a:ext>
                  </a:extLst>
                </a:gridCol>
              </a:tblGrid>
              <a:tr h="645214">
                <a:tc>
                  <a:txBody>
                    <a:bodyPr/>
                    <a:lstStyle/>
                    <a:p>
                      <a:pPr algn="ctr"/>
                      <a:r>
                        <a:rPr lang="it-IT" sz="2400" b="1" dirty="0">
                          <a:solidFill>
                            <a:srgbClr val="B1D787"/>
                          </a:solidFill>
                        </a:rPr>
                        <a:t>OBIETTIVI</a:t>
                      </a:r>
                    </a:p>
                  </a:txBody>
                  <a:tcPr>
                    <a:lnB w="12700" cap="flat" cmpd="sng" algn="ctr">
                      <a:solidFill>
                        <a:srgbClr val="B1D787"/>
                      </a:solidFill>
                      <a:prstDash val="solid"/>
                      <a:round/>
                      <a:headEnd type="none" w="med" len="med"/>
                      <a:tailEnd type="none" w="med" len="med"/>
                    </a:lnB>
                    <a:noFill/>
                  </a:tcPr>
                </a:tc>
                <a:extLst>
                  <a:ext uri="{0D108BD9-81ED-4DB2-BD59-A6C34878D82A}">
                    <a16:rowId xmlns:a16="http://schemas.microsoft.com/office/drawing/2014/main" val="3918993599"/>
                  </a:ext>
                </a:extLst>
              </a:tr>
              <a:tr h="731242">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it-IT" sz="1400" b="0" i="0" dirty="0">
                          <a:effectLst/>
                        </a:rPr>
                        <a:t>Promuovere l'uso efficiente delle risorse passando a un'economia pulita e circolare</a:t>
                      </a:r>
                      <a:endParaRPr lang="it-IT" sz="1400" b="0" i="0" kern="1200" dirty="0">
                        <a:solidFill>
                          <a:schemeClr val="dk1"/>
                        </a:solidFill>
                        <a:effectLst/>
                        <a:latin typeface="+mn-lt"/>
                        <a:ea typeface="+mn-ea"/>
                        <a:cs typeface="+mn-cs"/>
                      </a:endParaRPr>
                    </a:p>
                  </a:txBody>
                  <a:tcPr>
                    <a:lnT w="12700" cap="flat" cmpd="sng" algn="ctr">
                      <a:solidFill>
                        <a:srgbClr val="B1D787"/>
                      </a:solidFill>
                      <a:prstDash val="solid"/>
                      <a:round/>
                      <a:headEnd type="none" w="med" len="med"/>
                      <a:tailEnd type="none" w="med" len="med"/>
                    </a:lnT>
                    <a:lnB w="12700" cap="flat" cmpd="sng" algn="ctr">
                      <a:solidFill>
                        <a:srgbClr val="B1D787"/>
                      </a:solidFill>
                      <a:prstDash val="solid"/>
                      <a:round/>
                      <a:headEnd type="none" w="med" len="med"/>
                      <a:tailEnd type="none" w="med" len="med"/>
                    </a:lnB>
                    <a:noFill/>
                  </a:tcPr>
                </a:tc>
                <a:extLst>
                  <a:ext uri="{0D108BD9-81ED-4DB2-BD59-A6C34878D82A}">
                    <a16:rowId xmlns:a16="http://schemas.microsoft.com/office/drawing/2014/main" val="676626290"/>
                  </a:ext>
                </a:extLst>
              </a:tr>
              <a:tr h="731242">
                <a:tc>
                  <a:txBody>
                    <a:bodyPr/>
                    <a:lstStyle/>
                    <a:p>
                      <a:pPr marL="0" indent="0" algn="ctr">
                        <a:buFont typeface="Wingdings" panose="05000000000000000000" pitchFamily="2" charset="2"/>
                        <a:buNone/>
                      </a:pPr>
                      <a:r>
                        <a:rPr lang="it-IT" sz="1400" b="0" i="0" dirty="0">
                          <a:effectLst/>
                        </a:rPr>
                        <a:t>Ripristinare la biodiversità e ridurre l'inquinamento</a:t>
                      </a:r>
                    </a:p>
                  </a:txBody>
                  <a:tcPr>
                    <a:lnT w="12700" cap="flat" cmpd="sng" algn="ctr">
                      <a:solidFill>
                        <a:srgbClr val="B1D787"/>
                      </a:solidFill>
                      <a:prstDash val="solid"/>
                      <a:round/>
                      <a:headEnd type="none" w="med" len="med"/>
                      <a:tailEnd type="none" w="med" len="med"/>
                    </a:lnT>
                    <a:lnB w="12700" cap="flat" cmpd="sng" algn="ctr">
                      <a:solidFill>
                        <a:srgbClr val="B1D787"/>
                      </a:solidFill>
                      <a:prstDash val="solid"/>
                      <a:round/>
                      <a:headEnd type="none" w="med" len="med"/>
                      <a:tailEnd type="none" w="med" len="med"/>
                    </a:lnB>
                    <a:noFill/>
                  </a:tcPr>
                </a:tc>
                <a:extLst>
                  <a:ext uri="{0D108BD9-81ED-4DB2-BD59-A6C34878D82A}">
                    <a16:rowId xmlns:a16="http://schemas.microsoft.com/office/drawing/2014/main" val="2888756341"/>
                  </a:ext>
                </a:extLst>
              </a:tr>
            </a:tbl>
          </a:graphicData>
        </a:graphic>
      </p:graphicFrame>
      <p:pic>
        <p:nvPicPr>
          <p:cNvPr id="13" name="Immagine 12">
            <a:extLst>
              <a:ext uri="{FF2B5EF4-FFF2-40B4-BE49-F238E27FC236}">
                <a16:creationId xmlns:a16="http://schemas.microsoft.com/office/drawing/2014/main" id="{B79976CA-6EC2-445F-8F81-8E74AA13D4B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6790" y="4241330"/>
            <a:ext cx="6654373" cy="1677978"/>
          </a:xfrm>
          <a:prstGeom prst="rect">
            <a:avLst/>
          </a:prstGeom>
        </p:spPr>
      </p:pic>
      <p:sp>
        <p:nvSpPr>
          <p:cNvPr id="10" name="Titolo 1">
            <a:extLst>
              <a:ext uri="{FF2B5EF4-FFF2-40B4-BE49-F238E27FC236}">
                <a16:creationId xmlns:a16="http://schemas.microsoft.com/office/drawing/2014/main" id="{5C876A1D-1D1A-99F1-57CC-63C904AB641C}"/>
              </a:ext>
            </a:extLst>
          </p:cNvPr>
          <p:cNvSpPr>
            <a:spLocks noGrp="1"/>
          </p:cNvSpPr>
          <p:nvPr>
            <p:ph type="title"/>
          </p:nvPr>
        </p:nvSpPr>
        <p:spPr>
          <a:xfrm>
            <a:off x="1962517" y="16778"/>
            <a:ext cx="8705483" cy="1069514"/>
          </a:xfrm>
        </p:spPr>
        <p:txBody>
          <a:bodyPr>
            <a:normAutofit/>
          </a:bodyPr>
          <a:lstStyle/>
          <a:p>
            <a:pPr algn="ctr"/>
            <a:r>
              <a:rPr lang="it-IT" b="1" dirty="0">
                <a:solidFill>
                  <a:srgbClr val="C00000"/>
                </a:solidFill>
              </a:rPr>
              <a:t>The Green New Deal</a:t>
            </a:r>
          </a:p>
        </p:txBody>
      </p:sp>
      <p:sp>
        <p:nvSpPr>
          <p:cNvPr id="3" name="CasellaDiTesto 2">
            <a:extLst>
              <a:ext uri="{FF2B5EF4-FFF2-40B4-BE49-F238E27FC236}">
                <a16:creationId xmlns:a16="http://schemas.microsoft.com/office/drawing/2014/main" id="{31A0397A-AB20-D2CB-C4CC-0D07EE29BB7E}"/>
              </a:ext>
            </a:extLst>
          </p:cNvPr>
          <p:cNvSpPr txBox="1"/>
          <p:nvPr/>
        </p:nvSpPr>
        <p:spPr>
          <a:xfrm>
            <a:off x="2194103" y="6198578"/>
            <a:ext cx="5635004" cy="369332"/>
          </a:xfrm>
          <a:prstGeom prst="rect">
            <a:avLst/>
          </a:prstGeom>
          <a:noFill/>
        </p:spPr>
        <p:txBody>
          <a:bodyPr wrap="square" rtlCol="0">
            <a:spAutoFit/>
          </a:bodyPr>
          <a:lstStyle/>
          <a:p>
            <a:r>
              <a:rPr lang="it-IT" dirty="0">
                <a:solidFill>
                  <a:schemeClr val="bg1"/>
                </a:solidFill>
              </a:rPr>
              <a:t>Percorso formativo – Laboratori di Economia circolare</a:t>
            </a:r>
          </a:p>
        </p:txBody>
      </p:sp>
      <p:sp>
        <p:nvSpPr>
          <p:cNvPr id="2" name="AutoShape 18">
            <a:extLst>
              <a:ext uri="{FF2B5EF4-FFF2-40B4-BE49-F238E27FC236}">
                <a16:creationId xmlns:a16="http://schemas.microsoft.com/office/drawing/2014/main" id="{31D202D7-39EF-A5E7-AAC1-787A06F31898}"/>
              </a:ext>
            </a:extLst>
          </p:cNvPr>
          <p:cNvSpPr/>
          <p:nvPr/>
        </p:nvSpPr>
        <p:spPr>
          <a:xfrm flipV="1">
            <a:off x="615085" y="5873111"/>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BF886607-91CF-DA2A-6813-C3D7FC66B803}"/>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5" name="Immagine 1">
            <a:extLst>
              <a:ext uri="{FF2B5EF4-FFF2-40B4-BE49-F238E27FC236}">
                <a16:creationId xmlns:a16="http://schemas.microsoft.com/office/drawing/2014/main" id="{85CDB89E-7CDE-D329-7F6E-E50F61CC4F9B}"/>
              </a:ext>
            </a:extLst>
          </p:cNvPr>
          <p:cNvPicPr>
            <a:picLocks noChangeAspect="1" noChangeArrowheads="1"/>
          </p:cNvPicPr>
          <p:nvPr/>
        </p:nvPicPr>
        <p:blipFill>
          <a:blip r:embed="rId5">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Immagine 5">
            <a:extLst>
              <a:ext uri="{FF2B5EF4-FFF2-40B4-BE49-F238E27FC236}">
                <a16:creationId xmlns:a16="http://schemas.microsoft.com/office/drawing/2014/main" id="{F9C3EEE0-8E4F-7F3A-2D96-9F99CE78EBF4}"/>
              </a:ext>
            </a:extLst>
          </p:cNvPr>
          <p:cNvPicPr>
            <a:picLocks noChangeAspect="1"/>
          </p:cNvPicPr>
          <p:nvPr/>
        </p:nvPicPr>
        <p:blipFill>
          <a:blip r:embed="rId6"/>
          <a:stretch>
            <a:fillRect/>
          </a:stretch>
        </p:blipFill>
        <p:spPr>
          <a:xfrm>
            <a:off x="6783572" y="1537685"/>
            <a:ext cx="5305107" cy="3657978"/>
          </a:xfrm>
          <a:prstGeom prst="rect">
            <a:avLst/>
          </a:prstGeom>
        </p:spPr>
      </p:pic>
    </p:spTree>
    <p:extLst>
      <p:ext uri="{BB962C8B-B14F-4D97-AF65-F5344CB8AC3E}">
        <p14:creationId xmlns:p14="http://schemas.microsoft.com/office/powerpoint/2010/main" val="25563546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a:extLst>
              <a:ext uri="{FF2B5EF4-FFF2-40B4-BE49-F238E27FC236}">
                <a16:creationId xmlns:a16="http://schemas.microsoft.com/office/drawing/2014/main" id="{051E69BE-71E2-FCA0-6E86-E2369690D477}"/>
              </a:ext>
            </a:extLst>
          </p:cNvPr>
          <p:cNvPicPr>
            <a:picLocks noChangeAspect="1"/>
          </p:cNvPicPr>
          <p:nvPr/>
        </p:nvPicPr>
        <p:blipFill>
          <a:blip r:embed="rId3"/>
          <a:stretch>
            <a:fillRect/>
          </a:stretch>
        </p:blipFill>
        <p:spPr>
          <a:xfrm>
            <a:off x="345776" y="665911"/>
            <a:ext cx="2295946" cy="1956773"/>
          </a:xfrm>
          <a:prstGeom prst="rect">
            <a:avLst/>
          </a:prstGeom>
        </p:spPr>
      </p:pic>
      <p:pic>
        <p:nvPicPr>
          <p:cNvPr id="6" name="Immagine 5">
            <a:extLst>
              <a:ext uri="{FF2B5EF4-FFF2-40B4-BE49-F238E27FC236}">
                <a16:creationId xmlns:a16="http://schemas.microsoft.com/office/drawing/2014/main" id="{53ADCF61-4E40-BAC7-82B4-448139EB312B}"/>
              </a:ext>
            </a:extLst>
          </p:cNvPr>
          <p:cNvPicPr>
            <a:picLocks noChangeAspect="1"/>
          </p:cNvPicPr>
          <p:nvPr/>
        </p:nvPicPr>
        <p:blipFill rotWithShape="1">
          <a:blip r:embed="rId4"/>
          <a:srcRect l="16748" t="19521" r="7706" b="19318"/>
          <a:stretch/>
        </p:blipFill>
        <p:spPr>
          <a:xfrm>
            <a:off x="190395" y="4315158"/>
            <a:ext cx="1397606" cy="909763"/>
          </a:xfrm>
          <a:prstGeom prst="rect">
            <a:avLst/>
          </a:prstGeom>
          <a:ln w="19050">
            <a:noFill/>
          </a:ln>
        </p:spPr>
      </p:pic>
      <p:sp>
        <p:nvSpPr>
          <p:cNvPr id="7" name="CasellaDiTesto 6">
            <a:extLst>
              <a:ext uri="{FF2B5EF4-FFF2-40B4-BE49-F238E27FC236}">
                <a16:creationId xmlns:a16="http://schemas.microsoft.com/office/drawing/2014/main" id="{8A341AC2-9F8F-DD72-9844-02EADD59294F}"/>
              </a:ext>
            </a:extLst>
          </p:cNvPr>
          <p:cNvSpPr txBox="1"/>
          <p:nvPr/>
        </p:nvSpPr>
        <p:spPr>
          <a:xfrm>
            <a:off x="152719" y="5465200"/>
            <a:ext cx="1311629" cy="507831"/>
          </a:xfrm>
          <a:prstGeom prst="rect">
            <a:avLst/>
          </a:prstGeom>
          <a:noFill/>
        </p:spPr>
        <p:txBody>
          <a:bodyPr wrap="square" rtlCol="0">
            <a:spAutoFit/>
          </a:bodyPr>
          <a:lstStyle/>
          <a:p>
            <a:pPr defTabSz="685800"/>
            <a:r>
              <a:rPr lang="it-IT" sz="1350" dirty="0">
                <a:solidFill>
                  <a:srgbClr val="003399"/>
                </a:solidFill>
                <a:latin typeface="Calibri"/>
              </a:rPr>
              <a:t>Elettronica e TIC</a:t>
            </a:r>
          </a:p>
        </p:txBody>
      </p:sp>
      <p:sp>
        <p:nvSpPr>
          <p:cNvPr id="8" name="CasellaDiTesto 7">
            <a:extLst>
              <a:ext uri="{FF2B5EF4-FFF2-40B4-BE49-F238E27FC236}">
                <a16:creationId xmlns:a16="http://schemas.microsoft.com/office/drawing/2014/main" id="{742B07A1-A276-FDD1-4B1C-7D78075F054A}"/>
              </a:ext>
            </a:extLst>
          </p:cNvPr>
          <p:cNvSpPr txBox="1"/>
          <p:nvPr/>
        </p:nvSpPr>
        <p:spPr>
          <a:xfrm>
            <a:off x="5731670" y="5672949"/>
            <a:ext cx="971295" cy="300082"/>
          </a:xfrm>
          <a:prstGeom prst="rect">
            <a:avLst/>
          </a:prstGeom>
          <a:noFill/>
        </p:spPr>
        <p:txBody>
          <a:bodyPr wrap="square" rtlCol="0">
            <a:spAutoFit/>
          </a:bodyPr>
          <a:lstStyle/>
          <a:p>
            <a:pPr defTabSz="685800"/>
            <a:r>
              <a:rPr lang="it-IT" sz="1350" dirty="0">
                <a:solidFill>
                  <a:srgbClr val="003399"/>
                </a:solidFill>
                <a:latin typeface="Calibri"/>
              </a:rPr>
              <a:t>Imballaggi</a:t>
            </a:r>
          </a:p>
        </p:txBody>
      </p:sp>
      <p:sp>
        <p:nvSpPr>
          <p:cNvPr id="9" name="CasellaDiTesto 8">
            <a:extLst>
              <a:ext uri="{FF2B5EF4-FFF2-40B4-BE49-F238E27FC236}">
                <a16:creationId xmlns:a16="http://schemas.microsoft.com/office/drawing/2014/main" id="{D270AB67-D25A-162E-1348-6110A1B5BE37}"/>
              </a:ext>
            </a:extLst>
          </p:cNvPr>
          <p:cNvSpPr txBox="1"/>
          <p:nvPr/>
        </p:nvSpPr>
        <p:spPr>
          <a:xfrm>
            <a:off x="3721053" y="5572122"/>
            <a:ext cx="1309133" cy="507831"/>
          </a:xfrm>
          <a:prstGeom prst="rect">
            <a:avLst/>
          </a:prstGeom>
          <a:noFill/>
        </p:spPr>
        <p:txBody>
          <a:bodyPr wrap="square" rtlCol="0">
            <a:spAutoFit/>
          </a:bodyPr>
          <a:lstStyle/>
          <a:p>
            <a:pPr defTabSz="685800"/>
            <a:r>
              <a:rPr lang="it-IT" sz="1350" dirty="0">
                <a:solidFill>
                  <a:srgbClr val="003399"/>
                </a:solidFill>
                <a:latin typeface="Calibri"/>
              </a:rPr>
              <a:t>Batterie e veicoli</a:t>
            </a:r>
          </a:p>
        </p:txBody>
      </p:sp>
      <p:sp>
        <p:nvSpPr>
          <p:cNvPr id="10" name="CasellaDiTesto 9">
            <a:extLst>
              <a:ext uri="{FF2B5EF4-FFF2-40B4-BE49-F238E27FC236}">
                <a16:creationId xmlns:a16="http://schemas.microsoft.com/office/drawing/2014/main" id="{92D80431-F76E-5791-9383-76BF10F83BE7}"/>
              </a:ext>
            </a:extLst>
          </p:cNvPr>
          <p:cNvSpPr txBox="1"/>
          <p:nvPr/>
        </p:nvSpPr>
        <p:spPr>
          <a:xfrm>
            <a:off x="1090175" y="3830263"/>
            <a:ext cx="771594" cy="300082"/>
          </a:xfrm>
          <a:prstGeom prst="rect">
            <a:avLst/>
          </a:prstGeom>
          <a:noFill/>
        </p:spPr>
        <p:txBody>
          <a:bodyPr wrap="square" rtlCol="0">
            <a:spAutoFit/>
          </a:bodyPr>
          <a:lstStyle/>
          <a:p>
            <a:pPr defTabSz="685800"/>
            <a:r>
              <a:rPr lang="it-IT" sz="1350" dirty="0">
                <a:solidFill>
                  <a:srgbClr val="003399"/>
                </a:solidFill>
                <a:latin typeface="Calibri"/>
              </a:rPr>
              <a:t>Plastica</a:t>
            </a:r>
          </a:p>
        </p:txBody>
      </p:sp>
      <p:sp>
        <p:nvSpPr>
          <p:cNvPr id="11" name="CasellaDiTesto 10">
            <a:extLst>
              <a:ext uri="{FF2B5EF4-FFF2-40B4-BE49-F238E27FC236}">
                <a16:creationId xmlns:a16="http://schemas.microsoft.com/office/drawing/2014/main" id="{F8D4A1B8-AFE3-A805-4AE4-D1F3E304210B}"/>
              </a:ext>
            </a:extLst>
          </p:cNvPr>
          <p:cNvSpPr txBox="1"/>
          <p:nvPr/>
        </p:nvSpPr>
        <p:spPr>
          <a:xfrm>
            <a:off x="4742653" y="3764242"/>
            <a:ext cx="1149645" cy="507831"/>
          </a:xfrm>
          <a:prstGeom prst="rect">
            <a:avLst/>
          </a:prstGeom>
          <a:noFill/>
        </p:spPr>
        <p:txBody>
          <a:bodyPr wrap="square" rtlCol="0">
            <a:spAutoFit/>
          </a:bodyPr>
          <a:lstStyle/>
          <a:p>
            <a:pPr defTabSz="685800"/>
            <a:r>
              <a:rPr lang="it-IT" sz="1350" dirty="0">
                <a:solidFill>
                  <a:srgbClr val="003399"/>
                </a:solidFill>
                <a:latin typeface="Calibri"/>
              </a:rPr>
              <a:t>Prodotti tessili</a:t>
            </a:r>
          </a:p>
        </p:txBody>
      </p:sp>
      <p:sp>
        <p:nvSpPr>
          <p:cNvPr id="12" name="CasellaDiTesto 11">
            <a:extLst>
              <a:ext uri="{FF2B5EF4-FFF2-40B4-BE49-F238E27FC236}">
                <a16:creationId xmlns:a16="http://schemas.microsoft.com/office/drawing/2014/main" id="{7B9F14DF-7242-6664-E304-1FE6C2D8DCA5}"/>
              </a:ext>
            </a:extLst>
          </p:cNvPr>
          <p:cNvSpPr txBox="1"/>
          <p:nvPr/>
        </p:nvSpPr>
        <p:spPr>
          <a:xfrm>
            <a:off x="1609149" y="5808165"/>
            <a:ext cx="1668083" cy="300082"/>
          </a:xfrm>
          <a:prstGeom prst="rect">
            <a:avLst/>
          </a:prstGeom>
          <a:noFill/>
        </p:spPr>
        <p:txBody>
          <a:bodyPr wrap="square" rtlCol="0">
            <a:spAutoFit/>
          </a:bodyPr>
          <a:lstStyle/>
          <a:p>
            <a:pPr defTabSz="685800"/>
            <a:r>
              <a:rPr lang="it-IT" sz="1350" dirty="0">
                <a:solidFill>
                  <a:srgbClr val="003399"/>
                </a:solidFill>
                <a:latin typeface="Calibri"/>
              </a:rPr>
              <a:t>Costruzione e edilizia</a:t>
            </a:r>
          </a:p>
        </p:txBody>
      </p:sp>
      <p:sp>
        <p:nvSpPr>
          <p:cNvPr id="13" name="CasellaDiTesto 12">
            <a:extLst>
              <a:ext uri="{FF2B5EF4-FFF2-40B4-BE49-F238E27FC236}">
                <a16:creationId xmlns:a16="http://schemas.microsoft.com/office/drawing/2014/main" id="{D1DF4942-E8EA-0308-F5C5-9A6F4686CB53}"/>
              </a:ext>
            </a:extLst>
          </p:cNvPr>
          <p:cNvSpPr txBox="1"/>
          <p:nvPr/>
        </p:nvSpPr>
        <p:spPr>
          <a:xfrm>
            <a:off x="2817415" y="3671051"/>
            <a:ext cx="1504189" cy="715581"/>
          </a:xfrm>
          <a:prstGeom prst="rect">
            <a:avLst/>
          </a:prstGeom>
          <a:noFill/>
        </p:spPr>
        <p:txBody>
          <a:bodyPr wrap="square" rtlCol="0">
            <a:spAutoFit/>
          </a:bodyPr>
          <a:lstStyle/>
          <a:p>
            <a:pPr algn="ctr" defTabSz="685800"/>
            <a:r>
              <a:rPr lang="it-IT" sz="1350" dirty="0">
                <a:solidFill>
                  <a:srgbClr val="003399"/>
                </a:solidFill>
                <a:latin typeface="Calibri"/>
              </a:rPr>
              <a:t>Prodotti alimentari, acque e nutrienti</a:t>
            </a:r>
          </a:p>
        </p:txBody>
      </p:sp>
      <p:pic>
        <p:nvPicPr>
          <p:cNvPr id="14" name="Immagine 13">
            <a:extLst>
              <a:ext uri="{FF2B5EF4-FFF2-40B4-BE49-F238E27FC236}">
                <a16:creationId xmlns:a16="http://schemas.microsoft.com/office/drawing/2014/main" id="{56D56270-D47A-7283-3BAE-13201CA6F312}"/>
              </a:ext>
            </a:extLst>
          </p:cNvPr>
          <p:cNvPicPr>
            <a:picLocks noChangeAspect="1"/>
          </p:cNvPicPr>
          <p:nvPr/>
        </p:nvPicPr>
        <p:blipFill rotWithShape="1">
          <a:blip r:embed="rId5"/>
          <a:srcRect l="6417" t="12207" r="4092" b="12883"/>
          <a:stretch/>
        </p:blipFill>
        <p:spPr>
          <a:xfrm>
            <a:off x="3592355" y="4496411"/>
            <a:ext cx="1811894" cy="832220"/>
          </a:xfrm>
          <a:prstGeom prst="rect">
            <a:avLst/>
          </a:prstGeom>
          <a:ln w="19050">
            <a:noFill/>
          </a:ln>
        </p:spPr>
      </p:pic>
      <p:pic>
        <p:nvPicPr>
          <p:cNvPr id="15" name="Immagine 14">
            <a:extLst>
              <a:ext uri="{FF2B5EF4-FFF2-40B4-BE49-F238E27FC236}">
                <a16:creationId xmlns:a16="http://schemas.microsoft.com/office/drawing/2014/main" id="{81854E38-027D-D552-824B-44782641E05B}"/>
              </a:ext>
            </a:extLst>
          </p:cNvPr>
          <p:cNvPicPr>
            <a:picLocks noChangeAspect="1"/>
          </p:cNvPicPr>
          <p:nvPr/>
        </p:nvPicPr>
        <p:blipFill rotWithShape="1">
          <a:blip r:embed="rId6"/>
          <a:srcRect l="16674" t="16372" r="7004" b="8826"/>
          <a:stretch/>
        </p:blipFill>
        <p:spPr>
          <a:xfrm>
            <a:off x="5716035" y="4245908"/>
            <a:ext cx="1194623" cy="1191041"/>
          </a:xfrm>
          <a:prstGeom prst="rect">
            <a:avLst/>
          </a:prstGeom>
          <a:ln w="19050">
            <a:noFill/>
          </a:ln>
        </p:spPr>
      </p:pic>
      <p:pic>
        <p:nvPicPr>
          <p:cNvPr id="16" name="Immagine 15">
            <a:extLst>
              <a:ext uri="{FF2B5EF4-FFF2-40B4-BE49-F238E27FC236}">
                <a16:creationId xmlns:a16="http://schemas.microsoft.com/office/drawing/2014/main" id="{5A75AF04-BB5A-7DCC-D671-244AF0A1BABB}"/>
              </a:ext>
            </a:extLst>
          </p:cNvPr>
          <p:cNvPicPr>
            <a:picLocks noChangeAspect="1"/>
          </p:cNvPicPr>
          <p:nvPr/>
        </p:nvPicPr>
        <p:blipFill rotWithShape="1">
          <a:blip r:embed="rId7"/>
          <a:srcRect l="9850" t="17229" r="6800" b="17525"/>
          <a:stretch/>
        </p:blipFill>
        <p:spPr>
          <a:xfrm>
            <a:off x="665174" y="2712010"/>
            <a:ext cx="1877514" cy="1161764"/>
          </a:xfrm>
          <a:prstGeom prst="rect">
            <a:avLst/>
          </a:prstGeom>
          <a:solidFill>
            <a:schemeClr val="bg1"/>
          </a:solidFill>
          <a:ln w="19050">
            <a:noFill/>
          </a:ln>
        </p:spPr>
      </p:pic>
      <p:pic>
        <p:nvPicPr>
          <p:cNvPr id="17" name="Immagine 16">
            <a:extLst>
              <a:ext uri="{FF2B5EF4-FFF2-40B4-BE49-F238E27FC236}">
                <a16:creationId xmlns:a16="http://schemas.microsoft.com/office/drawing/2014/main" id="{B1B855D6-B82F-18A3-5002-D8277C918C1A}"/>
              </a:ext>
            </a:extLst>
          </p:cNvPr>
          <p:cNvPicPr>
            <a:picLocks noChangeAspect="1"/>
          </p:cNvPicPr>
          <p:nvPr/>
        </p:nvPicPr>
        <p:blipFill rotWithShape="1">
          <a:blip r:embed="rId8"/>
          <a:srcRect l="11601" t="12716" r="6648" b="9359"/>
          <a:stretch/>
        </p:blipFill>
        <p:spPr>
          <a:xfrm>
            <a:off x="4364295" y="2684077"/>
            <a:ext cx="1748940" cy="1274828"/>
          </a:xfrm>
          <a:prstGeom prst="rect">
            <a:avLst/>
          </a:prstGeom>
          <a:ln w="19050">
            <a:noFill/>
          </a:ln>
        </p:spPr>
      </p:pic>
      <p:pic>
        <p:nvPicPr>
          <p:cNvPr id="18" name="Immagine 17">
            <a:extLst>
              <a:ext uri="{FF2B5EF4-FFF2-40B4-BE49-F238E27FC236}">
                <a16:creationId xmlns:a16="http://schemas.microsoft.com/office/drawing/2014/main" id="{80A53ACB-180A-52EF-0A28-D0E1EEBC8D6A}"/>
              </a:ext>
            </a:extLst>
          </p:cNvPr>
          <p:cNvPicPr>
            <a:picLocks noChangeAspect="1"/>
          </p:cNvPicPr>
          <p:nvPr/>
        </p:nvPicPr>
        <p:blipFill rotWithShape="1">
          <a:blip r:embed="rId9"/>
          <a:srcRect l="10275" t="23483" r="6425" b="10484"/>
          <a:stretch/>
        </p:blipFill>
        <p:spPr>
          <a:xfrm>
            <a:off x="1609149" y="4967507"/>
            <a:ext cx="1668083" cy="909084"/>
          </a:xfrm>
          <a:prstGeom prst="rect">
            <a:avLst/>
          </a:prstGeom>
          <a:ln w="19050">
            <a:noFill/>
          </a:ln>
        </p:spPr>
      </p:pic>
      <p:pic>
        <p:nvPicPr>
          <p:cNvPr id="19" name="Immagine 18">
            <a:extLst>
              <a:ext uri="{FF2B5EF4-FFF2-40B4-BE49-F238E27FC236}">
                <a16:creationId xmlns:a16="http://schemas.microsoft.com/office/drawing/2014/main" id="{44E70DE9-6780-7118-4873-D0288DA60553}"/>
              </a:ext>
            </a:extLst>
          </p:cNvPr>
          <p:cNvPicPr>
            <a:picLocks noChangeAspect="1"/>
          </p:cNvPicPr>
          <p:nvPr/>
        </p:nvPicPr>
        <p:blipFill rotWithShape="1">
          <a:blip r:embed="rId10"/>
          <a:srcRect l="19508" t="21408" r="16769" b="18842"/>
          <a:stretch/>
        </p:blipFill>
        <p:spPr>
          <a:xfrm>
            <a:off x="2860106" y="2666099"/>
            <a:ext cx="1418809" cy="1054345"/>
          </a:xfrm>
          <a:prstGeom prst="rect">
            <a:avLst/>
          </a:prstGeom>
          <a:ln w="19050">
            <a:noFill/>
          </a:ln>
        </p:spPr>
      </p:pic>
      <p:sp>
        <p:nvSpPr>
          <p:cNvPr id="21" name="CasellaDiTesto 20">
            <a:extLst>
              <a:ext uri="{FF2B5EF4-FFF2-40B4-BE49-F238E27FC236}">
                <a16:creationId xmlns:a16="http://schemas.microsoft.com/office/drawing/2014/main" id="{9B723860-E4FB-67F3-7A54-CEE26649B110}"/>
              </a:ext>
            </a:extLst>
          </p:cNvPr>
          <p:cNvSpPr txBox="1"/>
          <p:nvPr/>
        </p:nvSpPr>
        <p:spPr>
          <a:xfrm>
            <a:off x="3808361" y="1172235"/>
            <a:ext cx="3191775" cy="1015663"/>
          </a:xfrm>
          <a:prstGeom prst="rect">
            <a:avLst/>
          </a:prstGeom>
          <a:noFill/>
        </p:spPr>
        <p:txBody>
          <a:bodyPr wrap="square">
            <a:spAutoFit/>
            <a:scene3d>
              <a:camera prst="orthographicFront"/>
              <a:lightRig rig="soft" dir="t">
                <a:rot lat="0" lon="0" rev="15600000"/>
              </a:lightRig>
            </a:scene3d>
            <a:sp3d extrusionH="57150" prstMaterial="softEdge">
              <a:bevelT w="25400" h="38100"/>
            </a:sp3d>
          </a:bodyPr>
          <a:lstStyle/>
          <a:p>
            <a:pPr algn="ctr"/>
            <a:r>
              <a:rPr lang="it-IT" sz="2000" b="1" dirty="0">
                <a:ln>
                  <a:solidFill>
                    <a:schemeClr val="accent6"/>
                  </a:solidFill>
                </a:ln>
                <a:solidFill>
                  <a:schemeClr val="accent6"/>
                </a:solidFill>
                <a:latin typeface="Open Sans" panose="020B0606030504020204" pitchFamily="34" charset="0"/>
                <a:ea typeface="Open Sans" panose="020B0606030504020204" pitchFamily="34" charset="0"/>
                <a:cs typeface="Open Sans" panose="020B0606030504020204" pitchFamily="34" charset="0"/>
              </a:rPr>
              <a:t>Misure e iniziative riguardanti l'intero ciclo di vita dei prodotti</a:t>
            </a:r>
          </a:p>
        </p:txBody>
      </p:sp>
      <p:sp>
        <p:nvSpPr>
          <p:cNvPr id="23" name="CasellaDiTesto 22">
            <a:extLst>
              <a:ext uri="{FF2B5EF4-FFF2-40B4-BE49-F238E27FC236}">
                <a16:creationId xmlns:a16="http://schemas.microsoft.com/office/drawing/2014/main" id="{CBC4555B-50E8-C052-5410-BFFF1FE585D5}"/>
              </a:ext>
            </a:extLst>
          </p:cNvPr>
          <p:cNvSpPr txBox="1"/>
          <p:nvPr/>
        </p:nvSpPr>
        <p:spPr>
          <a:xfrm>
            <a:off x="7228085" y="757770"/>
            <a:ext cx="4679644" cy="5078313"/>
          </a:xfrm>
          <a:prstGeom prst="rect">
            <a:avLst/>
          </a:prstGeom>
          <a:noFill/>
        </p:spPr>
        <p:txBody>
          <a:bodyPr wrap="square">
            <a:spAutoFit/>
          </a:bodyPr>
          <a:lstStyle/>
          <a:p>
            <a:pPr algn="ctr"/>
            <a:r>
              <a:rPr lang="it-IT" dirty="0">
                <a:latin typeface="Open Sans" panose="020B0606030504020204" pitchFamily="34" charset="0"/>
                <a:ea typeface="Open Sans" panose="020B0606030504020204" pitchFamily="34" charset="0"/>
                <a:cs typeface="Open Sans" panose="020B0606030504020204" pitchFamily="34" charset="0"/>
              </a:rPr>
              <a:t>Per rendere i prodotti adatti a un'economia circolare, efficiente sotto il profilo delle risorse e neutrale dal punto di vista climatico, per ridurre i rifiuti e per garantire che le prestazioni dei precursori della sostenibilità diventino gradualmente la norma, la Commissione ha proposto </a:t>
            </a:r>
            <a:r>
              <a:rPr lang="it-IT" b="1" dirty="0">
                <a:solidFill>
                  <a:srgbClr val="C00000"/>
                </a:solidFill>
                <a:latin typeface="Open Sans" panose="020B0606030504020204" pitchFamily="34" charset="0"/>
                <a:ea typeface="Open Sans" panose="020B0606030504020204" pitchFamily="34" charset="0"/>
                <a:cs typeface="Open Sans" panose="020B0606030504020204" pitchFamily="34" charset="0"/>
              </a:rPr>
              <a:t>un'iniziativa legislativa su una strategia per i prodotti sostenibili</a:t>
            </a:r>
            <a:r>
              <a:rPr lang="it-IT" dirty="0">
                <a:latin typeface="Open Sans" panose="020B0606030504020204" pitchFamily="34" charset="0"/>
                <a:ea typeface="Open Sans" panose="020B0606030504020204" pitchFamily="34" charset="0"/>
                <a:cs typeface="Open Sans" panose="020B0606030504020204" pitchFamily="34" charset="0"/>
              </a:rPr>
              <a:t>.</a:t>
            </a:r>
          </a:p>
          <a:p>
            <a:pPr algn="ctr"/>
            <a:endParaRPr lang="it-IT" dirty="0">
              <a:latin typeface="Open Sans" panose="020B0606030504020204" pitchFamily="34" charset="0"/>
              <a:ea typeface="Open Sans" panose="020B0606030504020204" pitchFamily="34" charset="0"/>
              <a:cs typeface="Open Sans" panose="020B0606030504020204" pitchFamily="34" charset="0"/>
            </a:endParaRPr>
          </a:p>
          <a:p>
            <a:pPr algn="ctr"/>
            <a:r>
              <a:rPr lang="it-IT" dirty="0">
                <a:latin typeface="Open Sans" panose="020B0606030504020204" pitchFamily="34" charset="0"/>
                <a:ea typeface="Open Sans" panose="020B0606030504020204" pitchFamily="34" charset="0"/>
                <a:cs typeface="Open Sans" panose="020B0606030504020204" pitchFamily="34" charset="0"/>
              </a:rPr>
              <a:t> L'obiettivo centrale di questa iniziativa legislativa è </a:t>
            </a:r>
            <a:r>
              <a:rPr lang="it-IT" b="1" dirty="0">
                <a:solidFill>
                  <a:srgbClr val="C00000"/>
                </a:solidFill>
                <a:latin typeface="Open Sans" panose="020B0606030504020204" pitchFamily="34" charset="0"/>
                <a:ea typeface="Open Sans" panose="020B0606030504020204" pitchFamily="34" charset="0"/>
                <a:cs typeface="Open Sans" panose="020B0606030504020204" pitchFamily="34" charset="0"/>
              </a:rPr>
              <a:t>estendere la direttiva sulla progettazione ecocompatibile </a:t>
            </a:r>
            <a:r>
              <a:rPr lang="it-IT" dirty="0">
                <a:latin typeface="Open Sans" panose="020B0606030504020204" pitchFamily="34" charset="0"/>
                <a:ea typeface="Open Sans" panose="020B0606030504020204" pitchFamily="34" charset="0"/>
                <a:cs typeface="Open Sans" panose="020B0606030504020204" pitchFamily="34" charset="0"/>
              </a:rPr>
              <a:t>al di là dei prodotti legati all'energia, in modo che il quadro della progettazione ecocompatibile possa applicarsi alla più ampia gamma possibile di prodotti e rispettare i principi della circolarità.</a:t>
            </a:r>
          </a:p>
        </p:txBody>
      </p:sp>
      <p:sp>
        <p:nvSpPr>
          <p:cNvPr id="2" name="CasellaDiTesto 1">
            <a:extLst>
              <a:ext uri="{FF2B5EF4-FFF2-40B4-BE49-F238E27FC236}">
                <a16:creationId xmlns:a16="http://schemas.microsoft.com/office/drawing/2014/main" id="{EF16E944-3FE6-7172-0016-999A2C5B0A27}"/>
              </a:ext>
            </a:extLst>
          </p:cNvPr>
          <p:cNvSpPr txBox="1"/>
          <p:nvPr/>
        </p:nvSpPr>
        <p:spPr>
          <a:xfrm>
            <a:off x="2194103" y="6198578"/>
            <a:ext cx="5635004" cy="369332"/>
          </a:xfrm>
          <a:prstGeom prst="rect">
            <a:avLst/>
          </a:prstGeom>
          <a:noFill/>
        </p:spPr>
        <p:txBody>
          <a:bodyPr wrap="square" rtlCol="0">
            <a:spAutoFit/>
          </a:bodyPr>
          <a:lstStyle/>
          <a:p>
            <a:r>
              <a:rPr lang="it-IT" dirty="0">
                <a:solidFill>
                  <a:schemeClr val="bg1"/>
                </a:solidFill>
              </a:rPr>
              <a:t>Percorso formativo – Laboratori di Economia circolare</a:t>
            </a:r>
          </a:p>
        </p:txBody>
      </p:sp>
      <p:sp>
        <p:nvSpPr>
          <p:cNvPr id="3" name="AutoShape 18">
            <a:extLst>
              <a:ext uri="{FF2B5EF4-FFF2-40B4-BE49-F238E27FC236}">
                <a16:creationId xmlns:a16="http://schemas.microsoft.com/office/drawing/2014/main" id="{8E5B0B8F-DA89-583E-00D3-91A723865A25}"/>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219C32E9-24E2-E035-28F6-838ECF9810B2}"/>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20" name="Immagine 1">
            <a:extLst>
              <a:ext uri="{FF2B5EF4-FFF2-40B4-BE49-F238E27FC236}">
                <a16:creationId xmlns:a16="http://schemas.microsoft.com/office/drawing/2014/main" id="{C27F8238-F384-EF4C-6D28-1620B51BFD2F}"/>
              </a:ext>
            </a:extLst>
          </p:cNvPr>
          <p:cNvPicPr>
            <a:picLocks noChangeAspect="1" noChangeArrowheads="1"/>
          </p:cNvPicPr>
          <p:nvPr/>
        </p:nvPicPr>
        <p:blipFill>
          <a:blip r:embed="rId11">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itolo 1">
            <a:extLst>
              <a:ext uri="{FF2B5EF4-FFF2-40B4-BE49-F238E27FC236}">
                <a16:creationId xmlns:a16="http://schemas.microsoft.com/office/drawing/2014/main" id="{4AB8C623-A64C-8EC0-0C5A-F4C4ED130AA8}"/>
              </a:ext>
            </a:extLst>
          </p:cNvPr>
          <p:cNvSpPr>
            <a:spLocks noGrp="1"/>
          </p:cNvSpPr>
          <p:nvPr>
            <p:ph type="title"/>
          </p:nvPr>
        </p:nvSpPr>
        <p:spPr>
          <a:xfrm>
            <a:off x="237460" y="-30803"/>
            <a:ext cx="11717079" cy="1069514"/>
          </a:xfrm>
        </p:spPr>
        <p:txBody>
          <a:bodyPr>
            <a:noAutofit/>
          </a:bodyPr>
          <a:lstStyle/>
          <a:p>
            <a:pPr algn="ctr"/>
            <a:r>
              <a:rPr lang="it-IT" sz="3600" dirty="0">
                <a:solidFill>
                  <a:srgbClr val="C00000"/>
                </a:solidFill>
              </a:rPr>
              <a:t>Il New Circular Economy Action Plan </a:t>
            </a:r>
          </a:p>
        </p:txBody>
      </p:sp>
    </p:spTree>
    <p:extLst>
      <p:ext uri="{BB962C8B-B14F-4D97-AF65-F5344CB8AC3E}">
        <p14:creationId xmlns:p14="http://schemas.microsoft.com/office/powerpoint/2010/main" val="22392502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B4F22B-EC7D-CA5A-9AA0-547166DBDDB4}"/>
            </a:ext>
          </a:extLst>
        </p:cNvPr>
        <p:cNvGrpSpPr/>
        <p:nvPr/>
      </p:nvGrpSpPr>
      <p:grpSpPr>
        <a:xfrm>
          <a:off x="0" y="0"/>
          <a:ext cx="0" cy="0"/>
          <a:chOff x="0" y="0"/>
          <a:chExt cx="0" cy="0"/>
        </a:xfrm>
      </p:grpSpPr>
      <p:pic>
        <p:nvPicPr>
          <p:cNvPr id="3" name="Immagine 2">
            <a:extLst>
              <a:ext uri="{FF2B5EF4-FFF2-40B4-BE49-F238E27FC236}">
                <a16:creationId xmlns:a16="http://schemas.microsoft.com/office/drawing/2014/main" id="{82DD3185-0FF2-3FD6-5994-44EC301C140F}"/>
              </a:ext>
            </a:extLst>
          </p:cNvPr>
          <p:cNvPicPr>
            <a:picLocks noChangeAspect="1"/>
          </p:cNvPicPr>
          <p:nvPr/>
        </p:nvPicPr>
        <p:blipFill rotWithShape="1">
          <a:blip r:embed="rId3"/>
          <a:srcRect t="15132"/>
          <a:stretch/>
        </p:blipFill>
        <p:spPr>
          <a:xfrm>
            <a:off x="2" y="924561"/>
            <a:ext cx="12191998" cy="5267525"/>
          </a:xfrm>
          <a:prstGeom prst="rect">
            <a:avLst/>
          </a:prstGeom>
        </p:spPr>
      </p:pic>
      <p:sp>
        <p:nvSpPr>
          <p:cNvPr id="2" name="Rettangolo 1">
            <a:extLst>
              <a:ext uri="{FF2B5EF4-FFF2-40B4-BE49-F238E27FC236}">
                <a16:creationId xmlns:a16="http://schemas.microsoft.com/office/drawing/2014/main" id="{BE4584AB-C4DE-BAC7-31AF-6FE10A590F57}"/>
              </a:ext>
            </a:extLst>
          </p:cNvPr>
          <p:cNvSpPr/>
          <p:nvPr/>
        </p:nvSpPr>
        <p:spPr>
          <a:xfrm>
            <a:off x="9092146" y="134167"/>
            <a:ext cx="2812774" cy="106348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it-IT"/>
          </a:p>
        </p:txBody>
      </p:sp>
      <p:sp>
        <p:nvSpPr>
          <p:cNvPr id="4" name="AutoShape 18">
            <a:extLst>
              <a:ext uri="{FF2B5EF4-FFF2-40B4-BE49-F238E27FC236}">
                <a16:creationId xmlns:a16="http://schemas.microsoft.com/office/drawing/2014/main" id="{0297B461-59B2-474D-7FFA-39750A334CCE}"/>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5" name="TextBox 19">
            <a:extLst>
              <a:ext uri="{FF2B5EF4-FFF2-40B4-BE49-F238E27FC236}">
                <a16:creationId xmlns:a16="http://schemas.microsoft.com/office/drawing/2014/main" id="{107881E0-1485-DD12-B310-A171EBBEAB06}"/>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6" name="Immagine 1">
            <a:extLst>
              <a:ext uri="{FF2B5EF4-FFF2-40B4-BE49-F238E27FC236}">
                <a16:creationId xmlns:a16="http://schemas.microsoft.com/office/drawing/2014/main" id="{799DBE32-DA4C-E8E0-5DFF-3906B2EAF90E}"/>
              </a:ext>
            </a:extLst>
          </p:cNvPr>
          <p:cNvPicPr>
            <a:picLocks noChangeAspect="1" noChangeArrowheads="1"/>
          </p:cNvPicPr>
          <p:nvPr/>
        </p:nvPicPr>
        <p:blipFill>
          <a:blip r:embed="rId4">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olo 1">
            <a:extLst>
              <a:ext uri="{FF2B5EF4-FFF2-40B4-BE49-F238E27FC236}">
                <a16:creationId xmlns:a16="http://schemas.microsoft.com/office/drawing/2014/main" id="{51CFB7AE-9ED8-5D08-1DCD-695F7A08BE97}"/>
              </a:ext>
            </a:extLst>
          </p:cNvPr>
          <p:cNvSpPr>
            <a:spLocks noGrp="1"/>
          </p:cNvSpPr>
          <p:nvPr>
            <p:ph type="title"/>
          </p:nvPr>
        </p:nvSpPr>
        <p:spPr>
          <a:xfrm>
            <a:off x="477440" y="30099"/>
            <a:ext cx="11355571" cy="1069514"/>
          </a:xfrm>
        </p:spPr>
        <p:txBody>
          <a:bodyPr>
            <a:noAutofit/>
          </a:bodyPr>
          <a:lstStyle/>
          <a:p>
            <a:pPr algn="ctr"/>
            <a:r>
              <a:rPr lang="it-IT" sz="6000" b="1" dirty="0">
                <a:solidFill>
                  <a:srgbClr val="C00000"/>
                </a:solidFill>
              </a:rPr>
              <a:t>Il PNNR</a:t>
            </a:r>
          </a:p>
        </p:txBody>
      </p:sp>
    </p:spTree>
    <p:extLst>
      <p:ext uri="{BB962C8B-B14F-4D97-AF65-F5344CB8AC3E}">
        <p14:creationId xmlns:p14="http://schemas.microsoft.com/office/powerpoint/2010/main" val="27801759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Segnaposto contenuto 5">
            <a:extLst>
              <a:ext uri="{FF2B5EF4-FFF2-40B4-BE49-F238E27FC236}">
                <a16:creationId xmlns:a16="http://schemas.microsoft.com/office/drawing/2014/main" id="{48B7C267-AE22-3A48-85D7-570F75B5FF5C}"/>
              </a:ext>
            </a:extLst>
          </p:cNvPr>
          <p:cNvPicPr>
            <a:picLocks noGrp="1" noChangeAspect="1"/>
          </p:cNvPicPr>
          <p:nvPr>
            <p:ph idx="1"/>
          </p:nvPr>
        </p:nvPicPr>
        <p:blipFill>
          <a:blip r:embed="rId3"/>
          <a:stretch>
            <a:fillRect/>
          </a:stretch>
        </p:blipFill>
        <p:spPr>
          <a:xfrm>
            <a:off x="212857" y="1373171"/>
            <a:ext cx="6232791" cy="2326909"/>
          </a:xfrm>
        </p:spPr>
      </p:pic>
      <p:pic>
        <p:nvPicPr>
          <p:cNvPr id="8" name="Immagine 7">
            <a:extLst>
              <a:ext uri="{FF2B5EF4-FFF2-40B4-BE49-F238E27FC236}">
                <a16:creationId xmlns:a16="http://schemas.microsoft.com/office/drawing/2014/main" id="{B491DC26-762D-424D-9440-5670C800FFED}"/>
              </a:ext>
            </a:extLst>
          </p:cNvPr>
          <p:cNvPicPr>
            <a:picLocks noChangeAspect="1"/>
          </p:cNvPicPr>
          <p:nvPr/>
        </p:nvPicPr>
        <p:blipFill>
          <a:blip r:embed="rId4"/>
          <a:stretch>
            <a:fillRect/>
          </a:stretch>
        </p:blipFill>
        <p:spPr>
          <a:xfrm>
            <a:off x="212857" y="3821082"/>
            <a:ext cx="6232791" cy="2377496"/>
          </a:xfrm>
          <a:prstGeom prst="rect">
            <a:avLst/>
          </a:prstGeom>
        </p:spPr>
      </p:pic>
      <p:sp>
        <p:nvSpPr>
          <p:cNvPr id="7" name="CasellaDiTesto 6"/>
          <p:cNvSpPr txBox="1"/>
          <p:nvPr/>
        </p:nvSpPr>
        <p:spPr>
          <a:xfrm>
            <a:off x="2194104" y="6198578"/>
            <a:ext cx="4741869" cy="369332"/>
          </a:xfrm>
          <a:prstGeom prst="rect">
            <a:avLst/>
          </a:prstGeom>
          <a:noFill/>
        </p:spPr>
        <p:txBody>
          <a:bodyPr wrap="square" rtlCol="0">
            <a:spAutoFit/>
          </a:bodyPr>
          <a:lstStyle/>
          <a:p>
            <a:r>
              <a:rPr lang="it-IT" dirty="0">
                <a:solidFill>
                  <a:schemeClr val="bg1"/>
                </a:solidFill>
              </a:rPr>
              <a:t>Percorso formativo – Economia circolare</a:t>
            </a:r>
          </a:p>
        </p:txBody>
      </p:sp>
      <p:sp>
        <p:nvSpPr>
          <p:cNvPr id="10" name="Titolo 1">
            <a:extLst>
              <a:ext uri="{FF2B5EF4-FFF2-40B4-BE49-F238E27FC236}">
                <a16:creationId xmlns:a16="http://schemas.microsoft.com/office/drawing/2014/main" id="{E1988C77-2303-514C-866D-3CB0DAC20D32}"/>
              </a:ext>
            </a:extLst>
          </p:cNvPr>
          <p:cNvSpPr>
            <a:spLocks noGrp="1"/>
          </p:cNvSpPr>
          <p:nvPr>
            <p:ph type="title"/>
          </p:nvPr>
        </p:nvSpPr>
        <p:spPr>
          <a:xfrm>
            <a:off x="477440" y="30099"/>
            <a:ext cx="11355571" cy="1069514"/>
          </a:xfrm>
        </p:spPr>
        <p:txBody>
          <a:bodyPr>
            <a:noAutofit/>
          </a:bodyPr>
          <a:lstStyle/>
          <a:p>
            <a:pPr algn="ctr"/>
            <a:r>
              <a:rPr lang="it-IT" sz="3600" dirty="0">
                <a:solidFill>
                  <a:srgbClr val="C00000"/>
                </a:solidFill>
              </a:rPr>
              <a:t>I possibili benefici dell’economia circolare a livello globale</a:t>
            </a:r>
          </a:p>
        </p:txBody>
      </p:sp>
      <p:sp>
        <p:nvSpPr>
          <p:cNvPr id="3" name="CasellaDiTesto 2">
            <a:extLst>
              <a:ext uri="{FF2B5EF4-FFF2-40B4-BE49-F238E27FC236}">
                <a16:creationId xmlns:a16="http://schemas.microsoft.com/office/drawing/2014/main" id="{A95A036A-ED5D-9BE5-21C9-39222D499B77}"/>
              </a:ext>
            </a:extLst>
          </p:cNvPr>
          <p:cNvSpPr txBox="1"/>
          <p:nvPr/>
        </p:nvSpPr>
        <p:spPr>
          <a:xfrm>
            <a:off x="6711461" y="5505876"/>
            <a:ext cx="3958795" cy="577081"/>
          </a:xfrm>
          <a:prstGeom prst="rect">
            <a:avLst/>
          </a:prstGeom>
          <a:noFill/>
        </p:spPr>
        <p:txBody>
          <a:bodyPr wrap="square">
            <a:spAutoFit/>
          </a:bodyPr>
          <a:lstStyle/>
          <a:p>
            <a:pPr algn="just"/>
            <a:r>
              <a:rPr lang="en-US" sz="1050" dirty="0"/>
              <a:t>World Economic Forum, Ellen MacArthur Foundation, McKinsey &amp; Company, (2014) “Towards the Circular Economy: Accelerating the scale-up across global supply chains” </a:t>
            </a:r>
            <a:endParaRPr lang="it-IT" sz="1050" dirty="0"/>
          </a:p>
        </p:txBody>
      </p:sp>
      <p:sp>
        <p:nvSpPr>
          <p:cNvPr id="2" name="AutoShape 18">
            <a:extLst>
              <a:ext uri="{FF2B5EF4-FFF2-40B4-BE49-F238E27FC236}">
                <a16:creationId xmlns:a16="http://schemas.microsoft.com/office/drawing/2014/main" id="{0A160CBD-0DAE-BD7E-6FA0-19D0FCE37816}"/>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6E62037E-7CC4-0B58-2EBD-C7277FC2D72B}"/>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5" name="Immagine 1">
            <a:extLst>
              <a:ext uri="{FF2B5EF4-FFF2-40B4-BE49-F238E27FC236}">
                <a16:creationId xmlns:a16="http://schemas.microsoft.com/office/drawing/2014/main" id="{AA5049EE-700B-B740-E587-C8CEB62DE08D}"/>
              </a:ext>
            </a:extLst>
          </p:cNvPr>
          <p:cNvPicPr>
            <a:picLocks noChangeAspect="1" noChangeArrowheads="1"/>
          </p:cNvPicPr>
          <p:nvPr/>
        </p:nvPicPr>
        <p:blipFill>
          <a:blip r:embed="rId5">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Segnaposto contenuto 5">
            <a:extLst>
              <a:ext uri="{FF2B5EF4-FFF2-40B4-BE49-F238E27FC236}">
                <a16:creationId xmlns:a16="http://schemas.microsoft.com/office/drawing/2014/main" id="{D1DACBEC-352D-48FC-DD4A-E9131ADD50E4}"/>
              </a:ext>
            </a:extLst>
          </p:cNvPr>
          <p:cNvPicPr>
            <a:picLocks noChangeAspect="1"/>
          </p:cNvPicPr>
          <p:nvPr/>
        </p:nvPicPr>
        <p:blipFill>
          <a:blip r:embed="rId6"/>
          <a:stretch>
            <a:fillRect/>
          </a:stretch>
        </p:blipFill>
        <p:spPr>
          <a:xfrm>
            <a:off x="6711461" y="1632231"/>
            <a:ext cx="5387363" cy="3764518"/>
          </a:xfrm>
          <a:prstGeom prst="rect">
            <a:avLst/>
          </a:prstGeom>
        </p:spPr>
      </p:pic>
    </p:spTree>
    <p:extLst>
      <p:ext uri="{BB962C8B-B14F-4D97-AF65-F5344CB8AC3E}">
        <p14:creationId xmlns:p14="http://schemas.microsoft.com/office/powerpoint/2010/main" val="26310688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878C231B-B7C4-E242-AF67-84D71B430EC1}"/>
              </a:ext>
            </a:extLst>
          </p:cNvPr>
          <p:cNvSpPr>
            <a:spLocks noGrp="1"/>
          </p:cNvSpPr>
          <p:nvPr>
            <p:ph idx="1"/>
          </p:nvPr>
        </p:nvSpPr>
        <p:spPr>
          <a:xfrm>
            <a:off x="555870" y="1010776"/>
            <a:ext cx="7992707" cy="4525963"/>
          </a:xfrm>
        </p:spPr>
        <p:txBody>
          <a:bodyPr>
            <a:noAutofit/>
          </a:bodyPr>
          <a:lstStyle/>
          <a:p>
            <a:pPr marL="0" indent="0" algn="just">
              <a:buNone/>
            </a:pPr>
            <a:r>
              <a:rPr lang="it-IT" sz="2000" b="1" dirty="0"/>
              <a:t>Ridurre i costi di un'azienda:</a:t>
            </a:r>
          </a:p>
          <a:p>
            <a:pPr marL="0" indent="0" algn="just">
              <a:buNone/>
            </a:pPr>
            <a:r>
              <a:rPr lang="it-IT" sz="2000" dirty="0"/>
              <a:t>
</a:t>
            </a:r>
            <a:r>
              <a:rPr lang="it-IT" sz="2000" b="1" dirty="0">
                <a:solidFill>
                  <a:srgbClr val="FF0000"/>
                </a:solidFill>
              </a:rPr>
              <a:t>Design</a:t>
            </a:r>
            <a:r>
              <a:rPr lang="it-IT" sz="2000" dirty="0"/>
              <a:t>: Ripensare il modo in cui i prodotti sono progettati per ridurre il costo delle materie prime necessarie.
</a:t>
            </a:r>
          </a:p>
          <a:p>
            <a:pPr marL="0" indent="0" algn="just">
              <a:buNone/>
            </a:pPr>
            <a:r>
              <a:rPr lang="it-IT" sz="2000" b="1" dirty="0">
                <a:solidFill>
                  <a:srgbClr val="FF0000"/>
                </a:solidFill>
              </a:rPr>
              <a:t>Approvvigionamento</a:t>
            </a:r>
            <a:r>
              <a:rPr lang="it-IT" sz="2000" dirty="0"/>
              <a:t>: Studiare i flussi di risorse aziendali per garantire che tali risorse provengano da circuiti di riciclo, scarti di altre aziende, etc.
</a:t>
            </a:r>
          </a:p>
          <a:p>
            <a:pPr marL="0" indent="0" algn="just">
              <a:buNone/>
            </a:pPr>
            <a:r>
              <a:rPr lang="it-IT" sz="2000" b="1" dirty="0">
                <a:solidFill>
                  <a:srgbClr val="FF0000"/>
                </a:solidFill>
              </a:rPr>
              <a:t>Previsione</a:t>
            </a:r>
            <a:r>
              <a:rPr lang="it-IT" sz="2000" dirty="0"/>
              <a:t>: implementazione tecnologie di analisi per ridurre gli sprechi in tre aree: prodotti realizzati e mai venduti, scorte in eccesso negli inventari o articoli consegnati nelle posizioni sbagliate. 
</a:t>
            </a:r>
          </a:p>
          <a:p>
            <a:pPr marL="0" indent="0" algn="just">
              <a:buNone/>
            </a:pPr>
            <a:r>
              <a:rPr lang="it-IT" sz="2000" b="1" dirty="0">
                <a:solidFill>
                  <a:srgbClr val="FF0000"/>
                </a:solidFill>
              </a:rPr>
              <a:t>Produzione</a:t>
            </a:r>
            <a:r>
              <a:rPr lang="it-IT" sz="2000" dirty="0"/>
              <a:t>: Riduzione dei costi di produzione di energia, acqua e altre risorse, che stanno diventando sempre più costose. 
</a:t>
            </a:r>
            <a:endParaRPr lang="en-GB" sz="2000" dirty="0"/>
          </a:p>
        </p:txBody>
      </p:sp>
      <p:sp>
        <p:nvSpPr>
          <p:cNvPr id="4" name="Titolo 1">
            <a:extLst>
              <a:ext uri="{FF2B5EF4-FFF2-40B4-BE49-F238E27FC236}">
                <a16:creationId xmlns:a16="http://schemas.microsoft.com/office/drawing/2014/main" id="{69244776-9B12-A44C-8F2F-322E4AD01174}"/>
              </a:ext>
            </a:extLst>
          </p:cNvPr>
          <p:cNvSpPr txBox="1">
            <a:spLocks/>
          </p:cNvSpPr>
          <p:nvPr/>
        </p:nvSpPr>
        <p:spPr>
          <a:xfrm>
            <a:off x="665173" y="10115"/>
            <a:ext cx="10877107"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200" b="1" dirty="0">
                <a:solidFill>
                  <a:srgbClr val="C00000"/>
                </a:solidFill>
                <a:latin typeface="Arial" pitchFamily="34" charset="0"/>
                <a:cs typeface="Arial" pitchFamily="34" charset="0"/>
              </a:rPr>
              <a:t>I benefici dell’economia circolare per un’azienda </a:t>
            </a:r>
            <a:endParaRPr lang="it-IT" sz="3200" dirty="0">
              <a:solidFill>
                <a:srgbClr val="C00000"/>
              </a:solidFill>
            </a:endParaRPr>
          </a:p>
        </p:txBody>
      </p:sp>
      <p:sp>
        <p:nvSpPr>
          <p:cNvPr id="2" name="CasellaDiTesto 1">
            <a:extLst>
              <a:ext uri="{FF2B5EF4-FFF2-40B4-BE49-F238E27FC236}">
                <a16:creationId xmlns:a16="http://schemas.microsoft.com/office/drawing/2014/main" id="{9429BB84-E872-A979-72FE-14ED224659BF}"/>
              </a:ext>
            </a:extLst>
          </p:cNvPr>
          <p:cNvSpPr txBox="1"/>
          <p:nvPr/>
        </p:nvSpPr>
        <p:spPr>
          <a:xfrm>
            <a:off x="2194104" y="6198578"/>
            <a:ext cx="4741869" cy="369332"/>
          </a:xfrm>
          <a:prstGeom prst="rect">
            <a:avLst/>
          </a:prstGeom>
          <a:noFill/>
        </p:spPr>
        <p:txBody>
          <a:bodyPr wrap="square" rtlCol="0">
            <a:spAutoFit/>
          </a:bodyPr>
          <a:lstStyle/>
          <a:p>
            <a:r>
              <a:rPr lang="it-IT" dirty="0">
                <a:solidFill>
                  <a:schemeClr val="bg1"/>
                </a:solidFill>
              </a:rPr>
              <a:t>Percorso formativo – Economia circolare</a:t>
            </a:r>
          </a:p>
        </p:txBody>
      </p:sp>
      <p:sp>
        <p:nvSpPr>
          <p:cNvPr id="5" name="AutoShape 18">
            <a:extLst>
              <a:ext uri="{FF2B5EF4-FFF2-40B4-BE49-F238E27FC236}">
                <a16:creationId xmlns:a16="http://schemas.microsoft.com/office/drawing/2014/main" id="{85EF14A0-1728-8AED-03B3-98CE9B0E93BE}"/>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6" name="TextBox 19">
            <a:extLst>
              <a:ext uri="{FF2B5EF4-FFF2-40B4-BE49-F238E27FC236}">
                <a16:creationId xmlns:a16="http://schemas.microsoft.com/office/drawing/2014/main" id="{28206F5C-441B-EE38-0C23-70B76C2CD992}"/>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7" name="Immagine 1">
            <a:extLst>
              <a:ext uri="{FF2B5EF4-FFF2-40B4-BE49-F238E27FC236}">
                <a16:creationId xmlns:a16="http://schemas.microsoft.com/office/drawing/2014/main" id="{2BCC5B87-F525-14D0-482B-A4D6C5F2918D}"/>
              </a:ext>
            </a:extLst>
          </p:cNvPr>
          <p:cNvPicPr>
            <a:picLocks noChangeAspect="1" noChangeArrowheads="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Immagine 8">
            <a:extLst>
              <a:ext uri="{FF2B5EF4-FFF2-40B4-BE49-F238E27FC236}">
                <a16:creationId xmlns:a16="http://schemas.microsoft.com/office/drawing/2014/main" id="{9C75FC18-2D63-9F02-85C6-B6E2F41B5F47}"/>
              </a:ext>
            </a:extLst>
          </p:cNvPr>
          <p:cNvPicPr>
            <a:picLocks noChangeAspect="1"/>
          </p:cNvPicPr>
          <p:nvPr/>
        </p:nvPicPr>
        <p:blipFill>
          <a:blip r:embed="rId3"/>
          <a:stretch>
            <a:fillRect/>
          </a:stretch>
        </p:blipFill>
        <p:spPr>
          <a:xfrm>
            <a:off x="9304691" y="1764792"/>
            <a:ext cx="2237589" cy="3328415"/>
          </a:xfrm>
          <a:prstGeom prst="rect">
            <a:avLst/>
          </a:prstGeom>
        </p:spPr>
      </p:pic>
    </p:spTree>
    <p:extLst>
      <p:ext uri="{BB962C8B-B14F-4D97-AF65-F5344CB8AC3E}">
        <p14:creationId xmlns:p14="http://schemas.microsoft.com/office/powerpoint/2010/main" val="23648720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6C50A504-C0A0-F54B-93B8-094153AC5134}"/>
              </a:ext>
            </a:extLst>
          </p:cNvPr>
          <p:cNvSpPr>
            <a:spLocks noGrp="1"/>
          </p:cNvSpPr>
          <p:nvPr>
            <p:ph idx="1"/>
          </p:nvPr>
        </p:nvSpPr>
        <p:spPr>
          <a:xfrm>
            <a:off x="574130" y="1033851"/>
            <a:ext cx="7552509" cy="4790297"/>
          </a:xfrm>
        </p:spPr>
        <p:txBody>
          <a:bodyPr>
            <a:normAutofit fontScale="85000" lnSpcReduction="20000"/>
          </a:bodyPr>
          <a:lstStyle/>
          <a:p>
            <a:pPr marL="0" indent="0" algn="just">
              <a:buNone/>
            </a:pPr>
            <a:r>
              <a:rPr lang="it-IT" b="1" dirty="0"/>
              <a:t>Aumentare i ricavi di un'azienda: </a:t>
            </a:r>
          </a:p>
          <a:p>
            <a:pPr marL="0" indent="0" algn="just">
              <a:buNone/>
            </a:pPr>
            <a:r>
              <a:rPr lang="it-IT" dirty="0"/>
              <a:t>
</a:t>
            </a:r>
            <a:r>
              <a:rPr lang="it-IT" b="1" dirty="0">
                <a:solidFill>
                  <a:srgbClr val="FF0000"/>
                </a:solidFill>
              </a:rPr>
              <a:t>Prezzi</a:t>
            </a:r>
            <a:r>
              <a:rPr lang="it-IT" dirty="0"/>
              <a:t>: utilizzare i principi dell’economia circolare per rendere i prodotti migliori e addebitare ai consumatori un prezzo più alto (</a:t>
            </a:r>
            <a:r>
              <a:rPr lang="it-IT" dirty="0" err="1"/>
              <a:t>premiumizzazione</a:t>
            </a:r>
            <a:r>
              <a:rPr lang="it-IT" dirty="0"/>
              <a:t>). 
</a:t>
            </a:r>
          </a:p>
          <a:p>
            <a:pPr marL="0" indent="0" algn="just">
              <a:buNone/>
            </a:pPr>
            <a:r>
              <a:rPr lang="it-IT" b="1" dirty="0" err="1">
                <a:solidFill>
                  <a:srgbClr val="FF0000"/>
                </a:solidFill>
              </a:rPr>
              <a:t>Branding</a:t>
            </a:r>
            <a:r>
              <a:rPr lang="it-IT" dirty="0"/>
              <a:t>: utilizzare una strategia di economia circolare per differenziare il marchio dai concorrenti, attirando così nuovi clienti. Ciò dovrebbe tradursi in un miglioramento della quota di mercato. 
</a:t>
            </a:r>
          </a:p>
          <a:p>
            <a:pPr marL="0" indent="0" algn="just">
              <a:buNone/>
            </a:pPr>
            <a:r>
              <a:rPr lang="it-IT" b="1" dirty="0">
                <a:solidFill>
                  <a:srgbClr val="FF0000"/>
                </a:solidFill>
              </a:rPr>
              <a:t>Modelli di business</a:t>
            </a:r>
            <a:r>
              <a:rPr lang="it-IT" dirty="0"/>
              <a:t>: utilizzare i cinque modelli di business circolari come un modo per trovare fonti di reddito completamente nuove. </a:t>
            </a:r>
            <a:endParaRPr lang="en-GB" dirty="0"/>
          </a:p>
        </p:txBody>
      </p:sp>
      <p:sp>
        <p:nvSpPr>
          <p:cNvPr id="8" name="Titolo 1">
            <a:extLst>
              <a:ext uri="{FF2B5EF4-FFF2-40B4-BE49-F238E27FC236}">
                <a16:creationId xmlns:a16="http://schemas.microsoft.com/office/drawing/2014/main" id="{FEF56858-6FAF-2948-88EB-916611980618}"/>
              </a:ext>
            </a:extLst>
          </p:cNvPr>
          <p:cNvSpPr txBox="1">
            <a:spLocks/>
          </p:cNvSpPr>
          <p:nvPr/>
        </p:nvSpPr>
        <p:spPr>
          <a:xfrm>
            <a:off x="2090598" y="0"/>
            <a:ext cx="7886700" cy="994172"/>
          </a:xfrm>
          <a:prstGeom prst="rect">
            <a:avLst/>
          </a:prstGeom>
        </p:spPr>
        <p:txBody>
          <a:bodyPr vert="horz" lIns="68580" tIns="34290" rIns="68580" bIns="3429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it-IT" sz="3600" b="1" dirty="0">
                <a:solidFill>
                  <a:srgbClr val="C00000"/>
                </a:solidFill>
                <a:latin typeface="Arial" pitchFamily="34" charset="0"/>
                <a:cs typeface="Arial" pitchFamily="34" charset="0"/>
              </a:rPr>
              <a:t>I benefici dell’economia circolare</a:t>
            </a:r>
            <a:endParaRPr lang="it-IT" sz="3600" dirty="0">
              <a:solidFill>
                <a:srgbClr val="C00000"/>
              </a:solidFill>
            </a:endParaRPr>
          </a:p>
        </p:txBody>
      </p:sp>
      <p:sp>
        <p:nvSpPr>
          <p:cNvPr id="2" name="CasellaDiTesto 1">
            <a:extLst>
              <a:ext uri="{FF2B5EF4-FFF2-40B4-BE49-F238E27FC236}">
                <a16:creationId xmlns:a16="http://schemas.microsoft.com/office/drawing/2014/main" id="{96AC8A48-BF17-1102-655D-6872CF4ABD76}"/>
              </a:ext>
            </a:extLst>
          </p:cNvPr>
          <p:cNvSpPr txBox="1"/>
          <p:nvPr/>
        </p:nvSpPr>
        <p:spPr>
          <a:xfrm>
            <a:off x="2194104" y="6198578"/>
            <a:ext cx="4741869" cy="369332"/>
          </a:xfrm>
          <a:prstGeom prst="rect">
            <a:avLst/>
          </a:prstGeom>
          <a:noFill/>
        </p:spPr>
        <p:txBody>
          <a:bodyPr wrap="square" rtlCol="0">
            <a:spAutoFit/>
          </a:bodyPr>
          <a:lstStyle/>
          <a:p>
            <a:r>
              <a:rPr lang="it-IT" dirty="0">
                <a:solidFill>
                  <a:schemeClr val="bg1"/>
                </a:solidFill>
              </a:rPr>
              <a:t>Percorso formativo – Economia circolare</a:t>
            </a:r>
          </a:p>
        </p:txBody>
      </p:sp>
      <p:sp>
        <p:nvSpPr>
          <p:cNvPr id="4" name="AutoShape 18">
            <a:extLst>
              <a:ext uri="{FF2B5EF4-FFF2-40B4-BE49-F238E27FC236}">
                <a16:creationId xmlns:a16="http://schemas.microsoft.com/office/drawing/2014/main" id="{ECC5E912-72E9-B137-A2AE-FAC18913E60E}"/>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5" name="TextBox 19">
            <a:extLst>
              <a:ext uri="{FF2B5EF4-FFF2-40B4-BE49-F238E27FC236}">
                <a16:creationId xmlns:a16="http://schemas.microsoft.com/office/drawing/2014/main" id="{03F42238-4C33-2724-987B-A9C291AA5857}"/>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6" name="Immagine 1">
            <a:extLst>
              <a:ext uri="{FF2B5EF4-FFF2-40B4-BE49-F238E27FC236}">
                <a16:creationId xmlns:a16="http://schemas.microsoft.com/office/drawing/2014/main" id="{27A94952-2791-B1B2-BE85-31F715A2748C}"/>
              </a:ext>
            </a:extLst>
          </p:cNvPr>
          <p:cNvPicPr>
            <a:picLocks noChangeAspect="1" noChangeArrowheads="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Perchè non inventiamo un Controllo di Gestione che ci faccia aumentare i  Ricavi ? | Patrizio Gatti- Controllo di Gestione-Controller Coach">
            <a:extLst>
              <a:ext uri="{FF2B5EF4-FFF2-40B4-BE49-F238E27FC236}">
                <a16:creationId xmlns:a16="http://schemas.microsoft.com/office/drawing/2014/main" id="{5AF9FFC3-19AC-0057-BF85-B26B1B4863B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6651" y="1892398"/>
            <a:ext cx="3324557" cy="24902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02095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F88FA69D-675A-C242-A1E8-45CB2720021B}"/>
              </a:ext>
            </a:extLst>
          </p:cNvPr>
          <p:cNvSpPr>
            <a:spLocks noGrp="1"/>
          </p:cNvSpPr>
          <p:nvPr>
            <p:ph idx="1"/>
          </p:nvPr>
        </p:nvSpPr>
        <p:spPr>
          <a:xfrm>
            <a:off x="3575720" y="949391"/>
            <a:ext cx="6563072" cy="460648"/>
          </a:xfrm>
        </p:spPr>
        <p:txBody>
          <a:bodyPr>
            <a:normAutofit/>
          </a:bodyPr>
          <a:lstStyle/>
          <a:p>
            <a:r>
              <a:rPr lang="it-IT" sz="2400" dirty="0">
                <a:solidFill>
                  <a:srgbClr val="FF0000"/>
                </a:solidFill>
              </a:rPr>
              <a:t>Ma anche altri benefici diretti per le aziende…</a:t>
            </a:r>
          </a:p>
        </p:txBody>
      </p:sp>
      <p:sp>
        <p:nvSpPr>
          <p:cNvPr id="5" name="Segnaposto contenuto 5">
            <a:extLst>
              <a:ext uri="{FF2B5EF4-FFF2-40B4-BE49-F238E27FC236}">
                <a16:creationId xmlns:a16="http://schemas.microsoft.com/office/drawing/2014/main" id="{46684E3C-4435-D94B-9D36-BDCF5C9599BE}"/>
              </a:ext>
            </a:extLst>
          </p:cNvPr>
          <p:cNvSpPr>
            <a:spLocks noGrp="1"/>
          </p:cNvSpPr>
          <p:nvPr>
            <p:ph idx="10"/>
          </p:nvPr>
        </p:nvSpPr>
        <p:spPr bwMode="auto">
          <a:xfrm>
            <a:off x="584792" y="1440420"/>
            <a:ext cx="6645348" cy="430581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4294" tIns="32147" rIns="64294" bIns="32147" numCol="1" rtlCol="0" anchor="t" anchorCtr="0" compatLnSpc="1">
            <a:prstTxWarp prst="textNoShape">
              <a:avLst/>
            </a:prstTxWarp>
            <a:noAutofit/>
          </a:bodyPr>
          <a:lstStyle/>
          <a:p>
            <a:pPr marL="285750" indent="-285750" algn="just">
              <a:buFont typeface="Wingdings" pitchFamily="2" charset="2"/>
              <a:buChar char="ü"/>
              <a:defRPr/>
            </a:pPr>
            <a:endParaRPr lang="it-IT" altLang="it-IT" sz="1800" dirty="0"/>
          </a:p>
          <a:p>
            <a:pPr marL="321457" indent="-321457" algn="just">
              <a:buFont typeface="Wingdings" pitchFamily="2" charset="2"/>
              <a:buChar char="ü"/>
              <a:defRPr/>
            </a:pPr>
            <a:r>
              <a:rPr lang="it-IT" altLang="it-IT" sz="2400" dirty="0">
                <a:solidFill>
                  <a:schemeClr val="tx1"/>
                </a:solidFill>
              </a:rPr>
              <a:t>Miglioramento delle </a:t>
            </a:r>
            <a:r>
              <a:rPr lang="it-IT" altLang="it-IT" sz="2400" b="1" dirty="0">
                <a:solidFill>
                  <a:schemeClr val="tx1"/>
                </a:solidFill>
              </a:rPr>
              <a:t>relazioni</a:t>
            </a:r>
            <a:r>
              <a:rPr lang="it-IT" altLang="it-IT" sz="2400" dirty="0">
                <a:solidFill>
                  <a:schemeClr val="tx1"/>
                </a:solidFill>
              </a:rPr>
              <a:t> a livello di filiera, di settore e </a:t>
            </a:r>
            <a:r>
              <a:rPr lang="it-IT" altLang="it-IT" sz="2400" dirty="0" err="1">
                <a:solidFill>
                  <a:schemeClr val="tx1"/>
                </a:solidFill>
              </a:rPr>
              <a:t>intrasettoriale</a:t>
            </a:r>
            <a:r>
              <a:rPr lang="it-IT" altLang="it-IT" sz="2400" dirty="0">
                <a:solidFill>
                  <a:schemeClr val="tx1"/>
                </a:solidFill>
              </a:rPr>
              <a:t> per individuare ambiti di sinergia su, per es. riutilizzo di scarti, recupero di rifiuti, condivisione soluzioni di processo (gestionali e tecnologiche), di logistica, in fase di design di nuovi prodotti e servizi</a:t>
            </a:r>
          </a:p>
          <a:p>
            <a:pPr marL="321457" indent="-321457" algn="just">
              <a:buFont typeface="Wingdings" pitchFamily="2" charset="2"/>
              <a:buChar char="ü"/>
              <a:defRPr/>
            </a:pPr>
            <a:r>
              <a:rPr lang="it-IT" altLang="it-IT" sz="2400" dirty="0">
                <a:solidFill>
                  <a:schemeClr val="tx1"/>
                </a:solidFill>
              </a:rPr>
              <a:t>Individuazione di nuove </a:t>
            </a:r>
            <a:r>
              <a:rPr lang="it-IT" altLang="it-IT" sz="2400" b="1" dirty="0">
                <a:solidFill>
                  <a:schemeClr val="tx1"/>
                </a:solidFill>
              </a:rPr>
              <a:t>opportunità</a:t>
            </a:r>
            <a:r>
              <a:rPr lang="it-IT" altLang="it-IT" sz="2400" dirty="0">
                <a:solidFill>
                  <a:schemeClr val="tx1"/>
                </a:solidFill>
              </a:rPr>
              <a:t> di mercato e nuovi business model</a:t>
            </a:r>
          </a:p>
          <a:p>
            <a:pPr marL="321457" indent="-321457" algn="just">
              <a:buFont typeface="Wingdings" pitchFamily="2" charset="2"/>
              <a:buChar char="ü"/>
              <a:defRPr/>
            </a:pPr>
            <a:r>
              <a:rPr lang="it-IT" altLang="it-IT" sz="2400" dirty="0">
                <a:solidFill>
                  <a:schemeClr val="tx1"/>
                </a:solidFill>
              </a:rPr>
              <a:t>Migliore </a:t>
            </a:r>
            <a:r>
              <a:rPr lang="it-IT" altLang="it-IT" sz="2400" b="1" dirty="0" err="1">
                <a:solidFill>
                  <a:schemeClr val="tx1"/>
                </a:solidFill>
              </a:rPr>
              <a:t>risk</a:t>
            </a:r>
            <a:r>
              <a:rPr lang="it-IT" altLang="it-IT" sz="2400" b="1" dirty="0">
                <a:solidFill>
                  <a:schemeClr val="tx1"/>
                </a:solidFill>
              </a:rPr>
              <a:t> </a:t>
            </a:r>
            <a:r>
              <a:rPr lang="it-IT" altLang="it-IT" sz="2400" b="1" dirty="0" err="1">
                <a:solidFill>
                  <a:schemeClr val="tx1"/>
                </a:solidFill>
              </a:rPr>
              <a:t>assessment</a:t>
            </a:r>
            <a:r>
              <a:rPr lang="it-IT" altLang="it-IT" sz="2400" b="1" dirty="0">
                <a:solidFill>
                  <a:schemeClr val="tx1"/>
                </a:solidFill>
              </a:rPr>
              <a:t> </a:t>
            </a:r>
            <a:r>
              <a:rPr lang="it-IT" altLang="it-IT" sz="2400" dirty="0">
                <a:solidFill>
                  <a:schemeClr val="tx1"/>
                </a:solidFill>
              </a:rPr>
              <a:t>per una durabilità di impresa</a:t>
            </a:r>
          </a:p>
          <a:p>
            <a:pPr algn="just">
              <a:defRPr/>
            </a:pPr>
            <a:endParaRPr lang="it-IT" altLang="it-IT" sz="1800" dirty="0"/>
          </a:p>
          <a:p>
            <a:pPr algn="just">
              <a:defRPr/>
            </a:pPr>
            <a:endParaRPr lang="it-IT" altLang="it-IT" sz="1800" dirty="0"/>
          </a:p>
        </p:txBody>
      </p:sp>
      <p:sp>
        <p:nvSpPr>
          <p:cNvPr id="6" name="CasellaDiTesto 5"/>
          <p:cNvSpPr txBox="1"/>
          <p:nvPr/>
        </p:nvSpPr>
        <p:spPr>
          <a:xfrm>
            <a:off x="2194104" y="6198578"/>
            <a:ext cx="4741869" cy="369332"/>
          </a:xfrm>
          <a:prstGeom prst="rect">
            <a:avLst/>
          </a:prstGeom>
          <a:noFill/>
        </p:spPr>
        <p:txBody>
          <a:bodyPr wrap="square" rtlCol="0">
            <a:spAutoFit/>
          </a:bodyPr>
          <a:lstStyle/>
          <a:p>
            <a:r>
              <a:rPr lang="it-IT" dirty="0">
                <a:solidFill>
                  <a:schemeClr val="bg1"/>
                </a:solidFill>
              </a:rPr>
              <a:t>Percorso formativo – Economia circolare</a:t>
            </a:r>
          </a:p>
        </p:txBody>
      </p:sp>
      <p:sp>
        <p:nvSpPr>
          <p:cNvPr id="7" name="Titolo 1">
            <a:extLst>
              <a:ext uri="{FF2B5EF4-FFF2-40B4-BE49-F238E27FC236}">
                <a16:creationId xmlns:a16="http://schemas.microsoft.com/office/drawing/2014/main" id="{E1988C77-2303-514C-866D-3CB0DAC20D32}"/>
              </a:ext>
            </a:extLst>
          </p:cNvPr>
          <p:cNvSpPr>
            <a:spLocks noGrp="1"/>
          </p:cNvSpPr>
          <p:nvPr>
            <p:ph type="title"/>
          </p:nvPr>
        </p:nvSpPr>
        <p:spPr>
          <a:xfrm>
            <a:off x="1715848" y="0"/>
            <a:ext cx="9144000" cy="1069514"/>
          </a:xfrm>
        </p:spPr>
        <p:txBody>
          <a:bodyPr>
            <a:normAutofit/>
          </a:bodyPr>
          <a:lstStyle/>
          <a:p>
            <a:r>
              <a:rPr lang="it-IT" sz="4000" dirty="0">
                <a:solidFill>
                  <a:srgbClr val="C00000"/>
                </a:solidFill>
              </a:rPr>
              <a:t>I benefici dell’economia circolare</a:t>
            </a:r>
          </a:p>
        </p:txBody>
      </p:sp>
      <p:sp>
        <p:nvSpPr>
          <p:cNvPr id="2" name="AutoShape 18">
            <a:extLst>
              <a:ext uri="{FF2B5EF4-FFF2-40B4-BE49-F238E27FC236}">
                <a16:creationId xmlns:a16="http://schemas.microsoft.com/office/drawing/2014/main" id="{BC401A24-2F5C-B048-8BD0-144BB31FD78C}"/>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8E5432B4-9B62-66CB-8811-220B194ECB21}"/>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8" name="Immagine 1">
            <a:extLst>
              <a:ext uri="{FF2B5EF4-FFF2-40B4-BE49-F238E27FC236}">
                <a16:creationId xmlns:a16="http://schemas.microsoft.com/office/drawing/2014/main" id="{4A834879-E025-AF3F-5A99-C4FE0B4E6C87}"/>
              </a:ext>
            </a:extLst>
          </p:cNvPr>
          <p:cNvPicPr>
            <a:picLocks noChangeAspect="1" noChangeArrowheads="1"/>
          </p:cNvPicPr>
          <p:nvPr/>
        </p:nvPicPr>
        <p:blipFill>
          <a:blip r:embed="rId2">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766.000+ Opportunità Foto stock, immagini e fotografie royalty-free -  iStock | Occasione, Crescita, Idea">
            <a:extLst>
              <a:ext uri="{FF2B5EF4-FFF2-40B4-BE49-F238E27FC236}">
                <a16:creationId xmlns:a16="http://schemas.microsoft.com/office/drawing/2014/main" id="{43C101CE-E160-7779-1241-CD86876FFA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62172" y="2018905"/>
            <a:ext cx="4500090" cy="29946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93662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a:extLst>
              <a:ext uri="{FF2B5EF4-FFF2-40B4-BE49-F238E27FC236}">
                <a16:creationId xmlns:a16="http://schemas.microsoft.com/office/drawing/2014/main" id="{17030474-D9E3-174F-A4D9-EA08AE6E12D4}"/>
              </a:ext>
            </a:extLst>
          </p:cNvPr>
          <p:cNvSpPr>
            <a:spLocks noGrp="1"/>
          </p:cNvSpPr>
          <p:nvPr>
            <p:ph idx="1"/>
          </p:nvPr>
        </p:nvSpPr>
        <p:spPr>
          <a:xfrm>
            <a:off x="10271492" y="1963795"/>
            <a:ext cx="1740285" cy="2550380"/>
          </a:xfrm>
        </p:spPr>
        <p:txBody>
          <a:bodyPr>
            <a:normAutofit/>
          </a:bodyPr>
          <a:lstStyle/>
          <a:p>
            <a:pPr algn="ctr"/>
            <a:r>
              <a:rPr lang="it-IT" sz="2000" dirty="0">
                <a:solidFill>
                  <a:srgbClr val="FF0000"/>
                </a:solidFill>
              </a:rPr>
              <a:t>Tante aziende stanno già lavorando per essere più circolari </a:t>
            </a:r>
          </a:p>
        </p:txBody>
      </p:sp>
      <p:pic>
        <p:nvPicPr>
          <p:cNvPr id="5" name="Immagine 4">
            <a:extLst>
              <a:ext uri="{FF2B5EF4-FFF2-40B4-BE49-F238E27FC236}">
                <a16:creationId xmlns:a16="http://schemas.microsoft.com/office/drawing/2014/main" id="{2F936A2A-6660-9547-A782-0751C4697CA9}"/>
              </a:ext>
            </a:extLst>
          </p:cNvPr>
          <p:cNvPicPr>
            <a:picLocks noChangeAspect="1"/>
          </p:cNvPicPr>
          <p:nvPr/>
        </p:nvPicPr>
        <p:blipFill rotWithShape="1">
          <a:blip r:embed="rId2">
            <a:clrChange>
              <a:clrFrom>
                <a:srgbClr val="FFFFFF"/>
              </a:clrFrom>
              <a:clrTo>
                <a:srgbClr val="FFFFFF">
                  <a:alpha val="0"/>
                </a:srgbClr>
              </a:clrTo>
            </a:clrChange>
          </a:blip>
          <a:srcRect l="4529"/>
          <a:stretch/>
        </p:blipFill>
        <p:spPr>
          <a:xfrm>
            <a:off x="85061" y="1092781"/>
            <a:ext cx="10699756" cy="4818596"/>
          </a:xfrm>
          <a:prstGeom prst="rect">
            <a:avLst/>
          </a:prstGeom>
        </p:spPr>
      </p:pic>
      <p:sp>
        <p:nvSpPr>
          <p:cNvPr id="6" name="CasellaDiTesto 5"/>
          <p:cNvSpPr txBox="1"/>
          <p:nvPr/>
        </p:nvSpPr>
        <p:spPr>
          <a:xfrm>
            <a:off x="2194104" y="6198578"/>
            <a:ext cx="4741869" cy="369332"/>
          </a:xfrm>
          <a:prstGeom prst="rect">
            <a:avLst/>
          </a:prstGeom>
          <a:noFill/>
        </p:spPr>
        <p:txBody>
          <a:bodyPr wrap="square" rtlCol="0">
            <a:spAutoFit/>
          </a:bodyPr>
          <a:lstStyle/>
          <a:p>
            <a:r>
              <a:rPr lang="it-IT" dirty="0">
                <a:solidFill>
                  <a:schemeClr val="bg1"/>
                </a:solidFill>
              </a:rPr>
              <a:t>Percorso formativo – Economia circolare</a:t>
            </a:r>
          </a:p>
        </p:txBody>
      </p:sp>
      <p:sp>
        <p:nvSpPr>
          <p:cNvPr id="7" name="Titolo 1">
            <a:extLst>
              <a:ext uri="{FF2B5EF4-FFF2-40B4-BE49-F238E27FC236}">
                <a16:creationId xmlns:a16="http://schemas.microsoft.com/office/drawing/2014/main" id="{E1988C77-2303-514C-866D-3CB0DAC20D32}"/>
              </a:ext>
            </a:extLst>
          </p:cNvPr>
          <p:cNvSpPr>
            <a:spLocks noGrp="1"/>
          </p:cNvSpPr>
          <p:nvPr>
            <p:ph type="title"/>
          </p:nvPr>
        </p:nvSpPr>
        <p:spPr>
          <a:xfrm>
            <a:off x="85061" y="16778"/>
            <a:ext cx="12014790" cy="1069514"/>
          </a:xfrm>
        </p:spPr>
        <p:txBody>
          <a:bodyPr>
            <a:normAutofit/>
          </a:bodyPr>
          <a:lstStyle/>
          <a:p>
            <a:pPr algn="ctr"/>
            <a:r>
              <a:rPr lang="it-IT" dirty="0">
                <a:solidFill>
                  <a:srgbClr val="C00000"/>
                </a:solidFill>
              </a:rPr>
              <a:t>Verso la transizione</a:t>
            </a:r>
          </a:p>
        </p:txBody>
      </p:sp>
      <p:sp>
        <p:nvSpPr>
          <p:cNvPr id="2" name="CasellaDiTesto 1">
            <a:extLst>
              <a:ext uri="{FF2B5EF4-FFF2-40B4-BE49-F238E27FC236}">
                <a16:creationId xmlns:a16="http://schemas.microsoft.com/office/drawing/2014/main" id="{49AB637B-A019-2B12-5981-72E5DEED60F6}"/>
              </a:ext>
            </a:extLst>
          </p:cNvPr>
          <p:cNvSpPr txBox="1"/>
          <p:nvPr/>
        </p:nvSpPr>
        <p:spPr>
          <a:xfrm>
            <a:off x="9388549" y="5231219"/>
            <a:ext cx="1576229" cy="826326"/>
          </a:xfrm>
          <a:prstGeom prst="rect">
            <a:avLst/>
          </a:prstGeom>
          <a:solidFill>
            <a:schemeClr val="bg1"/>
          </a:solidFill>
        </p:spPr>
        <p:txBody>
          <a:bodyPr wrap="square" rtlCol="0">
            <a:spAutoFit/>
          </a:bodyPr>
          <a:lstStyle/>
          <a:p>
            <a:pPr algn="ctr"/>
            <a:r>
              <a:rPr lang="it-IT" sz="1600" dirty="0"/>
              <a:t>Fonte: Indagine Scuola Sant’Anna</a:t>
            </a:r>
          </a:p>
        </p:txBody>
      </p:sp>
      <p:sp>
        <p:nvSpPr>
          <p:cNvPr id="4" name="AutoShape 18">
            <a:extLst>
              <a:ext uri="{FF2B5EF4-FFF2-40B4-BE49-F238E27FC236}">
                <a16:creationId xmlns:a16="http://schemas.microsoft.com/office/drawing/2014/main" id="{8AD0541C-2FED-94F3-E91F-BFD7B00204E8}"/>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8" name="TextBox 19">
            <a:extLst>
              <a:ext uri="{FF2B5EF4-FFF2-40B4-BE49-F238E27FC236}">
                <a16:creationId xmlns:a16="http://schemas.microsoft.com/office/drawing/2014/main" id="{C7ABA82A-A44B-D757-1EFE-A63DD7F8FF1F}"/>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9" name="Immagine 1">
            <a:extLst>
              <a:ext uri="{FF2B5EF4-FFF2-40B4-BE49-F238E27FC236}">
                <a16:creationId xmlns:a16="http://schemas.microsoft.com/office/drawing/2014/main" id="{D9F0A5CC-9289-F1FB-54DA-1FD19AA795E7}"/>
              </a:ext>
            </a:extLst>
          </p:cNvPr>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198367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32BF34A-105D-F249-B741-143EEEF184B7}"/>
              </a:ext>
            </a:extLst>
          </p:cNvPr>
          <p:cNvSpPr>
            <a:spLocks noGrp="1"/>
          </p:cNvSpPr>
          <p:nvPr>
            <p:ph type="title"/>
          </p:nvPr>
        </p:nvSpPr>
        <p:spPr>
          <a:xfrm>
            <a:off x="1756427" y="94411"/>
            <a:ext cx="8229600" cy="1143000"/>
          </a:xfrm>
        </p:spPr>
        <p:txBody>
          <a:bodyPr/>
          <a:lstStyle/>
          <a:p>
            <a:pPr algn="ctr"/>
            <a:r>
              <a:rPr lang="en-GB" sz="4000" b="1" dirty="0" err="1">
                <a:solidFill>
                  <a:srgbClr val="C00000"/>
                </a:solidFill>
                <a:latin typeface="Arial" pitchFamily="34" charset="0"/>
                <a:cs typeface="Arial" pitchFamily="34" charset="0"/>
              </a:rPr>
              <a:t>Tendenze</a:t>
            </a:r>
            <a:r>
              <a:rPr lang="en-GB" sz="4000" b="1" dirty="0">
                <a:solidFill>
                  <a:srgbClr val="C00000"/>
                </a:solidFill>
                <a:latin typeface="Arial" pitchFamily="34" charset="0"/>
                <a:cs typeface="Arial" pitchFamily="34" charset="0"/>
              </a:rPr>
              <a:t> di </a:t>
            </a:r>
            <a:r>
              <a:rPr lang="en-GB" sz="4000" b="1" dirty="0" err="1">
                <a:solidFill>
                  <a:srgbClr val="C00000"/>
                </a:solidFill>
                <a:latin typeface="Arial" pitchFamily="34" charset="0"/>
                <a:cs typeface="Arial" pitchFamily="34" charset="0"/>
              </a:rPr>
              <a:t>oggi</a:t>
            </a:r>
            <a:endParaRPr lang="en-GB" sz="4000" b="1" dirty="0">
              <a:solidFill>
                <a:srgbClr val="C00000"/>
              </a:solidFill>
              <a:latin typeface="Arial" pitchFamily="34" charset="0"/>
              <a:cs typeface="Arial" pitchFamily="34" charset="0"/>
            </a:endParaRPr>
          </a:p>
        </p:txBody>
      </p:sp>
      <p:sp>
        <p:nvSpPr>
          <p:cNvPr id="3" name="Segnaposto contenuto 2">
            <a:extLst>
              <a:ext uri="{FF2B5EF4-FFF2-40B4-BE49-F238E27FC236}">
                <a16:creationId xmlns:a16="http://schemas.microsoft.com/office/drawing/2014/main" id="{4E8BE310-B4E0-D443-B21B-CB18E6E52EBF}"/>
              </a:ext>
            </a:extLst>
          </p:cNvPr>
          <p:cNvSpPr>
            <a:spLocks noGrp="1"/>
          </p:cNvSpPr>
          <p:nvPr>
            <p:ph idx="1"/>
          </p:nvPr>
        </p:nvSpPr>
        <p:spPr>
          <a:xfrm>
            <a:off x="516318" y="1258567"/>
            <a:ext cx="6545338" cy="4525963"/>
          </a:xfrm>
        </p:spPr>
        <p:txBody>
          <a:bodyPr>
            <a:normAutofit fontScale="92500" lnSpcReduction="20000"/>
          </a:bodyPr>
          <a:lstStyle/>
          <a:p>
            <a:pPr marL="0" indent="0" algn="just">
              <a:buNone/>
            </a:pPr>
            <a:r>
              <a:rPr lang="it-IT" dirty="0"/>
              <a:t>I cambiamenti incrementali a velocità lenta sono quelli più perseguiti dalle aziende in questo momento.</a:t>
            </a:r>
          </a:p>
          <a:p>
            <a:pPr marL="0" indent="0" algn="just">
              <a:buNone/>
            </a:pPr>
            <a:endParaRPr lang="it-IT" dirty="0"/>
          </a:p>
          <a:p>
            <a:pPr marL="0" indent="0" algn="just">
              <a:buNone/>
            </a:pPr>
            <a:r>
              <a:rPr lang="it-IT" dirty="0"/>
              <a:t>Le organizzazioni stanno iniziando a ragionare in termini di economia circolare e procedono a piccoli passi spesso attraverso progetti pilota.</a:t>
            </a:r>
          </a:p>
          <a:p>
            <a:pPr marL="0" indent="0" algn="just">
              <a:buNone/>
            </a:pPr>
            <a:endParaRPr lang="it-IT" dirty="0"/>
          </a:p>
          <a:p>
            <a:pPr marL="0" indent="0" algn="just">
              <a:buNone/>
            </a:pPr>
            <a:r>
              <a:rPr lang="it-IT" dirty="0"/>
              <a:t>Le azioni circolari ed i modelli di business vengono testati con una selezione di prodotti e processi, perfezionati e quindi estesi a più linee di prodotti e parti più grandi dell'organizzazione.</a:t>
            </a:r>
          </a:p>
        </p:txBody>
      </p:sp>
      <p:sp>
        <p:nvSpPr>
          <p:cNvPr id="4" name="CasellaDiTesto 3">
            <a:extLst>
              <a:ext uri="{FF2B5EF4-FFF2-40B4-BE49-F238E27FC236}">
                <a16:creationId xmlns:a16="http://schemas.microsoft.com/office/drawing/2014/main" id="{053FB6FF-E417-B1C2-BA73-8ED99E9D98F8}"/>
              </a:ext>
            </a:extLst>
          </p:cNvPr>
          <p:cNvSpPr txBox="1"/>
          <p:nvPr/>
        </p:nvSpPr>
        <p:spPr>
          <a:xfrm>
            <a:off x="2194104" y="6198578"/>
            <a:ext cx="4741869" cy="369332"/>
          </a:xfrm>
          <a:prstGeom prst="rect">
            <a:avLst/>
          </a:prstGeom>
          <a:noFill/>
        </p:spPr>
        <p:txBody>
          <a:bodyPr wrap="square" rtlCol="0">
            <a:spAutoFit/>
          </a:bodyPr>
          <a:lstStyle/>
          <a:p>
            <a:r>
              <a:rPr lang="it-IT" dirty="0">
                <a:solidFill>
                  <a:schemeClr val="bg1"/>
                </a:solidFill>
              </a:rPr>
              <a:t>Percorso formativo – Economia circolare</a:t>
            </a:r>
          </a:p>
        </p:txBody>
      </p:sp>
      <p:sp>
        <p:nvSpPr>
          <p:cNvPr id="5" name="AutoShape 18">
            <a:extLst>
              <a:ext uri="{FF2B5EF4-FFF2-40B4-BE49-F238E27FC236}">
                <a16:creationId xmlns:a16="http://schemas.microsoft.com/office/drawing/2014/main" id="{16FCC094-41A9-1568-E18E-3C363A5875F0}"/>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6" name="TextBox 19">
            <a:extLst>
              <a:ext uri="{FF2B5EF4-FFF2-40B4-BE49-F238E27FC236}">
                <a16:creationId xmlns:a16="http://schemas.microsoft.com/office/drawing/2014/main" id="{101BC4C8-8509-28EE-B0DA-BB20ECBA5D85}"/>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7" name="Immagine 1">
            <a:extLst>
              <a:ext uri="{FF2B5EF4-FFF2-40B4-BE49-F238E27FC236}">
                <a16:creationId xmlns:a16="http://schemas.microsoft.com/office/drawing/2014/main" id="{21D3D166-5EC8-3676-30BB-08A502965BEF}"/>
              </a:ext>
            </a:extLst>
          </p:cNvPr>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EY: i trend di sviluppo sostenibile per le imprese italiane">
            <a:extLst>
              <a:ext uri="{FF2B5EF4-FFF2-40B4-BE49-F238E27FC236}">
                <a16:creationId xmlns:a16="http://schemas.microsoft.com/office/drawing/2014/main" id="{F695712A-7EDA-1B3B-C8A0-79AD9D1968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10512" y="1616804"/>
            <a:ext cx="4592046" cy="3565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78746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7">
            <a:extLst>
              <a:ext uri="{FF2B5EF4-FFF2-40B4-BE49-F238E27FC236}">
                <a16:creationId xmlns:a16="http://schemas.microsoft.com/office/drawing/2014/main" id="{9B4C12BE-D230-7EEE-3A67-FCD7F2D0BAE0}"/>
              </a:ext>
            </a:extLst>
          </p:cNvPr>
          <p:cNvSpPr txBox="1"/>
          <p:nvPr/>
        </p:nvSpPr>
        <p:spPr>
          <a:xfrm>
            <a:off x="1541722" y="114523"/>
            <a:ext cx="8772842" cy="749501"/>
          </a:xfrm>
          <a:prstGeom prst="rect">
            <a:avLst/>
          </a:prstGeom>
        </p:spPr>
        <p:txBody>
          <a:bodyPr wrap="square" lIns="0" tIns="0" rIns="0" bIns="0" rtlCol="0" anchor="t">
            <a:spAutoFit/>
          </a:bodyPr>
          <a:lstStyle/>
          <a:p>
            <a:pPr algn="ctr">
              <a:lnSpc>
                <a:spcPts val="6720"/>
              </a:lnSpc>
            </a:pPr>
            <a:r>
              <a:rPr lang="en-US" sz="3600" b="1" dirty="0">
                <a:solidFill>
                  <a:srgbClr val="C00000"/>
                </a:solidFill>
                <a:latin typeface="Kollektif Bold"/>
              </a:rPr>
              <a:t>Economia </a:t>
            </a:r>
            <a:r>
              <a:rPr lang="en-US" sz="3600" b="1" dirty="0" err="1">
                <a:solidFill>
                  <a:srgbClr val="C00000"/>
                </a:solidFill>
                <a:latin typeface="Kollektif Bold"/>
              </a:rPr>
              <a:t>circolare</a:t>
            </a:r>
            <a:r>
              <a:rPr lang="en-US" sz="3600" b="1" dirty="0">
                <a:solidFill>
                  <a:srgbClr val="C00000"/>
                </a:solidFill>
                <a:latin typeface="Kollektif Bold"/>
              </a:rPr>
              <a:t>: business models </a:t>
            </a:r>
          </a:p>
        </p:txBody>
      </p:sp>
      <p:pic>
        <p:nvPicPr>
          <p:cNvPr id="3" name="Immagine 2">
            <a:extLst>
              <a:ext uri="{FF2B5EF4-FFF2-40B4-BE49-F238E27FC236}">
                <a16:creationId xmlns:a16="http://schemas.microsoft.com/office/drawing/2014/main" id="{C18759E4-6176-378E-D499-A4C1C533332E}"/>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Lst>
          </a:blip>
          <a:stretch>
            <a:fillRect/>
          </a:stretch>
        </p:blipFill>
        <p:spPr>
          <a:xfrm>
            <a:off x="1541721" y="1029641"/>
            <a:ext cx="8253531" cy="5013628"/>
          </a:xfrm>
          <a:prstGeom prst="rect">
            <a:avLst/>
          </a:prstGeom>
        </p:spPr>
      </p:pic>
      <p:sp>
        <p:nvSpPr>
          <p:cNvPr id="4" name="AutoShape 18">
            <a:extLst>
              <a:ext uri="{FF2B5EF4-FFF2-40B4-BE49-F238E27FC236}">
                <a16:creationId xmlns:a16="http://schemas.microsoft.com/office/drawing/2014/main" id="{B83CAFB0-5BA9-6375-E1F6-621423F3B634}"/>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5" name="TextBox 19">
            <a:extLst>
              <a:ext uri="{FF2B5EF4-FFF2-40B4-BE49-F238E27FC236}">
                <a16:creationId xmlns:a16="http://schemas.microsoft.com/office/drawing/2014/main" id="{C8E9ED6A-0A6A-FCA0-3161-AA80957A33AF}"/>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6" name="Immagine 1">
            <a:extLst>
              <a:ext uri="{FF2B5EF4-FFF2-40B4-BE49-F238E27FC236}">
                <a16:creationId xmlns:a16="http://schemas.microsoft.com/office/drawing/2014/main" id="{567EA51E-19E8-256B-0DEA-5A349BE0DFBC}"/>
              </a:ext>
            </a:extLst>
          </p:cNvPr>
          <p:cNvPicPr>
            <a:picLocks noChangeAspect="1" noChangeArrowheads="1"/>
          </p:cNvPicPr>
          <p:nvPr/>
        </p:nvPicPr>
        <p:blipFill>
          <a:blip r:embed="rId4">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003138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7"/>
          <p:cNvSpPr txBox="1"/>
          <p:nvPr/>
        </p:nvSpPr>
        <p:spPr>
          <a:xfrm>
            <a:off x="558824" y="393453"/>
            <a:ext cx="10871200" cy="577081"/>
          </a:xfrm>
          <a:prstGeom prst="rect">
            <a:avLst/>
          </a:prstGeom>
        </p:spPr>
        <p:txBody>
          <a:bodyPr wrap="square" lIns="0" tIns="0" rIns="0" bIns="0" rtlCol="0" anchor="t">
            <a:spAutoFit/>
          </a:bodyPr>
          <a:lstStyle/>
          <a:p>
            <a:pPr algn="ctr">
              <a:lnSpc>
                <a:spcPts val="4480"/>
              </a:lnSpc>
            </a:pPr>
            <a:r>
              <a:rPr lang="en-US" sz="4267" b="1" dirty="0">
                <a:solidFill>
                  <a:srgbClr val="C00000"/>
                </a:solidFill>
                <a:latin typeface="Kollektif Bold"/>
              </a:rPr>
              <a:t>Come </a:t>
            </a:r>
            <a:r>
              <a:rPr lang="en-US" sz="4267" b="1" dirty="0" err="1">
                <a:solidFill>
                  <a:srgbClr val="C00000"/>
                </a:solidFill>
                <a:latin typeface="Kollektif Bold"/>
              </a:rPr>
              <a:t>aumentare</a:t>
            </a:r>
            <a:r>
              <a:rPr lang="en-US" sz="4267" b="1" dirty="0">
                <a:solidFill>
                  <a:srgbClr val="C00000"/>
                </a:solidFill>
                <a:latin typeface="Kollektif Bold"/>
              </a:rPr>
              <a:t> la </a:t>
            </a:r>
            <a:r>
              <a:rPr lang="en-US" sz="4267" b="1" dirty="0" err="1">
                <a:solidFill>
                  <a:srgbClr val="C00000"/>
                </a:solidFill>
                <a:latin typeface="Kollektif Bold"/>
              </a:rPr>
              <a:t>circolarità</a:t>
            </a:r>
            <a:r>
              <a:rPr lang="en-US" sz="4267" b="1" dirty="0">
                <a:solidFill>
                  <a:srgbClr val="C00000"/>
                </a:solidFill>
                <a:latin typeface="Kollektif Bold"/>
              </a:rPr>
              <a:t> in </a:t>
            </a:r>
            <a:r>
              <a:rPr lang="en-US" sz="4267" b="1" dirty="0" err="1">
                <a:solidFill>
                  <a:srgbClr val="C00000"/>
                </a:solidFill>
                <a:latin typeface="Kollektif Bold"/>
              </a:rPr>
              <a:t>azienda</a:t>
            </a:r>
            <a:endParaRPr lang="en-US" sz="4267" b="1" dirty="0">
              <a:solidFill>
                <a:srgbClr val="C00000"/>
              </a:solidFill>
              <a:latin typeface="Kollektif Bold"/>
            </a:endParaRPr>
          </a:p>
        </p:txBody>
      </p:sp>
      <p:pic>
        <p:nvPicPr>
          <p:cNvPr id="2" name="Immagine 1">
            <a:extLst>
              <a:ext uri="{FF2B5EF4-FFF2-40B4-BE49-F238E27FC236}">
                <a16:creationId xmlns:a16="http://schemas.microsoft.com/office/drawing/2014/main" id="{7E0EEC88-DD0C-5EE8-2EC8-AA964AE35A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8824" y="1297852"/>
            <a:ext cx="4566917" cy="4566917"/>
          </a:xfrm>
          <a:prstGeom prst="rect">
            <a:avLst/>
          </a:prstGeom>
        </p:spPr>
      </p:pic>
      <p:sp>
        <p:nvSpPr>
          <p:cNvPr id="9" name="CasellaDiTesto 8">
            <a:extLst>
              <a:ext uri="{FF2B5EF4-FFF2-40B4-BE49-F238E27FC236}">
                <a16:creationId xmlns:a16="http://schemas.microsoft.com/office/drawing/2014/main" id="{8E31DD38-FE8D-C41D-52F1-34A94CBEA8A9}"/>
              </a:ext>
            </a:extLst>
          </p:cNvPr>
          <p:cNvSpPr txBox="1"/>
          <p:nvPr/>
        </p:nvSpPr>
        <p:spPr>
          <a:xfrm>
            <a:off x="5257800" y="1590263"/>
            <a:ext cx="6847958" cy="3816429"/>
          </a:xfrm>
          <a:prstGeom prst="rect">
            <a:avLst/>
          </a:prstGeom>
          <a:noFill/>
        </p:spPr>
        <p:txBody>
          <a:bodyPr wrap="square">
            <a:spAutoFit/>
          </a:bodyPr>
          <a:lstStyle/>
          <a:p>
            <a:r>
              <a:rPr lang="it-IT" sz="2200" dirty="0">
                <a:latin typeface="Arial" panose="020B0604020202020204" pitchFamily="34" charset="0"/>
              </a:rPr>
              <a:t>Azioni gestionali a livello di organizzazione (es. sistemi di gestione, KPIs, certificazioni inerenti l’economia circolare)</a:t>
            </a:r>
          </a:p>
          <a:p>
            <a:pPr marL="228611" indent="-228611">
              <a:buFont typeface="Arial" panose="020B0604020202020204" pitchFamily="34" charset="0"/>
              <a:buChar char="•"/>
            </a:pPr>
            <a:endParaRPr lang="it-IT" sz="2200" dirty="0">
              <a:latin typeface="Arial" panose="020B0604020202020204" pitchFamily="34" charset="0"/>
            </a:endParaRPr>
          </a:p>
          <a:p>
            <a:r>
              <a:rPr lang="it-IT" sz="2200" dirty="0" err="1">
                <a:latin typeface="Arial" panose="020B0604020202020204" pitchFamily="34" charset="0"/>
              </a:rPr>
              <a:t>Ecoprogettazione</a:t>
            </a:r>
            <a:r>
              <a:rPr lang="it-IT" sz="2200" dirty="0">
                <a:latin typeface="Arial" panose="020B0604020202020204" pitchFamily="34" charset="0"/>
              </a:rPr>
              <a:t>: prodotto (o servizio) </a:t>
            </a:r>
          </a:p>
          <a:p>
            <a:endParaRPr lang="it-IT" sz="2200" dirty="0">
              <a:latin typeface="Arial" panose="020B0604020202020204" pitchFamily="34" charset="0"/>
            </a:endParaRPr>
          </a:p>
          <a:p>
            <a:r>
              <a:rPr lang="it-IT" sz="2200" dirty="0">
                <a:latin typeface="Arial" panose="020B0604020202020204" pitchFamily="34" charset="0"/>
              </a:rPr>
              <a:t>I principi della progettazione sostenibile, anche definita con il termine inglese di </a:t>
            </a:r>
            <a:r>
              <a:rPr lang="it-IT" sz="2200" b="1" dirty="0">
                <a:latin typeface="Arial" panose="020B0604020202020204" pitchFamily="34" charset="0"/>
              </a:rPr>
              <a:t>ecodesign</a:t>
            </a:r>
            <a:r>
              <a:rPr lang="it-IT" sz="2200" dirty="0">
                <a:latin typeface="Arial" panose="020B0604020202020204" pitchFamily="34" charset="0"/>
              </a:rPr>
              <a:t>, si applicano a tutte le fasi del ciclo di vita del prodotto, con l’intento di ridurne l’impatto ambientale complessivo</a:t>
            </a:r>
            <a:endParaRPr lang="en-GB" sz="2200" dirty="0"/>
          </a:p>
        </p:txBody>
      </p:sp>
      <p:sp>
        <p:nvSpPr>
          <p:cNvPr id="3" name="AutoShape 18">
            <a:extLst>
              <a:ext uri="{FF2B5EF4-FFF2-40B4-BE49-F238E27FC236}">
                <a16:creationId xmlns:a16="http://schemas.microsoft.com/office/drawing/2014/main" id="{F7B470B5-D36A-6A61-9267-D0320C71EEB9}"/>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8F488BC9-EA6B-3A18-A27B-0E7603B17972}"/>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5" name="Immagine 1">
            <a:extLst>
              <a:ext uri="{FF2B5EF4-FFF2-40B4-BE49-F238E27FC236}">
                <a16:creationId xmlns:a16="http://schemas.microsoft.com/office/drawing/2014/main" id="{9B20909D-FE53-7CDD-F905-A260B5CD5EB1}"/>
              </a:ext>
            </a:extLst>
          </p:cNvPr>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38697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7"/>
          <p:cNvSpPr txBox="1"/>
          <p:nvPr/>
        </p:nvSpPr>
        <p:spPr>
          <a:xfrm>
            <a:off x="498624" y="83033"/>
            <a:ext cx="10871200" cy="577081"/>
          </a:xfrm>
          <a:prstGeom prst="rect">
            <a:avLst/>
          </a:prstGeom>
        </p:spPr>
        <p:txBody>
          <a:bodyPr wrap="square" lIns="0" tIns="0" rIns="0" bIns="0" rtlCol="0" anchor="t">
            <a:spAutoFit/>
          </a:bodyPr>
          <a:lstStyle/>
          <a:p>
            <a:pPr algn="ctr">
              <a:lnSpc>
                <a:spcPts val="4480"/>
              </a:lnSpc>
            </a:pPr>
            <a:r>
              <a:rPr lang="en-US" sz="4267" b="1" dirty="0">
                <a:solidFill>
                  <a:srgbClr val="C00000"/>
                </a:solidFill>
                <a:latin typeface="Kollektif Bold"/>
              </a:rPr>
              <a:t>Come </a:t>
            </a:r>
            <a:r>
              <a:rPr lang="en-US" sz="4267" b="1" dirty="0" err="1">
                <a:solidFill>
                  <a:srgbClr val="C00000"/>
                </a:solidFill>
                <a:latin typeface="Kollektif Bold"/>
              </a:rPr>
              <a:t>aumentare</a:t>
            </a:r>
            <a:r>
              <a:rPr lang="en-US" sz="4267" b="1" dirty="0">
                <a:solidFill>
                  <a:srgbClr val="C00000"/>
                </a:solidFill>
                <a:latin typeface="Kollektif Bold"/>
              </a:rPr>
              <a:t> la </a:t>
            </a:r>
            <a:r>
              <a:rPr lang="en-US" sz="4267" b="1" dirty="0" err="1">
                <a:solidFill>
                  <a:srgbClr val="C00000"/>
                </a:solidFill>
                <a:latin typeface="Kollektif Bold"/>
              </a:rPr>
              <a:t>circolarità</a:t>
            </a:r>
            <a:r>
              <a:rPr lang="en-US" sz="4267" b="1" dirty="0">
                <a:solidFill>
                  <a:srgbClr val="C00000"/>
                </a:solidFill>
                <a:latin typeface="Kollektif Bold"/>
              </a:rPr>
              <a:t> in </a:t>
            </a:r>
            <a:r>
              <a:rPr lang="en-US" sz="4267" b="1" dirty="0" err="1">
                <a:solidFill>
                  <a:srgbClr val="C00000"/>
                </a:solidFill>
                <a:latin typeface="Kollektif Bold"/>
              </a:rPr>
              <a:t>azienda</a:t>
            </a:r>
            <a:endParaRPr lang="en-US" sz="4267" b="1" dirty="0">
              <a:solidFill>
                <a:srgbClr val="C00000"/>
              </a:solidFill>
              <a:latin typeface="Kollektif Bold"/>
            </a:endParaRPr>
          </a:p>
        </p:txBody>
      </p:sp>
      <p:pic>
        <p:nvPicPr>
          <p:cNvPr id="2" name="Immagine 1">
            <a:extLst>
              <a:ext uri="{FF2B5EF4-FFF2-40B4-BE49-F238E27FC236}">
                <a16:creationId xmlns:a16="http://schemas.microsoft.com/office/drawing/2014/main" id="{7E0EEC88-DD0C-5EE8-2EC8-AA964AE35A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50766" y="1297852"/>
            <a:ext cx="4566917" cy="4566917"/>
          </a:xfrm>
          <a:prstGeom prst="rect">
            <a:avLst/>
          </a:prstGeom>
        </p:spPr>
      </p:pic>
      <p:sp>
        <p:nvSpPr>
          <p:cNvPr id="3" name="AutoShape 18">
            <a:extLst>
              <a:ext uri="{FF2B5EF4-FFF2-40B4-BE49-F238E27FC236}">
                <a16:creationId xmlns:a16="http://schemas.microsoft.com/office/drawing/2014/main" id="{F7B470B5-D36A-6A61-9267-D0320C71EEB9}"/>
              </a:ext>
            </a:extLst>
          </p:cNvPr>
          <p:cNvSpPr/>
          <p:nvPr/>
        </p:nvSpPr>
        <p:spPr>
          <a:xfrm flipV="1">
            <a:off x="665175" y="6192088"/>
            <a:ext cx="10658499" cy="0"/>
          </a:xfrm>
          <a:prstGeom prst="line">
            <a:avLst/>
          </a:prstGeom>
          <a:ln w="9525" cap="rnd">
            <a:solidFill>
              <a:srgbClr val="000000"/>
            </a:solidFill>
            <a:prstDash val="solid"/>
            <a:headEnd type="none" w="sm" len="sm"/>
            <a:tailEnd type="none" w="sm" len="sm"/>
          </a:ln>
        </p:spPr>
        <p:txBody>
          <a:bodyPr/>
          <a:lstStyle/>
          <a:p>
            <a:endParaRPr lang="it-IT"/>
          </a:p>
        </p:txBody>
      </p:sp>
      <p:sp>
        <p:nvSpPr>
          <p:cNvPr id="4" name="TextBox 19">
            <a:extLst>
              <a:ext uri="{FF2B5EF4-FFF2-40B4-BE49-F238E27FC236}">
                <a16:creationId xmlns:a16="http://schemas.microsoft.com/office/drawing/2014/main" id="{8F488BC9-EA6B-3A18-A27B-0E7603B17972}"/>
              </a:ext>
            </a:extLst>
          </p:cNvPr>
          <p:cNvSpPr txBox="1"/>
          <p:nvPr/>
        </p:nvSpPr>
        <p:spPr>
          <a:xfrm>
            <a:off x="665174" y="6192088"/>
            <a:ext cx="7552509" cy="466153"/>
          </a:xfrm>
          <a:prstGeom prst="rect">
            <a:avLst/>
          </a:prstGeom>
        </p:spPr>
        <p:txBody>
          <a:bodyPr wrap="square" lIns="0" tIns="0" rIns="0" bIns="0" rtlCol="0" anchor="t">
            <a:spAutoFit/>
          </a:bodyPr>
          <a:lstStyle/>
          <a:p>
            <a:pPr>
              <a:lnSpc>
                <a:spcPts val="4271"/>
              </a:lnSpc>
            </a:pPr>
            <a:r>
              <a:rPr lang="it-IT" sz="1800" spc="61" dirty="0">
                <a:solidFill>
                  <a:schemeClr val="bg1">
                    <a:lumMod val="50000"/>
                  </a:schemeClr>
                </a:solidFill>
                <a:latin typeface="Aileron Regular Bold"/>
              </a:rPr>
              <a:t>Economia Circolare: Principi, Vantaggi e Opportunità per le Imprese</a:t>
            </a:r>
            <a:endParaRPr lang="en-US" sz="1800" spc="61" dirty="0">
              <a:solidFill>
                <a:schemeClr val="bg1">
                  <a:lumMod val="50000"/>
                </a:schemeClr>
              </a:solidFill>
              <a:latin typeface="Aileron Regular Bold"/>
            </a:endParaRPr>
          </a:p>
        </p:txBody>
      </p:sp>
      <p:pic>
        <p:nvPicPr>
          <p:cNvPr id="5" name="Immagine 1">
            <a:extLst>
              <a:ext uri="{FF2B5EF4-FFF2-40B4-BE49-F238E27FC236}">
                <a16:creationId xmlns:a16="http://schemas.microsoft.com/office/drawing/2014/main" id="{9B20909D-FE53-7CDD-F905-A260B5CD5EB1}"/>
              </a:ext>
            </a:extLst>
          </p:cNvPr>
          <p:cNvPicPr>
            <a:picLocks noChangeAspect="1" noChangeArrowheads="1"/>
          </p:cNvPicPr>
          <p:nvPr/>
        </p:nvPicPr>
        <p:blipFill>
          <a:blip r:embed="rId3">
            <a:grayscl/>
            <a:biLevel thresh="50000"/>
            <a:extLst>
              <a:ext uri="{28A0092B-C50C-407E-A947-70E740481C1C}">
                <a14:useLocalDpi xmlns:a14="http://schemas.microsoft.com/office/drawing/2010/main" val="0"/>
              </a:ext>
            </a:extLst>
          </a:blip>
          <a:srcRect/>
          <a:stretch>
            <a:fillRect/>
          </a:stretch>
        </p:blipFill>
        <p:spPr bwMode="auto">
          <a:xfrm>
            <a:off x="10198930" y="5396750"/>
            <a:ext cx="2249488" cy="1590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CasellaDiTesto 7">
            <a:extLst>
              <a:ext uri="{FF2B5EF4-FFF2-40B4-BE49-F238E27FC236}">
                <a16:creationId xmlns:a16="http://schemas.microsoft.com/office/drawing/2014/main" id="{745847E9-01A7-7468-9299-45841F6E9D4F}"/>
              </a:ext>
            </a:extLst>
          </p:cNvPr>
          <p:cNvSpPr txBox="1"/>
          <p:nvPr/>
        </p:nvSpPr>
        <p:spPr>
          <a:xfrm>
            <a:off x="488603" y="817792"/>
            <a:ext cx="3187415" cy="2677656"/>
          </a:xfrm>
          <a:custGeom>
            <a:avLst/>
            <a:gdLst>
              <a:gd name="connsiteX0" fmla="*/ 0 w 3187415"/>
              <a:gd name="connsiteY0" fmla="*/ 0 h 2677656"/>
              <a:gd name="connsiteX1" fmla="*/ 3187415 w 3187415"/>
              <a:gd name="connsiteY1" fmla="*/ 0 h 2677656"/>
              <a:gd name="connsiteX2" fmla="*/ 3187415 w 3187415"/>
              <a:gd name="connsiteY2" fmla="*/ 2677656 h 2677656"/>
              <a:gd name="connsiteX3" fmla="*/ 0 w 3187415"/>
              <a:gd name="connsiteY3" fmla="*/ 2677656 h 2677656"/>
              <a:gd name="connsiteX4" fmla="*/ 0 w 3187415"/>
              <a:gd name="connsiteY4" fmla="*/ 0 h 26776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87415" h="2677656" extrusionOk="0">
                <a:moveTo>
                  <a:pt x="0" y="0"/>
                </a:moveTo>
                <a:cubicBezTo>
                  <a:pt x="1567118" y="-98322"/>
                  <a:pt x="1636808" y="-78723"/>
                  <a:pt x="3187415" y="0"/>
                </a:cubicBezTo>
                <a:cubicBezTo>
                  <a:pt x="3038890" y="1030839"/>
                  <a:pt x="3142450" y="2153493"/>
                  <a:pt x="3187415" y="2677656"/>
                </a:cubicBezTo>
                <a:cubicBezTo>
                  <a:pt x="2448656" y="2769043"/>
                  <a:pt x="1008267" y="2568102"/>
                  <a:pt x="0" y="2677656"/>
                </a:cubicBezTo>
                <a:cubicBezTo>
                  <a:pt x="91681" y="2031124"/>
                  <a:pt x="-90978" y="585560"/>
                  <a:pt x="0" y="0"/>
                </a:cubicBezTo>
                <a:close/>
              </a:path>
            </a:pathLst>
          </a:custGeom>
          <a:noFill/>
          <a:ln w="19050">
            <a:solidFill>
              <a:schemeClr val="tx1"/>
            </a:solidFill>
            <a:extLst>
              <a:ext uri="{C807C97D-BFC1-408E-A445-0C87EB9F89A2}">
                <ask:lineSketchStyleProps xmlns:ask="http://schemas.microsoft.com/office/drawing/2018/sketchyshapes" sd="52657929">
                  <a:prstGeom prst="rect">
                    <a:avLst/>
                  </a:prstGeom>
                  <ask:type>
                    <ask:lineSketchCurved/>
                  </ask:type>
                </ask:lineSketchStyleProps>
              </a:ext>
            </a:extLst>
          </a:ln>
        </p:spPr>
        <p:txBody>
          <a:bodyPr wrap="square">
            <a:spAutoFit/>
          </a:bodyPr>
          <a:lstStyle/>
          <a:p>
            <a:pPr marL="171450" indent="-171450" algn="just">
              <a:buFont typeface="Arial" panose="020B0604020202020204" pitchFamily="34" charset="0"/>
              <a:buChar char="•"/>
            </a:pPr>
            <a:r>
              <a:rPr lang="it-IT" sz="1400" b="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Integrare il riciclo dei materiali di scarto, sia quelli di produzione che quelli post-consumo, nel processo di produzione dei materiali. </a:t>
            </a:r>
          </a:p>
          <a:p>
            <a:pPr marL="171450" indent="-171450" algn="just">
              <a:buFont typeface="Arial" panose="020B0604020202020204" pitchFamily="34" charset="0"/>
              <a:buChar char="•"/>
            </a:pPr>
            <a:r>
              <a:rPr lang="it-IT" sz="1400" b="1"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Ridurre l'uso delle risorse di supporto e ridurre la produzione di rifiuti</a:t>
            </a: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 </a:t>
            </a:r>
            <a:r>
              <a:rPr lang="it-IT" sz="140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tagliando i costi di produzione e riducendo i costi di gestione dei rifiuti. </a:t>
            </a:r>
            <a:endParaRPr lang="it-IT" sz="1400" dirty="0">
              <a:latin typeface="Open Sans" panose="020B0606030504020204" pitchFamily="34" charset="0"/>
              <a:ea typeface="Open Sans" panose="020B0606030504020204" pitchFamily="34" charset="0"/>
              <a:cs typeface="Open Sans" panose="020B0606030504020204" pitchFamily="34" charset="0"/>
            </a:endParaRPr>
          </a:p>
          <a:p>
            <a:pPr marL="171450" indent="-171450" algn="just">
              <a:buFont typeface="Arial" panose="020B0604020202020204" pitchFamily="34" charset="0"/>
              <a:buChar char="•"/>
            </a:pPr>
            <a:r>
              <a:rPr lang="it-IT" sz="1400" b="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Passare a un modello di </a:t>
            </a:r>
            <a:r>
              <a:rPr lang="it-IT" sz="1400" b="1"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prodotto come servizio</a:t>
            </a:r>
            <a:r>
              <a:rPr lang="it-IT" sz="1400" b="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 </a:t>
            </a:r>
            <a:endParaRPr lang="it-IT"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1" name="CasellaDiTesto 10">
            <a:extLst>
              <a:ext uri="{FF2B5EF4-FFF2-40B4-BE49-F238E27FC236}">
                <a16:creationId xmlns:a16="http://schemas.microsoft.com/office/drawing/2014/main" id="{0A860099-EB60-0ADC-AF52-FC005512A82E}"/>
              </a:ext>
            </a:extLst>
          </p:cNvPr>
          <p:cNvSpPr txBox="1"/>
          <p:nvPr/>
        </p:nvSpPr>
        <p:spPr>
          <a:xfrm>
            <a:off x="6352419" y="668792"/>
            <a:ext cx="5839580" cy="954107"/>
          </a:xfrm>
          <a:custGeom>
            <a:avLst/>
            <a:gdLst>
              <a:gd name="connsiteX0" fmla="*/ 0 w 5839580"/>
              <a:gd name="connsiteY0" fmla="*/ 0 h 954107"/>
              <a:gd name="connsiteX1" fmla="*/ 5839580 w 5839580"/>
              <a:gd name="connsiteY1" fmla="*/ 0 h 954107"/>
              <a:gd name="connsiteX2" fmla="*/ 5839580 w 5839580"/>
              <a:gd name="connsiteY2" fmla="*/ 954107 h 954107"/>
              <a:gd name="connsiteX3" fmla="*/ 0 w 5839580"/>
              <a:gd name="connsiteY3" fmla="*/ 954107 h 954107"/>
              <a:gd name="connsiteX4" fmla="*/ 0 w 5839580"/>
              <a:gd name="connsiteY4" fmla="*/ 0 h 9541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39580" h="954107" extrusionOk="0">
                <a:moveTo>
                  <a:pt x="0" y="0"/>
                </a:moveTo>
                <a:cubicBezTo>
                  <a:pt x="2193681" y="-82622"/>
                  <a:pt x="4583404" y="30500"/>
                  <a:pt x="5839580" y="0"/>
                </a:cubicBezTo>
                <a:cubicBezTo>
                  <a:pt x="5912758" y="397946"/>
                  <a:pt x="5884568" y="788062"/>
                  <a:pt x="5839580" y="954107"/>
                </a:cubicBezTo>
                <a:cubicBezTo>
                  <a:pt x="3852396" y="818939"/>
                  <a:pt x="664454" y="1124069"/>
                  <a:pt x="0" y="954107"/>
                </a:cubicBezTo>
                <a:cubicBezTo>
                  <a:pt x="68787" y="733742"/>
                  <a:pt x="37123" y="235671"/>
                  <a:pt x="0" y="0"/>
                </a:cubicBezTo>
                <a:close/>
              </a:path>
            </a:pathLst>
          </a:custGeom>
          <a:noFill/>
          <a:ln w="19050">
            <a:solidFill>
              <a:schemeClr val="tx1"/>
            </a:solidFill>
            <a:extLst>
              <a:ext uri="{C807C97D-BFC1-408E-A445-0C87EB9F89A2}">
                <ask:lineSketchStyleProps xmlns:ask="http://schemas.microsoft.com/office/drawing/2018/sketchyshapes" sd="849061371">
                  <a:prstGeom prst="rect">
                    <a:avLst/>
                  </a:prstGeom>
                  <ask:type>
                    <ask:lineSketchCurved/>
                  </ask:type>
                </ask:lineSketchStyleProps>
              </a:ext>
            </a:extLst>
          </a:ln>
        </p:spPr>
        <p:txBody>
          <a:bodyPr wrap="square">
            <a:spAutoFit/>
          </a:bodyPr>
          <a:lstStyle/>
          <a:p>
            <a:pPr marL="285750" indent="-285750" algn="just">
              <a:buFont typeface="Arial" panose="020B0604020202020204" pitchFamily="34" charset="0"/>
              <a:buChar char="•"/>
            </a:pP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Progettazione per facilitare la </a:t>
            </a: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manutenzione e la riparazione</a:t>
            </a:r>
          </a:p>
          <a:p>
            <a:pPr marL="285750" indent="-285750" algn="just">
              <a:buFont typeface="Arial" panose="020B0604020202020204" pitchFamily="34" charset="0"/>
              <a:buChar char="•"/>
            </a:pP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Progettazione per </a:t>
            </a: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l'aggiornamento e l'adattabilità</a:t>
            </a:r>
          </a:p>
          <a:p>
            <a:pPr marL="285750" indent="-285750" algn="just">
              <a:buFont typeface="Arial" panose="020B0604020202020204" pitchFamily="34" charset="0"/>
              <a:buChar char="•"/>
            </a:pP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Progettazione per l'</a:t>
            </a: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attaccamento</a:t>
            </a: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 e la fiducia</a:t>
            </a:r>
          </a:p>
          <a:p>
            <a:pPr marL="285750" indent="-285750" algn="just">
              <a:buFont typeface="Arial" panose="020B0604020202020204" pitchFamily="34" charset="0"/>
              <a:buChar char="•"/>
            </a:pP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Progettazione per un ciclo tecnologico e/o </a:t>
            </a:r>
            <a:r>
              <a:rPr lang="it-IT" sz="1400" dirty="0" err="1">
                <a:solidFill>
                  <a:srgbClr val="000000"/>
                </a:solidFill>
                <a:latin typeface="Open Sans" panose="020B0606030504020204" pitchFamily="34" charset="0"/>
                <a:ea typeface="Open Sans" panose="020B0606030504020204" pitchFamily="34" charset="0"/>
                <a:cs typeface="Open Sans" panose="020B0606030504020204" pitchFamily="34" charset="0"/>
              </a:rPr>
              <a:t>biologco</a:t>
            </a:r>
            <a:endParaRPr lang="it-IT" sz="1400" dirty="0">
              <a:latin typeface="Open Sans" panose="020B0606030504020204" pitchFamily="34" charset="0"/>
              <a:ea typeface="Open Sans" panose="020B0606030504020204" pitchFamily="34" charset="0"/>
              <a:cs typeface="Open Sans" panose="020B0606030504020204" pitchFamily="34" charset="0"/>
            </a:endParaRPr>
          </a:p>
        </p:txBody>
      </p:sp>
      <p:sp>
        <p:nvSpPr>
          <p:cNvPr id="12" name="CasellaDiTesto 11">
            <a:extLst>
              <a:ext uri="{FF2B5EF4-FFF2-40B4-BE49-F238E27FC236}">
                <a16:creationId xmlns:a16="http://schemas.microsoft.com/office/drawing/2014/main" id="{531A4814-9D69-9935-8085-605436C45563}"/>
              </a:ext>
            </a:extLst>
          </p:cNvPr>
          <p:cNvSpPr txBox="1"/>
          <p:nvPr/>
        </p:nvSpPr>
        <p:spPr>
          <a:xfrm>
            <a:off x="8120270" y="1977761"/>
            <a:ext cx="4071729" cy="3108543"/>
          </a:xfrm>
          <a:custGeom>
            <a:avLst/>
            <a:gdLst>
              <a:gd name="connsiteX0" fmla="*/ 0 w 4071729"/>
              <a:gd name="connsiteY0" fmla="*/ 0 h 3108543"/>
              <a:gd name="connsiteX1" fmla="*/ 4071729 w 4071729"/>
              <a:gd name="connsiteY1" fmla="*/ 0 h 3108543"/>
              <a:gd name="connsiteX2" fmla="*/ 4071729 w 4071729"/>
              <a:gd name="connsiteY2" fmla="*/ 3108543 h 3108543"/>
              <a:gd name="connsiteX3" fmla="*/ 0 w 4071729"/>
              <a:gd name="connsiteY3" fmla="*/ 3108543 h 3108543"/>
              <a:gd name="connsiteX4" fmla="*/ 0 w 4071729"/>
              <a:gd name="connsiteY4" fmla="*/ 0 h 3108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71729" h="3108543" extrusionOk="0">
                <a:moveTo>
                  <a:pt x="0" y="0"/>
                </a:moveTo>
                <a:cubicBezTo>
                  <a:pt x="1928173" y="-37904"/>
                  <a:pt x="3140240" y="-55183"/>
                  <a:pt x="4071729" y="0"/>
                </a:cubicBezTo>
                <a:cubicBezTo>
                  <a:pt x="4042247" y="1522458"/>
                  <a:pt x="3908575" y="2147480"/>
                  <a:pt x="4071729" y="3108543"/>
                </a:cubicBezTo>
                <a:cubicBezTo>
                  <a:pt x="2659037" y="3163163"/>
                  <a:pt x="840648" y="2954195"/>
                  <a:pt x="0" y="3108543"/>
                </a:cubicBezTo>
                <a:cubicBezTo>
                  <a:pt x="60216" y="1909018"/>
                  <a:pt x="-164684" y="566074"/>
                  <a:pt x="0" y="0"/>
                </a:cubicBezTo>
                <a:close/>
              </a:path>
            </a:pathLst>
          </a:custGeom>
          <a:noFill/>
          <a:ln w="19050">
            <a:solidFill>
              <a:schemeClr val="tx1"/>
            </a:solidFill>
            <a:extLst>
              <a:ext uri="{C807C97D-BFC1-408E-A445-0C87EB9F89A2}">
                <ask:lineSketchStyleProps xmlns:ask="http://schemas.microsoft.com/office/drawing/2018/sketchyshapes" sd="4172447036">
                  <a:prstGeom prst="rect">
                    <a:avLst/>
                  </a:prstGeom>
                  <ask:type>
                    <ask:lineSketchCurved/>
                  </ask:type>
                </ask:lineSketchStyleProps>
              </a:ext>
            </a:extLst>
          </a:ln>
        </p:spPr>
        <p:txBody>
          <a:bodyPr wrap="square">
            <a:spAutoFit/>
          </a:bodyPr>
          <a:lstStyle/>
          <a:p>
            <a:pPr marL="285750" indent="-285750" algn="just">
              <a:buFont typeface="Arial" panose="020B0604020202020204" pitchFamily="34" charset="0"/>
              <a:buChar char="•"/>
            </a:pPr>
            <a:r>
              <a:rPr lang="it-IT" sz="1400" b="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Aumentare </a:t>
            </a:r>
            <a:r>
              <a:rPr lang="it-IT" sz="1400" b="1"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l'efficienza delle risorse </a:t>
            </a:r>
            <a:r>
              <a:rPr lang="it-IT" sz="1400" b="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nei processi di produzione e distribuzione; </a:t>
            </a:r>
          </a:p>
          <a:p>
            <a:pPr marL="285750" indent="-285750" algn="just">
              <a:buFont typeface="Arial" panose="020B0604020202020204" pitchFamily="34" charset="0"/>
              <a:buChar char="•"/>
            </a:pPr>
            <a:r>
              <a:rPr lang="it-IT" sz="1400" b="1"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Ridurre</a:t>
            </a:r>
            <a:r>
              <a:rPr lang="it-IT" sz="1400" b="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 l'uso delle risorse nella produzione e nella distribuzione attraverso la digitalizzazione della produzione; </a:t>
            </a:r>
          </a:p>
          <a:p>
            <a:pPr marL="285750" indent="-285750" algn="just">
              <a:buFont typeface="Arial" panose="020B0604020202020204" pitchFamily="34" charset="0"/>
              <a:buChar char="•"/>
            </a:pPr>
            <a:r>
              <a:rPr lang="it-IT" sz="1400" b="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Integrare l'uso </a:t>
            </a:r>
            <a:r>
              <a:rPr lang="it-IT" sz="1400" b="1"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di parti o componenti rigenerati </a:t>
            </a:r>
            <a:r>
              <a:rPr lang="it-IT" sz="1400" b="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nel processo produttivo; </a:t>
            </a:r>
          </a:p>
          <a:p>
            <a:pPr marL="285750" indent="-285750" algn="just">
              <a:buFont typeface="Arial" panose="020B0604020202020204" pitchFamily="34" charset="0"/>
              <a:buChar char="•"/>
            </a:pPr>
            <a:r>
              <a:rPr lang="it-IT" sz="1400" b="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Ridurre le risorse necessarie per </a:t>
            </a:r>
            <a:r>
              <a:rPr lang="it-IT" sz="1400" b="1"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l'imballaggio o utilizzare materiali riciclati. </a:t>
            </a:r>
          </a:p>
          <a:p>
            <a:pPr marL="285750" indent="-285750" algn="just">
              <a:buFont typeface="Arial" panose="020B0604020202020204" pitchFamily="34" charset="0"/>
              <a:buChar char="•"/>
            </a:pPr>
            <a:r>
              <a:rPr lang="it-IT" sz="1400" b="1" i="0" u="none" strike="noStrike" baseline="0" dirty="0" err="1">
                <a:solidFill>
                  <a:srgbClr val="000000"/>
                </a:solidFill>
                <a:latin typeface="Open Sans" panose="020B0606030504020204" pitchFamily="34" charset="0"/>
                <a:ea typeface="Open Sans" panose="020B0606030504020204" pitchFamily="34" charset="0"/>
                <a:cs typeface="Open Sans" panose="020B0606030504020204" pitchFamily="34" charset="0"/>
              </a:rPr>
              <a:t>Remanufacturing</a:t>
            </a:r>
            <a:r>
              <a:rPr lang="it-IT" sz="1400" b="1"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rPr>
              <a:t> </a:t>
            </a:r>
          </a:p>
          <a:p>
            <a:pPr marL="285750" indent="-285750" algn="just">
              <a:buFont typeface="Arial" panose="020B0604020202020204" pitchFamily="34" charset="0"/>
              <a:buChar char="•"/>
            </a:pP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Aumentare</a:t>
            </a: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 l'efficienza </a:t>
            </a: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delle risorse </a:t>
            </a: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durante la produzione e il trasporto </a:t>
            </a:r>
            <a:endParaRPr lang="it-IT" sz="1400" b="1" dirty="0">
              <a:latin typeface="Open Sans" panose="020B0606030504020204" pitchFamily="34" charset="0"/>
              <a:ea typeface="Open Sans" panose="020B0606030504020204" pitchFamily="34" charset="0"/>
              <a:cs typeface="Open Sans" panose="020B0606030504020204" pitchFamily="34" charset="0"/>
            </a:endParaRPr>
          </a:p>
          <a:p>
            <a:pPr marL="285750" indent="-285750" algn="just">
              <a:buFont typeface="Arial" panose="020B0604020202020204" pitchFamily="34" charset="0"/>
              <a:buChar char="•"/>
            </a:pPr>
            <a:endParaRPr lang="en-US" sz="1400" b="1"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
        <p:nvSpPr>
          <p:cNvPr id="16" name="CasellaDiTesto 15">
            <a:extLst>
              <a:ext uri="{FF2B5EF4-FFF2-40B4-BE49-F238E27FC236}">
                <a16:creationId xmlns:a16="http://schemas.microsoft.com/office/drawing/2014/main" id="{AC961D28-04C8-2B26-FFE5-7211F8BA21DC}"/>
              </a:ext>
            </a:extLst>
          </p:cNvPr>
          <p:cNvSpPr txBox="1"/>
          <p:nvPr/>
        </p:nvSpPr>
        <p:spPr>
          <a:xfrm>
            <a:off x="2082311" y="5209415"/>
            <a:ext cx="7552509" cy="954107"/>
          </a:xfrm>
          <a:custGeom>
            <a:avLst/>
            <a:gdLst>
              <a:gd name="connsiteX0" fmla="*/ 0 w 7552509"/>
              <a:gd name="connsiteY0" fmla="*/ 0 h 954107"/>
              <a:gd name="connsiteX1" fmla="*/ 7552509 w 7552509"/>
              <a:gd name="connsiteY1" fmla="*/ 0 h 954107"/>
              <a:gd name="connsiteX2" fmla="*/ 7552509 w 7552509"/>
              <a:gd name="connsiteY2" fmla="*/ 954107 h 954107"/>
              <a:gd name="connsiteX3" fmla="*/ 0 w 7552509"/>
              <a:gd name="connsiteY3" fmla="*/ 954107 h 954107"/>
              <a:gd name="connsiteX4" fmla="*/ 0 w 7552509"/>
              <a:gd name="connsiteY4" fmla="*/ 0 h 9541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552509" h="954107" extrusionOk="0">
                <a:moveTo>
                  <a:pt x="0" y="0"/>
                </a:moveTo>
                <a:cubicBezTo>
                  <a:pt x="3654008" y="-95273"/>
                  <a:pt x="6126900" y="40334"/>
                  <a:pt x="7552509" y="0"/>
                </a:cubicBezTo>
                <a:cubicBezTo>
                  <a:pt x="7597527" y="368931"/>
                  <a:pt x="7635971" y="614228"/>
                  <a:pt x="7552509" y="954107"/>
                </a:cubicBezTo>
                <a:cubicBezTo>
                  <a:pt x="5622528" y="933990"/>
                  <a:pt x="1520238" y="805276"/>
                  <a:pt x="0" y="954107"/>
                </a:cubicBezTo>
                <a:cubicBezTo>
                  <a:pt x="-85586" y="536280"/>
                  <a:pt x="70089" y="467783"/>
                  <a:pt x="0" y="0"/>
                </a:cubicBezTo>
                <a:close/>
              </a:path>
            </a:pathLst>
          </a:custGeom>
          <a:noFill/>
          <a:ln w="19050">
            <a:solidFill>
              <a:schemeClr val="tx1"/>
            </a:solidFill>
            <a:extLst>
              <a:ext uri="{C807C97D-BFC1-408E-A445-0C87EB9F89A2}">
                <ask:lineSketchStyleProps xmlns:ask="http://schemas.microsoft.com/office/drawing/2018/sketchyshapes" sd="2112297733">
                  <a:prstGeom prst="rect">
                    <a:avLst/>
                  </a:prstGeom>
                  <ask:type>
                    <ask:lineSketchCurved/>
                  </ask:type>
                </ask:lineSketchStyleProps>
              </a:ext>
            </a:extLst>
          </a:ln>
        </p:spPr>
        <p:txBody>
          <a:bodyPr wrap="square">
            <a:spAutoFit/>
          </a:bodyPr>
          <a:lstStyle/>
          <a:p>
            <a:pPr marL="171450" indent="-171450" algn="just">
              <a:buFont typeface="Arial" panose="020B0604020202020204" pitchFamily="34" charset="0"/>
              <a:buChar char="•"/>
            </a:pP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Sviluppare modelli di business e pratiche sociali che si </a:t>
            </a: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concentrano sulla funzione o sulle prestazioni dei prodotti </a:t>
            </a: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invece che sull'acquisto del prodotto stesso. </a:t>
            </a:r>
          </a:p>
          <a:p>
            <a:pPr marL="171450" indent="-171450" algn="just">
              <a:buFont typeface="Arial" panose="020B0604020202020204" pitchFamily="34" charset="0"/>
              <a:buChar char="•"/>
            </a:pP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Informare i consumatori e ingaggiarli</a:t>
            </a:r>
          </a:p>
          <a:p>
            <a:pPr marL="171450" indent="-171450" algn="just">
              <a:buFont typeface="Arial" panose="020B0604020202020204" pitchFamily="34" charset="0"/>
              <a:buChar char="•"/>
            </a:pP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Prodotto come servizio</a:t>
            </a:r>
          </a:p>
        </p:txBody>
      </p:sp>
      <p:sp>
        <p:nvSpPr>
          <p:cNvPr id="20" name="CasellaDiTesto 19">
            <a:extLst>
              <a:ext uri="{FF2B5EF4-FFF2-40B4-BE49-F238E27FC236}">
                <a16:creationId xmlns:a16="http://schemas.microsoft.com/office/drawing/2014/main" id="{1AD15FD1-44EB-A177-6458-AD6B42D638E5}"/>
              </a:ext>
            </a:extLst>
          </p:cNvPr>
          <p:cNvSpPr txBox="1"/>
          <p:nvPr/>
        </p:nvSpPr>
        <p:spPr>
          <a:xfrm>
            <a:off x="241584" y="3829303"/>
            <a:ext cx="3088547" cy="1169551"/>
          </a:xfrm>
          <a:custGeom>
            <a:avLst/>
            <a:gdLst>
              <a:gd name="connsiteX0" fmla="*/ 0 w 3088547"/>
              <a:gd name="connsiteY0" fmla="*/ 0 h 1169551"/>
              <a:gd name="connsiteX1" fmla="*/ 3088547 w 3088547"/>
              <a:gd name="connsiteY1" fmla="*/ 0 h 1169551"/>
              <a:gd name="connsiteX2" fmla="*/ 3088547 w 3088547"/>
              <a:gd name="connsiteY2" fmla="*/ 1169551 h 1169551"/>
              <a:gd name="connsiteX3" fmla="*/ 0 w 3088547"/>
              <a:gd name="connsiteY3" fmla="*/ 1169551 h 1169551"/>
              <a:gd name="connsiteX4" fmla="*/ 0 w 3088547"/>
              <a:gd name="connsiteY4" fmla="*/ 0 h 11695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8547" h="1169551" extrusionOk="0">
                <a:moveTo>
                  <a:pt x="0" y="0"/>
                </a:moveTo>
                <a:cubicBezTo>
                  <a:pt x="1542345" y="-133403"/>
                  <a:pt x="1704028" y="-36934"/>
                  <a:pt x="3088547" y="0"/>
                </a:cubicBezTo>
                <a:cubicBezTo>
                  <a:pt x="3103387" y="318142"/>
                  <a:pt x="3055815" y="901876"/>
                  <a:pt x="3088547" y="1169551"/>
                </a:cubicBezTo>
                <a:cubicBezTo>
                  <a:pt x="2042743" y="1046403"/>
                  <a:pt x="845079" y="1061378"/>
                  <a:pt x="0" y="1169551"/>
                </a:cubicBezTo>
                <a:cubicBezTo>
                  <a:pt x="-102261" y="731944"/>
                  <a:pt x="67779" y="539469"/>
                  <a:pt x="0" y="0"/>
                </a:cubicBezTo>
                <a:close/>
              </a:path>
            </a:pathLst>
          </a:custGeom>
          <a:noFill/>
          <a:ln w="19050">
            <a:solidFill>
              <a:schemeClr val="tx1"/>
            </a:solidFill>
            <a:extLst>
              <a:ext uri="{C807C97D-BFC1-408E-A445-0C87EB9F89A2}">
                <ask:lineSketchStyleProps xmlns:ask="http://schemas.microsoft.com/office/drawing/2018/sketchyshapes" sd="1634779923">
                  <a:prstGeom prst="rect">
                    <a:avLst/>
                  </a:prstGeom>
                  <ask:type>
                    <ask:lineSketchCurved/>
                  </ask:type>
                </ask:lineSketchStyleProps>
              </a:ext>
            </a:extLst>
          </a:ln>
        </p:spPr>
        <p:txBody>
          <a:bodyPr wrap="square">
            <a:spAutoFit/>
          </a:bodyPr>
          <a:lstStyle/>
          <a:p>
            <a:pPr marL="285750" indent="-285750" algn="just">
              <a:buFont typeface="Arial" panose="020B0604020202020204" pitchFamily="34" charset="0"/>
              <a:buChar char="•"/>
            </a:pP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Raccolta per </a:t>
            </a: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il riutilizzo o la rigenerazione; </a:t>
            </a:r>
          </a:p>
          <a:p>
            <a:pPr marL="285750" indent="-285750" algn="just">
              <a:buFont typeface="Arial" panose="020B0604020202020204" pitchFamily="34" charset="0"/>
              <a:buChar char="•"/>
            </a:pPr>
            <a:r>
              <a:rPr lang="it-IT" sz="1400" b="1" dirty="0">
                <a:solidFill>
                  <a:srgbClr val="000000"/>
                </a:solidFill>
                <a:latin typeface="Open Sans" panose="020B0606030504020204" pitchFamily="34" charset="0"/>
                <a:ea typeface="Open Sans" panose="020B0606030504020204" pitchFamily="34" charset="0"/>
                <a:cs typeface="Open Sans" panose="020B0606030504020204" pitchFamily="34" charset="0"/>
              </a:rPr>
              <a:t>Riutilizzo di prodotti e materiali </a:t>
            </a:r>
            <a:r>
              <a:rPr lang="it-IT" sz="1400" dirty="0">
                <a:solidFill>
                  <a:srgbClr val="000000"/>
                </a:solidFill>
                <a:latin typeface="Open Sans" panose="020B0606030504020204" pitchFamily="34" charset="0"/>
                <a:ea typeface="Open Sans" panose="020B0606030504020204" pitchFamily="34" charset="0"/>
                <a:cs typeface="Open Sans" panose="020B0606030504020204" pitchFamily="34" charset="0"/>
              </a:rPr>
              <a:t>per creare nuovo valore. </a:t>
            </a:r>
            <a:endParaRPr lang="en-US" sz="1400" i="0" u="none" strike="noStrike" baseline="0" dirty="0">
              <a:solidFill>
                <a:srgbClr val="000000"/>
              </a:solidFill>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16412489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egnaposto contenuto 2"/>
          <p:cNvSpPr>
            <a:spLocks noGrp="1"/>
          </p:cNvSpPr>
          <p:nvPr>
            <p:ph idx="1"/>
          </p:nvPr>
        </p:nvSpPr>
        <p:spPr>
          <a:xfrm>
            <a:off x="0" y="5862713"/>
            <a:ext cx="12192000" cy="460648"/>
          </a:xfrm>
        </p:spPr>
        <p:txBody>
          <a:bodyPr>
            <a:noAutofit/>
          </a:bodyPr>
          <a:lstStyle/>
          <a:p>
            <a:pPr algn="ctr"/>
            <a:r>
              <a:rPr lang="it-IT" sz="13800" b="1" dirty="0"/>
              <a:t>Grazie!</a:t>
            </a:r>
          </a:p>
        </p:txBody>
      </p:sp>
      <p:pic>
        <p:nvPicPr>
          <p:cNvPr id="11" name="Immagine 10">
            <a:extLst>
              <a:ext uri="{FF2B5EF4-FFF2-40B4-BE49-F238E27FC236}">
                <a16:creationId xmlns:a16="http://schemas.microsoft.com/office/drawing/2014/main" id="{C8037728-E46D-8838-CE88-41C9C23A2583}"/>
              </a:ext>
            </a:extLst>
          </p:cNvPr>
          <p:cNvPicPr>
            <a:picLocks noChangeAspect="1"/>
          </p:cNvPicPr>
          <p:nvPr/>
        </p:nvPicPr>
        <p:blipFill>
          <a:blip r:embed="rId2"/>
          <a:stretch>
            <a:fillRect/>
          </a:stretch>
        </p:blipFill>
        <p:spPr>
          <a:xfrm>
            <a:off x="385539" y="109337"/>
            <a:ext cx="11420922" cy="5258759"/>
          </a:xfrm>
          <a:prstGeom prst="rect">
            <a:avLst/>
          </a:prstGeom>
        </p:spPr>
      </p:pic>
    </p:spTree>
    <p:extLst>
      <p:ext uri="{BB962C8B-B14F-4D97-AF65-F5344CB8AC3E}">
        <p14:creationId xmlns:p14="http://schemas.microsoft.com/office/powerpoint/2010/main" val="2444469366"/>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616</TotalTime>
  <Words>3698</Words>
  <Application>Microsoft Office PowerPoint</Application>
  <PresentationFormat>Widescreen</PresentationFormat>
  <Paragraphs>278</Paragraphs>
  <Slides>25</Slides>
  <Notes>15</Notes>
  <HiddenSlides>0</HiddenSlides>
  <MMClips>0</MMClips>
  <ScaleCrop>false</ScaleCrop>
  <HeadingPairs>
    <vt:vector size="6" baseType="variant">
      <vt:variant>
        <vt:lpstr>Caratteri utilizzati</vt:lpstr>
      </vt:variant>
      <vt:variant>
        <vt:i4>12</vt:i4>
      </vt:variant>
      <vt:variant>
        <vt:lpstr>Tema</vt:lpstr>
      </vt:variant>
      <vt:variant>
        <vt:i4>1</vt:i4>
      </vt:variant>
      <vt:variant>
        <vt:lpstr>Titoli diapositive</vt:lpstr>
      </vt:variant>
      <vt:variant>
        <vt:i4>25</vt:i4>
      </vt:variant>
    </vt:vector>
  </HeadingPairs>
  <TitlesOfParts>
    <vt:vector size="38" baseType="lpstr">
      <vt:lpstr>Aileron Regular Bold</vt:lpstr>
      <vt:lpstr>Aptos</vt:lpstr>
      <vt:lpstr>Aptos Display</vt:lpstr>
      <vt:lpstr>Arial</vt:lpstr>
      <vt:lpstr>Calibri</vt:lpstr>
      <vt:lpstr>Helvetica</vt:lpstr>
      <vt:lpstr>inherit</vt:lpstr>
      <vt:lpstr>Kollektif Bold</vt:lpstr>
      <vt:lpstr>Open Sans</vt:lpstr>
      <vt:lpstr>Raleway</vt:lpstr>
      <vt:lpstr>Times New Roman</vt:lpstr>
      <vt:lpstr>Wingdings</vt:lpstr>
      <vt:lpstr>Tema di Office</vt:lpstr>
      <vt:lpstr>Presentazione standard di PowerPoint</vt:lpstr>
      <vt:lpstr>Presentazione standard di PowerPoint</vt:lpstr>
      <vt:lpstr>Presentazione standard di PowerPoint</vt:lpstr>
      <vt:lpstr>Perché è necessario cambiare modello di economia?</vt:lpstr>
      <vt:lpstr>Perché è necessario cambiare modello di economia?</vt:lpstr>
      <vt:lpstr>Un contesto (in)sostenibile</vt:lpstr>
      <vt:lpstr>L’economia lineare è una inefficienza anche per le imprese</vt:lpstr>
      <vt:lpstr>Cosa è l’economia circolare</vt:lpstr>
      <vt:lpstr>Differenze tra modello lineare e circolare</vt:lpstr>
      <vt:lpstr>I principi dell’economia circolare</vt:lpstr>
      <vt:lpstr>La filosofia delle R</vt:lpstr>
      <vt:lpstr>Presentazione standard di PowerPoint</vt:lpstr>
      <vt:lpstr>The Green New Deal</vt:lpstr>
      <vt:lpstr>Il New Circular Economy Action Plan </vt:lpstr>
      <vt:lpstr>Il PNNR</vt:lpstr>
      <vt:lpstr>I possibili benefici dell’economia circolare a livello globale</vt:lpstr>
      <vt:lpstr>Presentazione standard di PowerPoint</vt:lpstr>
      <vt:lpstr>Presentazione standard di PowerPoint</vt:lpstr>
      <vt:lpstr>I benefici dell’economia circolare</vt:lpstr>
      <vt:lpstr>Verso la transizione</vt:lpstr>
      <vt:lpstr>Tendenze di oggi</vt:lpstr>
      <vt:lpstr>Presentazione standard di PowerPoint</vt:lpstr>
      <vt:lpstr>Presentazione standard di PowerPoint</vt:lpstr>
      <vt:lpstr>Presentazione standard di PowerPoint</vt:lpstr>
      <vt:lpstr>Presentazione standard di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Tiziana</dc:creator>
  <cp:lastModifiedBy>Tiziana</cp:lastModifiedBy>
  <cp:revision>20</cp:revision>
  <dcterms:created xsi:type="dcterms:W3CDTF">2024-06-25T07:33:12Z</dcterms:created>
  <dcterms:modified xsi:type="dcterms:W3CDTF">2024-06-25T19:16:22Z</dcterms:modified>
</cp:coreProperties>
</file>