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6" r:id="rId3"/>
    <p:sldMasterId id="2147483672" r:id="rId4"/>
  </p:sldMasterIdLst>
  <p:notesMasterIdLst>
    <p:notesMasterId r:id="rId15"/>
  </p:notesMasterIdLst>
  <p:sldIdLst>
    <p:sldId id="300" r:id="rId5"/>
    <p:sldId id="1329" r:id="rId6"/>
    <p:sldId id="1330" r:id="rId7"/>
    <p:sldId id="1336" r:id="rId8"/>
    <p:sldId id="1339" r:id="rId9"/>
    <p:sldId id="1293" r:id="rId10"/>
    <p:sldId id="1341" r:id="rId11"/>
    <p:sldId id="1257" r:id="rId12"/>
    <p:sldId id="1338" r:id="rId13"/>
    <p:sldId id="308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F2F9"/>
    <a:srgbClr val="000000"/>
    <a:srgbClr val="B1C4DB"/>
    <a:srgbClr val="558ED5"/>
    <a:srgbClr val="89BA17"/>
    <a:srgbClr val="009900"/>
    <a:srgbClr val="434343"/>
    <a:srgbClr val="C3D69B"/>
    <a:srgbClr val="8DB3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tile chiaro 1 - Color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81551" autoAdjust="0"/>
  </p:normalViewPr>
  <p:slideViewPr>
    <p:cSldViewPr snapToGrid="0">
      <p:cViewPr varScale="1">
        <p:scale>
          <a:sx n="93" d="100"/>
          <a:sy n="93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8C621-6261-40AA-8FB2-E0603BE6F7D1}" type="datetimeFigureOut">
              <a:rPr lang="it-IT" smtClean="0"/>
              <a:t>17/05/2024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475CF2-2586-45F7-87BD-E37100B890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9038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3" name="Google Shape;2363;g806ada915c_0_2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7587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4" name="Google Shape;2364;g806ada915c_0_2506:notes"/>
          <p:cNvSpPr txBox="1">
            <a:spLocks noGrp="1"/>
          </p:cNvSpPr>
          <p:nvPr>
            <p:ph type="body" idx="1"/>
          </p:nvPr>
        </p:nvSpPr>
        <p:spPr>
          <a:xfrm>
            <a:off x="686260" y="4343400"/>
            <a:ext cx="5490081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38727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3" name="Google Shape;2363;g806ada915c_0_2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7587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4" name="Google Shape;2364;g806ada915c_0_2506:notes"/>
          <p:cNvSpPr txBox="1">
            <a:spLocks noGrp="1"/>
          </p:cNvSpPr>
          <p:nvPr>
            <p:ph type="body" idx="1"/>
          </p:nvPr>
        </p:nvSpPr>
        <p:spPr>
          <a:xfrm>
            <a:off x="686260" y="4343400"/>
            <a:ext cx="5490081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39674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3" name="Google Shape;2363;g806ada915c_0_2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7587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4" name="Google Shape;2364;g806ada915c_0_2506:notes"/>
          <p:cNvSpPr txBox="1">
            <a:spLocks noGrp="1"/>
          </p:cNvSpPr>
          <p:nvPr>
            <p:ph type="body" idx="1"/>
          </p:nvPr>
        </p:nvSpPr>
        <p:spPr>
          <a:xfrm>
            <a:off x="686260" y="4343400"/>
            <a:ext cx="5490081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1012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3" name="Google Shape;2363;g806ada915c_0_2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7587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4" name="Google Shape;2364;g806ada915c_0_2506:notes"/>
          <p:cNvSpPr txBox="1">
            <a:spLocks noGrp="1"/>
          </p:cNvSpPr>
          <p:nvPr>
            <p:ph type="body" idx="1"/>
          </p:nvPr>
        </p:nvSpPr>
        <p:spPr>
          <a:xfrm>
            <a:off x="686260" y="4343400"/>
            <a:ext cx="5490081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20162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3" name="Google Shape;2363;g806ada915c_0_2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7587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4" name="Google Shape;2364;g806ada915c_0_2506:notes"/>
          <p:cNvSpPr txBox="1">
            <a:spLocks noGrp="1"/>
          </p:cNvSpPr>
          <p:nvPr>
            <p:ph type="body" idx="1"/>
          </p:nvPr>
        </p:nvSpPr>
        <p:spPr>
          <a:xfrm>
            <a:off x="686260" y="4343400"/>
            <a:ext cx="5490081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914918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3" name="Google Shape;2363;g806ada915c_0_2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7587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4" name="Google Shape;2364;g806ada915c_0_2506:notes"/>
          <p:cNvSpPr txBox="1">
            <a:spLocks noGrp="1"/>
          </p:cNvSpPr>
          <p:nvPr>
            <p:ph type="body" idx="1"/>
          </p:nvPr>
        </p:nvSpPr>
        <p:spPr>
          <a:xfrm>
            <a:off x="686260" y="4343400"/>
            <a:ext cx="5490081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it-IT" sz="1800" b="0" i="0" u="none" strike="noStrike" baseline="0" dirty="0">
                <a:solidFill>
                  <a:srgbClr val="000000"/>
                </a:solidFill>
                <a:latin typeface="EUAlbertina"/>
              </a:rPr>
              <a:t>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6411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3" name="Google Shape;2363;g806ada915c_0_2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4" name="Google Shape;2364;g806ada915c_0_25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24135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3" name="Google Shape;2363;g806ada915c_0_2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4" name="Google Shape;2364;g806ada915c_0_25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98801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P_opzione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665480" y="1371600"/>
            <a:ext cx="10972800" cy="1143000"/>
          </a:xfrm>
          <a:prstGeom prst="rect">
            <a:avLst/>
          </a:prstGeom>
        </p:spPr>
        <p:txBody>
          <a:bodyPr vert="horz"/>
          <a:lstStyle>
            <a:lvl1pPr algn="l">
              <a:defRPr sz="3200" b="1" i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it-IT" dirty="0"/>
              <a:t>LOREM IPSUM</a:t>
            </a:r>
            <a:br>
              <a:rPr lang="it-IT" dirty="0"/>
            </a:br>
            <a:r>
              <a:rPr lang="it-IT" dirty="0"/>
              <a:t>SIT AMET CONSECTETUER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3124200"/>
            <a:ext cx="3962400" cy="655320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1400" b="1" i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>
              <a:buFontTx/>
              <a:buNone/>
              <a:defRPr b="1" i="0">
                <a:latin typeface="Segoe"/>
                <a:cs typeface="Segoe"/>
              </a:defRPr>
            </a:lvl2pPr>
            <a:lvl3pPr marL="914400" indent="0">
              <a:buFontTx/>
              <a:buNone/>
              <a:defRPr b="1" i="0">
                <a:latin typeface="Segoe"/>
                <a:cs typeface="Segoe"/>
              </a:defRPr>
            </a:lvl3pPr>
            <a:lvl4pPr marL="1371600" indent="0">
              <a:buFontTx/>
              <a:buNone/>
              <a:defRPr b="1" i="0">
                <a:latin typeface="Segoe"/>
                <a:cs typeface="Segoe"/>
              </a:defRPr>
            </a:lvl4pPr>
            <a:lvl5pPr marL="1828800" indent="0">
              <a:buFontTx/>
              <a:buNone/>
              <a:defRPr b="1" i="0">
                <a:latin typeface="Segoe"/>
                <a:cs typeface="Segoe"/>
              </a:defRPr>
            </a:lvl5pPr>
          </a:lstStyle>
          <a:p>
            <a:pPr lvl="0"/>
            <a:r>
              <a:rPr lang="it-IT" dirty="0"/>
              <a:t>LOREM IPSUM DOLOR SIT AMET, CONSECTETUER ADIPISCING </a:t>
            </a:r>
          </a:p>
        </p:txBody>
      </p:sp>
      <p:sp>
        <p:nvSpPr>
          <p:cNvPr id="7" name="object 6"/>
          <p:cNvSpPr/>
          <p:nvPr userDrawn="1"/>
        </p:nvSpPr>
        <p:spPr>
          <a:xfrm>
            <a:off x="801573" y="2941320"/>
            <a:ext cx="1273810" cy="0"/>
          </a:xfrm>
          <a:custGeom>
            <a:avLst/>
            <a:gdLst/>
            <a:ahLst/>
            <a:cxnLst/>
            <a:rect l="l" t="t" r="r" b="b"/>
            <a:pathLst>
              <a:path w="1273810">
                <a:moveTo>
                  <a:pt x="0" y="0"/>
                </a:moveTo>
                <a:lnTo>
                  <a:pt x="1273200" y="0"/>
                </a:lnTo>
              </a:path>
            </a:pathLst>
          </a:custGeom>
          <a:ln w="2251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103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ERTURA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egnaposto immagine 17"/>
          <p:cNvSpPr>
            <a:spLocks noGrp="1"/>
          </p:cNvSpPr>
          <p:nvPr>
            <p:ph type="pic" sz="quarter" idx="10"/>
          </p:nvPr>
        </p:nvSpPr>
        <p:spPr>
          <a:xfrm>
            <a:off x="5410200" y="808025"/>
            <a:ext cx="5964280" cy="54437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anchor="ctr"/>
          <a:lstStyle>
            <a:lvl1pPr marL="0" indent="0" algn="ctr">
              <a:buFontTx/>
              <a:buNone/>
              <a:defRPr sz="1500">
                <a:latin typeface="Segoe"/>
                <a:cs typeface="Segoe"/>
              </a:defRPr>
            </a:lvl1pPr>
          </a:lstStyle>
          <a:p>
            <a:endParaRPr lang="it-IT" dirty="0"/>
          </a:p>
        </p:txBody>
      </p:sp>
      <p:sp>
        <p:nvSpPr>
          <p:cNvPr id="12" name="object 2"/>
          <p:cNvSpPr/>
          <p:nvPr userDrawn="1"/>
        </p:nvSpPr>
        <p:spPr>
          <a:xfrm>
            <a:off x="791997" y="791996"/>
            <a:ext cx="4622800" cy="5472000"/>
          </a:xfrm>
          <a:custGeom>
            <a:avLst/>
            <a:gdLst/>
            <a:ahLst/>
            <a:cxnLst/>
            <a:rect l="l" t="t" r="r" b="b"/>
            <a:pathLst>
              <a:path w="4622800" h="5454015">
                <a:moveTo>
                  <a:pt x="0" y="5454002"/>
                </a:moveTo>
                <a:lnTo>
                  <a:pt x="4622736" y="5454002"/>
                </a:lnTo>
                <a:lnTo>
                  <a:pt x="4622736" y="0"/>
                </a:lnTo>
                <a:lnTo>
                  <a:pt x="0" y="0"/>
                </a:lnTo>
                <a:lnTo>
                  <a:pt x="0" y="5454002"/>
                </a:lnTo>
                <a:close/>
              </a:path>
            </a:pathLst>
          </a:custGeom>
          <a:solidFill>
            <a:srgbClr val="006A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olo 1"/>
          <p:cNvSpPr>
            <a:spLocks noGrp="1"/>
          </p:cNvSpPr>
          <p:nvPr>
            <p:ph type="ctrTitle" hasCustomPrompt="1"/>
          </p:nvPr>
        </p:nvSpPr>
        <p:spPr>
          <a:xfrm>
            <a:off x="1371600" y="1600200"/>
            <a:ext cx="3505200" cy="990600"/>
          </a:xfrm>
          <a:prstGeom prst="rect">
            <a:avLst/>
          </a:prstGeom>
        </p:spPr>
        <p:txBody>
          <a:bodyPr/>
          <a:lstStyle>
            <a:lvl1pPr algn="l">
              <a:defRPr sz="2800" b="1" i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it-IT" dirty="0"/>
              <a:t>APERTURA</a:t>
            </a:r>
            <a:br>
              <a:rPr lang="it-IT" dirty="0"/>
            </a:br>
            <a:r>
              <a:rPr lang="it-IT" dirty="0"/>
              <a:t>SEZIONE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200400"/>
            <a:ext cx="3581400" cy="2590800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30000"/>
              </a:lnSpc>
              <a:spcBef>
                <a:spcPts val="0"/>
              </a:spcBef>
              <a:buFont typeface="Arial"/>
              <a:buNone/>
              <a:defRPr sz="2000" b="0" i="0" baseline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z="2000" spc="-5" dirty="0" err="1">
                <a:solidFill>
                  <a:srgbClr val="FFFFFF"/>
                </a:solidFill>
                <a:latin typeface="Segoe"/>
                <a:cs typeface="Segoe"/>
              </a:rPr>
              <a:t>Lo</a:t>
            </a:r>
            <a:r>
              <a:rPr lang="it-IT" sz="2000" spc="-30" dirty="0" err="1">
                <a:solidFill>
                  <a:srgbClr val="FFFFFF"/>
                </a:solidFill>
                <a:latin typeface="Segoe"/>
                <a:cs typeface="Segoe"/>
              </a:rPr>
              <a:t>rem</a:t>
            </a:r>
            <a:r>
              <a:rPr lang="it-IT" sz="2000" spc="-30" dirty="0">
                <a:solidFill>
                  <a:srgbClr val="FFFFFF"/>
                </a:solidFill>
                <a:latin typeface="Segoe"/>
                <a:cs typeface="Segoe"/>
              </a:rPr>
              <a:t> </a:t>
            </a:r>
            <a:r>
              <a:rPr lang="it-IT" sz="2000" spc="-30" dirty="0" err="1">
                <a:solidFill>
                  <a:srgbClr val="FFFFFF"/>
                </a:solidFill>
                <a:latin typeface="Segoe"/>
                <a:cs typeface="Segoe"/>
              </a:rPr>
              <a:t>ipsum</a:t>
            </a:r>
            <a:r>
              <a:rPr lang="it-IT" sz="2000" spc="-30" dirty="0">
                <a:solidFill>
                  <a:srgbClr val="FFFFFF"/>
                </a:solidFill>
                <a:latin typeface="Segoe"/>
                <a:cs typeface="Segoe"/>
              </a:rPr>
              <a:t> </a:t>
            </a:r>
            <a:r>
              <a:rPr lang="it-IT" sz="2000" spc="-30" dirty="0" err="1">
                <a:solidFill>
                  <a:srgbClr val="FFFFFF"/>
                </a:solidFill>
                <a:latin typeface="Segoe"/>
                <a:cs typeface="Segoe"/>
              </a:rPr>
              <a:t>sit</a:t>
            </a:r>
            <a:r>
              <a:rPr lang="it-IT" sz="2000" spc="-30" dirty="0">
                <a:solidFill>
                  <a:srgbClr val="FFFFFF"/>
                </a:solidFill>
                <a:latin typeface="Segoe"/>
                <a:cs typeface="Segoe"/>
              </a:rPr>
              <a:t> </a:t>
            </a:r>
            <a:r>
              <a:rPr lang="it-IT" sz="2000" spc="-30" dirty="0" err="1">
                <a:solidFill>
                  <a:srgbClr val="FFFFFF"/>
                </a:solidFill>
                <a:latin typeface="Segoe"/>
                <a:cs typeface="Segoe"/>
              </a:rPr>
              <a:t>amet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20697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ertura mini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 userDrawn="1"/>
        </p:nvSpPr>
        <p:spPr>
          <a:xfrm>
            <a:off x="791997" y="695325"/>
            <a:ext cx="10602595" cy="5510583"/>
          </a:xfrm>
          <a:custGeom>
            <a:avLst/>
            <a:gdLst/>
            <a:ahLst/>
            <a:cxnLst/>
            <a:rect l="l" t="t" r="r" b="b"/>
            <a:pathLst>
              <a:path w="10602595" h="5454015">
                <a:moveTo>
                  <a:pt x="0" y="5454002"/>
                </a:moveTo>
                <a:lnTo>
                  <a:pt x="10601998" y="5454002"/>
                </a:lnTo>
                <a:lnTo>
                  <a:pt x="10601998" y="0"/>
                </a:lnTo>
                <a:lnTo>
                  <a:pt x="0" y="0"/>
                </a:lnTo>
                <a:lnTo>
                  <a:pt x="0" y="5454002"/>
                </a:lnTo>
                <a:close/>
              </a:path>
            </a:pathLst>
          </a:custGeom>
          <a:solidFill>
            <a:srgbClr val="006AB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1371600" y="2895600"/>
            <a:ext cx="9448800" cy="1143000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1" i="0">
                <a:solidFill>
                  <a:schemeClr val="bg1"/>
                </a:solidFill>
                <a:latin typeface="Segoe"/>
                <a:cs typeface="Segoe"/>
              </a:defRPr>
            </a:lvl1pPr>
          </a:lstStyle>
          <a:p>
            <a:r>
              <a:rPr lang="it-IT" dirty="0"/>
              <a:t>APERTURA SEZIONE</a:t>
            </a:r>
          </a:p>
        </p:txBody>
      </p:sp>
    </p:spTree>
    <p:extLst>
      <p:ext uri="{BB962C8B-B14F-4D97-AF65-F5344CB8AC3E}">
        <p14:creationId xmlns:p14="http://schemas.microsoft.com/office/powerpoint/2010/main" val="2558266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ERTURA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egnaposto immagine 17"/>
          <p:cNvSpPr>
            <a:spLocks noGrp="1"/>
          </p:cNvSpPr>
          <p:nvPr>
            <p:ph type="pic" sz="quarter" idx="10"/>
          </p:nvPr>
        </p:nvSpPr>
        <p:spPr>
          <a:xfrm>
            <a:off x="5410200" y="808025"/>
            <a:ext cx="5964280" cy="54437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anchor="ctr"/>
          <a:lstStyle>
            <a:lvl1pPr marL="0" indent="0" algn="ctr">
              <a:buFontTx/>
              <a:buNone/>
              <a:defRPr sz="1500">
                <a:latin typeface="Segoe"/>
                <a:cs typeface="Segoe"/>
              </a:defRPr>
            </a:lvl1pPr>
          </a:lstStyle>
          <a:p>
            <a:endParaRPr lang="it-IT" dirty="0"/>
          </a:p>
        </p:txBody>
      </p:sp>
      <p:sp>
        <p:nvSpPr>
          <p:cNvPr id="12" name="object 2"/>
          <p:cNvSpPr/>
          <p:nvPr userDrawn="1"/>
        </p:nvSpPr>
        <p:spPr>
          <a:xfrm>
            <a:off x="791997" y="791996"/>
            <a:ext cx="4622800" cy="5472000"/>
          </a:xfrm>
          <a:custGeom>
            <a:avLst/>
            <a:gdLst/>
            <a:ahLst/>
            <a:cxnLst/>
            <a:rect l="l" t="t" r="r" b="b"/>
            <a:pathLst>
              <a:path w="4622800" h="5454015">
                <a:moveTo>
                  <a:pt x="0" y="5454002"/>
                </a:moveTo>
                <a:lnTo>
                  <a:pt x="4622736" y="5454002"/>
                </a:lnTo>
                <a:lnTo>
                  <a:pt x="4622736" y="0"/>
                </a:lnTo>
                <a:lnTo>
                  <a:pt x="0" y="0"/>
                </a:lnTo>
                <a:lnTo>
                  <a:pt x="0" y="5454002"/>
                </a:lnTo>
                <a:close/>
              </a:path>
            </a:pathLst>
          </a:custGeom>
          <a:solidFill>
            <a:srgbClr val="006A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olo 1"/>
          <p:cNvSpPr>
            <a:spLocks noGrp="1"/>
          </p:cNvSpPr>
          <p:nvPr>
            <p:ph type="ctrTitle" hasCustomPrompt="1"/>
          </p:nvPr>
        </p:nvSpPr>
        <p:spPr>
          <a:xfrm>
            <a:off x="1371600" y="1600200"/>
            <a:ext cx="3505200" cy="990600"/>
          </a:xfrm>
          <a:prstGeom prst="rect">
            <a:avLst/>
          </a:prstGeom>
        </p:spPr>
        <p:txBody>
          <a:bodyPr/>
          <a:lstStyle>
            <a:lvl1pPr algn="l">
              <a:defRPr sz="2800" b="1" i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it-IT" dirty="0"/>
              <a:t>APERTURA</a:t>
            </a:r>
            <a:br>
              <a:rPr lang="it-IT" dirty="0"/>
            </a:br>
            <a:r>
              <a:rPr lang="it-IT" dirty="0"/>
              <a:t>SEZIONE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200400"/>
            <a:ext cx="3581400" cy="2590800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30000"/>
              </a:lnSpc>
              <a:spcBef>
                <a:spcPts val="0"/>
              </a:spcBef>
              <a:buFont typeface="Arial"/>
              <a:buNone/>
              <a:defRPr sz="2000" b="0" i="0" baseline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z="2000" spc="-5" dirty="0" err="1">
                <a:solidFill>
                  <a:srgbClr val="FFFFFF"/>
                </a:solidFill>
                <a:latin typeface="Segoe"/>
                <a:cs typeface="Segoe"/>
              </a:rPr>
              <a:t>Lo</a:t>
            </a:r>
            <a:r>
              <a:rPr lang="it-IT" sz="2000" spc="-30" dirty="0" err="1">
                <a:solidFill>
                  <a:srgbClr val="FFFFFF"/>
                </a:solidFill>
                <a:latin typeface="Segoe"/>
                <a:cs typeface="Segoe"/>
              </a:rPr>
              <a:t>rem</a:t>
            </a:r>
            <a:r>
              <a:rPr lang="it-IT" sz="2000" spc="-30" dirty="0">
                <a:solidFill>
                  <a:srgbClr val="FFFFFF"/>
                </a:solidFill>
                <a:latin typeface="Segoe"/>
                <a:cs typeface="Segoe"/>
              </a:rPr>
              <a:t> </a:t>
            </a:r>
            <a:r>
              <a:rPr lang="it-IT" sz="2000" spc="-30" dirty="0" err="1">
                <a:solidFill>
                  <a:srgbClr val="FFFFFF"/>
                </a:solidFill>
                <a:latin typeface="Segoe"/>
                <a:cs typeface="Segoe"/>
              </a:rPr>
              <a:t>ipsum</a:t>
            </a:r>
            <a:r>
              <a:rPr lang="it-IT" sz="2000" spc="-30" dirty="0">
                <a:solidFill>
                  <a:srgbClr val="FFFFFF"/>
                </a:solidFill>
                <a:latin typeface="Segoe"/>
                <a:cs typeface="Segoe"/>
              </a:rPr>
              <a:t> </a:t>
            </a:r>
            <a:r>
              <a:rPr lang="it-IT" sz="2000" spc="-30" dirty="0" err="1">
                <a:solidFill>
                  <a:srgbClr val="FFFFFF"/>
                </a:solidFill>
                <a:latin typeface="Segoe"/>
                <a:cs typeface="Segoe"/>
              </a:rPr>
              <a:t>sit</a:t>
            </a:r>
            <a:r>
              <a:rPr lang="it-IT" sz="2000" spc="-30" dirty="0">
                <a:solidFill>
                  <a:srgbClr val="FFFFFF"/>
                </a:solidFill>
                <a:latin typeface="Segoe"/>
                <a:cs typeface="Segoe"/>
              </a:rPr>
              <a:t> </a:t>
            </a:r>
            <a:r>
              <a:rPr lang="it-IT" sz="2000" spc="-30" dirty="0" err="1">
                <a:solidFill>
                  <a:srgbClr val="FFFFFF"/>
                </a:solidFill>
                <a:latin typeface="Segoe"/>
                <a:cs typeface="Segoe"/>
              </a:rPr>
              <a:t>amet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84543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ertura mini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 userDrawn="1"/>
        </p:nvSpPr>
        <p:spPr>
          <a:xfrm>
            <a:off x="791997" y="695325"/>
            <a:ext cx="10602595" cy="5510583"/>
          </a:xfrm>
          <a:custGeom>
            <a:avLst/>
            <a:gdLst/>
            <a:ahLst/>
            <a:cxnLst/>
            <a:rect l="l" t="t" r="r" b="b"/>
            <a:pathLst>
              <a:path w="10602595" h="5454015">
                <a:moveTo>
                  <a:pt x="0" y="5454002"/>
                </a:moveTo>
                <a:lnTo>
                  <a:pt x="10601998" y="5454002"/>
                </a:lnTo>
                <a:lnTo>
                  <a:pt x="10601998" y="0"/>
                </a:lnTo>
                <a:lnTo>
                  <a:pt x="0" y="0"/>
                </a:lnTo>
                <a:lnTo>
                  <a:pt x="0" y="5454002"/>
                </a:lnTo>
                <a:close/>
              </a:path>
            </a:pathLst>
          </a:custGeom>
          <a:solidFill>
            <a:srgbClr val="006AB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1371600" y="2895600"/>
            <a:ext cx="9448800" cy="1143000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1" i="0">
                <a:solidFill>
                  <a:schemeClr val="bg1"/>
                </a:solidFill>
                <a:latin typeface="Segoe"/>
                <a:cs typeface="Segoe"/>
              </a:defRPr>
            </a:lvl1pPr>
          </a:lstStyle>
          <a:p>
            <a:r>
              <a:rPr lang="it-IT" dirty="0"/>
              <a:t>APERTURA SEZIONE</a:t>
            </a:r>
          </a:p>
        </p:txBody>
      </p:sp>
    </p:spTree>
    <p:extLst>
      <p:ext uri="{BB962C8B-B14F-4D97-AF65-F5344CB8AC3E}">
        <p14:creationId xmlns:p14="http://schemas.microsoft.com/office/powerpoint/2010/main" val="3063100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sto a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testo 6"/>
          <p:cNvSpPr>
            <a:spLocks noGrp="1"/>
          </p:cNvSpPr>
          <p:nvPr>
            <p:ph type="body" sz="quarter" idx="15" hasCustomPrompt="1"/>
          </p:nvPr>
        </p:nvSpPr>
        <p:spPr>
          <a:xfrm>
            <a:off x="704614" y="2562579"/>
            <a:ext cx="5181600" cy="3581400"/>
          </a:xfrm>
          <a:prstGeom prst="rect">
            <a:avLst/>
          </a:prstGeom>
        </p:spPr>
        <p:txBody>
          <a:bodyPr vert="horz"/>
          <a:lstStyle>
            <a:lvl1pPr>
              <a:defRPr sz="1500" baseline="0">
                <a:latin typeface="Segoe"/>
                <a:cs typeface="Segoe"/>
              </a:defRPr>
            </a:lvl1pPr>
            <a:lvl2pPr marL="0" indent="-285750">
              <a:buClr>
                <a:srgbClr val="0072BC"/>
              </a:buClr>
              <a:buFont typeface="Lucida Grande"/>
              <a:buChar char="•"/>
              <a:defRPr sz="1500">
                <a:latin typeface="Segoe"/>
                <a:cs typeface="Segoe"/>
              </a:defRPr>
            </a:lvl2pPr>
            <a:lvl3pPr marL="586800" indent="-285750">
              <a:buFont typeface="Lucida Grande"/>
              <a:buChar char="-"/>
              <a:defRPr sz="1500">
                <a:latin typeface="Segoe"/>
                <a:cs typeface="Segoe"/>
              </a:defRPr>
            </a:lvl3pPr>
            <a:lvl4pPr>
              <a:defRPr sz="1500">
                <a:latin typeface="Segoe"/>
                <a:cs typeface="Segoe"/>
              </a:defRPr>
            </a:lvl4pPr>
            <a:lvl5pPr>
              <a:defRPr sz="1500">
                <a:latin typeface="Segoe"/>
                <a:cs typeface="Segoe"/>
              </a:defRPr>
            </a:lvl5pPr>
          </a:lstStyle>
          <a:p>
            <a:pPr lvl="0"/>
            <a:r>
              <a:rPr lang="it-IT" dirty="0"/>
              <a:t>Fare clic per modificare gli stili del testo dello schema con testo da incollare all’interno.</a:t>
            </a:r>
          </a:p>
          <a:p>
            <a:pPr lvl="0"/>
            <a:endParaRPr lang="it-IT" dirty="0"/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</p:txBody>
      </p:sp>
      <p:sp>
        <p:nvSpPr>
          <p:cNvPr id="10" name="Segnaposto testo 6"/>
          <p:cNvSpPr>
            <a:spLocks noGrp="1"/>
          </p:cNvSpPr>
          <p:nvPr>
            <p:ph type="body" sz="quarter" idx="16" hasCustomPrompt="1"/>
          </p:nvPr>
        </p:nvSpPr>
        <p:spPr>
          <a:xfrm>
            <a:off x="6196013" y="2562579"/>
            <a:ext cx="5181600" cy="3581400"/>
          </a:xfrm>
          <a:prstGeom prst="rect">
            <a:avLst/>
          </a:prstGeom>
        </p:spPr>
        <p:txBody>
          <a:bodyPr vert="horz"/>
          <a:lstStyle>
            <a:lvl1pPr>
              <a:defRPr sz="1500" baseline="0">
                <a:latin typeface="Segoe"/>
                <a:cs typeface="Segoe"/>
              </a:defRPr>
            </a:lvl1pPr>
            <a:lvl2pPr marL="0" indent="-285750">
              <a:buClr>
                <a:srgbClr val="0072BC"/>
              </a:buClr>
              <a:buFont typeface="Lucida Grande"/>
              <a:buChar char="•"/>
              <a:defRPr sz="1500">
                <a:latin typeface="Segoe"/>
                <a:cs typeface="Segoe"/>
              </a:defRPr>
            </a:lvl2pPr>
            <a:lvl3pPr marL="586800" indent="-285750">
              <a:buFont typeface="Lucida Grande"/>
              <a:buChar char="-"/>
              <a:defRPr sz="1500">
                <a:latin typeface="Segoe"/>
                <a:cs typeface="Segoe"/>
              </a:defRPr>
            </a:lvl3pPr>
            <a:lvl4pPr>
              <a:defRPr sz="1500">
                <a:latin typeface="Segoe"/>
                <a:cs typeface="Segoe"/>
              </a:defRPr>
            </a:lvl4pPr>
            <a:lvl5pPr>
              <a:defRPr sz="1500">
                <a:latin typeface="Segoe"/>
                <a:cs typeface="Segoe"/>
              </a:defRPr>
            </a:lvl5pPr>
          </a:lstStyle>
          <a:p>
            <a:pPr lvl="0"/>
            <a:r>
              <a:rPr lang="it-IT" dirty="0"/>
              <a:t>Fare clic per modificare gli stili del testo dello schema con testo da incollare all’interno.</a:t>
            </a:r>
          </a:p>
          <a:p>
            <a:pPr lvl="0"/>
            <a:endParaRPr lang="it-IT" dirty="0"/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17"/>
          </p:nvPr>
        </p:nvSpPr>
        <p:spPr>
          <a:xfrm>
            <a:off x="685800" y="1714028"/>
            <a:ext cx="11049000" cy="685800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rgbClr val="0072BC"/>
                </a:solidFill>
                <a:latin typeface="Segoe"/>
                <a:cs typeface="Segoe"/>
              </a:defRPr>
            </a:lvl1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3" name="Titolo 3">
            <a:extLst>
              <a:ext uri="{FF2B5EF4-FFF2-40B4-BE49-F238E27FC236}">
                <a16:creationId xmlns:a16="http://schemas.microsoft.com/office/drawing/2014/main" id="{5D5E9527-C948-ECDD-67AF-3CEEBA223D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7762" y="533400"/>
            <a:ext cx="10066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it-IT" dirty="0"/>
              <a:t>SIT AMET CONSECTETUER</a:t>
            </a:r>
          </a:p>
        </p:txBody>
      </p:sp>
      <p:sp>
        <p:nvSpPr>
          <p:cNvPr id="6" name="Segnaposto testo 7">
            <a:extLst>
              <a:ext uri="{FF2B5EF4-FFF2-40B4-BE49-F238E27FC236}">
                <a16:creationId xmlns:a16="http://schemas.microsoft.com/office/drawing/2014/main" id="{757A71CD-77CF-BD9D-393A-9093FB236E8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81781" y="1105236"/>
            <a:ext cx="7848600" cy="457200"/>
          </a:xfrm>
          <a:prstGeom prst="rect">
            <a:avLst/>
          </a:prstGeom>
        </p:spPr>
        <p:txBody>
          <a:bodyPr vert="horz"/>
          <a:lstStyle>
            <a:lvl1pPr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it-IT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2933171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947033" y="715533"/>
            <a:ext cx="10298000" cy="64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151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OLO +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674852" y="731838"/>
            <a:ext cx="10058400" cy="7159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it-IT" dirty="0"/>
              <a:t>SIT AMET CONSECTETUER</a:t>
            </a:r>
          </a:p>
        </p:txBody>
      </p:sp>
      <p:sp>
        <p:nvSpPr>
          <p:cNvPr id="4" name="Segnaposto testo 7"/>
          <p:cNvSpPr>
            <a:spLocks noGrp="1"/>
          </p:cNvSpPr>
          <p:nvPr>
            <p:ph type="body" sz="quarter" idx="10" hasCustomPrompt="1"/>
          </p:nvPr>
        </p:nvSpPr>
        <p:spPr>
          <a:xfrm>
            <a:off x="681781" y="1303674"/>
            <a:ext cx="7848600" cy="457200"/>
          </a:xfrm>
          <a:prstGeom prst="rect">
            <a:avLst/>
          </a:prstGeom>
        </p:spPr>
        <p:txBody>
          <a:bodyPr vert="horz"/>
          <a:lstStyle>
            <a:lvl1pPr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it-IT" dirty="0"/>
              <a:t>LOREM IPSUM</a:t>
            </a:r>
          </a:p>
        </p:txBody>
      </p:sp>
      <p:sp>
        <p:nvSpPr>
          <p:cNvPr id="7" name="Segnaposto immagine 6"/>
          <p:cNvSpPr>
            <a:spLocks noGrp="1"/>
          </p:cNvSpPr>
          <p:nvPr>
            <p:ph type="pic" sz="quarter" idx="11"/>
          </p:nvPr>
        </p:nvSpPr>
        <p:spPr>
          <a:xfrm>
            <a:off x="783896" y="1992149"/>
            <a:ext cx="10591800" cy="4191000"/>
          </a:xfrm>
          <a:prstGeom prst="rect">
            <a:avLst/>
          </a:prstGeom>
        </p:spPr>
        <p:txBody>
          <a:bodyPr vert="horz" anchor="ctr"/>
          <a:lstStyle>
            <a:lvl1pPr algn="ctr">
              <a:defRPr/>
            </a:lvl1pPr>
          </a:lstStyle>
          <a:p>
            <a:endParaRPr lang="it-IT"/>
          </a:p>
        </p:txBody>
      </p:sp>
      <p:sp>
        <p:nvSpPr>
          <p:cNvPr id="6" name="Segnaposto immagine 3"/>
          <p:cNvSpPr>
            <a:spLocks noGrp="1"/>
          </p:cNvSpPr>
          <p:nvPr>
            <p:ph type="pic" sz="quarter" idx="14" hasCustomPrompt="1"/>
          </p:nvPr>
        </p:nvSpPr>
        <p:spPr>
          <a:xfrm>
            <a:off x="793488" y="6400800"/>
            <a:ext cx="2057400" cy="3048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800"/>
            </a:lvl1pPr>
          </a:lstStyle>
          <a:p>
            <a:r>
              <a:rPr lang="it-IT" dirty="0"/>
              <a:t>Logo co-</a:t>
            </a:r>
            <a:r>
              <a:rPr lang="it-IT" dirty="0" err="1"/>
              <a:t>branding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57571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TRO_Graz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/>
          <p:cNvSpPr txBox="1"/>
          <p:nvPr userDrawn="1"/>
        </p:nvSpPr>
        <p:spPr>
          <a:xfrm>
            <a:off x="4236941" y="2820925"/>
            <a:ext cx="3728779" cy="11926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it-IT" sz="7750" spc="2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GRAZIE</a:t>
            </a:r>
            <a:endParaRPr sz="775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950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TRO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 userDrawn="1"/>
        </p:nvSpPr>
        <p:spPr>
          <a:xfrm>
            <a:off x="0" y="2820925"/>
            <a:ext cx="12192000" cy="11926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it-IT" sz="7750" spc="2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THANK YOU</a:t>
            </a:r>
            <a:endParaRPr sz="775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596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/>
          <p:nvPr userDrawn="1"/>
        </p:nvSpPr>
        <p:spPr>
          <a:xfrm>
            <a:off x="0" y="791997"/>
            <a:ext cx="12186285" cy="4815205"/>
          </a:xfrm>
          <a:custGeom>
            <a:avLst/>
            <a:gdLst/>
            <a:ahLst/>
            <a:cxnLst/>
            <a:rect l="l" t="t" r="r" b="b"/>
            <a:pathLst>
              <a:path w="12186285" h="4815205">
                <a:moveTo>
                  <a:pt x="0" y="4815001"/>
                </a:moveTo>
                <a:lnTo>
                  <a:pt x="12186005" y="4815001"/>
                </a:lnTo>
                <a:lnTo>
                  <a:pt x="12186005" y="0"/>
                </a:lnTo>
                <a:lnTo>
                  <a:pt x="0" y="0"/>
                </a:lnTo>
                <a:lnTo>
                  <a:pt x="0" y="4815001"/>
                </a:lnTo>
                <a:close/>
              </a:path>
            </a:pathLst>
          </a:custGeom>
          <a:solidFill>
            <a:srgbClr val="0072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3"/>
          <p:cNvSpPr/>
          <p:nvPr userDrawn="1"/>
        </p:nvSpPr>
        <p:spPr>
          <a:xfrm>
            <a:off x="-1" y="791997"/>
            <a:ext cx="12204000" cy="48150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" name="Immagine 1" descr="buzzi_pittogramma.jp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6536" y="5900390"/>
            <a:ext cx="593464" cy="652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635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/>
          <p:cNvSpPr/>
          <p:nvPr userDrawn="1"/>
        </p:nvSpPr>
        <p:spPr>
          <a:xfrm>
            <a:off x="791997" y="0"/>
            <a:ext cx="1980564" cy="180340"/>
          </a:xfrm>
          <a:custGeom>
            <a:avLst/>
            <a:gdLst/>
            <a:ahLst/>
            <a:cxnLst/>
            <a:rect l="l" t="t" r="r" b="b"/>
            <a:pathLst>
              <a:path w="1980564" h="180340">
                <a:moveTo>
                  <a:pt x="0" y="179997"/>
                </a:moveTo>
                <a:lnTo>
                  <a:pt x="1980006" y="179997"/>
                </a:lnTo>
                <a:lnTo>
                  <a:pt x="1980006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2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/>
          <p:cNvSpPr/>
          <p:nvPr userDrawn="1"/>
        </p:nvSpPr>
        <p:spPr>
          <a:xfrm>
            <a:off x="10127074" y="6444589"/>
            <a:ext cx="1274261" cy="2698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73889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/>
          <p:cNvSpPr/>
          <p:nvPr userDrawn="1"/>
        </p:nvSpPr>
        <p:spPr>
          <a:xfrm>
            <a:off x="791997" y="0"/>
            <a:ext cx="1980564" cy="180340"/>
          </a:xfrm>
          <a:custGeom>
            <a:avLst/>
            <a:gdLst/>
            <a:ahLst/>
            <a:cxnLst/>
            <a:rect l="l" t="t" r="r" b="b"/>
            <a:pathLst>
              <a:path w="1980564" h="180340">
                <a:moveTo>
                  <a:pt x="0" y="179997"/>
                </a:moveTo>
                <a:lnTo>
                  <a:pt x="1980006" y="179997"/>
                </a:lnTo>
                <a:lnTo>
                  <a:pt x="1980006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2B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Immagine 4" descr="buzzi_pittogramma.jpg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8274" y="6292192"/>
            <a:ext cx="434003" cy="47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1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86285" h="6858000">
                <a:moveTo>
                  <a:pt x="0" y="6858000"/>
                </a:moveTo>
                <a:lnTo>
                  <a:pt x="12186005" y="6858000"/>
                </a:lnTo>
                <a:lnTo>
                  <a:pt x="12186005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72BC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8813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 TRANSIZIONE VERSO LA CSRD DA PARTE DEI SOGGETTI OBBLIGATI ALLA DNF</a:t>
            </a:r>
            <a:br>
              <a:rPr lang="it-IT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it-IT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Appunti </a:t>
            </a:r>
            <a:r>
              <a:rPr lang="it-IT" sz="2000" dirty="0"/>
              <a:t>o</a:t>
            </a:r>
            <a:r>
              <a:rPr lang="it-IT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perativi</a:t>
            </a:r>
            <a:endParaRPr lang="it-IT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AU" dirty="0"/>
              <a:t>21 </a:t>
            </a:r>
            <a:r>
              <a:rPr lang="en-AU" dirty="0" err="1"/>
              <a:t>maggio</a:t>
            </a:r>
            <a:r>
              <a:rPr lang="en-AU" dirty="0"/>
              <a:t> 2024</a:t>
            </a:r>
          </a:p>
        </p:txBody>
      </p:sp>
    </p:spTree>
    <p:extLst>
      <p:ext uri="{BB962C8B-B14F-4D97-AF65-F5344CB8AC3E}">
        <p14:creationId xmlns:p14="http://schemas.microsoft.com/office/powerpoint/2010/main" val="365210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nettore 2 14">
            <a:extLst>
              <a:ext uri="{FF2B5EF4-FFF2-40B4-BE49-F238E27FC236}">
                <a16:creationId xmlns:a16="http://schemas.microsoft.com/office/drawing/2014/main" id="{DA81BAD5-9D09-91FE-FE94-3D0EBF511DAF}"/>
              </a:ext>
            </a:extLst>
          </p:cNvPr>
          <p:cNvCxnSpPr>
            <a:cxnSpLocks/>
          </p:cNvCxnSpPr>
          <p:nvPr/>
        </p:nvCxnSpPr>
        <p:spPr>
          <a:xfrm>
            <a:off x="457200" y="3133228"/>
            <a:ext cx="5803641" cy="0"/>
          </a:xfrm>
          <a:prstGeom prst="straightConnector1">
            <a:avLst/>
          </a:prstGeom>
          <a:ln w="76200">
            <a:solidFill>
              <a:srgbClr val="0072BC"/>
            </a:solidFill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Connettore diritto 2">
            <a:extLst>
              <a:ext uri="{FF2B5EF4-FFF2-40B4-BE49-F238E27FC236}">
                <a16:creationId xmlns:a16="http://schemas.microsoft.com/office/drawing/2014/main" id="{8445B766-AB94-1ACC-40AD-6074A014F3EF}"/>
              </a:ext>
            </a:extLst>
          </p:cNvPr>
          <p:cNvCxnSpPr>
            <a:cxnSpLocks/>
          </p:cNvCxnSpPr>
          <p:nvPr/>
        </p:nvCxnSpPr>
        <p:spPr>
          <a:xfrm flipV="1">
            <a:off x="1109400" y="3206505"/>
            <a:ext cx="3996000" cy="0"/>
          </a:xfrm>
          <a:prstGeom prst="line">
            <a:avLst/>
          </a:prstGeom>
          <a:ln w="762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itolo 18">
            <a:extLst>
              <a:ext uri="{FF2B5EF4-FFF2-40B4-BE49-F238E27FC236}">
                <a16:creationId xmlns:a16="http://schemas.microsoft.com/office/drawing/2014/main" id="{C218D2C4-7F24-EF13-CB1C-7F3826972E23}"/>
              </a:ext>
            </a:extLst>
          </p:cNvPr>
          <p:cNvSpPr txBox="1">
            <a:spLocks/>
          </p:cNvSpPr>
          <p:nvPr/>
        </p:nvSpPr>
        <p:spPr>
          <a:xfrm>
            <a:off x="677762" y="533400"/>
            <a:ext cx="10066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cap="all" dirty="0">
                <a:latin typeface="Segoe UI" panose="020B0502040204020203" pitchFamily="34" charset="0"/>
                <a:cs typeface="Segoe UI" panose="020B0502040204020203" pitchFamily="34" charset="0"/>
              </a:rPr>
              <a:t>bilancio di sostenibilità</a:t>
            </a:r>
            <a:endParaRPr kumimoji="0" lang="it-IT" sz="3400" b="0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cxnSp>
        <p:nvCxnSpPr>
          <p:cNvPr id="20" name="Connettore diritto 19">
            <a:extLst>
              <a:ext uri="{FF2B5EF4-FFF2-40B4-BE49-F238E27FC236}">
                <a16:creationId xmlns:a16="http://schemas.microsoft.com/office/drawing/2014/main" id="{7B16C830-BD63-E4F4-2B45-1BFE9748C51F}"/>
              </a:ext>
            </a:extLst>
          </p:cNvPr>
          <p:cNvCxnSpPr>
            <a:cxnSpLocks/>
          </p:cNvCxnSpPr>
          <p:nvPr/>
        </p:nvCxnSpPr>
        <p:spPr>
          <a:xfrm>
            <a:off x="2980586" y="296219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81BA7191-8859-FC0D-03CE-8269372901A5}"/>
              </a:ext>
            </a:extLst>
          </p:cNvPr>
          <p:cNvSpPr txBox="1"/>
          <p:nvPr/>
        </p:nvSpPr>
        <p:spPr>
          <a:xfrm>
            <a:off x="2303571" y="2189253"/>
            <a:ext cx="13540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NFRD</a:t>
            </a:r>
          </a:p>
          <a:p>
            <a:pPr algn="ctr"/>
            <a:r>
              <a:rPr lang="en-GB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Direttiva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 UE 2014/95</a:t>
            </a:r>
          </a:p>
        </p:txBody>
      </p:sp>
      <p:cxnSp>
        <p:nvCxnSpPr>
          <p:cNvPr id="24" name="Connettore diritto 23">
            <a:extLst>
              <a:ext uri="{FF2B5EF4-FFF2-40B4-BE49-F238E27FC236}">
                <a16:creationId xmlns:a16="http://schemas.microsoft.com/office/drawing/2014/main" id="{BEC4322A-313B-CF83-8111-5B358F90F957}"/>
              </a:ext>
            </a:extLst>
          </p:cNvPr>
          <p:cNvCxnSpPr>
            <a:cxnSpLocks/>
          </p:cNvCxnSpPr>
          <p:nvPr/>
        </p:nvCxnSpPr>
        <p:spPr>
          <a:xfrm>
            <a:off x="4296510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7EEABDA0-6168-E6A3-7065-BAF05A2EB18A}"/>
              </a:ext>
            </a:extLst>
          </p:cNvPr>
          <p:cNvSpPr txBox="1"/>
          <p:nvPr/>
        </p:nvSpPr>
        <p:spPr>
          <a:xfrm>
            <a:off x="2512839" y="3301266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2014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D82015B8-6A05-91AF-B9B8-F90F71A6FEA0}"/>
              </a:ext>
            </a:extLst>
          </p:cNvPr>
          <p:cNvSpPr txBox="1"/>
          <p:nvPr/>
        </p:nvSpPr>
        <p:spPr>
          <a:xfrm>
            <a:off x="3827891" y="3286899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2016</a:t>
            </a:r>
          </a:p>
        </p:txBody>
      </p:sp>
      <p:cxnSp>
        <p:nvCxnSpPr>
          <p:cNvPr id="22" name="Connettore diritto 21">
            <a:extLst>
              <a:ext uri="{FF2B5EF4-FFF2-40B4-BE49-F238E27FC236}">
                <a16:creationId xmlns:a16="http://schemas.microsoft.com/office/drawing/2014/main" id="{56FB4EB7-7AD9-A29E-C224-0240A9DADCCD}"/>
              </a:ext>
            </a:extLst>
          </p:cNvPr>
          <p:cNvCxnSpPr>
            <a:cxnSpLocks/>
          </p:cNvCxnSpPr>
          <p:nvPr/>
        </p:nvCxnSpPr>
        <p:spPr>
          <a:xfrm flipH="1">
            <a:off x="2417181" y="3004238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diritto 29">
            <a:extLst>
              <a:ext uri="{FF2B5EF4-FFF2-40B4-BE49-F238E27FC236}">
                <a16:creationId xmlns:a16="http://schemas.microsoft.com/office/drawing/2014/main" id="{42404D28-B264-F11D-8B9C-291C50C52FA8}"/>
              </a:ext>
            </a:extLst>
          </p:cNvPr>
          <p:cNvCxnSpPr>
            <a:cxnSpLocks/>
          </p:cNvCxnSpPr>
          <p:nvPr/>
        </p:nvCxnSpPr>
        <p:spPr>
          <a:xfrm flipH="1">
            <a:off x="2590800" y="2999882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>
            <a:extLst>
              <a:ext uri="{FF2B5EF4-FFF2-40B4-BE49-F238E27FC236}">
                <a16:creationId xmlns:a16="http://schemas.microsoft.com/office/drawing/2014/main" id="{814CCECA-E65A-2842-A2D5-97C40681D856}"/>
              </a:ext>
            </a:extLst>
          </p:cNvPr>
          <p:cNvCxnSpPr>
            <a:cxnSpLocks/>
          </p:cNvCxnSpPr>
          <p:nvPr/>
        </p:nvCxnSpPr>
        <p:spPr>
          <a:xfrm flipH="1">
            <a:off x="2231659" y="3003117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482B94DE-31B0-A95E-AE03-4C883613F275}"/>
              </a:ext>
            </a:extLst>
          </p:cNvPr>
          <p:cNvCxnSpPr>
            <a:cxnSpLocks/>
          </p:cNvCxnSpPr>
          <p:nvPr/>
        </p:nvCxnSpPr>
        <p:spPr>
          <a:xfrm flipH="1">
            <a:off x="412420" y="2937121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diritto 37">
            <a:extLst>
              <a:ext uri="{FF2B5EF4-FFF2-40B4-BE49-F238E27FC236}">
                <a16:creationId xmlns:a16="http://schemas.microsoft.com/office/drawing/2014/main" id="{4532C51B-3BF9-4627-8CFD-8BF59710C977}"/>
              </a:ext>
            </a:extLst>
          </p:cNvPr>
          <p:cNvCxnSpPr>
            <a:cxnSpLocks/>
          </p:cNvCxnSpPr>
          <p:nvPr/>
        </p:nvCxnSpPr>
        <p:spPr>
          <a:xfrm flipH="1">
            <a:off x="575861" y="2949826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diritto 42">
            <a:extLst>
              <a:ext uri="{FF2B5EF4-FFF2-40B4-BE49-F238E27FC236}">
                <a16:creationId xmlns:a16="http://schemas.microsoft.com/office/drawing/2014/main" id="{E2889B51-23D6-4F04-F216-0998461D3713}"/>
              </a:ext>
            </a:extLst>
          </p:cNvPr>
          <p:cNvCxnSpPr>
            <a:cxnSpLocks/>
          </p:cNvCxnSpPr>
          <p:nvPr/>
        </p:nvCxnSpPr>
        <p:spPr>
          <a:xfrm flipH="1">
            <a:off x="747924" y="2953061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CasellaDiTesto 47">
            <a:extLst>
              <a:ext uri="{FF2B5EF4-FFF2-40B4-BE49-F238E27FC236}">
                <a16:creationId xmlns:a16="http://schemas.microsoft.com/office/drawing/2014/main" id="{6B5EAD31-4911-5A3C-C54F-A3BB59F8CEFC}"/>
              </a:ext>
            </a:extLst>
          </p:cNvPr>
          <p:cNvSpPr txBox="1"/>
          <p:nvPr/>
        </p:nvSpPr>
        <p:spPr>
          <a:xfrm>
            <a:off x="2769101" y="4011322"/>
            <a:ext cx="23118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Prima pubblicazione </a:t>
            </a:r>
            <a:r>
              <a:rPr lang="it-IT" sz="1200" b="1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obbligatoria</a:t>
            </a:r>
            <a:r>
              <a:rPr lang="it-IT" sz="12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della DNF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nel Bilancio di Sostenibilità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(GRI Standard)</a:t>
            </a:r>
          </a:p>
        </p:txBody>
      </p:sp>
      <p:pic>
        <p:nvPicPr>
          <p:cNvPr id="50" name="Immagine 49">
            <a:extLst>
              <a:ext uri="{FF2B5EF4-FFF2-40B4-BE49-F238E27FC236}">
                <a16:creationId xmlns:a16="http://schemas.microsoft.com/office/drawing/2014/main" id="{6EF873B8-CBFD-5FE8-B016-0D0DC43986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1966" y="4834628"/>
            <a:ext cx="1409085" cy="190955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cxnSp>
        <p:nvCxnSpPr>
          <p:cNvPr id="63" name="Connettore diritto 62">
            <a:extLst>
              <a:ext uri="{FF2B5EF4-FFF2-40B4-BE49-F238E27FC236}">
                <a16:creationId xmlns:a16="http://schemas.microsoft.com/office/drawing/2014/main" id="{0B7F1FD1-8322-4709-0E93-3DBD67E5087D}"/>
              </a:ext>
            </a:extLst>
          </p:cNvPr>
          <p:cNvCxnSpPr>
            <a:cxnSpLocks/>
          </p:cNvCxnSpPr>
          <p:nvPr/>
        </p:nvCxnSpPr>
        <p:spPr>
          <a:xfrm>
            <a:off x="5093193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7B7AACA0-E616-C4D1-5F6A-5EAB52B6D9E9}"/>
              </a:ext>
            </a:extLst>
          </p:cNvPr>
          <p:cNvSpPr txBox="1"/>
          <p:nvPr/>
        </p:nvSpPr>
        <p:spPr>
          <a:xfrm>
            <a:off x="130152" y="3488102"/>
            <a:ext cx="3372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Volontarietà del Bilancio di Sostenibilità </a:t>
            </a:r>
          </a:p>
        </p:txBody>
      </p:sp>
      <p:sp>
        <p:nvSpPr>
          <p:cNvPr id="4" name="Segnaposto testo 12">
            <a:extLst>
              <a:ext uri="{FF2B5EF4-FFF2-40B4-BE49-F238E27FC236}">
                <a16:creationId xmlns:a16="http://schemas.microsoft.com/office/drawing/2014/main" id="{28962061-C0DE-D530-F736-64C23410F0F7}"/>
              </a:ext>
            </a:extLst>
          </p:cNvPr>
          <p:cNvSpPr txBox="1">
            <a:spLocks/>
          </p:cNvSpPr>
          <p:nvPr/>
        </p:nvSpPr>
        <p:spPr>
          <a:xfrm>
            <a:off x="681781" y="1105236"/>
            <a:ext cx="7848600" cy="457200"/>
          </a:xfrm>
          <a:prstGeom prst="rect">
            <a:avLst/>
          </a:prstGeom>
        </p:spPr>
        <p:txBody>
          <a:bodyPr vert="horz"/>
          <a:lstStyle>
            <a:lvl1pPr marL="0"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kern="0"/>
              <a:t>Evoluzione del contesto normativo</a:t>
            </a:r>
            <a:endParaRPr kumimoji="0" lang="it-IT" sz="2100" b="1" i="0" u="none" strike="noStrike" kern="0" cap="none" spc="0" normalizeH="0" baseline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993E371-33B7-5FAC-25F4-AEE59F8ED59D}"/>
              </a:ext>
            </a:extLst>
          </p:cNvPr>
          <p:cNvSpPr txBox="1"/>
          <p:nvPr/>
        </p:nvSpPr>
        <p:spPr>
          <a:xfrm>
            <a:off x="3367191" y="2177964"/>
            <a:ext cx="18454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Recepimento della NFRD 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it-IT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D.Lgs</a:t>
            </a:r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254/16</a:t>
            </a:r>
          </a:p>
        </p:txBody>
      </p:sp>
      <p:grpSp>
        <p:nvGrpSpPr>
          <p:cNvPr id="7" name="Gruppo 1">
            <a:extLst>
              <a:ext uri="{FF2B5EF4-FFF2-40B4-BE49-F238E27FC236}">
                <a16:creationId xmlns:a16="http://schemas.microsoft.com/office/drawing/2014/main" id="{638D3984-58E6-A1BF-A620-CC2E042E6736}"/>
              </a:ext>
            </a:extLst>
          </p:cNvPr>
          <p:cNvGrpSpPr/>
          <p:nvPr/>
        </p:nvGrpSpPr>
        <p:grpSpPr>
          <a:xfrm>
            <a:off x="5984596" y="228600"/>
            <a:ext cx="5965222" cy="246221"/>
            <a:chOff x="5984596" y="228600"/>
            <a:chExt cx="5965222" cy="246221"/>
          </a:xfrm>
        </p:grpSpPr>
        <p:sp>
          <p:nvSpPr>
            <p:cNvPr id="8" name="CasellaDiTesto 5">
              <a:extLst>
                <a:ext uri="{FF2B5EF4-FFF2-40B4-BE49-F238E27FC236}">
                  <a16:creationId xmlns:a16="http://schemas.microsoft.com/office/drawing/2014/main" id="{79B5C9BC-BEEE-0EB7-47C9-343FEA629682}"/>
                </a:ext>
              </a:extLst>
            </p:cNvPr>
            <p:cNvSpPr txBox="1"/>
            <p:nvPr/>
          </p:nvSpPr>
          <p:spPr>
            <a:xfrm>
              <a:off x="11364031" y="228600"/>
              <a:ext cx="58578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605BA6D3-C507-A742-8B2D-FA91AB6D2E2D}" type="slidenum">
                <a:rPr kumimoji="0" lang="it-IT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"/>
                  <a:ea typeface="+mn-ea"/>
                  <a:cs typeface="Segoe"/>
                </a:rPr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2</a:t>
              </a:fld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"/>
                <a:ea typeface="+mn-ea"/>
                <a:cs typeface="Segoe"/>
              </a:endParaRPr>
            </a:p>
          </p:txBody>
        </p:sp>
        <p:sp>
          <p:nvSpPr>
            <p:cNvPr id="9" name="CasellaDiTesto 6">
              <a:extLst>
                <a:ext uri="{FF2B5EF4-FFF2-40B4-BE49-F238E27FC236}">
                  <a16:creationId xmlns:a16="http://schemas.microsoft.com/office/drawing/2014/main" id="{29FB0897-59AA-B885-0565-C00F6AA9AADC}"/>
                </a:ext>
              </a:extLst>
            </p:cNvPr>
            <p:cNvSpPr txBox="1"/>
            <p:nvPr/>
          </p:nvSpPr>
          <p:spPr>
            <a:xfrm>
              <a:off x="5984596" y="257244"/>
              <a:ext cx="541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21 maggio 2024</a:t>
              </a:r>
            </a:p>
          </p:txBody>
        </p:sp>
        <p:cxnSp>
          <p:nvCxnSpPr>
            <p:cNvPr id="10" name="Connettore 1 11">
              <a:extLst>
                <a:ext uri="{FF2B5EF4-FFF2-40B4-BE49-F238E27FC236}">
                  <a16:creationId xmlns:a16="http://schemas.microsoft.com/office/drawing/2014/main" id="{3F3CD738-16CA-DC58-1208-A362EF538660}"/>
                </a:ext>
              </a:extLst>
            </p:cNvPr>
            <p:cNvCxnSpPr/>
            <p:nvPr/>
          </p:nvCxnSpPr>
          <p:spPr>
            <a:xfrm>
              <a:off x="11381611" y="285722"/>
              <a:ext cx="0" cy="1524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66F9F134-9523-2E65-82ED-DF12F8B71D5F}"/>
              </a:ext>
            </a:extLst>
          </p:cNvPr>
          <p:cNvCxnSpPr>
            <a:cxnSpLocks/>
          </p:cNvCxnSpPr>
          <p:nvPr/>
        </p:nvCxnSpPr>
        <p:spPr>
          <a:xfrm>
            <a:off x="5093193" y="2916628"/>
            <a:ext cx="0" cy="3836003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87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8E99A170-AEC7-A86D-40BD-6888DE9D74D3}"/>
              </a:ext>
            </a:extLst>
          </p:cNvPr>
          <p:cNvCxnSpPr>
            <a:cxnSpLocks/>
          </p:cNvCxnSpPr>
          <p:nvPr/>
        </p:nvCxnSpPr>
        <p:spPr>
          <a:xfrm flipV="1">
            <a:off x="5105400" y="3208682"/>
            <a:ext cx="3240000" cy="0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" name="Connettore diritto 2">
            <a:extLst>
              <a:ext uri="{FF2B5EF4-FFF2-40B4-BE49-F238E27FC236}">
                <a16:creationId xmlns:a16="http://schemas.microsoft.com/office/drawing/2014/main" id="{8445B766-AB94-1ACC-40AD-6074A014F3EF}"/>
              </a:ext>
            </a:extLst>
          </p:cNvPr>
          <p:cNvCxnSpPr>
            <a:cxnSpLocks/>
          </p:cNvCxnSpPr>
          <p:nvPr/>
        </p:nvCxnSpPr>
        <p:spPr>
          <a:xfrm flipV="1">
            <a:off x="1109400" y="3206505"/>
            <a:ext cx="3996000" cy="0"/>
          </a:xfrm>
          <a:prstGeom prst="line">
            <a:avLst/>
          </a:prstGeom>
          <a:ln w="762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itolo 18">
            <a:extLst>
              <a:ext uri="{FF2B5EF4-FFF2-40B4-BE49-F238E27FC236}">
                <a16:creationId xmlns:a16="http://schemas.microsoft.com/office/drawing/2014/main" id="{C218D2C4-7F24-EF13-CB1C-7F3826972E23}"/>
              </a:ext>
            </a:extLst>
          </p:cNvPr>
          <p:cNvSpPr txBox="1">
            <a:spLocks/>
          </p:cNvSpPr>
          <p:nvPr/>
        </p:nvSpPr>
        <p:spPr>
          <a:xfrm>
            <a:off x="677762" y="533400"/>
            <a:ext cx="10066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cap="all" dirty="0">
                <a:latin typeface="Segoe UI" panose="020B0502040204020203" pitchFamily="34" charset="0"/>
                <a:cs typeface="Segoe UI" panose="020B0502040204020203" pitchFamily="34" charset="0"/>
              </a:rPr>
              <a:t>bilancio di sostenibilità</a:t>
            </a:r>
            <a:endParaRPr kumimoji="0" lang="it-IT" sz="3400" b="0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cxnSp>
        <p:nvCxnSpPr>
          <p:cNvPr id="6" name="Connettore 2 5">
            <a:extLst>
              <a:ext uri="{FF2B5EF4-FFF2-40B4-BE49-F238E27FC236}">
                <a16:creationId xmlns:a16="http://schemas.microsoft.com/office/drawing/2014/main" id="{5A2D601D-FDBE-213A-1132-6D2B246D8F94}"/>
              </a:ext>
            </a:extLst>
          </p:cNvPr>
          <p:cNvCxnSpPr>
            <a:cxnSpLocks/>
          </p:cNvCxnSpPr>
          <p:nvPr/>
        </p:nvCxnSpPr>
        <p:spPr>
          <a:xfrm>
            <a:off x="457200" y="3133228"/>
            <a:ext cx="8460000" cy="0"/>
          </a:xfrm>
          <a:prstGeom prst="straightConnector1">
            <a:avLst/>
          </a:prstGeom>
          <a:ln w="76200">
            <a:solidFill>
              <a:srgbClr val="0072BC"/>
            </a:solidFill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diritto 19">
            <a:extLst>
              <a:ext uri="{FF2B5EF4-FFF2-40B4-BE49-F238E27FC236}">
                <a16:creationId xmlns:a16="http://schemas.microsoft.com/office/drawing/2014/main" id="{7B16C830-BD63-E4F4-2B45-1BFE9748C51F}"/>
              </a:ext>
            </a:extLst>
          </p:cNvPr>
          <p:cNvCxnSpPr>
            <a:cxnSpLocks/>
          </p:cNvCxnSpPr>
          <p:nvPr/>
        </p:nvCxnSpPr>
        <p:spPr>
          <a:xfrm>
            <a:off x="2980586" y="296219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81BA7191-8859-FC0D-03CE-8269372901A5}"/>
              </a:ext>
            </a:extLst>
          </p:cNvPr>
          <p:cNvSpPr txBox="1"/>
          <p:nvPr/>
        </p:nvSpPr>
        <p:spPr>
          <a:xfrm>
            <a:off x="2303571" y="2189253"/>
            <a:ext cx="13540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NFRD</a:t>
            </a:r>
          </a:p>
          <a:p>
            <a:pPr algn="ctr"/>
            <a:r>
              <a:rPr lang="en-GB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Direttiva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 UE 2014/95</a:t>
            </a:r>
          </a:p>
        </p:txBody>
      </p:sp>
      <p:cxnSp>
        <p:nvCxnSpPr>
          <p:cNvPr id="24" name="Connettore diritto 23">
            <a:extLst>
              <a:ext uri="{FF2B5EF4-FFF2-40B4-BE49-F238E27FC236}">
                <a16:creationId xmlns:a16="http://schemas.microsoft.com/office/drawing/2014/main" id="{BEC4322A-313B-CF83-8111-5B358F90F957}"/>
              </a:ext>
            </a:extLst>
          </p:cNvPr>
          <p:cNvCxnSpPr>
            <a:cxnSpLocks/>
          </p:cNvCxnSpPr>
          <p:nvPr/>
        </p:nvCxnSpPr>
        <p:spPr>
          <a:xfrm>
            <a:off x="4296510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7EEABDA0-6168-E6A3-7065-BAF05A2EB18A}"/>
              </a:ext>
            </a:extLst>
          </p:cNvPr>
          <p:cNvSpPr txBox="1"/>
          <p:nvPr/>
        </p:nvSpPr>
        <p:spPr>
          <a:xfrm>
            <a:off x="2512839" y="3301266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2014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D82015B8-6A05-91AF-B9B8-F90F71A6FEA0}"/>
              </a:ext>
            </a:extLst>
          </p:cNvPr>
          <p:cNvSpPr txBox="1"/>
          <p:nvPr/>
        </p:nvSpPr>
        <p:spPr>
          <a:xfrm>
            <a:off x="3827891" y="3286899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2016</a:t>
            </a:r>
          </a:p>
        </p:txBody>
      </p:sp>
      <p:cxnSp>
        <p:nvCxnSpPr>
          <p:cNvPr id="22" name="Connettore diritto 21">
            <a:extLst>
              <a:ext uri="{FF2B5EF4-FFF2-40B4-BE49-F238E27FC236}">
                <a16:creationId xmlns:a16="http://schemas.microsoft.com/office/drawing/2014/main" id="{56FB4EB7-7AD9-A29E-C224-0240A9DADCCD}"/>
              </a:ext>
            </a:extLst>
          </p:cNvPr>
          <p:cNvCxnSpPr>
            <a:cxnSpLocks/>
          </p:cNvCxnSpPr>
          <p:nvPr/>
        </p:nvCxnSpPr>
        <p:spPr>
          <a:xfrm flipH="1">
            <a:off x="2417181" y="3004238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diritto 29">
            <a:extLst>
              <a:ext uri="{FF2B5EF4-FFF2-40B4-BE49-F238E27FC236}">
                <a16:creationId xmlns:a16="http://schemas.microsoft.com/office/drawing/2014/main" id="{42404D28-B264-F11D-8B9C-291C50C52FA8}"/>
              </a:ext>
            </a:extLst>
          </p:cNvPr>
          <p:cNvCxnSpPr>
            <a:cxnSpLocks/>
          </p:cNvCxnSpPr>
          <p:nvPr/>
        </p:nvCxnSpPr>
        <p:spPr>
          <a:xfrm flipH="1">
            <a:off x="2590800" y="2999882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>
            <a:extLst>
              <a:ext uri="{FF2B5EF4-FFF2-40B4-BE49-F238E27FC236}">
                <a16:creationId xmlns:a16="http://schemas.microsoft.com/office/drawing/2014/main" id="{814CCECA-E65A-2842-A2D5-97C40681D856}"/>
              </a:ext>
            </a:extLst>
          </p:cNvPr>
          <p:cNvCxnSpPr>
            <a:cxnSpLocks/>
          </p:cNvCxnSpPr>
          <p:nvPr/>
        </p:nvCxnSpPr>
        <p:spPr>
          <a:xfrm flipH="1">
            <a:off x="2231659" y="3003117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482B94DE-31B0-A95E-AE03-4C883613F275}"/>
              </a:ext>
            </a:extLst>
          </p:cNvPr>
          <p:cNvCxnSpPr>
            <a:cxnSpLocks/>
          </p:cNvCxnSpPr>
          <p:nvPr/>
        </p:nvCxnSpPr>
        <p:spPr>
          <a:xfrm flipH="1">
            <a:off x="412420" y="2937121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diritto 37">
            <a:extLst>
              <a:ext uri="{FF2B5EF4-FFF2-40B4-BE49-F238E27FC236}">
                <a16:creationId xmlns:a16="http://schemas.microsoft.com/office/drawing/2014/main" id="{4532C51B-3BF9-4627-8CFD-8BF59710C977}"/>
              </a:ext>
            </a:extLst>
          </p:cNvPr>
          <p:cNvCxnSpPr>
            <a:cxnSpLocks/>
          </p:cNvCxnSpPr>
          <p:nvPr/>
        </p:nvCxnSpPr>
        <p:spPr>
          <a:xfrm flipH="1">
            <a:off x="575861" y="2949826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diritto 42">
            <a:extLst>
              <a:ext uri="{FF2B5EF4-FFF2-40B4-BE49-F238E27FC236}">
                <a16:creationId xmlns:a16="http://schemas.microsoft.com/office/drawing/2014/main" id="{E2889B51-23D6-4F04-F216-0998461D3713}"/>
              </a:ext>
            </a:extLst>
          </p:cNvPr>
          <p:cNvCxnSpPr>
            <a:cxnSpLocks/>
          </p:cNvCxnSpPr>
          <p:nvPr/>
        </p:nvCxnSpPr>
        <p:spPr>
          <a:xfrm flipH="1">
            <a:off x="747924" y="2953061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CasellaDiTesto 51">
            <a:extLst>
              <a:ext uri="{FF2B5EF4-FFF2-40B4-BE49-F238E27FC236}">
                <a16:creationId xmlns:a16="http://schemas.microsoft.com/office/drawing/2014/main" id="{41CE9BB5-3D4C-605B-2E3F-E1938AA3A196}"/>
              </a:ext>
            </a:extLst>
          </p:cNvPr>
          <p:cNvSpPr txBox="1"/>
          <p:nvPr/>
        </p:nvSpPr>
        <p:spPr>
          <a:xfrm>
            <a:off x="4625363" y="3288408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14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GB" dirty="0"/>
              <a:t>2017</a:t>
            </a:r>
          </a:p>
        </p:txBody>
      </p:sp>
      <p:cxnSp>
        <p:nvCxnSpPr>
          <p:cNvPr id="63" name="Connettore diritto 62">
            <a:extLst>
              <a:ext uri="{FF2B5EF4-FFF2-40B4-BE49-F238E27FC236}">
                <a16:creationId xmlns:a16="http://schemas.microsoft.com/office/drawing/2014/main" id="{0B7F1FD1-8322-4709-0E93-3DBD67E5087D}"/>
              </a:ext>
            </a:extLst>
          </p:cNvPr>
          <p:cNvCxnSpPr>
            <a:cxnSpLocks/>
          </p:cNvCxnSpPr>
          <p:nvPr/>
        </p:nvCxnSpPr>
        <p:spPr>
          <a:xfrm>
            <a:off x="5093193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F16AC09-7FE0-E19E-DB6B-5B331B290924}"/>
              </a:ext>
            </a:extLst>
          </p:cNvPr>
          <p:cNvSpPr txBox="1"/>
          <p:nvPr/>
        </p:nvSpPr>
        <p:spPr>
          <a:xfrm>
            <a:off x="130152" y="3488102"/>
            <a:ext cx="3372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Volontarietà del Bilancio di Sostenibilità </a:t>
            </a:r>
          </a:p>
        </p:txBody>
      </p:sp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id="{A4AACFA1-1D22-4B99-829A-36ED5BF18C6D}"/>
              </a:ext>
            </a:extLst>
          </p:cNvPr>
          <p:cNvCxnSpPr>
            <a:cxnSpLocks/>
          </p:cNvCxnSpPr>
          <p:nvPr/>
        </p:nvCxnSpPr>
        <p:spPr>
          <a:xfrm>
            <a:off x="8344709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E55E2AF5-7E4B-CED7-4BC0-956A6C9AD540}"/>
              </a:ext>
            </a:extLst>
          </p:cNvPr>
          <p:cNvSpPr txBox="1"/>
          <p:nvPr/>
        </p:nvSpPr>
        <p:spPr>
          <a:xfrm>
            <a:off x="7633358" y="2179673"/>
            <a:ext cx="14554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CSRD</a:t>
            </a:r>
          </a:p>
          <a:p>
            <a:pPr algn="ctr"/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Direttiva UE 2022/2464</a:t>
            </a:r>
            <a:endParaRPr lang="en-GB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EB437BE2-7CAA-C5E2-70A3-49C092B09214}"/>
              </a:ext>
            </a:extLst>
          </p:cNvPr>
          <p:cNvSpPr txBox="1"/>
          <p:nvPr/>
        </p:nvSpPr>
        <p:spPr>
          <a:xfrm>
            <a:off x="7876090" y="3296561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2022</a:t>
            </a:r>
          </a:p>
        </p:txBody>
      </p:sp>
      <p:sp>
        <p:nvSpPr>
          <p:cNvPr id="26" name="Segnaposto testo 12">
            <a:extLst>
              <a:ext uri="{FF2B5EF4-FFF2-40B4-BE49-F238E27FC236}">
                <a16:creationId xmlns:a16="http://schemas.microsoft.com/office/drawing/2014/main" id="{4AAB0494-7815-7160-6E68-0F97D758368D}"/>
              </a:ext>
            </a:extLst>
          </p:cNvPr>
          <p:cNvSpPr txBox="1">
            <a:spLocks/>
          </p:cNvSpPr>
          <p:nvPr/>
        </p:nvSpPr>
        <p:spPr>
          <a:xfrm>
            <a:off x="681781" y="1105236"/>
            <a:ext cx="7848600" cy="457200"/>
          </a:xfrm>
          <a:prstGeom prst="rect">
            <a:avLst/>
          </a:prstGeom>
        </p:spPr>
        <p:txBody>
          <a:bodyPr vert="horz"/>
          <a:lstStyle>
            <a:lvl1pPr marL="0"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kern="0"/>
              <a:t>Evoluzione del contesto normativo</a:t>
            </a:r>
            <a:endParaRPr kumimoji="0" lang="it-IT" sz="2100" b="1" i="0" u="none" strike="noStrike" kern="0" cap="none" spc="0" normalizeH="0" baseline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6BBD98F4-53DD-BF0A-4283-3456062D8D94}"/>
              </a:ext>
            </a:extLst>
          </p:cNvPr>
          <p:cNvSpPr txBox="1"/>
          <p:nvPr/>
        </p:nvSpPr>
        <p:spPr>
          <a:xfrm>
            <a:off x="3367191" y="2177964"/>
            <a:ext cx="18454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Recepimento della NFRD 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it-IT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D.Lgs</a:t>
            </a:r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254/16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CB5E878F-474B-AFBA-6CC1-90672E9E1FF6}"/>
              </a:ext>
            </a:extLst>
          </p:cNvPr>
          <p:cNvSpPr txBox="1"/>
          <p:nvPr/>
        </p:nvSpPr>
        <p:spPr>
          <a:xfrm>
            <a:off x="4998972" y="3431277"/>
            <a:ext cx="3372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accent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Obbligo di pubblicazione della Dichiarazione Non Finanziaria</a:t>
            </a:r>
          </a:p>
        </p:txBody>
      </p:sp>
      <p:grpSp>
        <p:nvGrpSpPr>
          <p:cNvPr id="9" name="Gruppo 1">
            <a:extLst>
              <a:ext uri="{FF2B5EF4-FFF2-40B4-BE49-F238E27FC236}">
                <a16:creationId xmlns:a16="http://schemas.microsoft.com/office/drawing/2014/main" id="{84445A4B-9BD4-BAA9-653C-0501373A7D83}"/>
              </a:ext>
            </a:extLst>
          </p:cNvPr>
          <p:cNvGrpSpPr/>
          <p:nvPr/>
        </p:nvGrpSpPr>
        <p:grpSpPr>
          <a:xfrm>
            <a:off x="5984596" y="228600"/>
            <a:ext cx="5965222" cy="246221"/>
            <a:chOff x="5984596" y="228600"/>
            <a:chExt cx="5965222" cy="246221"/>
          </a:xfrm>
        </p:grpSpPr>
        <p:sp>
          <p:nvSpPr>
            <p:cNvPr id="25" name="CasellaDiTesto 5">
              <a:extLst>
                <a:ext uri="{FF2B5EF4-FFF2-40B4-BE49-F238E27FC236}">
                  <a16:creationId xmlns:a16="http://schemas.microsoft.com/office/drawing/2014/main" id="{4B17541C-43B6-A1BE-6069-1311236F7D3C}"/>
                </a:ext>
              </a:extLst>
            </p:cNvPr>
            <p:cNvSpPr txBox="1"/>
            <p:nvPr/>
          </p:nvSpPr>
          <p:spPr>
            <a:xfrm>
              <a:off x="11364031" y="228600"/>
              <a:ext cx="58578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605BA6D3-C507-A742-8B2D-FA91AB6D2E2D}" type="slidenum">
                <a:rPr kumimoji="0" lang="it-IT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"/>
                  <a:ea typeface="+mn-ea"/>
                  <a:cs typeface="Segoe"/>
                </a:rPr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3</a:t>
              </a:fld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"/>
                <a:ea typeface="+mn-ea"/>
                <a:cs typeface="Segoe"/>
              </a:endParaRPr>
            </a:p>
          </p:txBody>
        </p:sp>
        <p:sp>
          <p:nvSpPr>
            <p:cNvPr id="27" name="CasellaDiTesto 6">
              <a:extLst>
                <a:ext uri="{FF2B5EF4-FFF2-40B4-BE49-F238E27FC236}">
                  <a16:creationId xmlns:a16="http://schemas.microsoft.com/office/drawing/2014/main" id="{249BD63C-F984-07B9-E201-B47D22DAC79E}"/>
                </a:ext>
              </a:extLst>
            </p:cNvPr>
            <p:cNvSpPr txBox="1"/>
            <p:nvPr/>
          </p:nvSpPr>
          <p:spPr>
            <a:xfrm>
              <a:off x="5984596" y="257244"/>
              <a:ext cx="541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21 maggio 2024</a:t>
              </a:r>
            </a:p>
          </p:txBody>
        </p:sp>
        <p:cxnSp>
          <p:nvCxnSpPr>
            <p:cNvPr id="28" name="Connettore 1 11">
              <a:extLst>
                <a:ext uri="{FF2B5EF4-FFF2-40B4-BE49-F238E27FC236}">
                  <a16:creationId xmlns:a16="http://schemas.microsoft.com/office/drawing/2014/main" id="{558BED5C-1154-612F-4527-70C21CA12C95}"/>
                </a:ext>
              </a:extLst>
            </p:cNvPr>
            <p:cNvCxnSpPr/>
            <p:nvPr/>
          </p:nvCxnSpPr>
          <p:spPr>
            <a:xfrm>
              <a:off x="11381611" y="285722"/>
              <a:ext cx="0" cy="1524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358816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Connettore diritto 52">
            <a:extLst>
              <a:ext uri="{FF2B5EF4-FFF2-40B4-BE49-F238E27FC236}">
                <a16:creationId xmlns:a16="http://schemas.microsoft.com/office/drawing/2014/main" id="{A0D83E34-8FFC-3AC3-A7FD-D812C8B72E77}"/>
              </a:ext>
            </a:extLst>
          </p:cNvPr>
          <p:cNvCxnSpPr>
            <a:cxnSpLocks/>
          </p:cNvCxnSpPr>
          <p:nvPr/>
        </p:nvCxnSpPr>
        <p:spPr>
          <a:xfrm>
            <a:off x="3352670" y="3206505"/>
            <a:ext cx="5385962" cy="0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1" name="Connettore 2 50">
            <a:extLst>
              <a:ext uri="{FF2B5EF4-FFF2-40B4-BE49-F238E27FC236}">
                <a16:creationId xmlns:a16="http://schemas.microsoft.com/office/drawing/2014/main" id="{DF0E3200-C6F6-0F51-652F-D4B8B605CA8E}"/>
              </a:ext>
            </a:extLst>
          </p:cNvPr>
          <p:cNvCxnSpPr>
            <a:cxnSpLocks/>
          </p:cNvCxnSpPr>
          <p:nvPr/>
        </p:nvCxnSpPr>
        <p:spPr>
          <a:xfrm>
            <a:off x="-1225031" y="3133228"/>
            <a:ext cx="12931752" cy="0"/>
          </a:xfrm>
          <a:prstGeom prst="straightConnector1">
            <a:avLst/>
          </a:prstGeom>
          <a:ln w="76200">
            <a:solidFill>
              <a:srgbClr val="0072BC"/>
            </a:solidFill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Connettore diritto 2">
            <a:extLst>
              <a:ext uri="{FF2B5EF4-FFF2-40B4-BE49-F238E27FC236}">
                <a16:creationId xmlns:a16="http://schemas.microsoft.com/office/drawing/2014/main" id="{8445B766-AB94-1ACC-40AD-6074A014F3EF}"/>
              </a:ext>
            </a:extLst>
          </p:cNvPr>
          <p:cNvCxnSpPr>
            <a:cxnSpLocks/>
          </p:cNvCxnSpPr>
          <p:nvPr/>
        </p:nvCxnSpPr>
        <p:spPr>
          <a:xfrm flipV="1">
            <a:off x="-631123" y="3206505"/>
            <a:ext cx="3996000" cy="0"/>
          </a:xfrm>
          <a:prstGeom prst="line">
            <a:avLst/>
          </a:prstGeom>
          <a:ln w="762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itolo 18">
            <a:extLst>
              <a:ext uri="{FF2B5EF4-FFF2-40B4-BE49-F238E27FC236}">
                <a16:creationId xmlns:a16="http://schemas.microsoft.com/office/drawing/2014/main" id="{C218D2C4-7F24-EF13-CB1C-7F3826972E23}"/>
              </a:ext>
            </a:extLst>
          </p:cNvPr>
          <p:cNvSpPr txBox="1">
            <a:spLocks/>
          </p:cNvSpPr>
          <p:nvPr/>
        </p:nvSpPr>
        <p:spPr>
          <a:xfrm>
            <a:off x="677762" y="533400"/>
            <a:ext cx="10066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cap="all" dirty="0">
                <a:latin typeface="Segoe UI" panose="020B0502040204020203" pitchFamily="34" charset="0"/>
                <a:cs typeface="Segoe UI" panose="020B0502040204020203" pitchFamily="34" charset="0"/>
              </a:rPr>
              <a:t>bilancio di sostenibilità</a:t>
            </a:r>
            <a:endParaRPr kumimoji="0" lang="it-IT" sz="3400" b="0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cxnSp>
        <p:nvCxnSpPr>
          <p:cNvPr id="20" name="Connettore diritto 19">
            <a:extLst>
              <a:ext uri="{FF2B5EF4-FFF2-40B4-BE49-F238E27FC236}">
                <a16:creationId xmlns:a16="http://schemas.microsoft.com/office/drawing/2014/main" id="{7B16C830-BD63-E4F4-2B45-1BFE9748C51F}"/>
              </a:ext>
            </a:extLst>
          </p:cNvPr>
          <p:cNvCxnSpPr>
            <a:cxnSpLocks/>
          </p:cNvCxnSpPr>
          <p:nvPr/>
        </p:nvCxnSpPr>
        <p:spPr>
          <a:xfrm>
            <a:off x="1240063" y="296219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81BA7191-8859-FC0D-03CE-8269372901A5}"/>
              </a:ext>
            </a:extLst>
          </p:cNvPr>
          <p:cNvSpPr txBox="1"/>
          <p:nvPr/>
        </p:nvSpPr>
        <p:spPr>
          <a:xfrm>
            <a:off x="563048" y="2189253"/>
            <a:ext cx="13540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NFRD</a:t>
            </a:r>
          </a:p>
          <a:p>
            <a:pPr algn="ctr"/>
            <a:r>
              <a:rPr lang="en-GB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Direttiva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 UE 2014/95</a:t>
            </a:r>
          </a:p>
        </p:txBody>
      </p:sp>
      <p:cxnSp>
        <p:nvCxnSpPr>
          <p:cNvPr id="24" name="Connettore diritto 23">
            <a:extLst>
              <a:ext uri="{FF2B5EF4-FFF2-40B4-BE49-F238E27FC236}">
                <a16:creationId xmlns:a16="http://schemas.microsoft.com/office/drawing/2014/main" id="{BEC4322A-313B-CF83-8111-5B358F90F957}"/>
              </a:ext>
            </a:extLst>
          </p:cNvPr>
          <p:cNvCxnSpPr>
            <a:cxnSpLocks/>
          </p:cNvCxnSpPr>
          <p:nvPr/>
        </p:nvCxnSpPr>
        <p:spPr>
          <a:xfrm>
            <a:off x="2555987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7EEABDA0-6168-E6A3-7065-BAF05A2EB18A}"/>
              </a:ext>
            </a:extLst>
          </p:cNvPr>
          <p:cNvSpPr txBox="1"/>
          <p:nvPr/>
        </p:nvSpPr>
        <p:spPr>
          <a:xfrm>
            <a:off x="772316" y="3301266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2014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D82015B8-6A05-91AF-B9B8-F90F71A6FEA0}"/>
              </a:ext>
            </a:extLst>
          </p:cNvPr>
          <p:cNvSpPr txBox="1"/>
          <p:nvPr/>
        </p:nvSpPr>
        <p:spPr>
          <a:xfrm>
            <a:off x="2087368" y="3286899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2016</a:t>
            </a:r>
          </a:p>
        </p:txBody>
      </p:sp>
      <p:cxnSp>
        <p:nvCxnSpPr>
          <p:cNvPr id="22" name="Connettore diritto 21">
            <a:extLst>
              <a:ext uri="{FF2B5EF4-FFF2-40B4-BE49-F238E27FC236}">
                <a16:creationId xmlns:a16="http://schemas.microsoft.com/office/drawing/2014/main" id="{56FB4EB7-7AD9-A29E-C224-0240A9DADCCD}"/>
              </a:ext>
            </a:extLst>
          </p:cNvPr>
          <p:cNvCxnSpPr>
            <a:cxnSpLocks/>
          </p:cNvCxnSpPr>
          <p:nvPr/>
        </p:nvCxnSpPr>
        <p:spPr>
          <a:xfrm flipH="1">
            <a:off x="676658" y="3004238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diritto 29">
            <a:extLst>
              <a:ext uri="{FF2B5EF4-FFF2-40B4-BE49-F238E27FC236}">
                <a16:creationId xmlns:a16="http://schemas.microsoft.com/office/drawing/2014/main" id="{42404D28-B264-F11D-8B9C-291C50C52FA8}"/>
              </a:ext>
            </a:extLst>
          </p:cNvPr>
          <p:cNvCxnSpPr>
            <a:cxnSpLocks/>
          </p:cNvCxnSpPr>
          <p:nvPr/>
        </p:nvCxnSpPr>
        <p:spPr>
          <a:xfrm flipH="1">
            <a:off x="850277" y="2999882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>
            <a:extLst>
              <a:ext uri="{FF2B5EF4-FFF2-40B4-BE49-F238E27FC236}">
                <a16:creationId xmlns:a16="http://schemas.microsoft.com/office/drawing/2014/main" id="{814CCECA-E65A-2842-A2D5-97C40681D856}"/>
              </a:ext>
            </a:extLst>
          </p:cNvPr>
          <p:cNvCxnSpPr>
            <a:cxnSpLocks/>
          </p:cNvCxnSpPr>
          <p:nvPr/>
        </p:nvCxnSpPr>
        <p:spPr>
          <a:xfrm flipH="1">
            <a:off x="491136" y="3003117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482B94DE-31B0-A95E-AE03-4C883613F275}"/>
              </a:ext>
            </a:extLst>
          </p:cNvPr>
          <p:cNvCxnSpPr>
            <a:cxnSpLocks/>
          </p:cNvCxnSpPr>
          <p:nvPr/>
        </p:nvCxnSpPr>
        <p:spPr>
          <a:xfrm flipH="1">
            <a:off x="-1328103" y="2937121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diritto 37">
            <a:extLst>
              <a:ext uri="{FF2B5EF4-FFF2-40B4-BE49-F238E27FC236}">
                <a16:creationId xmlns:a16="http://schemas.microsoft.com/office/drawing/2014/main" id="{4532C51B-3BF9-4627-8CFD-8BF59710C977}"/>
              </a:ext>
            </a:extLst>
          </p:cNvPr>
          <p:cNvCxnSpPr>
            <a:cxnSpLocks/>
          </p:cNvCxnSpPr>
          <p:nvPr/>
        </p:nvCxnSpPr>
        <p:spPr>
          <a:xfrm flipH="1">
            <a:off x="-1164662" y="2949826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diritto 42">
            <a:extLst>
              <a:ext uri="{FF2B5EF4-FFF2-40B4-BE49-F238E27FC236}">
                <a16:creationId xmlns:a16="http://schemas.microsoft.com/office/drawing/2014/main" id="{E2889B51-23D6-4F04-F216-0998461D3713}"/>
              </a:ext>
            </a:extLst>
          </p:cNvPr>
          <p:cNvCxnSpPr>
            <a:cxnSpLocks/>
          </p:cNvCxnSpPr>
          <p:nvPr/>
        </p:nvCxnSpPr>
        <p:spPr>
          <a:xfrm flipH="1">
            <a:off x="-992599" y="2953061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CasellaDiTesto 51">
            <a:extLst>
              <a:ext uri="{FF2B5EF4-FFF2-40B4-BE49-F238E27FC236}">
                <a16:creationId xmlns:a16="http://schemas.microsoft.com/office/drawing/2014/main" id="{41CE9BB5-3D4C-605B-2E3F-E1938AA3A196}"/>
              </a:ext>
            </a:extLst>
          </p:cNvPr>
          <p:cNvSpPr txBox="1"/>
          <p:nvPr/>
        </p:nvSpPr>
        <p:spPr>
          <a:xfrm>
            <a:off x="2884840" y="3288408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14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GB" dirty="0"/>
              <a:t>2017</a:t>
            </a:r>
          </a:p>
        </p:txBody>
      </p:sp>
      <p:cxnSp>
        <p:nvCxnSpPr>
          <p:cNvPr id="63" name="Connettore diritto 62">
            <a:extLst>
              <a:ext uri="{FF2B5EF4-FFF2-40B4-BE49-F238E27FC236}">
                <a16:creationId xmlns:a16="http://schemas.microsoft.com/office/drawing/2014/main" id="{0B7F1FD1-8322-4709-0E93-3DBD67E5087D}"/>
              </a:ext>
            </a:extLst>
          </p:cNvPr>
          <p:cNvCxnSpPr>
            <a:cxnSpLocks/>
          </p:cNvCxnSpPr>
          <p:nvPr/>
        </p:nvCxnSpPr>
        <p:spPr>
          <a:xfrm>
            <a:off x="3352670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F16AC09-7FE0-E19E-DB6B-5B331B290924}"/>
              </a:ext>
            </a:extLst>
          </p:cNvPr>
          <p:cNvSpPr txBox="1"/>
          <p:nvPr/>
        </p:nvSpPr>
        <p:spPr>
          <a:xfrm>
            <a:off x="-86469" y="3526711"/>
            <a:ext cx="3372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Volontarietà del Bilancio di Sostenibilità </a:t>
            </a:r>
          </a:p>
        </p:txBody>
      </p:sp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id="{A4AACFA1-1D22-4B99-829A-36ED5BF18C6D}"/>
              </a:ext>
            </a:extLst>
          </p:cNvPr>
          <p:cNvCxnSpPr>
            <a:cxnSpLocks/>
          </p:cNvCxnSpPr>
          <p:nvPr/>
        </p:nvCxnSpPr>
        <p:spPr>
          <a:xfrm>
            <a:off x="6604186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E55E2AF5-7E4B-CED7-4BC0-956A6C9AD540}"/>
              </a:ext>
            </a:extLst>
          </p:cNvPr>
          <p:cNvSpPr txBox="1"/>
          <p:nvPr/>
        </p:nvSpPr>
        <p:spPr>
          <a:xfrm>
            <a:off x="5892835" y="2179673"/>
            <a:ext cx="14554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CSRD</a:t>
            </a:r>
          </a:p>
          <a:p>
            <a:pPr algn="ctr"/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Direttiva UE 2022/2464</a:t>
            </a:r>
            <a:endParaRPr lang="en-GB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EB437BE2-7CAA-C5E2-70A3-49C092B09214}"/>
              </a:ext>
            </a:extLst>
          </p:cNvPr>
          <p:cNvSpPr txBox="1"/>
          <p:nvPr/>
        </p:nvSpPr>
        <p:spPr>
          <a:xfrm>
            <a:off x="6135567" y="3296561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2022</a:t>
            </a:r>
          </a:p>
        </p:txBody>
      </p:sp>
      <p:sp>
        <p:nvSpPr>
          <p:cNvPr id="26" name="Segnaposto testo 12">
            <a:extLst>
              <a:ext uri="{FF2B5EF4-FFF2-40B4-BE49-F238E27FC236}">
                <a16:creationId xmlns:a16="http://schemas.microsoft.com/office/drawing/2014/main" id="{4AAB0494-7815-7160-6E68-0F97D758368D}"/>
              </a:ext>
            </a:extLst>
          </p:cNvPr>
          <p:cNvSpPr txBox="1">
            <a:spLocks/>
          </p:cNvSpPr>
          <p:nvPr/>
        </p:nvSpPr>
        <p:spPr>
          <a:xfrm>
            <a:off x="681781" y="1105236"/>
            <a:ext cx="7848600" cy="457200"/>
          </a:xfrm>
          <a:prstGeom prst="rect">
            <a:avLst/>
          </a:prstGeom>
        </p:spPr>
        <p:txBody>
          <a:bodyPr vert="horz"/>
          <a:lstStyle>
            <a:lvl1pPr marL="0"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kern="0"/>
              <a:t>Evoluzione del contesto normativo</a:t>
            </a:r>
            <a:endParaRPr kumimoji="0" lang="it-IT" sz="2100" b="1" i="0" u="none" strike="noStrike" kern="0" cap="none" spc="0" normalizeH="0" baseline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6BBD98F4-53DD-BF0A-4283-3456062D8D94}"/>
              </a:ext>
            </a:extLst>
          </p:cNvPr>
          <p:cNvSpPr txBox="1"/>
          <p:nvPr/>
        </p:nvSpPr>
        <p:spPr>
          <a:xfrm>
            <a:off x="1626668" y="2177964"/>
            <a:ext cx="18454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Recepimento della NFRD 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it-IT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D.Lgs</a:t>
            </a:r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254/16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CB5E878F-474B-AFBA-6CC1-90672E9E1FF6}"/>
              </a:ext>
            </a:extLst>
          </p:cNvPr>
          <p:cNvSpPr txBox="1"/>
          <p:nvPr/>
        </p:nvSpPr>
        <p:spPr>
          <a:xfrm>
            <a:off x="3364877" y="3523271"/>
            <a:ext cx="3372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accent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Obbligo di pubblicazione della Dichiarazione Non Finanziaria</a:t>
            </a:r>
          </a:p>
        </p:txBody>
      </p:sp>
      <p:grpSp>
        <p:nvGrpSpPr>
          <p:cNvPr id="9" name="Gruppo 1">
            <a:extLst>
              <a:ext uri="{FF2B5EF4-FFF2-40B4-BE49-F238E27FC236}">
                <a16:creationId xmlns:a16="http://schemas.microsoft.com/office/drawing/2014/main" id="{84445A4B-9BD4-BAA9-653C-0501373A7D83}"/>
              </a:ext>
            </a:extLst>
          </p:cNvPr>
          <p:cNvGrpSpPr/>
          <p:nvPr/>
        </p:nvGrpSpPr>
        <p:grpSpPr>
          <a:xfrm>
            <a:off x="5984596" y="228600"/>
            <a:ext cx="5965222" cy="246221"/>
            <a:chOff x="5984596" y="228600"/>
            <a:chExt cx="5965222" cy="246221"/>
          </a:xfrm>
        </p:grpSpPr>
        <p:sp>
          <p:nvSpPr>
            <p:cNvPr id="25" name="CasellaDiTesto 5">
              <a:extLst>
                <a:ext uri="{FF2B5EF4-FFF2-40B4-BE49-F238E27FC236}">
                  <a16:creationId xmlns:a16="http://schemas.microsoft.com/office/drawing/2014/main" id="{4B17541C-43B6-A1BE-6069-1311236F7D3C}"/>
                </a:ext>
              </a:extLst>
            </p:cNvPr>
            <p:cNvSpPr txBox="1"/>
            <p:nvPr/>
          </p:nvSpPr>
          <p:spPr>
            <a:xfrm>
              <a:off x="11364031" y="228600"/>
              <a:ext cx="58578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605BA6D3-C507-A742-8B2D-FA91AB6D2E2D}" type="slidenum">
                <a:rPr kumimoji="0" lang="it-IT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"/>
                  <a:ea typeface="+mn-ea"/>
                  <a:cs typeface="Segoe"/>
                </a:rPr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4</a:t>
              </a:fld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"/>
                <a:ea typeface="+mn-ea"/>
                <a:cs typeface="Segoe"/>
              </a:endParaRPr>
            </a:p>
          </p:txBody>
        </p:sp>
        <p:sp>
          <p:nvSpPr>
            <p:cNvPr id="27" name="CasellaDiTesto 6">
              <a:extLst>
                <a:ext uri="{FF2B5EF4-FFF2-40B4-BE49-F238E27FC236}">
                  <a16:creationId xmlns:a16="http://schemas.microsoft.com/office/drawing/2014/main" id="{249BD63C-F984-07B9-E201-B47D22DAC79E}"/>
                </a:ext>
              </a:extLst>
            </p:cNvPr>
            <p:cNvSpPr txBox="1"/>
            <p:nvPr/>
          </p:nvSpPr>
          <p:spPr>
            <a:xfrm>
              <a:off x="5984596" y="257244"/>
              <a:ext cx="541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21 maggio 2024</a:t>
              </a:r>
            </a:p>
          </p:txBody>
        </p:sp>
        <p:cxnSp>
          <p:nvCxnSpPr>
            <p:cNvPr id="28" name="Connettore 1 11">
              <a:extLst>
                <a:ext uri="{FF2B5EF4-FFF2-40B4-BE49-F238E27FC236}">
                  <a16:creationId xmlns:a16="http://schemas.microsoft.com/office/drawing/2014/main" id="{558BED5C-1154-612F-4527-70C21CA12C95}"/>
                </a:ext>
              </a:extLst>
            </p:cNvPr>
            <p:cNvCxnSpPr/>
            <p:nvPr/>
          </p:nvCxnSpPr>
          <p:spPr>
            <a:xfrm>
              <a:off x="11381611" y="285722"/>
              <a:ext cx="0" cy="1524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Connettore diritto 15">
            <a:extLst>
              <a:ext uri="{FF2B5EF4-FFF2-40B4-BE49-F238E27FC236}">
                <a16:creationId xmlns:a16="http://schemas.microsoft.com/office/drawing/2014/main" id="{A8F2E859-2B86-ACF2-74AD-51AED82662A8}"/>
              </a:ext>
            </a:extLst>
          </p:cNvPr>
          <p:cNvCxnSpPr>
            <a:cxnSpLocks/>
          </p:cNvCxnSpPr>
          <p:nvPr/>
        </p:nvCxnSpPr>
        <p:spPr>
          <a:xfrm flipH="1">
            <a:off x="7685027" y="2957937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diritto 28">
            <a:extLst>
              <a:ext uri="{FF2B5EF4-FFF2-40B4-BE49-F238E27FC236}">
                <a16:creationId xmlns:a16="http://schemas.microsoft.com/office/drawing/2014/main" id="{3F764380-92E2-3125-57D3-3D041FE8354F}"/>
              </a:ext>
            </a:extLst>
          </p:cNvPr>
          <p:cNvCxnSpPr>
            <a:cxnSpLocks/>
          </p:cNvCxnSpPr>
          <p:nvPr/>
        </p:nvCxnSpPr>
        <p:spPr>
          <a:xfrm flipH="1">
            <a:off x="7848468" y="2970642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diritto 32">
            <a:extLst>
              <a:ext uri="{FF2B5EF4-FFF2-40B4-BE49-F238E27FC236}">
                <a16:creationId xmlns:a16="http://schemas.microsoft.com/office/drawing/2014/main" id="{3C7CB48F-4E1B-96EA-AFA8-E6899300B60C}"/>
              </a:ext>
            </a:extLst>
          </p:cNvPr>
          <p:cNvCxnSpPr>
            <a:cxnSpLocks/>
          </p:cNvCxnSpPr>
          <p:nvPr/>
        </p:nvCxnSpPr>
        <p:spPr>
          <a:xfrm flipH="1">
            <a:off x="8020531" y="2973877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E4654EB9-DA21-8B65-2373-A8DD0DC97F19}"/>
              </a:ext>
            </a:extLst>
          </p:cNvPr>
          <p:cNvSpPr txBox="1"/>
          <p:nvPr/>
        </p:nvSpPr>
        <p:spPr>
          <a:xfrm>
            <a:off x="7766569" y="1990382"/>
            <a:ext cx="19441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Recepimento della CSRD nelle leggi nazionali </a:t>
            </a:r>
          </a:p>
          <a:p>
            <a:pPr algn="ctr"/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Entro luglio 2024</a:t>
            </a:r>
            <a:endParaRPr lang="en-GB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BE65F262-6AD6-EE10-2E03-AC834AF1164D}"/>
              </a:ext>
            </a:extLst>
          </p:cNvPr>
          <p:cNvSpPr txBox="1"/>
          <p:nvPr/>
        </p:nvSpPr>
        <p:spPr>
          <a:xfrm>
            <a:off x="8271773" y="3327646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2024</a:t>
            </a:r>
          </a:p>
        </p:txBody>
      </p:sp>
      <p:cxnSp>
        <p:nvCxnSpPr>
          <p:cNvPr id="45" name="Connettore diritto 44">
            <a:extLst>
              <a:ext uri="{FF2B5EF4-FFF2-40B4-BE49-F238E27FC236}">
                <a16:creationId xmlns:a16="http://schemas.microsoft.com/office/drawing/2014/main" id="{0F33A116-CC8B-9670-ABF1-D45051A84422}"/>
              </a:ext>
            </a:extLst>
          </p:cNvPr>
          <p:cNvCxnSpPr>
            <a:cxnSpLocks/>
          </p:cNvCxnSpPr>
          <p:nvPr/>
        </p:nvCxnSpPr>
        <p:spPr>
          <a:xfrm>
            <a:off x="8738632" y="2956119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ttore diritto 60">
            <a:extLst>
              <a:ext uri="{FF2B5EF4-FFF2-40B4-BE49-F238E27FC236}">
                <a16:creationId xmlns:a16="http://schemas.microsoft.com/office/drawing/2014/main" id="{DED2E8AE-8F71-4F00-433A-EF6E896E3B99}"/>
              </a:ext>
            </a:extLst>
          </p:cNvPr>
          <p:cNvCxnSpPr>
            <a:cxnSpLocks/>
          </p:cNvCxnSpPr>
          <p:nvPr/>
        </p:nvCxnSpPr>
        <p:spPr>
          <a:xfrm>
            <a:off x="8271773" y="2962195"/>
            <a:ext cx="0" cy="3836003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2" name="Immagine 61">
            <a:extLst>
              <a:ext uri="{FF2B5EF4-FFF2-40B4-BE49-F238E27FC236}">
                <a16:creationId xmlns:a16="http://schemas.microsoft.com/office/drawing/2014/main" id="{8AB4727C-9555-DF63-47C4-6A4238C1E9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27"/>
          <a:stretch/>
        </p:blipFill>
        <p:spPr>
          <a:xfrm>
            <a:off x="6774885" y="4888642"/>
            <a:ext cx="1409086" cy="190955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64" name="CasellaDiTesto 63">
            <a:extLst>
              <a:ext uri="{FF2B5EF4-FFF2-40B4-BE49-F238E27FC236}">
                <a16:creationId xmlns:a16="http://schemas.microsoft.com/office/drawing/2014/main" id="{EA6EA11B-77E5-B823-DD3A-F87BBB66A9B7}"/>
              </a:ext>
            </a:extLst>
          </p:cNvPr>
          <p:cNvSpPr txBox="1"/>
          <p:nvPr/>
        </p:nvSpPr>
        <p:spPr>
          <a:xfrm>
            <a:off x="6422880" y="4068126"/>
            <a:ext cx="18488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2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Pubblicazione </a:t>
            </a:r>
          </a:p>
          <a:p>
            <a:pPr algn="r"/>
            <a:r>
              <a:rPr lang="it-IT" sz="1200" b="1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Bilancio di Sostenibilità 2023</a:t>
            </a:r>
          </a:p>
          <a:p>
            <a:pPr algn="r"/>
            <a:r>
              <a:rPr lang="it-IT" sz="12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(GRI standards)</a:t>
            </a:r>
          </a:p>
        </p:txBody>
      </p:sp>
    </p:spTree>
    <p:extLst>
      <p:ext uri="{BB962C8B-B14F-4D97-AF65-F5344CB8AC3E}">
        <p14:creationId xmlns:p14="http://schemas.microsoft.com/office/powerpoint/2010/main" val="25609750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asellaDiTesto 58">
            <a:extLst>
              <a:ext uri="{FF2B5EF4-FFF2-40B4-BE49-F238E27FC236}">
                <a16:creationId xmlns:a16="http://schemas.microsoft.com/office/drawing/2014/main" id="{84CDD96F-1D84-3838-D2BE-249D6ED78C4E}"/>
              </a:ext>
            </a:extLst>
          </p:cNvPr>
          <p:cNvSpPr txBox="1"/>
          <p:nvPr/>
        </p:nvSpPr>
        <p:spPr>
          <a:xfrm>
            <a:off x="6422880" y="4068126"/>
            <a:ext cx="18488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2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Pubblicazione </a:t>
            </a:r>
          </a:p>
          <a:p>
            <a:pPr algn="r"/>
            <a:r>
              <a:rPr lang="it-IT" sz="1200" b="1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Bilancio di Sostenibilità 2023</a:t>
            </a:r>
          </a:p>
          <a:p>
            <a:pPr algn="r"/>
            <a:r>
              <a:rPr lang="it-IT" sz="12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(GRI standards)</a:t>
            </a:r>
          </a:p>
        </p:txBody>
      </p: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AE58CAA2-2A32-D835-3860-C19D1083468F}"/>
              </a:ext>
            </a:extLst>
          </p:cNvPr>
          <p:cNvCxnSpPr>
            <a:cxnSpLocks/>
          </p:cNvCxnSpPr>
          <p:nvPr/>
        </p:nvCxnSpPr>
        <p:spPr>
          <a:xfrm>
            <a:off x="8738632" y="3205720"/>
            <a:ext cx="2767568" cy="0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1" name="Connettore 2 50">
            <a:extLst>
              <a:ext uri="{FF2B5EF4-FFF2-40B4-BE49-F238E27FC236}">
                <a16:creationId xmlns:a16="http://schemas.microsoft.com/office/drawing/2014/main" id="{DF0E3200-C6F6-0F51-652F-D4B8B605CA8E}"/>
              </a:ext>
            </a:extLst>
          </p:cNvPr>
          <p:cNvCxnSpPr>
            <a:cxnSpLocks/>
          </p:cNvCxnSpPr>
          <p:nvPr/>
        </p:nvCxnSpPr>
        <p:spPr>
          <a:xfrm>
            <a:off x="-1225031" y="3133228"/>
            <a:ext cx="12931752" cy="0"/>
          </a:xfrm>
          <a:prstGeom prst="straightConnector1">
            <a:avLst/>
          </a:prstGeom>
          <a:ln w="76200">
            <a:solidFill>
              <a:srgbClr val="0072BC"/>
            </a:solidFill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Connettore diritto 52">
            <a:extLst>
              <a:ext uri="{FF2B5EF4-FFF2-40B4-BE49-F238E27FC236}">
                <a16:creationId xmlns:a16="http://schemas.microsoft.com/office/drawing/2014/main" id="{A0D83E34-8FFC-3AC3-A7FD-D812C8B72E77}"/>
              </a:ext>
            </a:extLst>
          </p:cNvPr>
          <p:cNvCxnSpPr>
            <a:cxnSpLocks/>
          </p:cNvCxnSpPr>
          <p:nvPr/>
        </p:nvCxnSpPr>
        <p:spPr>
          <a:xfrm>
            <a:off x="3352670" y="3206505"/>
            <a:ext cx="5385962" cy="0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" name="Connettore diritto 2">
            <a:extLst>
              <a:ext uri="{FF2B5EF4-FFF2-40B4-BE49-F238E27FC236}">
                <a16:creationId xmlns:a16="http://schemas.microsoft.com/office/drawing/2014/main" id="{8445B766-AB94-1ACC-40AD-6074A014F3EF}"/>
              </a:ext>
            </a:extLst>
          </p:cNvPr>
          <p:cNvCxnSpPr>
            <a:cxnSpLocks/>
          </p:cNvCxnSpPr>
          <p:nvPr/>
        </p:nvCxnSpPr>
        <p:spPr>
          <a:xfrm flipV="1">
            <a:off x="-631123" y="3206505"/>
            <a:ext cx="3996000" cy="0"/>
          </a:xfrm>
          <a:prstGeom prst="line">
            <a:avLst/>
          </a:prstGeom>
          <a:ln w="762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itolo 18">
            <a:extLst>
              <a:ext uri="{FF2B5EF4-FFF2-40B4-BE49-F238E27FC236}">
                <a16:creationId xmlns:a16="http://schemas.microsoft.com/office/drawing/2014/main" id="{C218D2C4-7F24-EF13-CB1C-7F3826972E23}"/>
              </a:ext>
            </a:extLst>
          </p:cNvPr>
          <p:cNvSpPr txBox="1">
            <a:spLocks/>
          </p:cNvSpPr>
          <p:nvPr/>
        </p:nvSpPr>
        <p:spPr>
          <a:xfrm>
            <a:off x="677762" y="533400"/>
            <a:ext cx="10066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cap="all" dirty="0">
                <a:latin typeface="Segoe UI" panose="020B0502040204020203" pitchFamily="34" charset="0"/>
                <a:cs typeface="Segoe UI" panose="020B0502040204020203" pitchFamily="34" charset="0"/>
              </a:rPr>
              <a:t>bilancio di sostenibilità</a:t>
            </a:r>
            <a:endParaRPr kumimoji="0" lang="it-IT" sz="3400" b="0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cxnSp>
        <p:nvCxnSpPr>
          <p:cNvPr id="20" name="Connettore diritto 19">
            <a:extLst>
              <a:ext uri="{FF2B5EF4-FFF2-40B4-BE49-F238E27FC236}">
                <a16:creationId xmlns:a16="http://schemas.microsoft.com/office/drawing/2014/main" id="{7B16C830-BD63-E4F4-2B45-1BFE9748C51F}"/>
              </a:ext>
            </a:extLst>
          </p:cNvPr>
          <p:cNvCxnSpPr>
            <a:cxnSpLocks/>
          </p:cNvCxnSpPr>
          <p:nvPr/>
        </p:nvCxnSpPr>
        <p:spPr>
          <a:xfrm>
            <a:off x="1240063" y="296219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81BA7191-8859-FC0D-03CE-8269372901A5}"/>
              </a:ext>
            </a:extLst>
          </p:cNvPr>
          <p:cNvSpPr txBox="1"/>
          <p:nvPr/>
        </p:nvSpPr>
        <p:spPr>
          <a:xfrm>
            <a:off x="563048" y="2189253"/>
            <a:ext cx="13540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NFRD</a:t>
            </a:r>
          </a:p>
          <a:p>
            <a:pPr algn="ctr"/>
            <a:r>
              <a:rPr lang="en-GB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Direttiva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 UE 2014/95</a:t>
            </a:r>
          </a:p>
        </p:txBody>
      </p:sp>
      <p:cxnSp>
        <p:nvCxnSpPr>
          <p:cNvPr id="24" name="Connettore diritto 23">
            <a:extLst>
              <a:ext uri="{FF2B5EF4-FFF2-40B4-BE49-F238E27FC236}">
                <a16:creationId xmlns:a16="http://schemas.microsoft.com/office/drawing/2014/main" id="{BEC4322A-313B-CF83-8111-5B358F90F957}"/>
              </a:ext>
            </a:extLst>
          </p:cNvPr>
          <p:cNvCxnSpPr>
            <a:cxnSpLocks/>
          </p:cNvCxnSpPr>
          <p:nvPr/>
        </p:nvCxnSpPr>
        <p:spPr>
          <a:xfrm>
            <a:off x="2555987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7EEABDA0-6168-E6A3-7065-BAF05A2EB18A}"/>
              </a:ext>
            </a:extLst>
          </p:cNvPr>
          <p:cNvSpPr txBox="1"/>
          <p:nvPr/>
        </p:nvSpPr>
        <p:spPr>
          <a:xfrm>
            <a:off x="772316" y="3301266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2014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D82015B8-6A05-91AF-B9B8-F90F71A6FEA0}"/>
              </a:ext>
            </a:extLst>
          </p:cNvPr>
          <p:cNvSpPr txBox="1"/>
          <p:nvPr/>
        </p:nvSpPr>
        <p:spPr>
          <a:xfrm>
            <a:off x="2087368" y="3286899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2016</a:t>
            </a:r>
          </a:p>
        </p:txBody>
      </p:sp>
      <p:cxnSp>
        <p:nvCxnSpPr>
          <p:cNvPr id="22" name="Connettore diritto 21">
            <a:extLst>
              <a:ext uri="{FF2B5EF4-FFF2-40B4-BE49-F238E27FC236}">
                <a16:creationId xmlns:a16="http://schemas.microsoft.com/office/drawing/2014/main" id="{56FB4EB7-7AD9-A29E-C224-0240A9DADCCD}"/>
              </a:ext>
            </a:extLst>
          </p:cNvPr>
          <p:cNvCxnSpPr>
            <a:cxnSpLocks/>
          </p:cNvCxnSpPr>
          <p:nvPr/>
        </p:nvCxnSpPr>
        <p:spPr>
          <a:xfrm flipH="1">
            <a:off x="676658" y="3004238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diritto 29">
            <a:extLst>
              <a:ext uri="{FF2B5EF4-FFF2-40B4-BE49-F238E27FC236}">
                <a16:creationId xmlns:a16="http://schemas.microsoft.com/office/drawing/2014/main" id="{42404D28-B264-F11D-8B9C-291C50C52FA8}"/>
              </a:ext>
            </a:extLst>
          </p:cNvPr>
          <p:cNvCxnSpPr>
            <a:cxnSpLocks/>
          </p:cNvCxnSpPr>
          <p:nvPr/>
        </p:nvCxnSpPr>
        <p:spPr>
          <a:xfrm flipH="1">
            <a:off x="850277" y="2999882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>
            <a:extLst>
              <a:ext uri="{FF2B5EF4-FFF2-40B4-BE49-F238E27FC236}">
                <a16:creationId xmlns:a16="http://schemas.microsoft.com/office/drawing/2014/main" id="{814CCECA-E65A-2842-A2D5-97C40681D856}"/>
              </a:ext>
            </a:extLst>
          </p:cNvPr>
          <p:cNvCxnSpPr>
            <a:cxnSpLocks/>
          </p:cNvCxnSpPr>
          <p:nvPr/>
        </p:nvCxnSpPr>
        <p:spPr>
          <a:xfrm flipH="1">
            <a:off x="491136" y="3003117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482B94DE-31B0-A95E-AE03-4C883613F275}"/>
              </a:ext>
            </a:extLst>
          </p:cNvPr>
          <p:cNvCxnSpPr>
            <a:cxnSpLocks/>
          </p:cNvCxnSpPr>
          <p:nvPr/>
        </p:nvCxnSpPr>
        <p:spPr>
          <a:xfrm flipH="1">
            <a:off x="-1328103" y="2937121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diritto 37">
            <a:extLst>
              <a:ext uri="{FF2B5EF4-FFF2-40B4-BE49-F238E27FC236}">
                <a16:creationId xmlns:a16="http://schemas.microsoft.com/office/drawing/2014/main" id="{4532C51B-3BF9-4627-8CFD-8BF59710C977}"/>
              </a:ext>
            </a:extLst>
          </p:cNvPr>
          <p:cNvCxnSpPr>
            <a:cxnSpLocks/>
          </p:cNvCxnSpPr>
          <p:nvPr/>
        </p:nvCxnSpPr>
        <p:spPr>
          <a:xfrm flipH="1">
            <a:off x="-1164662" y="2949826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diritto 42">
            <a:extLst>
              <a:ext uri="{FF2B5EF4-FFF2-40B4-BE49-F238E27FC236}">
                <a16:creationId xmlns:a16="http://schemas.microsoft.com/office/drawing/2014/main" id="{E2889B51-23D6-4F04-F216-0998461D3713}"/>
              </a:ext>
            </a:extLst>
          </p:cNvPr>
          <p:cNvCxnSpPr>
            <a:cxnSpLocks/>
          </p:cNvCxnSpPr>
          <p:nvPr/>
        </p:nvCxnSpPr>
        <p:spPr>
          <a:xfrm flipH="1">
            <a:off x="-992599" y="2953061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CasellaDiTesto 51">
            <a:extLst>
              <a:ext uri="{FF2B5EF4-FFF2-40B4-BE49-F238E27FC236}">
                <a16:creationId xmlns:a16="http://schemas.microsoft.com/office/drawing/2014/main" id="{41CE9BB5-3D4C-605B-2E3F-E1938AA3A196}"/>
              </a:ext>
            </a:extLst>
          </p:cNvPr>
          <p:cNvSpPr txBox="1"/>
          <p:nvPr/>
        </p:nvSpPr>
        <p:spPr>
          <a:xfrm>
            <a:off x="2884840" y="3288408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14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GB" dirty="0"/>
              <a:t>2017</a:t>
            </a:r>
          </a:p>
        </p:txBody>
      </p:sp>
      <p:cxnSp>
        <p:nvCxnSpPr>
          <p:cNvPr id="63" name="Connettore diritto 62">
            <a:extLst>
              <a:ext uri="{FF2B5EF4-FFF2-40B4-BE49-F238E27FC236}">
                <a16:creationId xmlns:a16="http://schemas.microsoft.com/office/drawing/2014/main" id="{0B7F1FD1-8322-4709-0E93-3DBD67E5087D}"/>
              </a:ext>
            </a:extLst>
          </p:cNvPr>
          <p:cNvCxnSpPr>
            <a:cxnSpLocks/>
          </p:cNvCxnSpPr>
          <p:nvPr/>
        </p:nvCxnSpPr>
        <p:spPr>
          <a:xfrm>
            <a:off x="3352670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id="{A4AACFA1-1D22-4B99-829A-36ED5BF18C6D}"/>
              </a:ext>
            </a:extLst>
          </p:cNvPr>
          <p:cNvCxnSpPr>
            <a:cxnSpLocks/>
          </p:cNvCxnSpPr>
          <p:nvPr/>
        </p:nvCxnSpPr>
        <p:spPr>
          <a:xfrm>
            <a:off x="6604186" y="2952615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E55E2AF5-7E4B-CED7-4BC0-956A6C9AD540}"/>
              </a:ext>
            </a:extLst>
          </p:cNvPr>
          <p:cNvSpPr txBox="1"/>
          <p:nvPr/>
        </p:nvSpPr>
        <p:spPr>
          <a:xfrm>
            <a:off x="5892835" y="2179673"/>
            <a:ext cx="14554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CSRD</a:t>
            </a:r>
          </a:p>
          <a:p>
            <a:pPr algn="ctr"/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Direttiva UE 2022/2464</a:t>
            </a:r>
            <a:endParaRPr lang="en-GB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EB437BE2-7CAA-C5E2-70A3-49C092B09214}"/>
              </a:ext>
            </a:extLst>
          </p:cNvPr>
          <p:cNvSpPr txBox="1"/>
          <p:nvPr/>
        </p:nvSpPr>
        <p:spPr>
          <a:xfrm>
            <a:off x="6135567" y="3296561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2022</a:t>
            </a:r>
          </a:p>
        </p:txBody>
      </p:sp>
      <p:sp>
        <p:nvSpPr>
          <p:cNvPr id="26" name="Segnaposto testo 12">
            <a:extLst>
              <a:ext uri="{FF2B5EF4-FFF2-40B4-BE49-F238E27FC236}">
                <a16:creationId xmlns:a16="http://schemas.microsoft.com/office/drawing/2014/main" id="{4AAB0494-7815-7160-6E68-0F97D758368D}"/>
              </a:ext>
            </a:extLst>
          </p:cNvPr>
          <p:cNvSpPr txBox="1">
            <a:spLocks/>
          </p:cNvSpPr>
          <p:nvPr/>
        </p:nvSpPr>
        <p:spPr>
          <a:xfrm>
            <a:off x="681781" y="1105236"/>
            <a:ext cx="7848600" cy="457200"/>
          </a:xfrm>
          <a:prstGeom prst="rect">
            <a:avLst/>
          </a:prstGeom>
        </p:spPr>
        <p:txBody>
          <a:bodyPr vert="horz"/>
          <a:lstStyle>
            <a:lvl1pPr marL="0"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kern="0"/>
              <a:t>Evoluzione del contesto normativo</a:t>
            </a:r>
            <a:endParaRPr kumimoji="0" lang="it-IT" sz="2100" b="1" i="0" u="none" strike="noStrike" kern="0" cap="none" spc="0" normalizeH="0" baseline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6BBD98F4-53DD-BF0A-4283-3456062D8D94}"/>
              </a:ext>
            </a:extLst>
          </p:cNvPr>
          <p:cNvSpPr txBox="1"/>
          <p:nvPr/>
        </p:nvSpPr>
        <p:spPr>
          <a:xfrm>
            <a:off x="1626668" y="2177964"/>
            <a:ext cx="18454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Recepimento della NFRD 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it-IT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D.Lgs</a:t>
            </a:r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1400" dirty="0">
                <a:latin typeface="Segoe UI" panose="020B0502040204020203" pitchFamily="34" charset="0"/>
                <a:cs typeface="Segoe UI" panose="020B0502040204020203" pitchFamily="34" charset="0"/>
              </a:rPr>
              <a:t>254/16</a:t>
            </a:r>
          </a:p>
        </p:txBody>
      </p:sp>
      <p:grpSp>
        <p:nvGrpSpPr>
          <p:cNvPr id="9" name="Gruppo 1">
            <a:extLst>
              <a:ext uri="{FF2B5EF4-FFF2-40B4-BE49-F238E27FC236}">
                <a16:creationId xmlns:a16="http://schemas.microsoft.com/office/drawing/2014/main" id="{84445A4B-9BD4-BAA9-653C-0501373A7D83}"/>
              </a:ext>
            </a:extLst>
          </p:cNvPr>
          <p:cNvGrpSpPr/>
          <p:nvPr/>
        </p:nvGrpSpPr>
        <p:grpSpPr>
          <a:xfrm>
            <a:off x="5984596" y="228600"/>
            <a:ext cx="5965222" cy="246221"/>
            <a:chOff x="5984596" y="228600"/>
            <a:chExt cx="5965222" cy="246221"/>
          </a:xfrm>
        </p:grpSpPr>
        <p:sp>
          <p:nvSpPr>
            <p:cNvPr id="25" name="CasellaDiTesto 5">
              <a:extLst>
                <a:ext uri="{FF2B5EF4-FFF2-40B4-BE49-F238E27FC236}">
                  <a16:creationId xmlns:a16="http://schemas.microsoft.com/office/drawing/2014/main" id="{4B17541C-43B6-A1BE-6069-1311236F7D3C}"/>
                </a:ext>
              </a:extLst>
            </p:cNvPr>
            <p:cNvSpPr txBox="1"/>
            <p:nvPr/>
          </p:nvSpPr>
          <p:spPr>
            <a:xfrm>
              <a:off x="11364031" y="228600"/>
              <a:ext cx="58578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605BA6D3-C507-A742-8B2D-FA91AB6D2E2D}" type="slidenum">
                <a:rPr kumimoji="0" lang="it-IT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"/>
                  <a:ea typeface="+mn-ea"/>
                  <a:cs typeface="Segoe"/>
                </a:rPr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5</a:t>
              </a:fld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"/>
                <a:ea typeface="+mn-ea"/>
                <a:cs typeface="Segoe"/>
              </a:endParaRPr>
            </a:p>
          </p:txBody>
        </p:sp>
        <p:sp>
          <p:nvSpPr>
            <p:cNvPr id="27" name="CasellaDiTesto 6">
              <a:extLst>
                <a:ext uri="{FF2B5EF4-FFF2-40B4-BE49-F238E27FC236}">
                  <a16:creationId xmlns:a16="http://schemas.microsoft.com/office/drawing/2014/main" id="{249BD63C-F984-07B9-E201-B47D22DAC79E}"/>
                </a:ext>
              </a:extLst>
            </p:cNvPr>
            <p:cNvSpPr txBox="1"/>
            <p:nvPr/>
          </p:nvSpPr>
          <p:spPr>
            <a:xfrm>
              <a:off x="5984596" y="257244"/>
              <a:ext cx="541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21 maggio 2024</a:t>
              </a:r>
            </a:p>
          </p:txBody>
        </p:sp>
        <p:cxnSp>
          <p:nvCxnSpPr>
            <p:cNvPr id="28" name="Connettore 1 11">
              <a:extLst>
                <a:ext uri="{FF2B5EF4-FFF2-40B4-BE49-F238E27FC236}">
                  <a16:creationId xmlns:a16="http://schemas.microsoft.com/office/drawing/2014/main" id="{558BED5C-1154-612F-4527-70C21CA12C95}"/>
                </a:ext>
              </a:extLst>
            </p:cNvPr>
            <p:cNvCxnSpPr/>
            <p:nvPr/>
          </p:nvCxnSpPr>
          <p:spPr>
            <a:xfrm>
              <a:off x="11381611" y="285722"/>
              <a:ext cx="0" cy="1524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Connettore diritto 15">
            <a:extLst>
              <a:ext uri="{FF2B5EF4-FFF2-40B4-BE49-F238E27FC236}">
                <a16:creationId xmlns:a16="http://schemas.microsoft.com/office/drawing/2014/main" id="{A8F2E859-2B86-ACF2-74AD-51AED82662A8}"/>
              </a:ext>
            </a:extLst>
          </p:cNvPr>
          <p:cNvCxnSpPr>
            <a:cxnSpLocks/>
          </p:cNvCxnSpPr>
          <p:nvPr/>
        </p:nvCxnSpPr>
        <p:spPr>
          <a:xfrm flipH="1">
            <a:off x="7685027" y="2957937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diritto 28">
            <a:extLst>
              <a:ext uri="{FF2B5EF4-FFF2-40B4-BE49-F238E27FC236}">
                <a16:creationId xmlns:a16="http://schemas.microsoft.com/office/drawing/2014/main" id="{3F764380-92E2-3125-57D3-3D041FE8354F}"/>
              </a:ext>
            </a:extLst>
          </p:cNvPr>
          <p:cNvCxnSpPr>
            <a:cxnSpLocks/>
          </p:cNvCxnSpPr>
          <p:nvPr/>
        </p:nvCxnSpPr>
        <p:spPr>
          <a:xfrm flipH="1">
            <a:off x="7848468" y="2970642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diritto 32">
            <a:extLst>
              <a:ext uri="{FF2B5EF4-FFF2-40B4-BE49-F238E27FC236}">
                <a16:creationId xmlns:a16="http://schemas.microsoft.com/office/drawing/2014/main" id="{3C7CB48F-4E1B-96EA-AFA8-E6899300B60C}"/>
              </a:ext>
            </a:extLst>
          </p:cNvPr>
          <p:cNvCxnSpPr>
            <a:cxnSpLocks/>
          </p:cNvCxnSpPr>
          <p:nvPr/>
        </p:nvCxnSpPr>
        <p:spPr>
          <a:xfrm flipH="1">
            <a:off x="8020531" y="2973877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E4654EB9-DA21-8B65-2373-A8DD0DC97F19}"/>
              </a:ext>
            </a:extLst>
          </p:cNvPr>
          <p:cNvSpPr txBox="1"/>
          <p:nvPr/>
        </p:nvSpPr>
        <p:spPr>
          <a:xfrm>
            <a:off x="7766569" y="1990382"/>
            <a:ext cx="19441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Recepimento della CSRD nelle leggi nazionali </a:t>
            </a:r>
          </a:p>
          <a:p>
            <a:pPr algn="ctr"/>
            <a:r>
              <a:rPr lang="it-IT" sz="1400" dirty="0">
                <a:latin typeface="Segoe UI" panose="020B0502040204020203" pitchFamily="34" charset="0"/>
                <a:cs typeface="Segoe UI" panose="020B0502040204020203" pitchFamily="34" charset="0"/>
              </a:rPr>
              <a:t>Entro il 6 luglio 2024</a:t>
            </a:r>
            <a:endParaRPr lang="en-GB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BE65F262-6AD6-EE10-2E03-AC834AF1164D}"/>
              </a:ext>
            </a:extLst>
          </p:cNvPr>
          <p:cNvSpPr txBox="1"/>
          <p:nvPr/>
        </p:nvSpPr>
        <p:spPr>
          <a:xfrm>
            <a:off x="8271773" y="3327646"/>
            <a:ext cx="937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2024</a:t>
            </a:r>
          </a:p>
        </p:txBody>
      </p:sp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0D49C8B2-D945-18D2-E1FE-F441E4BA2232}"/>
              </a:ext>
            </a:extLst>
          </p:cNvPr>
          <p:cNvSpPr txBox="1"/>
          <p:nvPr/>
        </p:nvSpPr>
        <p:spPr>
          <a:xfrm>
            <a:off x="8327542" y="3989117"/>
            <a:ext cx="161379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10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Prima pubblicazione della</a:t>
            </a:r>
            <a:r>
              <a:rPr kumimoji="0" lang="it-IT" sz="1100" b="1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 dichiarazione di Sostenibilità </a:t>
            </a:r>
            <a:r>
              <a:rPr lang="it-IT" sz="11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linea con la CSRD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100" dirty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(ESRS standards)</a:t>
            </a:r>
            <a:endParaRPr kumimoji="0" lang="it-IT" sz="110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39" name="Gruppo 38">
            <a:extLst>
              <a:ext uri="{FF2B5EF4-FFF2-40B4-BE49-F238E27FC236}">
                <a16:creationId xmlns:a16="http://schemas.microsoft.com/office/drawing/2014/main" id="{9A873450-6E1A-7DF5-2340-1A23D77827DB}"/>
              </a:ext>
            </a:extLst>
          </p:cNvPr>
          <p:cNvGrpSpPr>
            <a:grpSpLocks noChangeAspect="1"/>
          </p:cNvGrpSpPr>
          <p:nvPr/>
        </p:nvGrpSpPr>
        <p:grpSpPr>
          <a:xfrm>
            <a:off x="8521372" y="4888643"/>
            <a:ext cx="1368383" cy="1893643"/>
            <a:chOff x="9456224" y="4195404"/>
            <a:chExt cx="1255019" cy="1736768"/>
          </a:xfrm>
        </p:grpSpPr>
        <p:sp>
          <p:nvSpPr>
            <p:cNvPr id="40" name="Rettangolo 39">
              <a:extLst>
                <a:ext uri="{FF2B5EF4-FFF2-40B4-BE49-F238E27FC236}">
                  <a16:creationId xmlns:a16="http://schemas.microsoft.com/office/drawing/2014/main" id="{5F6C8D96-5C1E-FA54-1F47-ED502D5EFC15}"/>
                </a:ext>
              </a:extLst>
            </p:cNvPr>
            <p:cNvSpPr/>
            <p:nvPr/>
          </p:nvSpPr>
          <p:spPr>
            <a:xfrm>
              <a:off x="9456224" y="4195404"/>
              <a:ext cx="1255019" cy="1736768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ttangolo 40">
              <a:extLst>
                <a:ext uri="{FF2B5EF4-FFF2-40B4-BE49-F238E27FC236}">
                  <a16:creationId xmlns:a16="http://schemas.microsoft.com/office/drawing/2014/main" id="{C15C9B5F-BFDD-C3C4-A33A-59472F00C28C}"/>
                </a:ext>
              </a:extLst>
            </p:cNvPr>
            <p:cNvSpPr/>
            <p:nvPr/>
          </p:nvSpPr>
          <p:spPr>
            <a:xfrm>
              <a:off x="9456224" y="4511040"/>
              <a:ext cx="1255019" cy="11414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ttangolo 41">
              <a:extLst>
                <a:ext uri="{FF2B5EF4-FFF2-40B4-BE49-F238E27FC236}">
                  <a16:creationId xmlns:a16="http://schemas.microsoft.com/office/drawing/2014/main" id="{30368C8A-338E-B155-770C-242AE311015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537940" y="4358416"/>
              <a:ext cx="731269" cy="51710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50" dirty="0"/>
                <a:t>2024</a:t>
              </a:r>
              <a:endParaRPr lang="en-US" sz="1050" dirty="0"/>
            </a:p>
          </p:txBody>
        </p:sp>
      </p:grpSp>
      <p:cxnSp>
        <p:nvCxnSpPr>
          <p:cNvPr id="45" name="Connettore diritto 44">
            <a:extLst>
              <a:ext uri="{FF2B5EF4-FFF2-40B4-BE49-F238E27FC236}">
                <a16:creationId xmlns:a16="http://schemas.microsoft.com/office/drawing/2014/main" id="{0F33A116-CC8B-9670-ABF1-D45051A84422}"/>
              </a:ext>
            </a:extLst>
          </p:cNvPr>
          <p:cNvCxnSpPr>
            <a:cxnSpLocks/>
          </p:cNvCxnSpPr>
          <p:nvPr/>
        </p:nvCxnSpPr>
        <p:spPr>
          <a:xfrm>
            <a:off x="8738632" y="2956119"/>
            <a:ext cx="0" cy="3548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5FF41484-9FD0-342A-E02B-05EC34D8417E}"/>
              </a:ext>
            </a:extLst>
          </p:cNvPr>
          <p:cNvSpPr txBox="1"/>
          <p:nvPr/>
        </p:nvSpPr>
        <p:spPr>
          <a:xfrm>
            <a:off x="9889755" y="3513260"/>
            <a:ext cx="23320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accent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Obbligo di pubblicazione della Dichiarazione di Sostenibilità secondo CSRD</a:t>
            </a:r>
          </a:p>
        </p:txBody>
      </p:sp>
      <p:cxnSp>
        <p:nvCxnSpPr>
          <p:cNvPr id="47" name="Connettore diritto 46">
            <a:extLst>
              <a:ext uri="{FF2B5EF4-FFF2-40B4-BE49-F238E27FC236}">
                <a16:creationId xmlns:a16="http://schemas.microsoft.com/office/drawing/2014/main" id="{CEF53F8F-95DC-F705-56D3-2283418B08FA}"/>
              </a:ext>
            </a:extLst>
          </p:cNvPr>
          <p:cNvCxnSpPr>
            <a:cxnSpLocks/>
          </p:cNvCxnSpPr>
          <p:nvPr/>
        </p:nvCxnSpPr>
        <p:spPr>
          <a:xfrm flipH="1">
            <a:off x="10209248" y="3011150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Connettore diritto 47">
            <a:extLst>
              <a:ext uri="{FF2B5EF4-FFF2-40B4-BE49-F238E27FC236}">
                <a16:creationId xmlns:a16="http://schemas.microsoft.com/office/drawing/2014/main" id="{34A826DA-D625-EF85-336E-F9F4C724F193}"/>
              </a:ext>
            </a:extLst>
          </p:cNvPr>
          <p:cNvCxnSpPr>
            <a:cxnSpLocks/>
          </p:cNvCxnSpPr>
          <p:nvPr/>
        </p:nvCxnSpPr>
        <p:spPr>
          <a:xfrm flipH="1">
            <a:off x="10372689" y="3023855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Connettore diritto 48">
            <a:extLst>
              <a:ext uri="{FF2B5EF4-FFF2-40B4-BE49-F238E27FC236}">
                <a16:creationId xmlns:a16="http://schemas.microsoft.com/office/drawing/2014/main" id="{7335906E-30FB-9E22-2F7B-9B749A1CA759}"/>
              </a:ext>
            </a:extLst>
          </p:cNvPr>
          <p:cNvCxnSpPr>
            <a:cxnSpLocks/>
          </p:cNvCxnSpPr>
          <p:nvPr/>
        </p:nvCxnSpPr>
        <p:spPr>
          <a:xfrm flipH="1">
            <a:off x="10544752" y="3027090"/>
            <a:ext cx="163441" cy="339071"/>
          </a:xfrm>
          <a:prstGeom prst="line">
            <a:avLst/>
          </a:prstGeom>
          <a:ln w="762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8600F4C4-DEF4-FA68-000B-30074610B768}"/>
              </a:ext>
            </a:extLst>
          </p:cNvPr>
          <p:cNvCxnSpPr>
            <a:cxnSpLocks/>
          </p:cNvCxnSpPr>
          <p:nvPr/>
        </p:nvCxnSpPr>
        <p:spPr>
          <a:xfrm>
            <a:off x="8271773" y="2962195"/>
            <a:ext cx="0" cy="3836003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Immagine 7">
            <a:extLst>
              <a:ext uri="{FF2B5EF4-FFF2-40B4-BE49-F238E27FC236}">
                <a16:creationId xmlns:a16="http://schemas.microsoft.com/office/drawing/2014/main" id="{5712E2B1-CD5F-593E-33E7-54FDDCD0A3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27"/>
          <a:stretch/>
        </p:blipFill>
        <p:spPr>
          <a:xfrm>
            <a:off x="6774885" y="4888642"/>
            <a:ext cx="1409086" cy="190955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cxnSp>
        <p:nvCxnSpPr>
          <p:cNvPr id="55" name="Connettore diritto 54">
            <a:extLst>
              <a:ext uri="{FF2B5EF4-FFF2-40B4-BE49-F238E27FC236}">
                <a16:creationId xmlns:a16="http://schemas.microsoft.com/office/drawing/2014/main" id="{734AA6DF-4EF7-3365-1772-8F9E68B8EEE0}"/>
              </a:ext>
            </a:extLst>
          </p:cNvPr>
          <p:cNvCxnSpPr>
            <a:cxnSpLocks/>
          </p:cNvCxnSpPr>
          <p:nvPr/>
        </p:nvCxnSpPr>
        <p:spPr>
          <a:xfrm>
            <a:off x="9960576" y="2952615"/>
            <a:ext cx="0" cy="3836003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CasellaDiTesto 56">
            <a:extLst>
              <a:ext uri="{FF2B5EF4-FFF2-40B4-BE49-F238E27FC236}">
                <a16:creationId xmlns:a16="http://schemas.microsoft.com/office/drawing/2014/main" id="{EB9FC1FD-CC41-DFB6-A798-40EA2655F069}"/>
              </a:ext>
            </a:extLst>
          </p:cNvPr>
          <p:cNvSpPr txBox="1"/>
          <p:nvPr/>
        </p:nvSpPr>
        <p:spPr>
          <a:xfrm>
            <a:off x="-86469" y="3526711"/>
            <a:ext cx="3372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Volontarietà del Bilancio di Sostenibilità </a:t>
            </a:r>
          </a:p>
        </p:txBody>
      </p:sp>
      <p:sp>
        <p:nvSpPr>
          <p:cNvPr id="54" name="Rettangolo 53">
            <a:extLst>
              <a:ext uri="{FF2B5EF4-FFF2-40B4-BE49-F238E27FC236}">
                <a16:creationId xmlns:a16="http://schemas.microsoft.com/office/drawing/2014/main" id="{DDE33F6E-1E62-69F7-BE7F-AF116B56ADDF}"/>
              </a:ext>
            </a:extLst>
          </p:cNvPr>
          <p:cNvSpPr/>
          <p:nvPr/>
        </p:nvSpPr>
        <p:spPr>
          <a:xfrm>
            <a:off x="7095296" y="4664516"/>
            <a:ext cx="1122172" cy="23656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8" name="Rettangolo 57">
            <a:extLst>
              <a:ext uri="{FF2B5EF4-FFF2-40B4-BE49-F238E27FC236}">
                <a16:creationId xmlns:a16="http://schemas.microsoft.com/office/drawing/2014/main" id="{E7DE7629-4718-D5A1-6F23-841624DDD9D7}"/>
              </a:ext>
            </a:extLst>
          </p:cNvPr>
          <p:cNvSpPr/>
          <p:nvPr/>
        </p:nvSpPr>
        <p:spPr>
          <a:xfrm>
            <a:off x="8799263" y="4674075"/>
            <a:ext cx="1092172" cy="236565"/>
          </a:xfrm>
          <a:prstGeom prst="rect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0" name="CasellaDiTesto 59">
            <a:extLst>
              <a:ext uri="{FF2B5EF4-FFF2-40B4-BE49-F238E27FC236}">
                <a16:creationId xmlns:a16="http://schemas.microsoft.com/office/drawing/2014/main" id="{7B86FAF1-0D4E-447B-7388-8566D2712897}"/>
              </a:ext>
            </a:extLst>
          </p:cNvPr>
          <p:cNvSpPr txBox="1"/>
          <p:nvPr/>
        </p:nvSpPr>
        <p:spPr>
          <a:xfrm>
            <a:off x="3364877" y="3523271"/>
            <a:ext cx="3372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accent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Obbligo di pubblicazione della Dichiarazione Non Finanziaria</a:t>
            </a:r>
          </a:p>
        </p:txBody>
      </p:sp>
    </p:spTree>
    <p:extLst>
      <p:ext uri="{BB962C8B-B14F-4D97-AF65-F5344CB8AC3E}">
        <p14:creationId xmlns:p14="http://schemas.microsoft.com/office/powerpoint/2010/main" val="38234056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4" grpId="0" animBg="1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testo 12">
            <a:extLst>
              <a:ext uri="{FF2B5EF4-FFF2-40B4-BE49-F238E27FC236}">
                <a16:creationId xmlns:a16="http://schemas.microsoft.com/office/drawing/2014/main" id="{EF91CFB7-B743-8B00-FE6F-46F292C3C321}"/>
              </a:ext>
            </a:extLst>
          </p:cNvPr>
          <p:cNvSpPr txBox="1">
            <a:spLocks/>
          </p:cNvSpPr>
          <p:nvPr/>
        </p:nvSpPr>
        <p:spPr>
          <a:xfrm>
            <a:off x="677762" y="1109228"/>
            <a:ext cx="7848600" cy="457200"/>
          </a:xfrm>
          <a:prstGeom prst="rect">
            <a:avLst/>
          </a:prstGeom>
        </p:spPr>
        <p:txBody>
          <a:bodyPr vert="horz"/>
          <a:lstStyle>
            <a:lvl1pPr marL="0"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</a:rPr>
              <a:t>Valutazione </a:t>
            </a:r>
            <a:r>
              <a:rPr lang="it-IT" kern="0" dirty="0"/>
              <a:t>materialità d’impatto</a:t>
            </a:r>
            <a:endParaRPr kumimoji="0" lang="it-IT" sz="2100" b="1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</a:endParaRPr>
          </a:p>
        </p:txBody>
      </p:sp>
      <p:sp>
        <p:nvSpPr>
          <p:cNvPr id="58" name="TextBox 49">
            <a:extLst>
              <a:ext uri="{FF2B5EF4-FFF2-40B4-BE49-F238E27FC236}">
                <a16:creationId xmlns:a16="http://schemas.microsoft.com/office/drawing/2014/main" id="{AB0BF218-D294-A3CF-F5AF-15080E42B665}"/>
              </a:ext>
            </a:extLst>
          </p:cNvPr>
          <p:cNvSpPr txBox="1"/>
          <p:nvPr/>
        </p:nvSpPr>
        <p:spPr>
          <a:xfrm>
            <a:off x="3625162" y="1990533"/>
            <a:ext cx="2264078" cy="4032000"/>
          </a:xfrm>
          <a:prstGeom prst="rect">
            <a:avLst/>
          </a:prstGeom>
          <a:noFill/>
          <a:ln w="19050">
            <a:solidFill>
              <a:srgbClr val="89BA17"/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12C91668-DB62-9081-7B92-FF504A86DABC}"/>
              </a:ext>
            </a:extLst>
          </p:cNvPr>
          <p:cNvSpPr txBox="1"/>
          <p:nvPr/>
        </p:nvSpPr>
        <p:spPr>
          <a:xfrm>
            <a:off x="1315894" y="1962380"/>
            <a:ext cx="224020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ts val="600"/>
              </a:spcBef>
            </a:pPr>
            <a:r>
              <a:rPr lang="it-IT" sz="2000" dirty="0">
                <a:solidFill>
                  <a:schemeClr val="accent3"/>
                </a:solidFill>
                <a:latin typeface="Segoe"/>
              </a:rPr>
              <a:t>Approccio</a:t>
            </a:r>
          </a:p>
          <a:p>
            <a:pPr algn="r">
              <a:spcBef>
                <a:spcPts val="600"/>
              </a:spcBef>
            </a:pPr>
            <a:r>
              <a:rPr lang="it-IT" sz="2000" b="1" dirty="0">
                <a:solidFill>
                  <a:schemeClr val="accent3"/>
                </a:solidFill>
                <a:latin typeface="Segoe"/>
              </a:rPr>
              <a:t>Inside-out </a:t>
            </a:r>
          </a:p>
        </p:txBody>
      </p:sp>
      <p:sp>
        <p:nvSpPr>
          <p:cNvPr id="8" name="Titolo 18">
            <a:extLst>
              <a:ext uri="{FF2B5EF4-FFF2-40B4-BE49-F238E27FC236}">
                <a16:creationId xmlns:a16="http://schemas.microsoft.com/office/drawing/2014/main" id="{3670744F-E49F-6DFF-6172-FACC35E18080}"/>
              </a:ext>
            </a:extLst>
          </p:cNvPr>
          <p:cNvSpPr txBox="1">
            <a:spLocks/>
          </p:cNvSpPr>
          <p:nvPr/>
        </p:nvSpPr>
        <p:spPr>
          <a:xfrm>
            <a:off x="677762" y="533400"/>
            <a:ext cx="10066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>
              <a:defRPr/>
            </a:pPr>
            <a:r>
              <a:rPr kumimoji="0" lang="it-IT" sz="3400" b="0" i="0" u="none" strike="noStrike" kern="120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MATERIALIT</a:t>
            </a:r>
            <a:r>
              <a:rPr lang="it-IT" cap="all" dirty="0"/>
              <a:t>à</a:t>
            </a:r>
            <a:r>
              <a:rPr kumimoji="0" lang="it-IT" sz="3400" b="0" i="0" u="none" strike="noStrike" kern="120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 GRI</a:t>
            </a:r>
            <a:endParaRPr kumimoji="0" lang="it-IT" sz="3400" b="0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3" name="Gruppo 1">
            <a:extLst>
              <a:ext uri="{FF2B5EF4-FFF2-40B4-BE49-F238E27FC236}">
                <a16:creationId xmlns:a16="http://schemas.microsoft.com/office/drawing/2014/main" id="{BB78E5BA-D962-8C56-2A0D-7D45F2B82D88}"/>
              </a:ext>
            </a:extLst>
          </p:cNvPr>
          <p:cNvGrpSpPr/>
          <p:nvPr/>
        </p:nvGrpSpPr>
        <p:grpSpPr>
          <a:xfrm>
            <a:off x="5984596" y="228600"/>
            <a:ext cx="5965222" cy="246221"/>
            <a:chOff x="5984596" y="228600"/>
            <a:chExt cx="5965222" cy="246221"/>
          </a:xfrm>
        </p:grpSpPr>
        <p:sp>
          <p:nvSpPr>
            <p:cNvPr id="4" name="CasellaDiTesto 5">
              <a:extLst>
                <a:ext uri="{FF2B5EF4-FFF2-40B4-BE49-F238E27FC236}">
                  <a16:creationId xmlns:a16="http://schemas.microsoft.com/office/drawing/2014/main" id="{2E7AEB81-C8D5-D181-BC0D-1B4892DCD134}"/>
                </a:ext>
              </a:extLst>
            </p:cNvPr>
            <p:cNvSpPr txBox="1"/>
            <p:nvPr/>
          </p:nvSpPr>
          <p:spPr>
            <a:xfrm>
              <a:off x="11364031" y="228600"/>
              <a:ext cx="58578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605BA6D3-C507-A742-8B2D-FA91AB6D2E2D}" type="slidenum">
                <a:rPr kumimoji="0" lang="it-IT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"/>
                  <a:ea typeface="+mn-ea"/>
                  <a:cs typeface="Segoe"/>
                </a:rPr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6</a:t>
              </a:fld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"/>
                <a:ea typeface="+mn-ea"/>
                <a:cs typeface="Segoe"/>
              </a:endParaRPr>
            </a:p>
          </p:txBody>
        </p:sp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id="{5E39A909-DF46-EC60-74C5-81E58844BEBC}"/>
                </a:ext>
              </a:extLst>
            </p:cNvPr>
            <p:cNvSpPr txBox="1"/>
            <p:nvPr/>
          </p:nvSpPr>
          <p:spPr>
            <a:xfrm>
              <a:off x="5984596" y="257244"/>
              <a:ext cx="541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21 maggio 2024</a:t>
              </a:r>
            </a:p>
          </p:txBody>
        </p:sp>
        <p:cxnSp>
          <p:nvCxnSpPr>
            <p:cNvPr id="9" name="Connettore 1 11">
              <a:extLst>
                <a:ext uri="{FF2B5EF4-FFF2-40B4-BE49-F238E27FC236}">
                  <a16:creationId xmlns:a16="http://schemas.microsoft.com/office/drawing/2014/main" id="{3389752C-99EB-9E25-2A7D-7F9CE7B1F057}"/>
                </a:ext>
              </a:extLst>
            </p:cNvPr>
            <p:cNvCxnSpPr/>
            <p:nvPr/>
          </p:nvCxnSpPr>
          <p:spPr>
            <a:xfrm>
              <a:off x="11381611" y="285722"/>
              <a:ext cx="0" cy="1524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0B156F52-4749-E1FE-3968-D3B4CA40CAC5}"/>
              </a:ext>
            </a:extLst>
          </p:cNvPr>
          <p:cNvSpPr txBox="1"/>
          <p:nvPr/>
        </p:nvSpPr>
        <p:spPr>
          <a:xfrm>
            <a:off x="3565455" y="2514210"/>
            <a:ext cx="23620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b="1" dirty="0">
                <a:latin typeface="Segoe"/>
              </a:rPr>
              <a:t>MATERIALITÀ </a:t>
            </a:r>
            <a:r>
              <a:rPr lang="it-IT" sz="1800" b="1" dirty="0">
                <a:latin typeface="Segoe"/>
              </a:rPr>
              <a:t>D’IMPATTO</a:t>
            </a:r>
          </a:p>
        </p:txBody>
      </p:sp>
    </p:spTree>
    <p:extLst>
      <p:ext uri="{BB962C8B-B14F-4D97-AF65-F5344CB8AC3E}">
        <p14:creationId xmlns:p14="http://schemas.microsoft.com/office/powerpoint/2010/main" val="42279753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9">
            <a:extLst>
              <a:ext uri="{FF2B5EF4-FFF2-40B4-BE49-F238E27FC236}">
                <a16:creationId xmlns:a16="http://schemas.microsoft.com/office/drawing/2014/main" id="{BB17F407-B138-EC08-D9BC-AFB29EC439E1}"/>
              </a:ext>
            </a:extLst>
          </p:cNvPr>
          <p:cNvSpPr txBox="1"/>
          <p:nvPr/>
        </p:nvSpPr>
        <p:spPr>
          <a:xfrm>
            <a:off x="3615541" y="1990533"/>
            <a:ext cx="2264078" cy="403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rgbClr val="89BA17"/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5" name="Segnaposto testo 12">
            <a:extLst>
              <a:ext uri="{FF2B5EF4-FFF2-40B4-BE49-F238E27FC236}">
                <a16:creationId xmlns:a16="http://schemas.microsoft.com/office/drawing/2014/main" id="{7D17C272-63DF-FD85-E920-3C719C80A6CB}"/>
              </a:ext>
            </a:extLst>
          </p:cNvPr>
          <p:cNvSpPr txBox="1">
            <a:spLocks/>
          </p:cNvSpPr>
          <p:nvPr/>
        </p:nvSpPr>
        <p:spPr>
          <a:xfrm>
            <a:off x="681781" y="1105236"/>
            <a:ext cx="7848600" cy="457200"/>
          </a:xfrm>
          <a:prstGeom prst="rect">
            <a:avLst/>
          </a:prstGeom>
        </p:spPr>
        <p:txBody>
          <a:bodyPr vert="horz"/>
          <a:lstStyle>
            <a:lvl1pPr marL="0"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Valutazione di doppia rilevanza</a:t>
            </a:r>
          </a:p>
        </p:txBody>
      </p:sp>
      <p:sp>
        <p:nvSpPr>
          <p:cNvPr id="58" name="TextBox 49">
            <a:extLst>
              <a:ext uri="{FF2B5EF4-FFF2-40B4-BE49-F238E27FC236}">
                <a16:creationId xmlns:a16="http://schemas.microsoft.com/office/drawing/2014/main" id="{AB0BF218-D294-A3CF-F5AF-15080E42B665}"/>
              </a:ext>
            </a:extLst>
          </p:cNvPr>
          <p:cNvSpPr txBox="1"/>
          <p:nvPr/>
        </p:nvSpPr>
        <p:spPr>
          <a:xfrm>
            <a:off x="3625162" y="1990533"/>
            <a:ext cx="2264078" cy="4032000"/>
          </a:xfrm>
          <a:prstGeom prst="rect">
            <a:avLst/>
          </a:prstGeom>
          <a:noFill/>
          <a:ln w="19050">
            <a:solidFill>
              <a:srgbClr val="89BA17"/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12C91668-DB62-9081-7B92-FF504A86DABC}"/>
              </a:ext>
            </a:extLst>
          </p:cNvPr>
          <p:cNvSpPr txBox="1"/>
          <p:nvPr/>
        </p:nvSpPr>
        <p:spPr>
          <a:xfrm>
            <a:off x="1315894" y="1962380"/>
            <a:ext cx="224020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ts val="600"/>
              </a:spcBef>
            </a:pPr>
            <a:r>
              <a:rPr lang="it-IT" sz="2000" dirty="0">
                <a:solidFill>
                  <a:schemeClr val="accent3"/>
                </a:solidFill>
                <a:latin typeface="Segoe"/>
              </a:rPr>
              <a:t>Approccio</a:t>
            </a:r>
          </a:p>
          <a:p>
            <a:pPr algn="r">
              <a:spcBef>
                <a:spcPts val="600"/>
              </a:spcBef>
            </a:pPr>
            <a:r>
              <a:rPr lang="it-IT" sz="2000" b="1" dirty="0">
                <a:solidFill>
                  <a:schemeClr val="accent3"/>
                </a:solidFill>
                <a:latin typeface="Segoe"/>
              </a:rPr>
              <a:t>Inside-out </a:t>
            </a:r>
          </a:p>
        </p:txBody>
      </p:sp>
      <p:sp>
        <p:nvSpPr>
          <p:cNvPr id="63" name="TextBox 49">
            <a:extLst>
              <a:ext uri="{FF2B5EF4-FFF2-40B4-BE49-F238E27FC236}">
                <a16:creationId xmlns:a16="http://schemas.microsoft.com/office/drawing/2014/main" id="{D7C5399F-DE70-3852-26E1-781605EC6107}"/>
              </a:ext>
            </a:extLst>
          </p:cNvPr>
          <p:cNvSpPr txBox="1"/>
          <p:nvPr/>
        </p:nvSpPr>
        <p:spPr>
          <a:xfrm>
            <a:off x="6535552" y="1990533"/>
            <a:ext cx="2264078" cy="4032000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64" name="CasellaDiTesto 63">
            <a:extLst>
              <a:ext uri="{FF2B5EF4-FFF2-40B4-BE49-F238E27FC236}">
                <a16:creationId xmlns:a16="http://schemas.microsoft.com/office/drawing/2014/main" id="{440EDE0D-ADA0-26F8-665C-A9C303A0E76D}"/>
              </a:ext>
            </a:extLst>
          </p:cNvPr>
          <p:cNvSpPr txBox="1"/>
          <p:nvPr/>
        </p:nvSpPr>
        <p:spPr>
          <a:xfrm>
            <a:off x="6617007" y="3438309"/>
            <a:ext cx="21141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sz="1400" dirty="0">
                <a:latin typeface="Segoe"/>
                <a:sym typeface="Fira Sans Extra Condensed Medium"/>
              </a:rPr>
              <a:t>Valutazione di rischi e opportunità relative a questioni di sostenibilità </a:t>
            </a:r>
          </a:p>
          <a:p>
            <a:pPr algn="ctr">
              <a:spcBef>
                <a:spcPts val="600"/>
              </a:spcBef>
            </a:pPr>
            <a:endParaRPr lang="it-IT" sz="1400" b="1" dirty="0">
              <a:latin typeface="Segoe"/>
              <a:sym typeface="Fira Sans Extra Condensed Medium"/>
            </a:endParaRPr>
          </a:p>
          <a:p>
            <a:pPr algn="ctr">
              <a:spcBef>
                <a:spcPts val="600"/>
              </a:spcBef>
            </a:pPr>
            <a:r>
              <a:rPr lang="it-IT" sz="1400" b="1" dirty="0">
                <a:latin typeface="Segoe"/>
              </a:rPr>
              <a:t>Rischi e opportunità </a:t>
            </a:r>
            <a:r>
              <a:rPr lang="it-IT" sz="1400" dirty="0">
                <a:latin typeface="Segoe"/>
              </a:rPr>
              <a:t>sono associati al</a:t>
            </a:r>
          </a:p>
          <a:p>
            <a:pPr algn="ctr"/>
            <a:r>
              <a:rPr lang="it-IT" sz="1400" dirty="0">
                <a:latin typeface="Segoe"/>
              </a:rPr>
              <a:t> specifici temi ESRS</a:t>
            </a:r>
            <a:endParaRPr lang="it-IT" sz="1400" b="1" dirty="0">
              <a:latin typeface="Segoe"/>
            </a:endParaRPr>
          </a:p>
        </p:txBody>
      </p:sp>
      <p:sp>
        <p:nvSpPr>
          <p:cNvPr id="67" name="CasellaDiTesto 66">
            <a:extLst>
              <a:ext uri="{FF2B5EF4-FFF2-40B4-BE49-F238E27FC236}">
                <a16:creationId xmlns:a16="http://schemas.microsoft.com/office/drawing/2014/main" id="{EF320337-191C-FA62-2968-46B367213715}"/>
              </a:ext>
            </a:extLst>
          </p:cNvPr>
          <p:cNvSpPr txBox="1"/>
          <p:nvPr/>
        </p:nvSpPr>
        <p:spPr>
          <a:xfrm>
            <a:off x="5958305" y="3802592"/>
            <a:ext cx="56788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AU" sz="3200" b="1" dirty="0">
                <a:latin typeface="Segoe"/>
              </a:rPr>
              <a:t>+</a:t>
            </a:r>
          </a:p>
        </p:txBody>
      </p:sp>
      <p:sp>
        <p:nvSpPr>
          <p:cNvPr id="74" name="Rettangolo 73">
            <a:extLst>
              <a:ext uri="{FF2B5EF4-FFF2-40B4-BE49-F238E27FC236}">
                <a16:creationId xmlns:a16="http://schemas.microsoft.com/office/drawing/2014/main" id="{CB416840-A69A-2B9C-8B33-7581B6600CAE}"/>
              </a:ext>
            </a:extLst>
          </p:cNvPr>
          <p:cNvSpPr/>
          <p:nvPr/>
        </p:nvSpPr>
        <p:spPr>
          <a:xfrm>
            <a:off x="5166189" y="5662307"/>
            <a:ext cx="2479790" cy="6001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it-IT" sz="1200" b="1" dirty="0">
                <a:solidFill>
                  <a:sysClr val="windowText" lastClr="000000"/>
                </a:solidFill>
              </a:rPr>
              <a:t>Individuazione dei temi rilevanti </a:t>
            </a:r>
          </a:p>
          <a:p>
            <a:pPr algn="ctr">
              <a:spcBef>
                <a:spcPts val="600"/>
              </a:spcBef>
            </a:pPr>
            <a:r>
              <a:rPr lang="it-IT" sz="1200" b="1" dirty="0">
                <a:solidFill>
                  <a:sysClr val="windowText" lastClr="000000"/>
                </a:solidFill>
              </a:rPr>
              <a:t>(per l’azienda)</a:t>
            </a:r>
            <a:endParaRPr lang="en-AU" sz="1200" b="1" dirty="0">
              <a:solidFill>
                <a:sysClr val="windowText" lastClr="000000"/>
              </a:solidFill>
            </a:endParaRPr>
          </a:p>
        </p:txBody>
      </p:sp>
      <p:sp>
        <p:nvSpPr>
          <p:cNvPr id="75" name="Figura a mano libera: forma 74">
            <a:extLst>
              <a:ext uri="{FF2B5EF4-FFF2-40B4-BE49-F238E27FC236}">
                <a16:creationId xmlns:a16="http://schemas.microsoft.com/office/drawing/2014/main" id="{53EE4E74-95FE-F07C-89B9-2C78C54AB2C0}"/>
              </a:ext>
            </a:extLst>
          </p:cNvPr>
          <p:cNvSpPr/>
          <p:nvPr/>
        </p:nvSpPr>
        <p:spPr>
          <a:xfrm flipV="1">
            <a:off x="4605419" y="5176081"/>
            <a:ext cx="532676" cy="707949"/>
          </a:xfrm>
          <a:custGeom>
            <a:avLst/>
            <a:gdLst>
              <a:gd name="connsiteX0" fmla="*/ 0 w 603681"/>
              <a:gd name="connsiteY0" fmla="*/ 310719 h 310719"/>
              <a:gd name="connsiteX1" fmla="*/ 230819 w 603681"/>
              <a:gd name="connsiteY1" fmla="*/ 71022 h 310719"/>
              <a:gd name="connsiteX2" fmla="*/ 603681 w 603681"/>
              <a:gd name="connsiteY2" fmla="*/ 0 h 310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3681" h="310719">
                <a:moveTo>
                  <a:pt x="0" y="310719"/>
                </a:moveTo>
                <a:cubicBezTo>
                  <a:pt x="65103" y="216763"/>
                  <a:pt x="130206" y="122808"/>
                  <a:pt x="230819" y="71022"/>
                </a:cubicBezTo>
                <a:cubicBezTo>
                  <a:pt x="331432" y="19236"/>
                  <a:pt x="467556" y="9618"/>
                  <a:pt x="603681" y="0"/>
                </a:cubicBezTo>
              </a:path>
            </a:pathLst>
          </a:custGeom>
          <a:ln w="1905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6" name="Figura a mano libera: forma 75">
            <a:extLst>
              <a:ext uri="{FF2B5EF4-FFF2-40B4-BE49-F238E27FC236}">
                <a16:creationId xmlns:a16="http://schemas.microsoft.com/office/drawing/2014/main" id="{21051F0E-2F30-9AD0-37F0-B364FEEAC40D}"/>
              </a:ext>
            </a:extLst>
          </p:cNvPr>
          <p:cNvSpPr/>
          <p:nvPr/>
        </p:nvSpPr>
        <p:spPr>
          <a:xfrm flipH="1" flipV="1">
            <a:off x="7674072" y="5206711"/>
            <a:ext cx="362580" cy="677320"/>
          </a:xfrm>
          <a:custGeom>
            <a:avLst/>
            <a:gdLst>
              <a:gd name="connsiteX0" fmla="*/ 0 w 603681"/>
              <a:gd name="connsiteY0" fmla="*/ 310719 h 310719"/>
              <a:gd name="connsiteX1" fmla="*/ 230819 w 603681"/>
              <a:gd name="connsiteY1" fmla="*/ 71022 h 310719"/>
              <a:gd name="connsiteX2" fmla="*/ 603681 w 603681"/>
              <a:gd name="connsiteY2" fmla="*/ 0 h 310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3681" h="310719">
                <a:moveTo>
                  <a:pt x="0" y="310719"/>
                </a:moveTo>
                <a:cubicBezTo>
                  <a:pt x="65103" y="216763"/>
                  <a:pt x="130206" y="122808"/>
                  <a:pt x="230819" y="71022"/>
                </a:cubicBezTo>
                <a:cubicBezTo>
                  <a:pt x="331432" y="19236"/>
                  <a:pt x="467556" y="9618"/>
                  <a:pt x="603681" y="0"/>
                </a:cubicBezTo>
              </a:path>
            </a:pathLst>
          </a:custGeom>
          <a:ln w="1905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78" name="Connettore diritto 77">
            <a:extLst>
              <a:ext uri="{FF2B5EF4-FFF2-40B4-BE49-F238E27FC236}">
                <a16:creationId xmlns:a16="http://schemas.microsoft.com/office/drawing/2014/main" id="{6712CEE8-2CE4-AC07-BF4D-B661C79478C4}"/>
              </a:ext>
            </a:extLst>
          </p:cNvPr>
          <p:cNvCxnSpPr>
            <a:cxnSpLocks/>
          </p:cNvCxnSpPr>
          <p:nvPr/>
        </p:nvCxnSpPr>
        <p:spPr>
          <a:xfrm>
            <a:off x="4038952" y="5118934"/>
            <a:ext cx="1432943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9" name="Connettore diritto 78">
            <a:extLst>
              <a:ext uri="{FF2B5EF4-FFF2-40B4-BE49-F238E27FC236}">
                <a16:creationId xmlns:a16="http://schemas.microsoft.com/office/drawing/2014/main" id="{34C1AFDC-40D0-817A-BB3F-C9F91CA8207A}"/>
              </a:ext>
            </a:extLst>
          </p:cNvPr>
          <p:cNvCxnSpPr>
            <a:cxnSpLocks/>
          </p:cNvCxnSpPr>
          <p:nvPr/>
        </p:nvCxnSpPr>
        <p:spPr>
          <a:xfrm>
            <a:off x="7081431" y="5150443"/>
            <a:ext cx="1347349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itolo 18">
            <a:extLst>
              <a:ext uri="{FF2B5EF4-FFF2-40B4-BE49-F238E27FC236}">
                <a16:creationId xmlns:a16="http://schemas.microsoft.com/office/drawing/2014/main" id="{3670744F-E49F-6DFF-6172-FACC35E18080}"/>
              </a:ext>
            </a:extLst>
          </p:cNvPr>
          <p:cNvSpPr txBox="1">
            <a:spLocks/>
          </p:cNvSpPr>
          <p:nvPr/>
        </p:nvSpPr>
        <p:spPr>
          <a:xfrm>
            <a:off x="677762" y="533400"/>
            <a:ext cx="10066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>
              <a:defRPr/>
            </a:pPr>
            <a:r>
              <a:rPr kumimoji="0" lang="it-IT" sz="3400" b="0" i="0" u="none" strike="noStrike" kern="120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MATERIALIT</a:t>
            </a:r>
            <a:r>
              <a:rPr lang="it-IT" cap="all" dirty="0"/>
              <a:t>à</a:t>
            </a:r>
            <a:r>
              <a:rPr kumimoji="0" lang="it-IT" sz="3400" b="0" i="0" u="none" strike="noStrike" kern="120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 GRI</a:t>
            </a:r>
            <a:endParaRPr kumimoji="0" lang="it-IT" sz="3400" b="0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BEF9C47-09FE-F69B-6926-E8530DFC4BE2}"/>
              </a:ext>
            </a:extLst>
          </p:cNvPr>
          <p:cNvSpPr txBox="1"/>
          <p:nvPr/>
        </p:nvSpPr>
        <p:spPr>
          <a:xfrm>
            <a:off x="3625426" y="3187847"/>
            <a:ext cx="227343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endParaRPr lang="it-IT" sz="1400" b="1" dirty="0">
              <a:latin typeface="Segoe"/>
            </a:endParaRPr>
          </a:p>
          <a:p>
            <a:pPr algn="ctr">
              <a:spcBef>
                <a:spcPts val="600"/>
              </a:spcBef>
            </a:pPr>
            <a:r>
              <a:rPr lang="it-IT" sz="1400" dirty="0">
                <a:latin typeface="Segoe"/>
                <a:sym typeface="Fira Sans Extra Condensed Medium"/>
              </a:rPr>
              <a:t>Valutazione degli impatti dell’azienda su persone e ambiente</a:t>
            </a:r>
          </a:p>
          <a:p>
            <a:pPr algn="ctr">
              <a:spcBef>
                <a:spcPts val="600"/>
              </a:spcBef>
            </a:pPr>
            <a:endParaRPr lang="it-IT" sz="1400" dirty="0">
              <a:latin typeface="Segoe"/>
            </a:endParaRPr>
          </a:p>
          <a:p>
            <a:pPr algn="ctr"/>
            <a:r>
              <a:rPr lang="it-IT" sz="1400" dirty="0">
                <a:latin typeface="Segoe"/>
              </a:rPr>
              <a:t>Associazione </a:t>
            </a:r>
          </a:p>
          <a:p>
            <a:pPr algn="ctr"/>
            <a:r>
              <a:rPr lang="it-IT" sz="1400" dirty="0">
                <a:latin typeface="Segoe"/>
              </a:rPr>
              <a:t>di ciascun </a:t>
            </a:r>
            <a:r>
              <a:rPr lang="it-IT" sz="1400" b="1" dirty="0">
                <a:latin typeface="Segoe"/>
              </a:rPr>
              <a:t>impatto</a:t>
            </a:r>
            <a:r>
              <a:rPr lang="it-IT" sz="1400" dirty="0">
                <a:latin typeface="Segoe"/>
              </a:rPr>
              <a:t> al relativo tema ESRS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1272452-DF96-657A-6D1F-3F59E0432F04}"/>
              </a:ext>
            </a:extLst>
          </p:cNvPr>
          <p:cNvSpPr txBox="1"/>
          <p:nvPr/>
        </p:nvSpPr>
        <p:spPr>
          <a:xfrm>
            <a:off x="8799630" y="1962380"/>
            <a:ext cx="2240203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it-IT" sz="2000" dirty="0">
                <a:solidFill>
                  <a:schemeClr val="accent1"/>
                </a:solidFill>
                <a:latin typeface="Segoe"/>
              </a:rPr>
              <a:t>Approccio </a:t>
            </a:r>
            <a:r>
              <a:rPr lang="it-IT" sz="2000" b="1" dirty="0" err="1">
                <a:solidFill>
                  <a:schemeClr val="accent1"/>
                </a:solidFill>
                <a:latin typeface="Segoe"/>
              </a:rPr>
              <a:t>Outside</a:t>
            </a:r>
            <a:r>
              <a:rPr lang="it-IT" sz="2000" b="1" dirty="0">
                <a:solidFill>
                  <a:schemeClr val="accent1"/>
                </a:solidFill>
                <a:latin typeface="Segoe"/>
              </a:rPr>
              <a:t>-in</a:t>
            </a:r>
            <a:r>
              <a:rPr lang="it-IT" b="1" dirty="0">
                <a:solidFill>
                  <a:schemeClr val="accent1"/>
                </a:solidFill>
                <a:latin typeface="Segoe"/>
              </a:rPr>
              <a:t> </a:t>
            </a:r>
          </a:p>
          <a:p>
            <a:pPr>
              <a:spcBef>
                <a:spcPts val="600"/>
              </a:spcBef>
            </a:pPr>
            <a:endParaRPr lang="it-IT" sz="1400" dirty="0">
              <a:solidFill>
                <a:schemeClr val="accent1"/>
              </a:solidFill>
              <a:latin typeface="Segoe"/>
            </a:endParaRPr>
          </a:p>
        </p:txBody>
      </p:sp>
      <p:grpSp>
        <p:nvGrpSpPr>
          <p:cNvPr id="3" name="Gruppo 1">
            <a:extLst>
              <a:ext uri="{FF2B5EF4-FFF2-40B4-BE49-F238E27FC236}">
                <a16:creationId xmlns:a16="http://schemas.microsoft.com/office/drawing/2014/main" id="{BB78E5BA-D962-8C56-2A0D-7D45F2B82D88}"/>
              </a:ext>
            </a:extLst>
          </p:cNvPr>
          <p:cNvGrpSpPr/>
          <p:nvPr/>
        </p:nvGrpSpPr>
        <p:grpSpPr>
          <a:xfrm>
            <a:off x="5984596" y="228600"/>
            <a:ext cx="5965222" cy="246221"/>
            <a:chOff x="5984596" y="228600"/>
            <a:chExt cx="5965222" cy="246221"/>
          </a:xfrm>
        </p:grpSpPr>
        <p:sp>
          <p:nvSpPr>
            <p:cNvPr id="4" name="CasellaDiTesto 5">
              <a:extLst>
                <a:ext uri="{FF2B5EF4-FFF2-40B4-BE49-F238E27FC236}">
                  <a16:creationId xmlns:a16="http://schemas.microsoft.com/office/drawing/2014/main" id="{2E7AEB81-C8D5-D181-BC0D-1B4892DCD134}"/>
                </a:ext>
              </a:extLst>
            </p:cNvPr>
            <p:cNvSpPr txBox="1"/>
            <p:nvPr/>
          </p:nvSpPr>
          <p:spPr>
            <a:xfrm>
              <a:off x="11364031" y="228600"/>
              <a:ext cx="58578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605BA6D3-C507-A742-8B2D-FA91AB6D2E2D}" type="slidenum">
                <a:rPr kumimoji="0" lang="it-IT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"/>
                  <a:ea typeface="+mn-ea"/>
                  <a:cs typeface="Segoe"/>
                </a:rPr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7</a:t>
              </a:fld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"/>
                <a:ea typeface="+mn-ea"/>
                <a:cs typeface="Segoe"/>
              </a:endParaRPr>
            </a:p>
          </p:txBody>
        </p:sp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id="{5E39A909-DF46-EC60-74C5-81E58844BEBC}"/>
                </a:ext>
              </a:extLst>
            </p:cNvPr>
            <p:cNvSpPr txBox="1"/>
            <p:nvPr/>
          </p:nvSpPr>
          <p:spPr>
            <a:xfrm>
              <a:off x="5984596" y="257244"/>
              <a:ext cx="541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21 maggio 2024</a:t>
              </a:r>
            </a:p>
          </p:txBody>
        </p:sp>
        <p:cxnSp>
          <p:nvCxnSpPr>
            <p:cNvPr id="9" name="Connettore 1 11">
              <a:extLst>
                <a:ext uri="{FF2B5EF4-FFF2-40B4-BE49-F238E27FC236}">
                  <a16:creationId xmlns:a16="http://schemas.microsoft.com/office/drawing/2014/main" id="{3389752C-99EB-9E25-2A7D-7F9CE7B1F057}"/>
                </a:ext>
              </a:extLst>
            </p:cNvPr>
            <p:cNvCxnSpPr/>
            <p:nvPr/>
          </p:nvCxnSpPr>
          <p:spPr>
            <a:xfrm>
              <a:off x="11381611" y="285722"/>
              <a:ext cx="0" cy="1524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0B156F52-4749-E1FE-3968-D3B4CA40CAC5}"/>
              </a:ext>
            </a:extLst>
          </p:cNvPr>
          <p:cNvSpPr txBox="1"/>
          <p:nvPr/>
        </p:nvSpPr>
        <p:spPr>
          <a:xfrm>
            <a:off x="3565455" y="2514210"/>
            <a:ext cx="23620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sz="1800" b="1" dirty="0">
                <a:latin typeface="Segoe"/>
              </a:rPr>
              <a:t>MATERIALIT</a:t>
            </a:r>
            <a:r>
              <a:rPr lang="it-IT" b="1" dirty="0">
                <a:latin typeface="Segoe"/>
              </a:rPr>
              <a:t>À </a:t>
            </a:r>
            <a:r>
              <a:rPr lang="it-IT" sz="1800" b="1" dirty="0">
                <a:latin typeface="Segoe"/>
              </a:rPr>
              <a:t>D’IMPATTO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ABB218A3-E18B-7FB0-A8FA-FCD3A836B1D0}"/>
              </a:ext>
            </a:extLst>
          </p:cNvPr>
          <p:cNvSpPr txBox="1"/>
          <p:nvPr/>
        </p:nvSpPr>
        <p:spPr>
          <a:xfrm>
            <a:off x="6343292" y="2510444"/>
            <a:ext cx="26615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b="1" dirty="0">
                <a:latin typeface="Segoe"/>
              </a:rPr>
              <a:t>MATERIALITÀ </a:t>
            </a:r>
            <a:r>
              <a:rPr lang="it-IT" sz="1800" b="1" dirty="0">
                <a:latin typeface="Segoe"/>
              </a:rPr>
              <a:t>FINANZIARIA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0D72C4A1-381A-D064-1539-5E667BC2CE30}"/>
              </a:ext>
            </a:extLst>
          </p:cNvPr>
          <p:cNvSpPr txBox="1"/>
          <p:nvPr/>
        </p:nvSpPr>
        <p:spPr>
          <a:xfrm>
            <a:off x="4126128" y="500301"/>
            <a:ext cx="18398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it-IT" sz="3600" b="0" i="0" u="none" strike="noStrike" kern="120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vs </a:t>
            </a:r>
            <a:r>
              <a:rPr kumimoji="0" lang="it-IT" sz="3400" b="0" i="0" u="none" strike="noStrike" kern="120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ESRS</a:t>
            </a:r>
            <a:endParaRPr lang="it-IT" sz="3400" dirty="0"/>
          </a:p>
        </p:txBody>
      </p:sp>
    </p:spTree>
    <p:extLst>
      <p:ext uri="{BB962C8B-B14F-4D97-AF65-F5344CB8AC3E}">
        <p14:creationId xmlns:p14="http://schemas.microsoft.com/office/powerpoint/2010/main" val="2993505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58" grpId="0" animBg="1"/>
      <p:bldP spid="24" grpId="0"/>
      <p:bldP spid="63" grpId="0" animBg="1"/>
      <p:bldP spid="64" grpId="0"/>
      <p:bldP spid="67" grpId="0"/>
      <p:bldP spid="74" grpId="0" animBg="1"/>
      <p:bldP spid="75" grpId="0" animBg="1"/>
      <p:bldP spid="76" grpId="0" animBg="1"/>
      <p:bldP spid="5" grpId="0"/>
      <p:bldP spid="6" grpId="0"/>
      <p:bldP spid="10" grpId="0"/>
      <p:bldP spid="12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>
            <a:extLst>
              <a:ext uri="{FF2B5EF4-FFF2-40B4-BE49-F238E27FC236}">
                <a16:creationId xmlns:a16="http://schemas.microsoft.com/office/drawing/2014/main" id="{42A8EC0A-BBD6-A552-BF2B-0C64AAA2FBCD}"/>
              </a:ext>
            </a:extLst>
          </p:cNvPr>
          <p:cNvSpPr/>
          <p:nvPr/>
        </p:nvSpPr>
        <p:spPr>
          <a:xfrm>
            <a:off x="7317085" y="2218074"/>
            <a:ext cx="2018662" cy="4030326"/>
          </a:xfrm>
          <a:prstGeom prst="rect">
            <a:avLst/>
          </a:prstGeom>
          <a:solidFill>
            <a:srgbClr val="EDF2F9"/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59B4233E-32EA-D88D-FD54-97F7CBCF8CE2}"/>
              </a:ext>
            </a:extLst>
          </p:cNvPr>
          <p:cNvSpPr/>
          <p:nvPr/>
        </p:nvSpPr>
        <p:spPr>
          <a:xfrm>
            <a:off x="5213199" y="2218074"/>
            <a:ext cx="2018662" cy="4030326"/>
          </a:xfrm>
          <a:prstGeom prst="rect">
            <a:avLst/>
          </a:prstGeom>
          <a:solidFill>
            <a:srgbClr val="EDF2F9"/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8" name="Rettangolo 9">
            <a:extLst>
              <a:ext uri="{FF2B5EF4-FFF2-40B4-BE49-F238E27FC236}">
                <a16:creationId xmlns:a16="http://schemas.microsoft.com/office/drawing/2014/main" id="{982A65A2-E4B5-C6EF-148B-39D01BB4D376}"/>
              </a:ext>
            </a:extLst>
          </p:cNvPr>
          <p:cNvSpPr/>
          <p:nvPr/>
        </p:nvSpPr>
        <p:spPr>
          <a:xfrm>
            <a:off x="2965556" y="2218074"/>
            <a:ext cx="2166365" cy="4030326"/>
          </a:xfrm>
          <a:prstGeom prst="rect">
            <a:avLst/>
          </a:prstGeom>
          <a:solidFill>
            <a:srgbClr val="EDF2F9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7" name="Rettangolo 9">
            <a:extLst>
              <a:ext uri="{FF2B5EF4-FFF2-40B4-BE49-F238E27FC236}">
                <a16:creationId xmlns:a16="http://schemas.microsoft.com/office/drawing/2014/main" id="{76EA41F1-FB37-2E19-5AC0-F84F2DAFE448}"/>
              </a:ext>
            </a:extLst>
          </p:cNvPr>
          <p:cNvSpPr/>
          <p:nvPr/>
        </p:nvSpPr>
        <p:spPr>
          <a:xfrm>
            <a:off x="731242" y="2218074"/>
            <a:ext cx="2160000" cy="4030326"/>
          </a:xfrm>
          <a:prstGeom prst="rect">
            <a:avLst/>
          </a:prstGeom>
          <a:solidFill>
            <a:srgbClr val="EDF2F9"/>
          </a:solidFill>
          <a:ln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2" name="Rettangolo 9">
            <a:extLst>
              <a:ext uri="{FF2B5EF4-FFF2-40B4-BE49-F238E27FC236}">
                <a16:creationId xmlns:a16="http://schemas.microsoft.com/office/drawing/2014/main" id="{A03B7CEE-9FAD-BC1E-5737-DFB72ED83EE0}"/>
              </a:ext>
            </a:extLst>
          </p:cNvPr>
          <p:cNvSpPr/>
          <p:nvPr/>
        </p:nvSpPr>
        <p:spPr>
          <a:xfrm>
            <a:off x="731242" y="2218074"/>
            <a:ext cx="2160000" cy="403032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400" dirty="0">
                <a:solidFill>
                  <a:srgbClr val="434343"/>
                </a:solidFill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Lista degli impatti materiali 2022</a:t>
            </a:r>
            <a:endParaRPr kumimoji="0" lang="it-IT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+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Ulteriori fonti: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ERM,</a:t>
            </a: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giornali e articoli online, documentazione interna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  <a:p>
            <a:pPr marL="180000" marR="0" lvl="0" indent="-1800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  <a:sym typeface="Fira Sans Extra Condensed Medium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400" dirty="0">
              <a:solidFill>
                <a:srgbClr val="434343"/>
              </a:solidFill>
              <a:latin typeface="Segoe UI" panose="020B0502040204020203" pitchFamily="34" charset="0"/>
              <a:cs typeface="Segoe UI" panose="020B0502040204020203" pitchFamily="34" charset="0"/>
              <a:sym typeface="Fira Sans Extra Condensed Medium"/>
            </a:endParaRPr>
          </a:p>
          <a:p>
            <a:pPr marL="180000" marR="0" lvl="0" indent="-1800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  <a:sym typeface="Fira Sans Extra Condensed Medium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Lista aggiornata di impatti</a:t>
            </a:r>
          </a:p>
        </p:txBody>
      </p:sp>
      <p:sp>
        <p:nvSpPr>
          <p:cNvPr id="2402" name="Google Shape;2402;p43"/>
          <p:cNvSpPr/>
          <p:nvPr/>
        </p:nvSpPr>
        <p:spPr>
          <a:xfrm>
            <a:off x="2969039" y="1828800"/>
            <a:ext cx="2340000" cy="354067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" sz="1200" dirty="0">
                <a:solidFill>
                  <a:srgbClr val="FFFFFF"/>
                </a:solidFill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VALUTAZIONE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</p:txBody>
      </p:sp>
      <p:sp>
        <p:nvSpPr>
          <p:cNvPr id="2368" name="Google Shape;2368;p43"/>
          <p:cNvSpPr/>
          <p:nvPr/>
        </p:nvSpPr>
        <p:spPr>
          <a:xfrm>
            <a:off x="731241" y="1828800"/>
            <a:ext cx="2340001" cy="354067"/>
          </a:xfrm>
          <a:prstGeom prst="homePlat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ANALISI DI CONTESTO</a:t>
            </a:r>
          </a:p>
        </p:txBody>
      </p:sp>
      <p:sp>
        <p:nvSpPr>
          <p:cNvPr id="2421" name="Google Shape;2421;p43"/>
          <p:cNvSpPr/>
          <p:nvPr/>
        </p:nvSpPr>
        <p:spPr>
          <a:xfrm>
            <a:off x="5213838" y="1828800"/>
            <a:ext cx="2212763" cy="354067"/>
          </a:xfrm>
          <a:prstGeom prst="chevron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PRIORITÀ</a:t>
            </a:r>
          </a:p>
        </p:txBody>
      </p:sp>
      <p:sp>
        <p:nvSpPr>
          <p:cNvPr id="11" name="Titolo 18">
            <a:extLst>
              <a:ext uri="{FF2B5EF4-FFF2-40B4-BE49-F238E27FC236}">
                <a16:creationId xmlns:a16="http://schemas.microsoft.com/office/drawing/2014/main" id="{C218D2C4-7F24-EF13-CB1C-7F3826972E23}"/>
              </a:ext>
            </a:extLst>
          </p:cNvPr>
          <p:cNvSpPr txBox="1">
            <a:spLocks/>
          </p:cNvSpPr>
          <p:nvPr/>
        </p:nvSpPr>
        <p:spPr>
          <a:xfrm>
            <a:off x="677762" y="533400"/>
            <a:ext cx="10909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400" b="0" i="0" u="none" strike="noStrike" kern="120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PROCESSO DI RIVALUTAZIONE DELLA MATERIALITÀ </a:t>
            </a:r>
            <a:endParaRPr kumimoji="0" lang="it-IT" sz="3400" b="0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Freccia a destra 13">
            <a:extLst>
              <a:ext uri="{FF2B5EF4-FFF2-40B4-BE49-F238E27FC236}">
                <a16:creationId xmlns:a16="http://schemas.microsoft.com/office/drawing/2014/main" id="{6E180B3D-9D30-995E-3E07-63E8854EB0F3}"/>
              </a:ext>
            </a:extLst>
          </p:cNvPr>
          <p:cNvSpPr>
            <a:spLocks noChangeAspect="1"/>
          </p:cNvSpPr>
          <p:nvPr/>
        </p:nvSpPr>
        <p:spPr>
          <a:xfrm rot="5400000">
            <a:off x="1717741" y="4883553"/>
            <a:ext cx="180000" cy="164223"/>
          </a:xfrm>
          <a:prstGeom prst="rightArrow">
            <a:avLst>
              <a:gd name="adj1" fmla="val 32870"/>
              <a:gd name="adj2" fmla="val 62847"/>
            </a:avLst>
          </a:prstGeom>
          <a:solidFill>
            <a:schemeClr val="tx2"/>
          </a:solidFill>
          <a:ln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4" name="Rettangolo 13">
            <a:extLst>
              <a:ext uri="{FF2B5EF4-FFF2-40B4-BE49-F238E27FC236}">
                <a16:creationId xmlns:a16="http://schemas.microsoft.com/office/drawing/2014/main" id="{F77E061C-C449-DA45-A8FA-F5099BA7F050}"/>
              </a:ext>
            </a:extLst>
          </p:cNvPr>
          <p:cNvSpPr/>
          <p:nvPr/>
        </p:nvSpPr>
        <p:spPr>
          <a:xfrm>
            <a:off x="2965556" y="2218074"/>
            <a:ext cx="2160000" cy="403200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457200"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Valutazione di entità e portata degli impatti con il coinvolgimento di </a:t>
            </a:r>
            <a:r>
              <a:rPr lang="it-IT" sz="1400" dirty="0">
                <a:solidFill>
                  <a:srgbClr val="43434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rappresentanti delle diverse categorie di</a:t>
            </a:r>
          </a:p>
          <a:p>
            <a:pPr lvl="0" algn="ctr" defTabSz="457200">
              <a:defRPr/>
            </a:pPr>
            <a:r>
              <a:rPr lang="it-IT" sz="1400" dirty="0">
                <a:solidFill>
                  <a:srgbClr val="43434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stakeholder </a:t>
            </a:r>
          </a:p>
          <a:p>
            <a:pPr lvl="0" algn="ctr" defTabSz="457200">
              <a:defRPr/>
            </a:pPr>
            <a:r>
              <a:rPr lang="it-IT" sz="1400" dirty="0">
                <a:solidFill>
                  <a:srgbClr val="43434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</a:t>
            </a: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esperti interni ed esterni)</a:t>
            </a:r>
            <a:endParaRPr kumimoji="0" lang="en-AU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Rettangolo 21">
            <a:extLst>
              <a:ext uri="{FF2B5EF4-FFF2-40B4-BE49-F238E27FC236}">
                <a16:creationId xmlns:a16="http://schemas.microsoft.com/office/drawing/2014/main" id="{CBE2AE56-B376-33EA-A074-4DDEB47078A0}"/>
              </a:ext>
            </a:extLst>
          </p:cNvPr>
          <p:cNvSpPr/>
          <p:nvPr/>
        </p:nvSpPr>
        <p:spPr>
          <a:xfrm>
            <a:off x="5206872" y="2215469"/>
            <a:ext cx="2018662" cy="4032000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Calcolo di rilevanza e priorità degli impatti individuati</a:t>
            </a:r>
            <a:endParaRPr kumimoji="0" lang="en-AU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7" name="Segnaposto testo 12">
            <a:extLst>
              <a:ext uri="{FF2B5EF4-FFF2-40B4-BE49-F238E27FC236}">
                <a16:creationId xmlns:a16="http://schemas.microsoft.com/office/drawing/2014/main" id="{C5CF8285-8328-347B-942F-38313517D306}"/>
              </a:ext>
            </a:extLst>
          </p:cNvPr>
          <p:cNvSpPr txBox="1">
            <a:spLocks/>
          </p:cNvSpPr>
          <p:nvPr/>
        </p:nvSpPr>
        <p:spPr>
          <a:xfrm>
            <a:off x="681781" y="1105236"/>
            <a:ext cx="7848600" cy="457200"/>
          </a:xfrm>
          <a:prstGeom prst="rect">
            <a:avLst/>
          </a:prstGeom>
        </p:spPr>
        <p:txBody>
          <a:bodyPr vert="horz"/>
          <a:lstStyle>
            <a:lvl1pPr marL="0"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Materialità di impatto 2023</a:t>
            </a:r>
          </a:p>
        </p:txBody>
      </p:sp>
      <p:sp>
        <p:nvSpPr>
          <p:cNvPr id="3" name="Rettangolo 9">
            <a:extLst>
              <a:ext uri="{FF2B5EF4-FFF2-40B4-BE49-F238E27FC236}">
                <a16:creationId xmlns:a16="http://schemas.microsoft.com/office/drawing/2014/main" id="{4EF4FD33-BD81-4DA0-591D-50F9E30F96F4}"/>
              </a:ext>
            </a:extLst>
          </p:cNvPr>
          <p:cNvSpPr/>
          <p:nvPr/>
        </p:nvSpPr>
        <p:spPr>
          <a:xfrm>
            <a:off x="7306811" y="2209800"/>
            <a:ext cx="2018662" cy="4032000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  <a:sym typeface="Fira Sans Extra Condensed Medium"/>
              </a:rPr>
              <a:t>Confronto degli impatti con la lista pubblicata nel 2022 e conferma o aggiunta di tematiche rilevanti</a:t>
            </a:r>
            <a:endParaRPr kumimoji="0" lang="it-IT" sz="14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9" name="Google Shape;2368;p43">
            <a:extLst>
              <a:ext uri="{FF2B5EF4-FFF2-40B4-BE49-F238E27FC236}">
                <a16:creationId xmlns:a16="http://schemas.microsoft.com/office/drawing/2014/main" id="{0EFDEE73-CD8B-054D-0B52-03A0564DA68E}"/>
              </a:ext>
            </a:extLst>
          </p:cNvPr>
          <p:cNvSpPr/>
          <p:nvPr/>
        </p:nvSpPr>
        <p:spPr>
          <a:xfrm>
            <a:off x="7303160" y="1828800"/>
            <a:ext cx="2212764" cy="354067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DEFINIZIONE</a:t>
            </a:r>
          </a:p>
        </p:txBody>
      </p:sp>
      <p:sp>
        <p:nvSpPr>
          <p:cNvPr id="48" name="Google Shape;2402;p43">
            <a:extLst>
              <a:ext uri="{FF2B5EF4-FFF2-40B4-BE49-F238E27FC236}">
                <a16:creationId xmlns:a16="http://schemas.microsoft.com/office/drawing/2014/main" id="{CA1EA6D8-005B-89B3-E836-9F37638137E5}"/>
              </a:ext>
            </a:extLst>
          </p:cNvPr>
          <p:cNvSpPr/>
          <p:nvPr/>
        </p:nvSpPr>
        <p:spPr>
          <a:xfrm>
            <a:off x="9410697" y="1828800"/>
            <a:ext cx="2325659" cy="354067"/>
          </a:xfrm>
          <a:prstGeom prst="chevron">
            <a:avLst/>
          </a:prstGeom>
          <a:solidFill>
            <a:srgbClr val="9CC53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REPORTING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</p:txBody>
      </p: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2FAB7155-97D8-8EA7-579C-58FE6F618660}"/>
              </a:ext>
            </a:extLst>
          </p:cNvPr>
          <p:cNvGrpSpPr/>
          <p:nvPr/>
        </p:nvGrpSpPr>
        <p:grpSpPr>
          <a:xfrm>
            <a:off x="9410697" y="2210568"/>
            <a:ext cx="2176503" cy="4032000"/>
            <a:chOff x="9410697" y="2210568"/>
            <a:chExt cx="2176503" cy="4032000"/>
          </a:xfrm>
        </p:grpSpPr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74BC7C72-7EF3-6E98-D05E-C55A9BC84C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3027"/>
            <a:stretch/>
          </p:blipFill>
          <p:spPr>
            <a:xfrm>
              <a:off x="9410697" y="2809482"/>
              <a:ext cx="2176503" cy="2981733"/>
            </a:xfrm>
            <a:prstGeom prst="rect">
              <a:avLst/>
            </a:prstGeom>
          </p:spPr>
        </p:pic>
        <p:sp>
          <p:nvSpPr>
            <p:cNvPr id="49" name="Rettangolo 13">
              <a:extLst>
                <a:ext uri="{FF2B5EF4-FFF2-40B4-BE49-F238E27FC236}">
                  <a16:creationId xmlns:a16="http://schemas.microsoft.com/office/drawing/2014/main" id="{EE7DD896-5ABC-6ECD-671B-07BB4AF83BD8}"/>
                </a:ext>
              </a:extLst>
            </p:cNvPr>
            <p:cNvSpPr/>
            <p:nvPr/>
          </p:nvSpPr>
          <p:spPr>
            <a:xfrm>
              <a:off x="9410697" y="2210568"/>
              <a:ext cx="2176503" cy="4032000"/>
            </a:xfrm>
            <a:prstGeom prst="rect">
              <a:avLst/>
            </a:prstGeom>
            <a:noFill/>
            <a:ln>
              <a:solidFill>
                <a:srgbClr val="9CC53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D60EAA2-CCF2-1779-F011-F6269B051C62}"/>
                </a:ext>
              </a:extLst>
            </p:cNvPr>
            <p:cNvSpPr txBox="1"/>
            <p:nvPr/>
          </p:nvSpPr>
          <p:spPr>
            <a:xfrm>
              <a:off x="9518009" y="2594253"/>
              <a:ext cx="1247337" cy="1408078"/>
            </a:xfrm>
            <a:prstGeom prst="rect">
              <a:avLst/>
            </a:prstGeom>
            <a:solidFill>
              <a:srgbClr val="9CC535"/>
            </a:solidFill>
            <a:effectLst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" panose="020B0502040204020203" pitchFamily="34" charset="0"/>
                  <a:ea typeface="+mn-ea"/>
                  <a:cs typeface="Segoe UI" panose="020B0502040204020203" pitchFamily="34" charset="0"/>
                </a:rPr>
                <a:t>SUSTAINABILITY</a:t>
              </a:r>
              <a:r>
                <a:rPr kumimoji="0" lang="en-AU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" panose="020B0502040204020203" pitchFamily="34" charset="0"/>
                  <a:ea typeface="+mn-ea"/>
                  <a:cs typeface="Segoe UI" panose="020B0502040204020203" pitchFamily="34" charset="0"/>
                </a:rPr>
                <a:t> REPORT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" panose="020B0502040204020203" pitchFamily="34" charset="0"/>
                  <a:ea typeface="+mn-ea"/>
                  <a:cs typeface="Segoe UI" panose="020B0502040204020203" pitchFamily="34" charset="0"/>
                </a:rPr>
                <a:t>2023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CONSOLIDATED NON-FINANCIAL STATEMENT UNDER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THE ITALIAN LEGISLATIVE DECREE N° 254/2016</a:t>
              </a:r>
            </a:p>
          </p:txBody>
        </p:sp>
      </p:grpSp>
      <p:grpSp>
        <p:nvGrpSpPr>
          <p:cNvPr id="12" name="Gruppo 1">
            <a:extLst>
              <a:ext uri="{FF2B5EF4-FFF2-40B4-BE49-F238E27FC236}">
                <a16:creationId xmlns:a16="http://schemas.microsoft.com/office/drawing/2014/main" id="{8A058DF2-BF8D-40D5-815E-93E77892946D}"/>
              </a:ext>
            </a:extLst>
          </p:cNvPr>
          <p:cNvGrpSpPr/>
          <p:nvPr/>
        </p:nvGrpSpPr>
        <p:grpSpPr>
          <a:xfrm>
            <a:off x="5984596" y="228600"/>
            <a:ext cx="5965222" cy="246221"/>
            <a:chOff x="5984596" y="228600"/>
            <a:chExt cx="5965222" cy="246221"/>
          </a:xfrm>
        </p:grpSpPr>
        <p:sp>
          <p:nvSpPr>
            <p:cNvPr id="13" name="CasellaDiTesto 5">
              <a:extLst>
                <a:ext uri="{FF2B5EF4-FFF2-40B4-BE49-F238E27FC236}">
                  <a16:creationId xmlns:a16="http://schemas.microsoft.com/office/drawing/2014/main" id="{115DAE8D-E943-369A-A766-566EBC533481}"/>
                </a:ext>
              </a:extLst>
            </p:cNvPr>
            <p:cNvSpPr txBox="1"/>
            <p:nvPr/>
          </p:nvSpPr>
          <p:spPr>
            <a:xfrm>
              <a:off x="11364031" y="228600"/>
              <a:ext cx="58578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605BA6D3-C507-A742-8B2D-FA91AB6D2E2D}" type="slidenum">
                <a:rPr kumimoji="0" lang="it-IT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"/>
                  <a:ea typeface="+mn-ea"/>
                  <a:cs typeface="Segoe"/>
                </a:rPr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8</a:t>
              </a:fld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"/>
                <a:ea typeface="+mn-ea"/>
                <a:cs typeface="Segoe"/>
              </a:endParaRPr>
            </a:p>
          </p:txBody>
        </p:sp>
        <p:sp>
          <p:nvSpPr>
            <p:cNvPr id="15" name="CasellaDiTesto 6">
              <a:extLst>
                <a:ext uri="{FF2B5EF4-FFF2-40B4-BE49-F238E27FC236}">
                  <a16:creationId xmlns:a16="http://schemas.microsoft.com/office/drawing/2014/main" id="{DAD04133-1E67-E8A8-E365-D88368863CF6}"/>
                </a:ext>
              </a:extLst>
            </p:cNvPr>
            <p:cNvSpPr txBox="1"/>
            <p:nvPr/>
          </p:nvSpPr>
          <p:spPr>
            <a:xfrm>
              <a:off x="5984596" y="257244"/>
              <a:ext cx="541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21 maggio 2024</a:t>
              </a:r>
            </a:p>
          </p:txBody>
        </p:sp>
        <p:cxnSp>
          <p:nvCxnSpPr>
            <p:cNvPr id="16" name="Connettore 1 11">
              <a:extLst>
                <a:ext uri="{FF2B5EF4-FFF2-40B4-BE49-F238E27FC236}">
                  <a16:creationId xmlns:a16="http://schemas.microsoft.com/office/drawing/2014/main" id="{8BB4B0F2-FC02-7B8D-11E0-970BE0D5FA2B}"/>
                </a:ext>
              </a:extLst>
            </p:cNvPr>
            <p:cNvCxnSpPr/>
            <p:nvPr/>
          </p:nvCxnSpPr>
          <p:spPr>
            <a:xfrm>
              <a:off x="11381611" y="285722"/>
              <a:ext cx="0" cy="1524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3">
            <a:extLst>
              <a:ext uri="{FF2B5EF4-FFF2-40B4-BE49-F238E27FC236}">
                <a16:creationId xmlns:a16="http://schemas.microsoft.com/office/drawing/2014/main" id="{3588FDC6-1882-E516-07E0-3E75CEDDB143}"/>
              </a:ext>
            </a:extLst>
          </p:cNvPr>
          <p:cNvSpPr/>
          <p:nvPr/>
        </p:nvSpPr>
        <p:spPr>
          <a:xfrm>
            <a:off x="9415236" y="2210568"/>
            <a:ext cx="2176503" cy="4032000"/>
          </a:xfrm>
          <a:prstGeom prst="rect">
            <a:avLst/>
          </a:prstGeom>
          <a:noFill/>
          <a:ln>
            <a:solidFill>
              <a:srgbClr val="9CC53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14791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0" grpId="0" animBg="1"/>
      <p:bldP spid="8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74BC7C72-7EF3-6E98-D05E-C55A9BC84C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27"/>
          <a:stretch/>
        </p:blipFill>
        <p:spPr>
          <a:xfrm>
            <a:off x="795194" y="2809482"/>
            <a:ext cx="2176503" cy="2981733"/>
          </a:xfrm>
          <a:prstGeom prst="rect">
            <a:avLst/>
          </a:prstGeom>
        </p:spPr>
      </p:pic>
      <p:sp>
        <p:nvSpPr>
          <p:cNvPr id="11" name="Titolo 18">
            <a:extLst>
              <a:ext uri="{FF2B5EF4-FFF2-40B4-BE49-F238E27FC236}">
                <a16:creationId xmlns:a16="http://schemas.microsoft.com/office/drawing/2014/main" id="{C218D2C4-7F24-EF13-CB1C-7F3826972E23}"/>
              </a:ext>
            </a:extLst>
          </p:cNvPr>
          <p:cNvSpPr txBox="1">
            <a:spLocks/>
          </p:cNvSpPr>
          <p:nvPr/>
        </p:nvSpPr>
        <p:spPr>
          <a:xfrm>
            <a:off x="677762" y="533400"/>
            <a:ext cx="10909438" cy="639762"/>
          </a:xfrm>
          <a:prstGeom prst="rect">
            <a:avLst/>
          </a:prstGeom>
        </p:spPr>
        <p:txBody>
          <a:bodyPr vert="horz"/>
          <a:lstStyle>
            <a:lvl1pPr>
              <a:defRPr sz="340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400" b="0" i="0" u="none" strike="noStrike" kern="1200" cap="none" spc="0" normalizeH="0" baseline="0" noProof="0" dirty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PROCESSO DI RIVALUTAZIONE DELLA MATERIALITÀ</a:t>
            </a:r>
            <a:endParaRPr kumimoji="0" lang="it-IT" sz="3400" b="0" i="0" u="none" strike="noStrike" kern="0" cap="none" spc="0" normalizeH="0" baseline="0" noProof="0" dirty="0">
              <a:ln>
                <a:noFill/>
              </a:ln>
              <a:solidFill>
                <a:srgbClr val="0072BC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Segnaposto testo 12">
            <a:extLst>
              <a:ext uri="{FF2B5EF4-FFF2-40B4-BE49-F238E27FC236}">
                <a16:creationId xmlns:a16="http://schemas.microsoft.com/office/drawing/2014/main" id="{C5CF8285-8328-347B-942F-38313517D306}"/>
              </a:ext>
            </a:extLst>
          </p:cNvPr>
          <p:cNvSpPr txBox="1">
            <a:spLocks/>
          </p:cNvSpPr>
          <p:nvPr/>
        </p:nvSpPr>
        <p:spPr>
          <a:xfrm>
            <a:off x="681781" y="1105236"/>
            <a:ext cx="7848600" cy="457200"/>
          </a:xfrm>
          <a:prstGeom prst="rect">
            <a:avLst/>
          </a:prstGeom>
        </p:spPr>
        <p:txBody>
          <a:bodyPr vert="horz"/>
          <a:lstStyle>
            <a:lvl1pPr marL="0">
              <a:defRPr sz="2100" b="1" i="0">
                <a:solidFill>
                  <a:srgbClr val="0072BC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100" b="1" i="0" u="none" strike="noStrike" kern="0" cap="none" spc="0" normalizeH="0" baseline="0">
                <a:ln>
                  <a:noFill/>
                </a:ln>
                <a:solidFill>
                  <a:srgbClr val="0072BC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Materialità 2024</a:t>
            </a:r>
          </a:p>
        </p:txBody>
      </p:sp>
      <p:sp>
        <p:nvSpPr>
          <p:cNvPr id="48" name="Google Shape;2402;p43">
            <a:extLst>
              <a:ext uri="{FF2B5EF4-FFF2-40B4-BE49-F238E27FC236}">
                <a16:creationId xmlns:a16="http://schemas.microsoft.com/office/drawing/2014/main" id="{CA1EA6D8-005B-89B3-E836-9F37638137E5}"/>
              </a:ext>
            </a:extLst>
          </p:cNvPr>
          <p:cNvSpPr/>
          <p:nvPr/>
        </p:nvSpPr>
        <p:spPr>
          <a:xfrm>
            <a:off x="795195" y="1828800"/>
            <a:ext cx="1469834" cy="354067"/>
          </a:xfrm>
          <a:prstGeom prst="chevron">
            <a:avLst/>
          </a:prstGeom>
          <a:solidFill>
            <a:srgbClr val="9CC53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REPORTING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</p:txBody>
      </p:sp>
      <p:sp>
        <p:nvSpPr>
          <p:cNvPr id="49" name="Rettangolo 13">
            <a:extLst>
              <a:ext uri="{FF2B5EF4-FFF2-40B4-BE49-F238E27FC236}">
                <a16:creationId xmlns:a16="http://schemas.microsoft.com/office/drawing/2014/main" id="{EE7DD896-5ABC-6ECD-671B-07BB4AF83BD8}"/>
              </a:ext>
            </a:extLst>
          </p:cNvPr>
          <p:cNvSpPr/>
          <p:nvPr/>
        </p:nvSpPr>
        <p:spPr>
          <a:xfrm>
            <a:off x="795194" y="2210568"/>
            <a:ext cx="2176503" cy="4032000"/>
          </a:xfrm>
          <a:prstGeom prst="rect">
            <a:avLst/>
          </a:prstGeom>
          <a:noFill/>
          <a:ln>
            <a:solidFill>
              <a:srgbClr val="9CC53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D60EAA2-CCF2-1779-F011-F6269B051C62}"/>
              </a:ext>
            </a:extLst>
          </p:cNvPr>
          <p:cNvSpPr txBox="1"/>
          <p:nvPr/>
        </p:nvSpPr>
        <p:spPr>
          <a:xfrm>
            <a:off x="902506" y="2594253"/>
            <a:ext cx="1247337" cy="1408078"/>
          </a:xfrm>
          <a:prstGeom prst="rect">
            <a:avLst/>
          </a:prstGeom>
          <a:solidFill>
            <a:srgbClr val="9CC535"/>
          </a:solidFill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SUSTAINABILITY</a:t>
            </a:r>
            <a:r>
              <a:rPr kumimoji="0" lang="en-AU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REPORT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2023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t>CONSOLIDATED NON-FINANCIAL STATEMENT UNDER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t>THE ITALIAN LEGISLATIVE DECREE N° 254/2016</a:t>
            </a:r>
          </a:p>
        </p:txBody>
      </p:sp>
      <p:grpSp>
        <p:nvGrpSpPr>
          <p:cNvPr id="12" name="Gruppo 1">
            <a:extLst>
              <a:ext uri="{FF2B5EF4-FFF2-40B4-BE49-F238E27FC236}">
                <a16:creationId xmlns:a16="http://schemas.microsoft.com/office/drawing/2014/main" id="{8A058DF2-BF8D-40D5-815E-93E77892946D}"/>
              </a:ext>
            </a:extLst>
          </p:cNvPr>
          <p:cNvGrpSpPr/>
          <p:nvPr/>
        </p:nvGrpSpPr>
        <p:grpSpPr>
          <a:xfrm>
            <a:off x="5984596" y="228600"/>
            <a:ext cx="5965222" cy="246221"/>
            <a:chOff x="5984596" y="228600"/>
            <a:chExt cx="5965222" cy="246221"/>
          </a:xfrm>
        </p:grpSpPr>
        <p:sp>
          <p:nvSpPr>
            <p:cNvPr id="13" name="CasellaDiTesto 5">
              <a:extLst>
                <a:ext uri="{FF2B5EF4-FFF2-40B4-BE49-F238E27FC236}">
                  <a16:creationId xmlns:a16="http://schemas.microsoft.com/office/drawing/2014/main" id="{115DAE8D-E943-369A-A766-566EBC533481}"/>
                </a:ext>
              </a:extLst>
            </p:cNvPr>
            <p:cNvSpPr txBox="1"/>
            <p:nvPr/>
          </p:nvSpPr>
          <p:spPr>
            <a:xfrm>
              <a:off x="11364031" y="228600"/>
              <a:ext cx="58578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605BA6D3-C507-A742-8B2D-FA91AB6D2E2D}" type="slidenum">
                <a:rPr kumimoji="0" lang="it-IT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"/>
                  <a:ea typeface="+mn-ea"/>
                  <a:cs typeface="Segoe"/>
                </a:rPr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9</a:t>
              </a:fld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"/>
                <a:ea typeface="+mn-ea"/>
                <a:cs typeface="Segoe"/>
              </a:endParaRPr>
            </a:p>
          </p:txBody>
        </p:sp>
        <p:sp>
          <p:nvSpPr>
            <p:cNvPr id="15" name="CasellaDiTesto 6">
              <a:extLst>
                <a:ext uri="{FF2B5EF4-FFF2-40B4-BE49-F238E27FC236}">
                  <a16:creationId xmlns:a16="http://schemas.microsoft.com/office/drawing/2014/main" id="{DAD04133-1E67-E8A8-E365-D88368863CF6}"/>
                </a:ext>
              </a:extLst>
            </p:cNvPr>
            <p:cNvSpPr txBox="1"/>
            <p:nvPr/>
          </p:nvSpPr>
          <p:spPr>
            <a:xfrm>
              <a:off x="5984596" y="257244"/>
              <a:ext cx="541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rPr>
                <a:t>21 maggio 2024</a:t>
              </a:r>
            </a:p>
          </p:txBody>
        </p:sp>
        <p:cxnSp>
          <p:nvCxnSpPr>
            <p:cNvPr id="16" name="Connettore 1 11">
              <a:extLst>
                <a:ext uri="{FF2B5EF4-FFF2-40B4-BE49-F238E27FC236}">
                  <a16:creationId xmlns:a16="http://schemas.microsoft.com/office/drawing/2014/main" id="{8BB4B0F2-FC02-7B8D-11E0-970BE0D5FA2B}"/>
                </a:ext>
              </a:extLst>
            </p:cNvPr>
            <p:cNvCxnSpPr/>
            <p:nvPr/>
          </p:nvCxnSpPr>
          <p:spPr>
            <a:xfrm>
              <a:off x="11381611" y="285722"/>
              <a:ext cx="0" cy="1524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49">
            <a:extLst>
              <a:ext uri="{FF2B5EF4-FFF2-40B4-BE49-F238E27FC236}">
                <a16:creationId xmlns:a16="http://schemas.microsoft.com/office/drawing/2014/main" id="{278ACC3A-BF16-3F8D-2794-76B1C24D418A}"/>
              </a:ext>
            </a:extLst>
          </p:cNvPr>
          <p:cNvSpPr txBox="1"/>
          <p:nvPr/>
        </p:nvSpPr>
        <p:spPr>
          <a:xfrm>
            <a:off x="3398441" y="2218074"/>
            <a:ext cx="2268000" cy="4032000"/>
          </a:xfrm>
          <a:prstGeom prst="rect">
            <a:avLst/>
          </a:prstGeom>
          <a:noFill/>
          <a:ln w="19050">
            <a:solidFill>
              <a:srgbClr val="89BA17"/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0529BD94-7AEE-A415-8D72-5DA74979C23F}"/>
              </a:ext>
            </a:extLst>
          </p:cNvPr>
          <p:cNvSpPr txBox="1"/>
          <p:nvPr/>
        </p:nvSpPr>
        <p:spPr>
          <a:xfrm>
            <a:off x="3400272" y="3023075"/>
            <a:ext cx="22402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sz="1400" b="1" dirty="0">
                <a:latin typeface="Segoe"/>
              </a:rPr>
              <a:t>MATERIALITÀ D’IMPATTO</a:t>
            </a:r>
          </a:p>
          <a:p>
            <a:pPr algn="ctr">
              <a:spcBef>
                <a:spcPts val="600"/>
              </a:spcBef>
            </a:pPr>
            <a:endParaRPr lang="it-IT" sz="1400" b="1" dirty="0">
              <a:latin typeface="Segoe"/>
            </a:endParaRPr>
          </a:p>
          <a:p>
            <a:pPr algn="ctr">
              <a:spcBef>
                <a:spcPts val="600"/>
              </a:spcBef>
            </a:pPr>
            <a:r>
              <a:rPr lang="it-IT" sz="1400" dirty="0">
                <a:latin typeface="Segoe"/>
                <a:sym typeface="Fira Sans Extra Condensed Medium"/>
              </a:rPr>
              <a:t>Valutazione degli impatti dell’azienda su persone e ambiente</a:t>
            </a:r>
          </a:p>
          <a:p>
            <a:pPr algn="ctr">
              <a:spcBef>
                <a:spcPts val="600"/>
              </a:spcBef>
            </a:pPr>
            <a:endParaRPr lang="it-IT" sz="1400" dirty="0">
              <a:latin typeface="Segoe"/>
            </a:endParaRPr>
          </a:p>
          <a:p>
            <a:pPr algn="ctr"/>
            <a:r>
              <a:rPr lang="it-IT" sz="1400" dirty="0">
                <a:latin typeface="Segoe"/>
              </a:rPr>
              <a:t>Associazione </a:t>
            </a:r>
          </a:p>
          <a:p>
            <a:pPr algn="ctr"/>
            <a:r>
              <a:rPr lang="it-IT" sz="1400" dirty="0">
                <a:latin typeface="Segoe"/>
              </a:rPr>
              <a:t>di ciascun </a:t>
            </a:r>
            <a:r>
              <a:rPr lang="it-IT" sz="1400" b="1" dirty="0">
                <a:latin typeface="Segoe"/>
              </a:rPr>
              <a:t>impatto</a:t>
            </a:r>
            <a:r>
              <a:rPr lang="it-IT" sz="1400" dirty="0">
                <a:latin typeface="Segoe"/>
              </a:rPr>
              <a:t> al relativo tema ESRS</a:t>
            </a:r>
          </a:p>
        </p:txBody>
      </p:sp>
      <p:sp>
        <p:nvSpPr>
          <p:cNvPr id="10" name="Google Shape;2402;p43">
            <a:extLst>
              <a:ext uri="{FF2B5EF4-FFF2-40B4-BE49-F238E27FC236}">
                <a16:creationId xmlns:a16="http://schemas.microsoft.com/office/drawing/2014/main" id="{1AD372FA-5E44-2D43-8086-0BC690DE6C9C}"/>
              </a:ext>
            </a:extLst>
          </p:cNvPr>
          <p:cNvSpPr/>
          <p:nvPr/>
        </p:nvSpPr>
        <p:spPr>
          <a:xfrm>
            <a:off x="2141623" y="1828800"/>
            <a:ext cx="985116" cy="354067"/>
          </a:xfrm>
          <a:prstGeom prst="chevron">
            <a:avLst/>
          </a:prstGeom>
          <a:solidFill>
            <a:srgbClr val="9CC53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 defTabSz="457200"/>
            <a:r>
              <a:rPr lang="en" sz="120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  <a:sym typeface="Fira Sans Extra Condensed Medium"/>
              </a:rPr>
              <a:t>2023</a:t>
            </a:r>
            <a:endParaRPr sz="1200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  <a:sym typeface="Fira Sans Extra Condensed Medium"/>
            </a:endParaRPr>
          </a:p>
        </p:txBody>
      </p:sp>
      <p:sp>
        <p:nvSpPr>
          <p:cNvPr id="18" name="Google Shape;2402;p43">
            <a:extLst>
              <a:ext uri="{FF2B5EF4-FFF2-40B4-BE49-F238E27FC236}">
                <a16:creationId xmlns:a16="http://schemas.microsoft.com/office/drawing/2014/main" id="{1EFFC154-2BE3-87A6-EF6A-71B2422B8059}"/>
              </a:ext>
            </a:extLst>
          </p:cNvPr>
          <p:cNvSpPr/>
          <p:nvPr/>
        </p:nvSpPr>
        <p:spPr>
          <a:xfrm>
            <a:off x="3381577" y="1828800"/>
            <a:ext cx="1404000" cy="354067"/>
          </a:xfrm>
          <a:prstGeom prst="chevron">
            <a:avLst/>
          </a:prstGeom>
          <a:solidFill>
            <a:srgbClr val="558ED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 defTabSz="457200"/>
            <a:r>
              <a:rPr lang="en" sz="120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  <a:sym typeface="Fira Sans Extra Condensed Medium"/>
              </a:rPr>
              <a:t>REPORTING</a:t>
            </a:r>
            <a:endParaRPr sz="1200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  <a:sym typeface="Fira Sans Extra Condensed Medium"/>
            </a:endParaRPr>
          </a:p>
        </p:txBody>
      </p:sp>
      <p:sp>
        <p:nvSpPr>
          <p:cNvPr id="19" name="Google Shape;2402;p43">
            <a:extLst>
              <a:ext uri="{FF2B5EF4-FFF2-40B4-BE49-F238E27FC236}">
                <a16:creationId xmlns:a16="http://schemas.microsoft.com/office/drawing/2014/main" id="{280E023F-D649-0406-9564-ECED007F918A}"/>
              </a:ext>
            </a:extLst>
          </p:cNvPr>
          <p:cNvSpPr/>
          <p:nvPr/>
        </p:nvSpPr>
        <p:spPr>
          <a:xfrm>
            <a:off x="4660538" y="1828800"/>
            <a:ext cx="6895239" cy="354067"/>
          </a:xfrm>
          <a:prstGeom prst="chevron">
            <a:avLst/>
          </a:prstGeom>
          <a:solidFill>
            <a:srgbClr val="558ED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 defTabSz="457200"/>
            <a:r>
              <a:rPr lang="en" sz="120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  <a:sym typeface="Fira Sans Extra Condensed Medium"/>
              </a:rPr>
              <a:t>2024</a:t>
            </a:r>
            <a:endParaRPr sz="1200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  <a:sym typeface="Fira Sans Extra Condensed Medium"/>
            </a:endParaRPr>
          </a:p>
        </p:txBody>
      </p:sp>
      <p:pic>
        <p:nvPicPr>
          <p:cNvPr id="20" name="Picture 16">
            <a:extLst>
              <a:ext uri="{FF2B5EF4-FFF2-40B4-BE49-F238E27FC236}">
                <a16:creationId xmlns:a16="http://schemas.microsoft.com/office/drawing/2014/main" id="{DCFC6148-8C7B-F324-CA58-7712C4D51E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2306" y="2290220"/>
            <a:ext cx="1842669" cy="1836682"/>
          </a:xfrm>
          <a:prstGeom prst="rect">
            <a:avLst/>
          </a:prstGeom>
        </p:spPr>
      </p:pic>
      <p:sp>
        <p:nvSpPr>
          <p:cNvPr id="21" name="TextBox 49">
            <a:extLst>
              <a:ext uri="{FF2B5EF4-FFF2-40B4-BE49-F238E27FC236}">
                <a16:creationId xmlns:a16="http://schemas.microsoft.com/office/drawing/2014/main" id="{F43FCF43-58B4-A75D-AE09-6BFFA1F11A2B}"/>
              </a:ext>
            </a:extLst>
          </p:cNvPr>
          <p:cNvSpPr txBox="1"/>
          <p:nvPr/>
        </p:nvSpPr>
        <p:spPr>
          <a:xfrm>
            <a:off x="6325156" y="2226535"/>
            <a:ext cx="2264078" cy="4032000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08B5E0AF-3AD1-5D94-C53D-D8B182853A05}"/>
              </a:ext>
            </a:extLst>
          </p:cNvPr>
          <p:cNvSpPr txBox="1"/>
          <p:nvPr/>
        </p:nvSpPr>
        <p:spPr>
          <a:xfrm>
            <a:off x="6389907" y="3031939"/>
            <a:ext cx="21141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sz="1400" b="1" dirty="0">
                <a:latin typeface="Segoe"/>
              </a:rPr>
              <a:t>MATERIALITÀ FINANZIARIA</a:t>
            </a:r>
          </a:p>
          <a:p>
            <a:pPr algn="ctr">
              <a:spcBef>
                <a:spcPts val="600"/>
              </a:spcBef>
            </a:pPr>
            <a:endParaRPr lang="it-IT" sz="1400" b="1" dirty="0">
              <a:latin typeface="Segoe"/>
            </a:endParaRPr>
          </a:p>
          <a:p>
            <a:pPr algn="ctr">
              <a:spcBef>
                <a:spcPts val="600"/>
              </a:spcBef>
            </a:pPr>
            <a:r>
              <a:rPr lang="it-IT" sz="1400" dirty="0">
                <a:latin typeface="Segoe"/>
                <a:sym typeface="Fira Sans Extra Condensed Medium"/>
              </a:rPr>
              <a:t>Valutazione di rischi e opportunità relative a questioni di sostenibilità </a:t>
            </a:r>
          </a:p>
          <a:p>
            <a:pPr algn="ctr">
              <a:spcBef>
                <a:spcPts val="600"/>
              </a:spcBef>
            </a:pPr>
            <a:endParaRPr lang="it-IT" sz="1400" b="1" dirty="0">
              <a:latin typeface="Segoe"/>
              <a:sym typeface="Fira Sans Extra Condensed Medium"/>
            </a:endParaRPr>
          </a:p>
          <a:p>
            <a:pPr algn="ctr">
              <a:spcBef>
                <a:spcPts val="600"/>
              </a:spcBef>
            </a:pPr>
            <a:r>
              <a:rPr lang="it-IT" sz="1400" b="1" dirty="0">
                <a:latin typeface="Segoe"/>
              </a:rPr>
              <a:t>Rischi e opportunità </a:t>
            </a:r>
            <a:r>
              <a:rPr lang="it-IT" sz="1400" dirty="0">
                <a:latin typeface="Segoe"/>
              </a:rPr>
              <a:t>sono associati al</a:t>
            </a:r>
          </a:p>
          <a:p>
            <a:pPr algn="ctr"/>
            <a:r>
              <a:rPr lang="it-IT" sz="1400" dirty="0">
                <a:latin typeface="Segoe"/>
              </a:rPr>
              <a:t> specifici temi ESRS</a:t>
            </a:r>
            <a:endParaRPr lang="en-AU" sz="1400" b="1" dirty="0">
              <a:latin typeface="Segoe"/>
            </a:endParaRP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6B9C92F2-1780-99B2-CD8E-2BBBE40FEECE}"/>
              </a:ext>
            </a:extLst>
          </p:cNvPr>
          <p:cNvSpPr txBox="1"/>
          <p:nvPr/>
        </p:nvSpPr>
        <p:spPr>
          <a:xfrm>
            <a:off x="9259858" y="5201271"/>
            <a:ext cx="279491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AU" sz="1200" dirty="0" err="1">
                <a:latin typeface="Segoe"/>
              </a:rPr>
              <a:t>Inclusa</a:t>
            </a:r>
            <a:r>
              <a:rPr lang="en-AU" sz="1200" dirty="0">
                <a:latin typeface="Segoe"/>
              </a:rPr>
              <a:t> </a:t>
            </a:r>
            <a:r>
              <a:rPr lang="en-AU" sz="1200" dirty="0" err="1">
                <a:latin typeface="Segoe"/>
              </a:rPr>
              <a:t>nella</a:t>
            </a:r>
            <a:endParaRPr lang="en-AU" sz="1200" dirty="0">
              <a:latin typeface="Segoe"/>
            </a:endParaRPr>
          </a:p>
          <a:p>
            <a:pPr algn="ctr">
              <a:spcBef>
                <a:spcPts val="600"/>
              </a:spcBef>
            </a:pPr>
            <a:r>
              <a:rPr lang="en-AU" sz="1100" b="1" cap="all" dirty="0">
                <a:solidFill>
                  <a:srgbClr val="43434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RELAZIONE SULLA GESTIONE</a:t>
            </a:r>
            <a:br>
              <a:rPr lang="en-AU" sz="1100" cap="all" dirty="0">
                <a:solidFill>
                  <a:srgbClr val="43434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AU" sz="1600" b="1" cap="all" dirty="0">
                <a:solidFill>
                  <a:srgbClr val="43434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2024</a:t>
            </a:r>
            <a:endParaRPr lang="en-AU" sz="1100" b="1" cap="all" dirty="0">
              <a:solidFill>
                <a:srgbClr val="434343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A0D7C29C-176D-7AC8-7A23-0B8861207EF1}"/>
              </a:ext>
            </a:extLst>
          </p:cNvPr>
          <p:cNvSpPr txBox="1"/>
          <p:nvPr/>
        </p:nvSpPr>
        <p:spPr>
          <a:xfrm>
            <a:off x="5747910" y="4128206"/>
            <a:ext cx="56788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AU" sz="3200" b="1" dirty="0">
                <a:latin typeface="Segoe"/>
              </a:rPr>
              <a:t>+</a:t>
            </a:r>
          </a:p>
        </p:txBody>
      </p:sp>
      <p:sp>
        <p:nvSpPr>
          <p:cNvPr id="25" name="Parentesi graffa chiusa 24">
            <a:extLst>
              <a:ext uri="{FF2B5EF4-FFF2-40B4-BE49-F238E27FC236}">
                <a16:creationId xmlns:a16="http://schemas.microsoft.com/office/drawing/2014/main" id="{24FB4528-C5ED-5183-9E89-F3B660C5099F}"/>
              </a:ext>
            </a:extLst>
          </p:cNvPr>
          <p:cNvSpPr/>
          <p:nvPr/>
        </p:nvSpPr>
        <p:spPr>
          <a:xfrm>
            <a:off x="8898316" y="2326554"/>
            <a:ext cx="674462" cy="4021593"/>
          </a:xfrm>
          <a:prstGeom prst="rightBrace">
            <a:avLst>
              <a:gd name="adj1" fmla="val 584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Parentesi graffa chiusa 25">
            <a:extLst>
              <a:ext uri="{FF2B5EF4-FFF2-40B4-BE49-F238E27FC236}">
                <a16:creationId xmlns:a16="http://schemas.microsoft.com/office/drawing/2014/main" id="{3EC102AC-4BB2-0B8D-35BA-479BBC252834}"/>
              </a:ext>
            </a:extLst>
          </p:cNvPr>
          <p:cNvSpPr/>
          <p:nvPr/>
        </p:nvSpPr>
        <p:spPr>
          <a:xfrm>
            <a:off x="8973736" y="2316147"/>
            <a:ext cx="674462" cy="4021593"/>
          </a:xfrm>
          <a:prstGeom prst="rightBrace">
            <a:avLst>
              <a:gd name="adj1" fmla="val 58477"/>
              <a:gd name="adj2" fmla="val 50000"/>
            </a:avLst>
          </a:prstGeom>
          <a:ln>
            <a:solidFill>
              <a:srgbClr val="89BA1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TextBox 49">
            <a:extLst>
              <a:ext uri="{FF2B5EF4-FFF2-40B4-BE49-F238E27FC236}">
                <a16:creationId xmlns:a16="http://schemas.microsoft.com/office/drawing/2014/main" id="{A2B6B254-779A-7351-8AEB-EE0541800E74}"/>
              </a:ext>
            </a:extLst>
          </p:cNvPr>
          <p:cNvSpPr txBox="1"/>
          <p:nvPr/>
        </p:nvSpPr>
        <p:spPr>
          <a:xfrm>
            <a:off x="9629659" y="3928207"/>
            <a:ext cx="2055311" cy="1031051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100" b="1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1100" b="1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DICHIARAZIONE SULLA SOSTENIBILITA’</a:t>
            </a:r>
            <a:endParaRPr kumimoji="0" lang="en-AU" sz="1100" b="0" i="0" u="none" strike="noStrike" kern="120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2800" b="0" i="0" u="none" strike="noStrike" kern="120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2024</a:t>
            </a:r>
          </a:p>
        </p:txBody>
      </p:sp>
      <p:cxnSp>
        <p:nvCxnSpPr>
          <p:cNvPr id="28" name="Connettore 2 27">
            <a:extLst>
              <a:ext uri="{FF2B5EF4-FFF2-40B4-BE49-F238E27FC236}">
                <a16:creationId xmlns:a16="http://schemas.microsoft.com/office/drawing/2014/main" id="{5760325B-AF7C-D992-4791-99BDB154CFFC}"/>
              </a:ext>
            </a:extLst>
          </p:cNvPr>
          <p:cNvCxnSpPr>
            <a:cxnSpLocks/>
          </p:cNvCxnSpPr>
          <p:nvPr/>
        </p:nvCxnSpPr>
        <p:spPr>
          <a:xfrm>
            <a:off x="10657315" y="4889215"/>
            <a:ext cx="0" cy="312056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ttangolo 28">
            <a:extLst>
              <a:ext uri="{FF2B5EF4-FFF2-40B4-BE49-F238E27FC236}">
                <a16:creationId xmlns:a16="http://schemas.microsoft.com/office/drawing/2014/main" id="{B0A3EA63-06E3-D596-329A-028A39993B20}"/>
              </a:ext>
            </a:extLst>
          </p:cNvPr>
          <p:cNvSpPr/>
          <p:nvPr/>
        </p:nvSpPr>
        <p:spPr>
          <a:xfrm>
            <a:off x="4955794" y="5987921"/>
            <a:ext cx="2479790" cy="6001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it-IT" sz="1200" b="1" dirty="0">
                <a:solidFill>
                  <a:sysClr val="windowText" lastClr="000000"/>
                </a:solidFill>
              </a:rPr>
              <a:t>Individuazione dei temi rilevanti </a:t>
            </a:r>
          </a:p>
          <a:p>
            <a:pPr algn="ctr">
              <a:spcBef>
                <a:spcPts val="600"/>
              </a:spcBef>
            </a:pPr>
            <a:r>
              <a:rPr lang="it-IT" sz="1200" b="1" dirty="0">
                <a:solidFill>
                  <a:sysClr val="windowText" lastClr="000000"/>
                </a:solidFill>
              </a:rPr>
              <a:t>(per l’azienda)</a:t>
            </a:r>
            <a:endParaRPr lang="en-AU" sz="12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Figura a mano libera: forma 29">
            <a:extLst>
              <a:ext uri="{FF2B5EF4-FFF2-40B4-BE49-F238E27FC236}">
                <a16:creationId xmlns:a16="http://schemas.microsoft.com/office/drawing/2014/main" id="{7F6F5295-7D15-DA9D-4564-FCB327267372}"/>
              </a:ext>
            </a:extLst>
          </p:cNvPr>
          <p:cNvSpPr/>
          <p:nvPr/>
        </p:nvSpPr>
        <p:spPr>
          <a:xfrm flipV="1">
            <a:off x="4395024" y="5501695"/>
            <a:ext cx="532676" cy="707949"/>
          </a:xfrm>
          <a:custGeom>
            <a:avLst/>
            <a:gdLst>
              <a:gd name="connsiteX0" fmla="*/ 0 w 603681"/>
              <a:gd name="connsiteY0" fmla="*/ 310719 h 310719"/>
              <a:gd name="connsiteX1" fmla="*/ 230819 w 603681"/>
              <a:gd name="connsiteY1" fmla="*/ 71022 h 310719"/>
              <a:gd name="connsiteX2" fmla="*/ 603681 w 603681"/>
              <a:gd name="connsiteY2" fmla="*/ 0 h 310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3681" h="310719">
                <a:moveTo>
                  <a:pt x="0" y="310719"/>
                </a:moveTo>
                <a:cubicBezTo>
                  <a:pt x="65103" y="216763"/>
                  <a:pt x="130206" y="122808"/>
                  <a:pt x="230819" y="71022"/>
                </a:cubicBezTo>
                <a:cubicBezTo>
                  <a:pt x="331432" y="19236"/>
                  <a:pt x="467556" y="9618"/>
                  <a:pt x="603681" y="0"/>
                </a:cubicBezTo>
              </a:path>
            </a:pathLst>
          </a:custGeom>
          <a:ln w="1905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Figura a mano libera: forma 30">
            <a:extLst>
              <a:ext uri="{FF2B5EF4-FFF2-40B4-BE49-F238E27FC236}">
                <a16:creationId xmlns:a16="http://schemas.microsoft.com/office/drawing/2014/main" id="{DC1DBB62-0519-BDC7-1656-6F0FD7D3A587}"/>
              </a:ext>
            </a:extLst>
          </p:cNvPr>
          <p:cNvSpPr/>
          <p:nvPr/>
        </p:nvSpPr>
        <p:spPr>
          <a:xfrm flipH="1" flipV="1">
            <a:off x="7463677" y="5609479"/>
            <a:ext cx="356408" cy="600165"/>
          </a:xfrm>
          <a:custGeom>
            <a:avLst/>
            <a:gdLst>
              <a:gd name="connsiteX0" fmla="*/ 0 w 603681"/>
              <a:gd name="connsiteY0" fmla="*/ 310719 h 310719"/>
              <a:gd name="connsiteX1" fmla="*/ 230819 w 603681"/>
              <a:gd name="connsiteY1" fmla="*/ 71022 h 310719"/>
              <a:gd name="connsiteX2" fmla="*/ 603681 w 603681"/>
              <a:gd name="connsiteY2" fmla="*/ 0 h 310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3681" h="310719">
                <a:moveTo>
                  <a:pt x="0" y="310719"/>
                </a:moveTo>
                <a:cubicBezTo>
                  <a:pt x="65103" y="216763"/>
                  <a:pt x="130206" y="122808"/>
                  <a:pt x="230819" y="71022"/>
                </a:cubicBezTo>
                <a:cubicBezTo>
                  <a:pt x="331432" y="19236"/>
                  <a:pt x="467556" y="9618"/>
                  <a:pt x="603681" y="0"/>
                </a:cubicBezTo>
              </a:path>
            </a:pathLst>
          </a:custGeom>
          <a:ln w="1905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2" name="Connettore diritto 31">
            <a:extLst>
              <a:ext uri="{FF2B5EF4-FFF2-40B4-BE49-F238E27FC236}">
                <a16:creationId xmlns:a16="http://schemas.microsoft.com/office/drawing/2014/main" id="{45E180F9-DB44-EB4A-C6B6-E1EFF9ED9B7F}"/>
              </a:ext>
            </a:extLst>
          </p:cNvPr>
          <p:cNvCxnSpPr>
            <a:cxnSpLocks/>
          </p:cNvCxnSpPr>
          <p:nvPr/>
        </p:nvCxnSpPr>
        <p:spPr>
          <a:xfrm>
            <a:off x="3828557" y="5444548"/>
            <a:ext cx="1432943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3" name="Connettore diritto 32">
            <a:extLst>
              <a:ext uri="{FF2B5EF4-FFF2-40B4-BE49-F238E27FC236}">
                <a16:creationId xmlns:a16="http://schemas.microsoft.com/office/drawing/2014/main" id="{DE91D6A5-3B78-863C-AD14-EA5D01C9C7BF}"/>
              </a:ext>
            </a:extLst>
          </p:cNvPr>
          <p:cNvCxnSpPr>
            <a:cxnSpLocks/>
          </p:cNvCxnSpPr>
          <p:nvPr/>
        </p:nvCxnSpPr>
        <p:spPr>
          <a:xfrm>
            <a:off x="6803427" y="5521319"/>
            <a:ext cx="1347349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" name="Connettore diritto 33">
            <a:extLst>
              <a:ext uri="{FF2B5EF4-FFF2-40B4-BE49-F238E27FC236}">
                <a16:creationId xmlns:a16="http://schemas.microsoft.com/office/drawing/2014/main" id="{8678E48A-4BC6-3ECD-E8B7-39585519F4EB}"/>
              </a:ext>
            </a:extLst>
          </p:cNvPr>
          <p:cNvCxnSpPr/>
          <p:nvPr/>
        </p:nvCxnSpPr>
        <p:spPr>
          <a:xfrm>
            <a:off x="3256502" y="1680897"/>
            <a:ext cx="0" cy="4933950"/>
          </a:xfrm>
          <a:prstGeom prst="line">
            <a:avLst/>
          </a:prstGeom>
          <a:ln w="19050"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59366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21" grpId="0" animBg="1"/>
      <p:bldP spid="22" grpId="0"/>
      <p:bldP spid="23" grpId="0"/>
      <p:bldP spid="24" grpId="0"/>
      <p:bldP spid="25" grpId="0" animBg="1"/>
      <p:bldP spid="26" grpId="0" animBg="1"/>
      <p:bldP spid="27" grpId="0"/>
      <p:bldP spid="29" grpId="0" animBg="1"/>
      <p:bldP spid="30" grpId="0" animBg="1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200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OPERTI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repuscolo">
      <a:maj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PER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repuscolo">
      <a:maj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APER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repuscolo">
      <a:maj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mplate PPT Buzzi S.p.A_" id="{0C98C5F1-98CC-48E3-AABD-991CEEABC204}" vid="{83D2767B-2702-4759-B0C8-1F8C41CACA2F}"/>
    </a:ext>
  </a:extLst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1892</TotalTime>
  <Words>523</Words>
  <Application>Microsoft Office PowerPoint</Application>
  <PresentationFormat>Widescreen</PresentationFormat>
  <Paragraphs>179</Paragraphs>
  <Slides>10</Slides>
  <Notes>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4</vt:i4>
      </vt:variant>
      <vt:variant>
        <vt:lpstr>Titoli diapositive</vt:lpstr>
      </vt:variant>
      <vt:variant>
        <vt:i4>10</vt:i4>
      </vt:variant>
    </vt:vector>
  </HeadingPairs>
  <TitlesOfParts>
    <vt:vector size="21" baseType="lpstr">
      <vt:lpstr>Arial</vt:lpstr>
      <vt:lpstr>Calibri</vt:lpstr>
      <vt:lpstr>Corbel</vt:lpstr>
      <vt:lpstr>EUAlbertina</vt:lpstr>
      <vt:lpstr>Lucida Grande</vt:lpstr>
      <vt:lpstr>Segoe</vt:lpstr>
      <vt:lpstr>Segoe UI</vt:lpstr>
      <vt:lpstr>COPERTINA</vt:lpstr>
      <vt:lpstr>APERTURA</vt:lpstr>
      <vt:lpstr>1_APERTURA</vt:lpstr>
      <vt:lpstr>RETRO</vt:lpstr>
      <vt:lpstr>LA TRANSIZIONE VERSO LA CSRD DA PARTE DEI SOGGETTI OBBLIGATI ALLA DNF Appunti operativi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Buzzi Unicem S.p.A.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Paola Critelli</dc:creator>
  <cp:lastModifiedBy>Annalisa Pavese</cp:lastModifiedBy>
  <cp:revision>50</cp:revision>
  <dcterms:created xsi:type="dcterms:W3CDTF">2023-11-17T11:48:41Z</dcterms:created>
  <dcterms:modified xsi:type="dcterms:W3CDTF">2024-05-17T07:59:32Z</dcterms:modified>
</cp:coreProperties>
</file>