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8"/>
  </p:notesMasterIdLst>
  <p:sldIdLst>
    <p:sldId id="262" r:id="rId2"/>
    <p:sldId id="266" r:id="rId3"/>
    <p:sldId id="265" r:id="rId4"/>
    <p:sldId id="264" r:id="rId5"/>
    <p:sldId id="260" r:id="rId6"/>
    <p:sldId id="267" r:id="rId7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DB5AC"/>
    <a:srgbClr val="9D1D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B264CF1-84A8-412C-A603-3E66FCD0F081}" v="297" dt="2023-07-19T13:53:40.83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7"/>
    <p:restoredTop sz="94694"/>
  </p:normalViewPr>
  <p:slideViewPr>
    <p:cSldViewPr snapToGrid="0">
      <p:cViewPr varScale="1">
        <p:scale>
          <a:sx n="59" d="100"/>
          <a:sy n="59" d="100"/>
        </p:scale>
        <p:origin x="940" y="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rocellaria Pervinca" userId="6c3ea3cb-1a5c-43e8-aed9-306c91dd7d1b" providerId="ADAL" clId="{DB264CF1-84A8-412C-A603-3E66FCD0F081}"/>
    <pc:docChg chg="undo custSel delSld modSld">
      <pc:chgData name="Procellaria Pervinca" userId="6c3ea3cb-1a5c-43e8-aed9-306c91dd7d1b" providerId="ADAL" clId="{DB264CF1-84A8-412C-A603-3E66FCD0F081}" dt="2023-07-19T14:34:16.055" v="424" actId="14100"/>
      <pc:docMkLst>
        <pc:docMk/>
      </pc:docMkLst>
      <pc:sldChg chg="addSp modSp mod">
        <pc:chgData name="Procellaria Pervinca" userId="6c3ea3cb-1a5c-43e8-aed9-306c91dd7d1b" providerId="ADAL" clId="{DB264CF1-84A8-412C-A603-3E66FCD0F081}" dt="2023-07-19T14:04:29.166" v="347" actId="20577"/>
        <pc:sldMkLst>
          <pc:docMk/>
          <pc:sldMk cId="2913084118" sldId="262"/>
        </pc:sldMkLst>
        <pc:spChg chg="add mod">
          <ac:chgData name="Procellaria Pervinca" userId="6c3ea3cb-1a5c-43e8-aed9-306c91dd7d1b" providerId="ADAL" clId="{DB264CF1-84A8-412C-A603-3E66FCD0F081}" dt="2023-07-19T14:04:29.166" v="347" actId="20577"/>
          <ac:spMkLst>
            <pc:docMk/>
            <pc:sldMk cId="2913084118" sldId="262"/>
            <ac:spMk id="3" creationId="{BDCA8D87-D668-7854-67CE-82A9FFE1E561}"/>
          </ac:spMkLst>
        </pc:spChg>
        <pc:spChg chg="mod">
          <ac:chgData name="Procellaria Pervinca" userId="6c3ea3cb-1a5c-43e8-aed9-306c91dd7d1b" providerId="ADAL" clId="{DB264CF1-84A8-412C-A603-3E66FCD0F081}" dt="2023-07-19T12:59:10.881" v="27" actId="20577"/>
          <ac:spMkLst>
            <pc:docMk/>
            <pc:sldMk cId="2913084118" sldId="262"/>
            <ac:spMk id="7" creationId="{EA93E0FF-A27A-F0DE-E26E-743AB10AAC42}"/>
          </ac:spMkLst>
        </pc:spChg>
      </pc:sldChg>
      <pc:sldChg chg="modSp del mod">
        <pc:chgData name="Procellaria Pervinca" userId="6c3ea3cb-1a5c-43e8-aed9-306c91dd7d1b" providerId="ADAL" clId="{DB264CF1-84A8-412C-A603-3E66FCD0F081}" dt="2023-07-19T12:59:56.322" v="33" actId="2696"/>
        <pc:sldMkLst>
          <pc:docMk/>
          <pc:sldMk cId="2388801380" sldId="263"/>
        </pc:sldMkLst>
        <pc:spChg chg="mod">
          <ac:chgData name="Procellaria Pervinca" userId="6c3ea3cb-1a5c-43e8-aed9-306c91dd7d1b" providerId="ADAL" clId="{DB264CF1-84A8-412C-A603-3E66FCD0F081}" dt="2023-07-19T12:58:57.794" v="26" actId="21"/>
          <ac:spMkLst>
            <pc:docMk/>
            <pc:sldMk cId="2388801380" sldId="263"/>
            <ac:spMk id="14" creationId="{C03DEC4D-4C9E-B029-6CD5-E40A7B536C93}"/>
          </ac:spMkLst>
        </pc:spChg>
      </pc:sldChg>
      <pc:sldChg chg="modSp">
        <pc:chgData name="Procellaria Pervinca" userId="6c3ea3cb-1a5c-43e8-aed9-306c91dd7d1b" providerId="ADAL" clId="{DB264CF1-84A8-412C-A603-3E66FCD0F081}" dt="2023-07-19T13:53:40.835" v="328" actId="20577"/>
        <pc:sldMkLst>
          <pc:docMk/>
          <pc:sldMk cId="1137857437" sldId="265"/>
        </pc:sldMkLst>
        <pc:spChg chg="mod">
          <ac:chgData name="Procellaria Pervinca" userId="6c3ea3cb-1a5c-43e8-aed9-306c91dd7d1b" providerId="ADAL" clId="{DB264CF1-84A8-412C-A603-3E66FCD0F081}" dt="2023-07-19T13:53:40.835" v="328" actId="20577"/>
          <ac:spMkLst>
            <pc:docMk/>
            <pc:sldMk cId="1137857437" sldId="265"/>
            <ac:spMk id="14" creationId="{C03DEC4D-4C9E-B029-6CD5-E40A7B536C93}"/>
          </ac:spMkLst>
        </pc:spChg>
      </pc:sldChg>
      <pc:sldChg chg="addSp modSp mod">
        <pc:chgData name="Procellaria Pervinca" userId="6c3ea3cb-1a5c-43e8-aed9-306c91dd7d1b" providerId="ADAL" clId="{DB264CF1-84A8-412C-A603-3E66FCD0F081}" dt="2023-07-19T14:34:16.055" v="424" actId="14100"/>
        <pc:sldMkLst>
          <pc:docMk/>
          <pc:sldMk cId="1881956534" sldId="266"/>
        </pc:sldMkLst>
        <pc:spChg chg="mod">
          <ac:chgData name="Procellaria Pervinca" userId="6c3ea3cb-1a5c-43e8-aed9-306c91dd7d1b" providerId="ADAL" clId="{DB264CF1-84A8-412C-A603-3E66FCD0F081}" dt="2023-07-19T14:32:06.680" v="396" actId="20577"/>
          <ac:spMkLst>
            <pc:docMk/>
            <pc:sldMk cId="1881956534" sldId="266"/>
            <ac:spMk id="14" creationId="{C03DEC4D-4C9E-B029-6CD5-E40A7B536C93}"/>
          </ac:spMkLst>
        </pc:spChg>
        <pc:picChg chg="add mod ord">
          <ac:chgData name="Procellaria Pervinca" userId="6c3ea3cb-1a5c-43e8-aed9-306c91dd7d1b" providerId="ADAL" clId="{DB264CF1-84A8-412C-A603-3E66FCD0F081}" dt="2023-07-19T14:32:17.193" v="397" actId="14100"/>
          <ac:picMkLst>
            <pc:docMk/>
            <pc:sldMk cId="1881956534" sldId="266"/>
            <ac:picMk id="5" creationId="{B91527BF-EFB6-A88E-63EE-1A4832C3A70F}"/>
          </ac:picMkLst>
        </pc:picChg>
        <pc:picChg chg="add mod">
          <ac:chgData name="Procellaria Pervinca" userId="6c3ea3cb-1a5c-43e8-aed9-306c91dd7d1b" providerId="ADAL" clId="{DB264CF1-84A8-412C-A603-3E66FCD0F081}" dt="2023-07-19T14:33:05.251" v="411" actId="1037"/>
          <ac:picMkLst>
            <pc:docMk/>
            <pc:sldMk cId="1881956534" sldId="266"/>
            <ac:picMk id="8" creationId="{C50D2C60-3026-46F9-5BCF-5865FA75F62E}"/>
          </ac:picMkLst>
        </pc:picChg>
        <pc:picChg chg="add mod">
          <ac:chgData name="Procellaria Pervinca" userId="6c3ea3cb-1a5c-43e8-aed9-306c91dd7d1b" providerId="ADAL" clId="{DB264CF1-84A8-412C-A603-3E66FCD0F081}" dt="2023-07-19T14:34:16.055" v="424" actId="14100"/>
          <ac:picMkLst>
            <pc:docMk/>
            <pc:sldMk cId="1881956534" sldId="266"/>
            <ac:picMk id="10" creationId="{F730CD57-507E-8714-8C23-067E52E68E07}"/>
          </ac:picMkLst>
        </pc:picChg>
      </pc:sldChg>
      <pc:sldChg chg="modSp mod">
        <pc:chgData name="Procellaria Pervinca" userId="6c3ea3cb-1a5c-43e8-aed9-306c91dd7d1b" providerId="ADAL" clId="{DB264CF1-84A8-412C-A603-3E66FCD0F081}" dt="2023-07-19T13:57:45.041" v="337" actId="20577"/>
        <pc:sldMkLst>
          <pc:docMk/>
          <pc:sldMk cId="2556512769" sldId="267"/>
        </pc:sldMkLst>
        <pc:spChg chg="mod">
          <ac:chgData name="Procellaria Pervinca" userId="6c3ea3cb-1a5c-43e8-aed9-306c91dd7d1b" providerId="ADAL" clId="{DB264CF1-84A8-412C-A603-3E66FCD0F081}" dt="2023-07-18T13:28:49.190" v="25" actId="20577"/>
          <ac:spMkLst>
            <pc:docMk/>
            <pc:sldMk cId="2556512769" sldId="267"/>
            <ac:spMk id="5" creationId="{F783C562-41AB-52CA-B398-A4E239E0EB28}"/>
          </ac:spMkLst>
        </pc:spChg>
        <pc:spChg chg="mod">
          <ac:chgData name="Procellaria Pervinca" userId="6c3ea3cb-1a5c-43e8-aed9-306c91dd7d1b" providerId="ADAL" clId="{DB264CF1-84A8-412C-A603-3E66FCD0F081}" dt="2023-07-19T13:57:45.041" v="337" actId="20577"/>
          <ac:spMkLst>
            <pc:docMk/>
            <pc:sldMk cId="2556512769" sldId="267"/>
            <ac:spMk id="6" creationId="{E9B622B9-1D79-1F08-F935-8CC76B17476D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D1A64C-DB64-4E2B-A28F-72CAFDF72F58}" type="datetimeFigureOut">
              <a:rPr lang="it-IT" smtClean="0"/>
              <a:t>19/07/2023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FEE4F6-2382-4B90-ADFB-6FD399A81BA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783522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FEE4F6-2382-4B90-ADFB-6FD399A81BAB}" type="slidenum">
              <a:rPr lang="it-IT" smtClean="0"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288208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716F3B9-FBDC-422D-54B2-09EADC4C09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5F832B1C-B0D1-0B56-DA60-AB7835EA87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6F61DEF5-9143-2CA4-56B4-24B1F49680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7448F-F756-F64E-B179-270D74F41DDF}" type="datetimeFigureOut">
              <a:rPr lang="it-IT" smtClean="0"/>
              <a:t>19/07/2023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7BFCF91F-FE3F-FA6C-2796-3168CEF15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BBC9B20B-F3B5-6E93-3C9D-A0CC75956B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5AD1B-0AA2-F347-9A1B-E0D12981D02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515948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F0FD83B-82C4-635C-7B41-EEB961B526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C9FD9B20-85F4-4DEE-D852-E1B80AA3C1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F532E961-B677-3B83-FBA5-949D932A48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7448F-F756-F64E-B179-270D74F41DDF}" type="datetimeFigureOut">
              <a:rPr lang="it-IT" smtClean="0"/>
              <a:t>19/07/2023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11B2938C-5540-ED3A-C676-0F5FC9995A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D6305AF3-4AA1-3C2F-FE60-F6E27B25E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5AD1B-0AA2-F347-9A1B-E0D12981D02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68613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2BA37E2-85F8-BA8E-49D1-752ABA132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9062077A-D792-7F70-FE88-4F4899A163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B672738D-BA6E-3C0C-0E60-1936D8FB7D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7448F-F756-F64E-B179-270D74F41DDF}" type="datetimeFigureOut">
              <a:rPr lang="it-IT" smtClean="0"/>
              <a:t>19/07/2023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5BB400C3-FE0F-9B41-3A4B-3FB4732EE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86768747-74E8-B26D-174C-1831E5B897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5AD1B-0AA2-F347-9A1B-E0D12981D02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71548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DD06EC5-E052-BB38-645F-7CB8E2329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66354A3D-0D0C-E09A-0C4F-6FC18B46D96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BE8046B3-4B1D-AD58-B4D9-6F27254A5C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402BE87A-7C76-7F14-82CF-C3B8B4E24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7448F-F756-F64E-B179-270D74F41DDF}" type="datetimeFigureOut">
              <a:rPr lang="it-IT" smtClean="0"/>
              <a:t>19/07/2023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B5FA373F-E146-4476-D048-FA4D97098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0C4589DC-B70D-0A88-3C80-CFA5DBBE67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5AD1B-0AA2-F347-9A1B-E0D12981D02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937161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EAF17C4-E4DC-E857-2872-0FAA15C7B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0247D611-2655-C5FC-27B4-93B42137F1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DF336357-2624-FA74-6652-F9BF6461F5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EE93F99E-5215-C0ED-ADF6-E34B8E1D673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BF4502B0-0B78-660B-D54F-3FAB0661F8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3339F56F-5E5E-395F-09B4-7E2DFF0AD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7448F-F756-F64E-B179-270D74F41DDF}" type="datetimeFigureOut">
              <a:rPr lang="it-IT" smtClean="0"/>
              <a:t>19/07/2023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C8A5E25B-37CF-06B2-C26B-704206AF19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921CE4CA-C8AB-F62F-8346-A7C09EEB1C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5AD1B-0AA2-F347-9A1B-E0D12981D02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15384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D1BF32B-C5E2-C0D2-ABF7-800E6F058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DAD5FAF3-F15E-41A5-B1F9-0578D7350D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7448F-F756-F64E-B179-270D74F41DDF}" type="datetimeFigureOut">
              <a:rPr lang="it-IT" smtClean="0"/>
              <a:t>19/07/2023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6D5A1482-8C12-A833-6FE7-E919490207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04C1DE45-DB79-5D61-28F7-5405D1BCE6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5AD1B-0AA2-F347-9A1B-E0D12981D02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5978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F4E3BE34-CB06-A935-5602-B5EEC0E764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7448F-F756-F64E-B179-270D74F41DDF}" type="datetimeFigureOut">
              <a:rPr lang="it-IT" smtClean="0"/>
              <a:t>19/07/2023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0D4D8A18-A4C8-D025-75C2-F06AE209A4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BA6BA0D2-2961-5562-36F5-2C25958825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5AD1B-0AA2-F347-9A1B-E0D12981D02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77589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4001F81-D7C7-C402-B292-FAE4A8B9EB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32F0FB88-DEA6-3357-5CD7-1BD52ED01F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E581350B-0715-8C9B-B53E-6922883060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DCD2FBB1-FD7D-2498-C3FC-615CC8325E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7448F-F756-F64E-B179-270D74F41DDF}" type="datetimeFigureOut">
              <a:rPr lang="it-IT" smtClean="0"/>
              <a:t>19/07/2023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5FCCF9D8-1A34-4890-83BD-F9A4636E73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FC05B292-8509-61CE-0BB3-D93F0B9E8D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5AD1B-0AA2-F347-9A1B-E0D12981D02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430559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F321CDB-E63F-5D9C-81BC-D7D7C13976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1AD14954-8384-D885-4D8E-1898304AAA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2EC4E176-6883-BD9F-A6BB-F939F0ED9C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46DE6A46-F54A-09F5-8527-7A56DE467E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7448F-F756-F64E-B179-270D74F41DDF}" type="datetimeFigureOut">
              <a:rPr lang="it-IT" smtClean="0"/>
              <a:t>19/07/2023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B59CF285-7EF5-5075-0195-D002CEB5B1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B3A33FFF-9150-8BEE-FC17-440DD058FA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5AD1B-0AA2-F347-9A1B-E0D12981D02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56184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CF70C2A-9502-3D3D-56E5-D824D6FA03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77205D02-AFF7-4243-6759-229229EA12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C143E9F2-C402-E162-E6CA-6C935783B8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7448F-F756-F64E-B179-270D74F41DDF}" type="datetimeFigureOut">
              <a:rPr lang="it-IT" smtClean="0"/>
              <a:t>19/07/2023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E48213D8-3A1E-EEF4-3F46-CF23072A5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18CACB2F-D478-018D-8D57-6E263B3FE5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5AD1B-0AA2-F347-9A1B-E0D12981D02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05094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78E851BB-E6DF-DAD7-7A1E-6EB7B7DAA3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98B7DE69-0437-CBC8-A941-2920B62555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9602246F-BA86-C54A-2DF5-8FC97B4084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7448F-F756-F64E-B179-270D74F41DDF}" type="datetimeFigureOut">
              <a:rPr lang="it-IT" smtClean="0"/>
              <a:t>19/07/2023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A489BB1A-2602-77F9-DF13-BA8918362C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972DEC3A-93DF-CE7E-6C7A-A0FFB39B0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5AD1B-0AA2-F347-9A1B-E0D12981D02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29223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E233B02D-FDA3-69E9-1158-86888B6FC1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90B1768F-0AEF-2590-3ADA-8789A8F5CB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F683E20E-7E02-6D27-2FCE-B198F5D92A4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17448F-F756-F64E-B179-270D74F41DDF}" type="datetimeFigureOut">
              <a:rPr lang="it-IT" smtClean="0"/>
              <a:t>19/07/2023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240BDC26-7CD7-2345-BE70-78A0EE7945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C4925C07-1EE9-EAF4-D614-9E94128DB9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15AD1B-0AA2-F347-9A1B-E0D12981D02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37286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5.jp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emf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emf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Immagine 31">
            <a:extLst>
              <a:ext uri="{FF2B5EF4-FFF2-40B4-BE49-F238E27FC236}">
                <a16:creationId xmlns:a16="http://schemas.microsoft.com/office/drawing/2014/main" id="{9551D78F-5DCD-1566-3B25-A22B2C4A87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39800" cy="6858000"/>
          </a:xfrm>
          <a:prstGeom prst="rect">
            <a:avLst/>
          </a:prstGeom>
        </p:spPr>
      </p:pic>
      <p:pic>
        <p:nvPicPr>
          <p:cNvPr id="2" name="Immagine 1">
            <a:extLst>
              <a:ext uri="{FF2B5EF4-FFF2-40B4-BE49-F238E27FC236}">
                <a16:creationId xmlns:a16="http://schemas.microsoft.com/office/drawing/2014/main" id="{E3F43ED1-5BD3-553F-0EC7-0B0176C918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5000" y="3657600"/>
            <a:ext cx="2667000" cy="3200400"/>
          </a:xfrm>
          <a:prstGeom prst="rect">
            <a:avLst/>
          </a:prstGeom>
        </p:spPr>
      </p:pic>
      <p:pic>
        <p:nvPicPr>
          <p:cNvPr id="34" name="Immagine 33">
            <a:extLst>
              <a:ext uri="{FF2B5EF4-FFF2-40B4-BE49-F238E27FC236}">
                <a16:creationId xmlns:a16="http://schemas.microsoft.com/office/drawing/2014/main" id="{373E3A42-18CC-CF45-AEB9-0548516D86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14100" y="0"/>
            <a:ext cx="977900" cy="6858000"/>
          </a:xfrm>
          <a:prstGeom prst="rect">
            <a:avLst/>
          </a:prstGeom>
        </p:spPr>
      </p:pic>
      <p:sp>
        <p:nvSpPr>
          <p:cNvPr id="7" name="CasellaDiTesto 6">
            <a:extLst>
              <a:ext uri="{FF2B5EF4-FFF2-40B4-BE49-F238E27FC236}">
                <a16:creationId xmlns:a16="http://schemas.microsoft.com/office/drawing/2014/main" id="{EA93E0FF-A27A-F0DE-E26E-743AB10AAC42}"/>
              </a:ext>
            </a:extLst>
          </p:cNvPr>
          <p:cNvSpPr txBox="1"/>
          <p:nvPr/>
        </p:nvSpPr>
        <p:spPr>
          <a:xfrm flipH="1">
            <a:off x="821257" y="905932"/>
            <a:ext cx="639234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t-IT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it-IT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it-IT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COMPAGNIA DEI CARAIBI SPA SB</a:t>
            </a:r>
          </a:p>
          <a:p>
            <a:endParaRPr lang="it-IT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Immagine 7">
            <a:extLst>
              <a:ext uri="{FF2B5EF4-FFF2-40B4-BE49-F238E27FC236}">
                <a16:creationId xmlns:a16="http://schemas.microsoft.com/office/drawing/2014/main" id="{FEFC38C1-4576-FD40-2F95-F63A019CA77D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395896" y="982134"/>
            <a:ext cx="5801006" cy="5863909"/>
          </a:xfrm>
          <a:prstGeom prst="rect">
            <a:avLst/>
          </a:prstGeom>
          <a:effectLst/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BDCA8D87-D668-7854-67CE-82A9FFE1E561}"/>
              </a:ext>
            </a:extLst>
          </p:cNvPr>
          <p:cNvSpPr txBox="1"/>
          <p:nvPr/>
        </p:nvSpPr>
        <p:spPr>
          <a:xfrm>
            <a:off x="816355" y="2875713"/>
            <a:ext cx="6128266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800" b="1" dirty="0">
                <a:latin typeface="Times" panose="02020603050405020304" pitchFamily="18" charset="0"/>
                <a:cs typeface="Times" panose="02020603050405020304" pitchFamily="18" charset="0"/>
              </a:rPr>
              <a:t>Compagnia dei Caraibi è un’azienda commerciale, importa e distribuisce spirits, vini, birre e sodati provenienti da oltre 50 paesi del mondo</a:t>
            </a:r>
            <a:r>
              <a:rPr lang="it-IT" sz="2000" b="1" i="1" dirty="0">
                <a:latin typeface="Times" panose="02020603050405020304" pitchFamily="18" charset="0"/>
                <a:cs typeface="Times" panose="02020603050405020304" pitchFamily="18" charset="0"/>
              </a:rPr>
              <a:t>.</a:t>
            </a:r>
          </a:p>
          <a:p>
            <a:endParaRPr lang="it-IT" sz="2000" b="1" i="1" dirty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r>
              <a:rPr lang="it-IT" sz="1800" b="1" dirty="0">
                <a:latin typeface="Times" panose="02020603050405020304" pitchFamily="18" charset="0"/>
                <a:cs typeface="Times" panose="02020603050405020304" pitchFamily="18" charset="0"/>
              </a:rPr>
              <a:t>L’azienda è quotata dal luglio 2021 sul mercato EURONEXT GROWTH MILAN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130841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CB799541-46D8-4D80-35CF-B6E5905562F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429" b="16540"/>
          <a:stretch/>
        </p:blipFill>
        <p:spPr>
          <a:xfrm flipH="1">
            <a:off x="9436100" y="4006755"/>
            <a:ext cx="2755900" cy="2851240"/>
          </a:xfrm>
          <a:prstGeom prst="rect">
            <a:avLst/>
          </a:prstGeom>
        </p:spPr>
      </p:pic>
      <p:pic>
        <p:nvPicPr>
          <p:cNvPr id="40" name="Immagine 39">
            <a:extLst>
              <a:ext uri="{FF2B5EF4-FFF2-40B4-BE49-F238E27FC236}">
                <a16:creationId xmlns:a16="http://schemas.microsoft.com/office/drawing/2014/main" id="{47B2E6BC-DCD5-5614-D012-0FE9602D40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543050" cy="6858000"/>
          </a:xfrm>
          <a:prstGeom prst="rect">
            <a:avLst/>
          </a:prstGeom>
        </p:spPr>
      </p:pic>
      <p:pic>
        <p:nvPicPr>
          <p:cNvPr id="42" name="Immagine 41">
            <a:extLst>
              <a:ext uri="{FF2B5EF4-FFF2-40B4-BE49-F238E27FC236}">
                <a16:creationId xmlns:a16="http://schemas.microsoft.com/office/drawing/2014/main" id="{88698276-CBE5-1C65-AD3F-CD80FADA851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91850" y="-203200"/>
            <a:ext cx="1200150" cy="6858000"/>
          </a:xfrm>
          <a:prstGeom prst="rect">
            <a:avLst/>
          </a:prstGeom>
        </p:spPr>
      </p:pic>
      <p:cxnSp>
        <p:nvCxnSpPr>
          <p:cNvPr id="7" name="Connettore 1 6">
            <a:extLst>
              <a:ext uri="{FF2B5EF4-FFF2-40B4-BE49-F238E27FC236}">
                <a16:creationId xmlns:a16="http://schemas.microsoft.com/office/drawing/2014/main" id="{463BE5F7-10DC-FCC3-5A40-26B5C84F2DA4}"/>
              </a:ext>
            </a:extLst>
          </p:cNvPr>
          <p:cNvCxnSpPr>
            <a:cxnSpLocks/>
          </p:cNvCxnSpPr>
          <p:nvPr/>
        </p:nvCxnSpPr>
        <p:spPr>
          <a:xfrm>
            <a:off x="1007165" y="336788"/>
            <a:ext cx="9984685" cy="0"/>
          </a:xfrm>
          <a:prstGeom prst="line">
            <a:avLst/>
          </a:prstGeom>
          <a:ln w="63500">
            <a:solidFill>
              <a:srgbClr val="6DB5A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ttore 1 12">
            <a:extLst>
              <a:ext uri="{FF2B5EF4-FFF2-40B4-BE49-F238E27FC236}">
                <a16:creationId xmlns:a16="http://schemas.microsoft.com/office/drawing/2014/main" id="{72778F1E-C76D-C5BC-D179-C32902D8A4BC}"/>
              </a:ext>
            </a:extLst>
          </p:cNvPr>
          <p:cNvCxnSpPr>
            <a:cxnSpLocks/>
          </p:cNvCxnSpPr>
          <p:nvPr/>
        </p:nvCxnSpPr>
        <p:spPr>
          <a:xfrm>
            <a:off x="1007165" y="1622249"/>
            <a:ext cx="9984685" cy="0"/>
          </a:xfrm>
          <a:prstGeom prst="line">
            <a:avLst/>
          </a:prstGeom>
          <a:ln w="63500">
            <a:solidFill>
              <a:srgbClr val="6DB5A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C03DEC4D-4C9E-B029-6CD5-E40A7B536C93}"/>
              </a:ext>
            </a:extLst>
          </p:cNvPr>
          <p:cNvSpPr txBox="1"/>
          <p:nvPr/>
        </p:nvSpPr>
        <p:spPr>
          <a:xfrm>
            <a:off x="972314" y="1730104"/>
            <a:ext cx="10019535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5000"/>
              </a:lnSpc>
            </a:pPr>
            <a:endParaRPr lang="it-IT" sz="2400" b="1" dirty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r>
              <a:rPr lang="it-IT" sz="2000" b="1" dirty="0">
                <a:latin typeface="Times" panose="02020603050405020304" pitchFamily="18" charset="0"/>
                <a:cs typeface="Times" panose="02020603050405020304" pitchFamily="18" charset="0"/>
              </a:rPr>
              <a:t>I suoi brand esclusivi sono raggruppati in tre linee di business.</a:t>
            </a:r>
          </a:p>
          <a:p>
            <a:endParaRPr lang="it-IT" sz="2000" b="1" i="1" dirty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r>
              <a:rPr lang="it-IT" sz="2000" b="1" i="1" dirty="0">
                <a:latin typeface="Times" panose="02020603050405020304" pitchFamily="18" charset="0"/>
                <a:cs typeface="Times" panose="02020603050405020304" pitchFamily="18" charset="0"/>
              </a:rPr>
              <a:t>COMPAGNIA DEI CARAIBI, La selezione di spirits e prodotti complementari, il portfolio storico dell’Azienda:</a:t>
            </a:r>
          </a:p>
          <a:p>
            <a:r>
              <a:rPr lang="it-IT" sz="2000" b="1" i="1" dirty="0">
                <a:latin typeface="Times" panose="02020603050405020304" pitchFamily="18" charset="0"/>
                <a:cs typeface="Times" panose="02020603050405020304" pitchFamily="18" charset="0"/>
              </a:rPr>
              <a:t>Oltre 190 brand, 800 referenze e 90 fornitori, tra cui</a:t>
            </a:r>
          </a:p>
          <a:p>
            <a:r>
              <a:rPr lang="it-IT" sz="2000" b="1" i="1" dirty="0">
                <a:latin typeface="Times" panose="02020603050405020304" pitchFamily="18" charset="0"/>
                <a:cs typeface="Times" panose="02020603050405020304" pitchFamily="18" charset="0"/>
              </a:rPr>
              <a:t> i prodotti «di famiglia», vermut Riserva Carlo Alberto, </a:t>
            </a:r>
          </a:p>
          <a:p>
            <a:r>
              <a:rPr lang="it-IT" sz="2000" b="1" i="1" dirty="0" err="1">
                <a:latin typeface="Times" panose="02020603050405020304" pitchFamily="18" charset="0"/>
                <a:cs typeface="Times" panose="02020603050405020304" pitchFamily="18" charset="0"/>
              </a:rPr>
              <a:t>Salvia&amp;Limone</a:t>
            </a:r>
            <a:r>
              <a:rPr lang="it-IT" sz="2000" b="1" i="1" dirty="0">
                <a:latin typeface="Times" panose="02020603050405020304" pitchFamily="18" charset="0"/>
                <a:cs typeface="Times" panose="02020603050405020304" pitchFamily="18" charset="0"/>
              </a:rPr>
              <a:t>, Amaro Mandragola, i Bitter</a:t>
            </a:r>
          </a:p>
          <a:p>
            <a:endParaRPr lang="it-IT" sz="2000" b="1" i="1" dirty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r>
              <a:rPr lang="it-IT" sz="2000" b="1" i="1" dirty="0">
                <a:latin typeface="Times" panose="02020603050405020304" pitchFamily="18" charset="0"/>
                <a:cs typeface="Times" panose="02020603050405020304" pitchFamily="18" charset="0"/>
              </a:rPr>
              <a:t>ELEMENTO INDIGENO, la selezione di vini provenienti da ogni continente del Mondo:</a:t>
            </a:r>
          </a:p>
          <a:p>
            <a:r>
              <a:rPr lang="it-IT" sz="2000" b="1" i="1" dirty="0">
                <a:latin typeface="Times" panose="02020603050405020304" pitchFamily="18" charset="0"/>
                <a:cs typeface="Times" panose="02020603050405020304" pitchFamily="18" charset="0"/>
              </a:rPr>
              <a:t>oltre 80 cantine, 400 referenze e 70 fornitori</a:t>
            </a:r>
          </a:p>
          <a:p>
            <a:endParaRPr lang="it-IT" sz="2000" b="1" i="1" dirty="0">
              <a:latin typeface="Times" panose="02020603050405020304" pitchFamily="18" charset="0"/>
              <a:cs typeface="Times" panose="02020603050405020304" pitchFamily="18" charset="0"/>
            </a:endParaRPr>
          </a:p>
          <a:p>
            <a:r>
              <a:rPr lang="it-IT" sz="2000" b="1" i="1" dirty="0">
                <a:latin typeface="Times" panose="02020603050405020304" pitchFamily="18" charset="0"/>
                <a:cs typeface="Times" panose="02020603050405020304" pitchFamily="18" charset="0"/>
              </a:rPr>
              <a:t>RIGHT BEER, La selezione di birre artigianali italiane di alta qualità.</a:t>
            </a:r>
          </a:p>
          <a:p>
            <a:r>
              <a:rPr lang="it-IT" sz="2000" b="1" i="1" dirty="0">
                <a:latin typeface="Times" panose="02020603050405020304" pitchFamily="18" charset="0"/>
                <a:cs typeface="Times" panose="02020603050405020304" pitchFamily="18" charset="0"/>
              </a:rPr>
              <a:t>oltre 400 </a:t>
            </a:r>
            <a:r>
              <a:rPr lang="it-IT" sz="2000" b="1" i="1" dirty="0" err="1">
                <a:latin typeface="Times" panose="02020603050405020304" pitchFamily="18" charset="0"/>
                <a:cs typeface="Times" panose="02020603050405020304" pitchFamily="18" charset="0"/>
              </a:rPr>
              <a:t>refenze</a:t>
            </a:r>
            <a:r>
              <a:rPr lang="it-IT" sz="2000" b="1" i="1" dirty="0">
                <a:latin typeface="Times" panose="02020603050405020304" pitchFamily="18" charset="0"/>
                <a:cs typeface="Times" panose="02020603050405020304" pitchFamily="18" charset="0"/>
              </a:rPr>
              <a:t>, 100 stili birrai e 15 produttori</a:t>
            </a:r>
          </a:p>
          <a:p>
            <a:endParaRPr lang="it-IT" sz="2400" b="1" i="1" dirty="0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B91527BF-EFB6-A88E-63EE-1A4832C3A70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29561" y="3093972"/>
            <a:ext cx="874739" cy="1303857"/>
          </a:xfrm>
          <a:prstGeom prst="rect">
            <a:avLst/>
          </a:prstGeom>
        </p:spPr>
      </p:pic>
      <p:pic>
        <p:nvPicPr>
          <p:cNvPr id="2" name="Immagine 1" descr="Immagine che contiene testo&#10;&#10;Descrizione generata automaticamente">
            <a:extLst>
              <a:ext uri="{FF2B5EF4-FFF2-40B4-BE49-F238E27FC236}">
                <a16:creationId xmlns:a16="http://schemas.microsoft.com/office/drawing/2014/main" id="{B44EFBF2-8E63-9867-201A-A584E5F3D5B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9518" y="587837"/>
            <a:ext cx="2816326" cy="96423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C50D2C60-3026-46F9-5BCF-5865FA75F62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77541" y="3093972"/>
            <a:ext cx="382478" cy="1303857"/>
          </a:xfrm>
          <a:prstGeom prst="rect">
            <a:avLst/>
          </a:prstGeom>
        </p:spPr>
      </p:pic>
      <p:pic>
        <p:nvPicPr>
          <p:cNvPr id="10" name="Immagine 9">
            <a:extLst>
              <a:ext uri="{FF2B5EF4-FFF2-40B4-BE49-F238E27FC236}">
                <a16:creationId xmlns:a16="http://schemas.microsoft.com/office/drawing/2014/main" id="{F730CD57-507E-8714-8C23-067E52E68E0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110121" y="3099392"/>
            <a:ext cx="365094" cy="1298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956534"/>
      </p:ext>
    </p:extLst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CB799541-46D8-4D80-35CF-B6E5905562F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429" b="16540"/>
          <a:stretch/>
        </p:blipFill>
        <p:spPr>
          <a:xfrm flipH="1">
            <a:off x="9436100" y="4006755"/>
            <a:ext cx="2755900" cy="2851240"/>
          </a:xfrm>
          <a:prstGeom prst="rect">
            <a:avLst/>
          </a:prstGeom>
        </p:spPr>
      </p:pic>
      <p:pic>
        <p:nvPicPr>
          <p:cNvPr id="40" name="Immagine 39">
            <a:extLst>
              <a:ext uri="{FF2B5EF4-FFF2-40B4-BE49-F238E27FC236}">
                <a16:creationId xmlns:a16="http://schemas.microsoft.com/office/drawing/2014/main" id="{47B2E6BC-DCD5-5614-D012-0FE9602D40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543050" cy="6858000"/>
          </a:xfrm>
          <a:prstGeom prst="rect">
            <a:avLst/>
          </a:prstGeom>
        </p:spPr>
      </p:pic>
      <p:pic>
        <p:nvPicPr>
          <p:cNvPr id="42" name="Immagine 41">
            <a:extLst>
              <a:ext uri="{FF2B5EF4-FFF2-40B4-BE49-F238E27FC236}">
                <a16:creationId xmlns:a16="http://schemas.microsoft.com/office/drawing/2014/main" id="{88698276-CBE5-1C65-AD3F-CD80FADA85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91850" y="-203200"/>
            <a:ext cx="1200150" cy="6858000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E9B622B9-1D79-1F08-F935-8CC76B17476D}"/>
              </a:ext>
            </a:extLst>
          </p:cNvPr>
          <p:cNvSpPr txBox="1"/>
          <p:nvPr/>
        </p:nvSpPr>
        <p:spPr>
          <a:xfrm>
            <a:off x="1794290" y="721691"/>
            <a:ext cx="8661953" cy="5588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75000"/>
              </a:lnSpc>
            </a:pPr>
            <a:r>
              <a:rPr lang="it-IT" sz="4000" b="1" dirty="0">
                <a:solidFill>
                  <a:srgbClr val="6DB5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" pitchFamily="2" charset="0"/>
              </a:rPr>
              <a:t>Sostenibilità in Compagnia dei Caraibi</a:t>
            </a:r>
          </a:p>
        </p:txBody>
      </p:sp>
      <p:cxnSp>
        <p:nvCxnSpPr>
          <p:cNvPr id="7" name="Connettore 1 6">
            <a:extLst>
              <a:ext uri="{FF2B5EF4-FFF2-40B4-BE49-F238E27FC236}">
                <a16:creationId xmlns:a16="http://schemas.microsoft.com/office/drawing/2014/main" id="{463BE5F7-10DC-FCC3-5A40-26B5C84F2DA4}"/>
              </a:ext>
            </a:extLst>
          </p:cNvPr>
          <p:cNvCxnSpPr>
            <a:cxnSpLocks/>
          </p:cNvCxnSpPr>
          <p:nvPr/>
        </p:nvCxnSpPr>
        <p:spPr>
          <a:xfrm>
            <a:off x="1007165" y="336788"/>
            <a:ext cx="9984685" cy="0"/>
          </a:xfrm>
          <a:prstGeom prst="line">
            <a:avLst/>
          </a:prstGeom>
          <a:ln w="63500">
            <a:solidFill>
              <a:srgbClr val="6DB5A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ttore 1 12">
            <a:extLst>
              <a:ext uri="{FF2B5EF4-FFF2-40B4-BE49-F238E27FC236}">
                <a16:creationId xmlns:a16="http://schemas.microsoft.com/office/drawing/2014/main" id="{72778F1E-C76D-C5BC-D179-C32902D8A4BC}"/>
              </a:ext>
            </a:extLst>
          </p:cNvPr>
          <p:cNvCxnSpPr>
            <a:cxnSpLocks/>
          </p:cNvCxnSpPr>
          <p:nvPr/>
        </p:nvCxnSpPr>
        <p:spPr>
          <a:xfrm>
            <a:off x="1007165" y="1622249"/>
            <a:ext cx="9984685" cy="0"/>
          </a:xfrm>
          <a:prstGeom prst="line">
            <a:avLst/>
          </a:prstGeom>
          <a:ln w="63500">
            <a:solidFill>
              <a:srgbClr val="6DB5A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C03DEC4D-4C9E-B029-6CD5-E40A7B536C93}"/>
              </a:ext>
            </a:extLst>
          </p:cNvPr>
          <p:cNvSpPr txBox="1"/>
          <p:nvPr/>
        </p:nvSpPr>
        <p:spPr>
          <a:xfrm>
            <a:off x="972315" y="2187305"/>
            <a:ext cx="9483928" cy="371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5000"/>
              </a:lnSpc>
            </a:pPr>
            <a:r>
              <a:rPr lang="it-IT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" pitchFamily="2" charset="0"/>
              </a:rPr>
              <a:t>IL PERCORSO</a:t>
            </a:r>
          </a:p>
          <a:p>
            <a:pPr>
              <a:lnSpc>
                <a:spcPct val="75000"/>
              </a:lnSpc>
            </a:pPr>
            <a:endParaRPr lang="it-IT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" pitchFamily="2" charset="0"/>
            </a:endParaRPr>
          </a:p>
          <a:p>
            <a:pPr marL="457200" indent="-457200">
              <a:buAutoNum type="arabicPeriod"/>
            </a:pPr>
            <a:r>
              <a:rPr lang="it-IT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" pitchFamily="2" charset="0"/>
              </a:rPr>
              <a:t>Misurazione della situazione </a:t>
            </a:r>
            <a:r>
              <a:rPr lang="it-IT" sz="2000" b="1" dirty="0">
                <a:latin typeface="Times" pitchFamily="2" charset="0"/>
              </a:rPr>
              <a:t>in essere attraverso il questionario B </a:t>
            </a:r>
            <a:r>
              <a:rPr lang="it-IT" sz="2000" b="1" dirty="0" err="1">
                <a:latin typeface="Times" pitchFamily="2" charset="0"/>
              </a:rPr>
              <a:t>Corp</a:t>
            </a:r>
            <a:r>
              <a:rPr lang="it-IT" sz="2000" b="1" dirty="0">
                <a:latin typeface="Times" pitchFamily="2" charset="0"/>
              </a:rPr>
              <a:t> e istituzione di misure sistematiche di molteplici elementi (Carbon Footprint, soddisfazione del dipendente, temi materiali, etc.)</a:t>
            </a:r>
            <a:endParaRPr lang="it-IT" sz="2000" b="1" i="1" dirty="0">
              <a:latin typeface="Times" pitchFamily="2" charset="0"/>
            </a:endParaRPr>
          </a:p>
          <a:p>
            <a:pPr marL="457200" indent="-457200">
              <a:lnSpc>
                <a:spcPct val="200000"/>
              </a:lnSpc>
              <a:buAutoNum type="arabicPeriod" startAt="2"/>
            </a:pPr>
            <a:r>
              <a:rPr lang="it-IT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" pitchFamily="2" charset="0"/>
              </a:rPr>
              <a:t>Trasformazione in Società Benefit</a:t>
            </a:r>
            <a:endParaRPr lang="it-IT" sz="2000" b="1" dirty="0">
              <a:latin typeface="Times" pitchFamily="2" charset="0"/>
            </a:endParaRPr>
          </a:p>
          <a:p>
            <a:pPr marL="457200" indent="-457200">
              <a:lnSpc>
                <a:spcPct val="200000"/>
              </a:lnSpc>
              <a:buAutoNum type="arabicPeriod" startAt="3"/>
            </a:pPr>
            <a:r>
              <a:rPr lang="it-IT" sz="2000" b="1" dirty="0">
                <a:latin typeface="Times" pitchFamily="2" charset="0"/>
              </a:rPr>
              <a:t> </a:t>
            </a:r>
            <a:r>
              <a:rPr lang="it-IT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" pitchFamily="2" charset="0"/>
              </a:rPr>
              <a:t>Governance ESG </a:t>
            </a:r>
            <a:r>
              <a:rPr lang="it-IT" sz="2000" b="1" dirty="0">
                <a:latin typeface="Times" pitchFamily="2" charset="0"/>
              </a:rPr>
              <a:t>– Istituzione del Comitato ESG e integrazione job description</a:t>
            </a:r>
          </a:p>
          <a:p>
            <a:pPr marL="457200" indent="-457200">
              <a:lnSpc>
                <a:spcPct val="200000"/>
              </a:lnSpc>
              <a:buAutoNum type="arabicPeriod" startAt="3"/>
            </a:pPr>
            <a:r>
              <a:rPr lang="it-IT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" pitchFamily="2" charset="0"/>
              </a:rPr>
              <a:t>Definizione Budget ESG </a:t>
            </a:r>
            <a:r>
              <a:rPr lang="it-IT" sz="2000" b="1" dirty="0">
                <a:latin typeface="Times" pitchFamily="2" charset="0"/>
              </a:rPr>
              <a:t>– 0,5% del fatturato</a:t>
            </a:r>
          </a:p>
          <a:p>
            <a:pPr>
              <a:lnSpc>
                <a:spcPct val="75000"/>
              </a:lnSpc>
            </a:pPr>
            <a:endParaRPr lang="it-IT" b="1" i="1" dirty="0">
              <a:latin typeface="Times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7857437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CB799541-46D8-4D80-35CF-B6E5905562F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429" b="16540"/>
          <a:stretch/>
        </p:blipFill>
        <p:spPr>
          <a:xfrm flipH="1">
            <a:off x="9436100" y="4006755"/>
            <a:ext cx="2755900" cy="2851240"/>
          </a:xfrm>
          <a:prstGeom prst="rect">
            <a:avLst/>
          </a:prstGeom>
        </p:spPr>
      </p:pic>
      <p:pic>
        <p:nvPicPr>
          <p:cNvPr id="40" name="Immagine 39">
            <a:extLst>
              <a:ext uri="{FF2B5EF4-FFF2-40B4-BE49-F238E27FC236}">
                <a16:creationId xmlns:a16="http://schemas.microsoft.com/office/drawing/2014/main" id="{47B2E6BC-DCD5-5614-D012-0FE9602D40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543050" cy="6858000"/>
          </a:xfrm>
          <a:prstGeom prst="rect">
            <a:avLst/>
          </a:prstGeom>
        </p:spPr>
      </p:pic>
      <p:pic>
        <p:nvPicPr>
          <p:cNvPr id="42" name="Immagine 41">
            <a:extLst>
              <a:ext uri="{FF2B5EF4-FFF2-40B4-BE49-F238E27FC236}">
                <a16:creationId xmlns:a16="http://schemas.microsoft.com/office/drawing/2014/main" id="{88698276-CBE5-1C65-AD3F-CD80FADA85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91850" y="-203200"/>
            <a:ext cx="1200150" cy="6858000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E9B622B9-1D79-1F08-F935-8CC76B17476D}"/>
              </a:ext>
            </a:extLst>
          </p:cNvPr>
          <p:cNvSpPr txBox="1"/>
          <p:nvPr/>
        </p:nvSpPr>
        <p:spPr>
          <a:xfrm>
            <a:off x="1794290" y="689034"/>
            <a:ext cx="8661953" cy="5588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75000"/>
              </a:lnSpc>
            </a:pPr>
            <a:r>
              <a:rPr lang="it-IT" sz="4000" b="1" dirty="0">
                <a:solidFill>
                  <a:srgbClr val="6DB5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" pitchFamily="2" charset="0"/>
              </a:rPr>
              <a:t>Sostenibilità in Compagnia dei Caraibi</a:t>
            </a:r>
          </a:p>
        </p:txBody>
      </p:sp>
      <p:cxnSp>
        <p:nvCxnSpPr>
          <p:cNvPr id="7" name="Connettore 1 6">
            <a:extLst>
              <a:ext uri="{FF2B5EF4-FFF2-40B4-BE49-F238E27FC236}">
                <a16:creationId xmlns:a16="http://schemas.microsoft.com/office/drawing/2014/main" id="{463BE5F7-10DC-FCC3-5A40-26B5C84F2DA4}"/>
              </a:ext>
            </a:extLst>
          </p:cNvPr>
          <p:cNvCxnSpPr>
            <a:cxnSpLocks/>
          </p:cNvCxnSpPr>
          <p:nvPr/>
        </p:nvCxnSpPr>
        <p:spPr>
          <a:xfrm>
            <a:off x="1007165" y="336788"/>
            <a:ext cx="9984685" cy="0"/>
          </a:xfrm>
          <a:prstGeom prst="line">
            <a:avLst/>
          </a:prstGeom>
          <a:ln w="63500">
            <a:solidFill>
              <a:srgbClr val="6DB5A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ttore 1 12">
            <a:extLst>
              <a:ext uri="{FF2B5EF4-FFF2-40B4-BE49-F238E27FC236}">
                <a16:creationId xmlns:a16="http://schemas.microsoft.com/office/drawing/2014/main" id="{72778F1E-C76D-C5BC-D179-C32902D8A4BC}"/>
              </a:ext>
            </a:extLst>
          </p:cNvPr>
          <p:cNvCxnSpPr>
            <a:cxnSpLocks/>
          </p:cNvCxnSpPr>
          <p:nvPr/>
        </p:nvCxnSpPr>
        <p:spPr>
          <a:xfrm>
            <a:off x="1007165" y="1622249"/>
            <a:ext cx="9984685" cy="0"/>
          </a:xfrm>
          <a:prstGeom prst="line">
            <a:avLst/>
          </a:prstGeom>
          <a:ln w="63500">
            <a:solidFill>
              <a:srgbClr val="6DB5A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C03DEC4D-4C9E-B029-6CD5-E40A7B536C93}"/>
              </a:ext>
            </a:extLst>
          </p:cNvPr>
          <p:cNvSpPr txBox="1"/>
          <p:nvPr/>
        </p:nvSpPr>
        <p:spPr>
          <a:xfrm>
            <a:off x="972315" y="1838961"/>
            <a:ext cx="9483928" cy="42264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75000"/>
              </a:lnSpc>
              <a:buAutoNum type="arabicPeriod" startAt="2"/>
            </a:pPr>
            <a:endParaRPr lang="it-IT" sz="2000" b="1" dirty="0">
              <a:solidFill>
                <a:srgbClr val="6DB5AC"/>
              </a:solidFill>
              <a:latin typeface="Times" pitchFamily="2" charset="0"/>
            </a:endParaRPr>
          </a:p>
          <a:p>
            <a:pPr>
              <a:lnSpc>
                <a:spcPct val="200000"/>
              </a:lnSpc>
            </a:pPr>
            <a:r>
              <a:rPr lang="it-IT" sz="2000" b="1" dirty="0">
                <a:solidFill>
                  <a:srgbClr val="6DB5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" pitchFamily="2" charset="0"/>
              </a:rPr>
              <a:t>	</a:t>
            </a:r>
            <a:r>
              <a:rPr lang="it-IT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" pitchFamily="2" charset="0"/>
              </a:rPr>
              <a:t>I 4 PILASTRI </a:t>
            </a:r>
          </a:p>
          <a:p>
            <a:pPr>
              <a:lnSpc>
                <a:spcPct val="200000"/>
              </a:lnSpc>
            </a:pPr>
            <a:r>
              <a:rPr lang="it-IT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" pitchFamily="2" charset="0"/>
              </a:rPr>
              <a:t>	- ambiente e contenimento dei gas serra</a:t>
            </a:r>
          </a:p>
          <a:p>
            <a:pPr>
              <a:lnSpc>
                <a:spcPct val="200000"/>
              </a:lnSpc>
            </a:pPr>
            <a:r>
              <a:rPr lang="it-IT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" pitchFamily="2" charset="0"/>
              </a:rPr>
              <a:t>	- promozione, sviluppo e sostegno ad attività culturali</a:t>
            </a:r>
          </a:p>
          <a:p>
            <a:pPr>
              <a:lnSpc>
                <a:spcPct val="200000"/>
              </a:lnSpc>
            </a:pPr>
            <a:r>
              <a:rPr lang="it-IT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" pitchFamily="2" charset="0"/>
              </a:rPr>
              <a:t>	- realizzazione di un ambiente di lavoro che dia benessere</a:t>
            </a:r>
          </a:p>
          <a:p>
            <a:pPr>
              <a:lnSpc>
                <a:spcPct val="200000"/>
              </a:lnSpc>
            </a:pPr>
            <a:r>
              <a:rPr lang="it-IT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" pitchFamily="2" charset="0"/>
              </a:rPr>
              <a:t>	- promozione di una cultura laica della social equality</a:t>
            </a:r>
          </a:p>
          <a:p>
            <a:pPr>
              <a:lnSpc>
                <a:spcPct val="75000"/>
              </a:lnSpc>
            </a:pPr>
            <a:endParaRPr lang="it-IT" b="1" i="1" dirty="0">
              <a:solidFill>
                <a:srgbClr val="6DB5AC"/>
              </a:solidFill>
              <a:latin typeface="Times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09016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Immagine 35">
            <a:extLst>
              <a:ext uri="{FF2B5EF4-FFF2-40B4-BE49-F238E27FC236}">
                <a16:creationId xmlns:a16="http://schemas.microsoft.com/office/drawing/2014/main" id="{CBD4277F-7116-2127-B81F-9007DF865B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50900" cy="6858000"/>
          </a:xfrm>
          <a:prstGeom prst="rect">
            <a:avLst/>
          </a:prstGeom>
        </p:spPr>
      </p:pic>
      <p:pic>
        <p:nvPicPr>
          <p:cNvPr id="2" name="Immagine 1" descr="Immagine che contiene disegnoatratteggio, porcellana&#10;&#10;Descrizione generata automaticamente">
            <a:extLst>
              <a:ext uri="{FF2B5EF4-FFF2-40B4-BE49-F238E27FC236}">
                <a16:creationId xmlns:a16="http://schemas.microsoft.com/office/drawing/2014/main" id="{FA495976-0815-738E-E497-2A0BF74588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72600" y="3365500"/>
            <a:ext cx="2819400" cy="3492500"/>
          </a:xfrm>
          <a:prstGeom prst="rect">
            <a:avLst/>
          </a:prstGeom>
        </p:spPr>
      </p:pic>
      <p:pic>
        <p:nvPicPr>
          <p:cNvPr id="38" name="Immagine 37">
            <a:extLst>
              <a:ext uri="{FF2B5EF4-FFF2-40B4-BE49-F238E27FC236}">
                <a16:creationId xmlns:a16="http://schemas.microsoft.com/office/drawing/2014/main" id="{186D13A6-6C86-A95A-4183-60B04996FF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50650" y="0"/>
            <a:ext cx="641350" cy="6858000"/>
          </a:xfrm>
          <a:prstGeom prst="rect">
            <a:avLst/>
          </a:prstGeom>
        </p:spPr>
      </p:pic>
      <p:sp>
        <p:nvSpPr>
          <p:cNvPr id="12" name="Ovale 11">
            <a:extLst>
              <a:ext uri="{FF2B5EF4-FFF2-40B4-BE49-F238E27FC236}">
                <a16:creationId xmlns:a16="http://schemas.microsoft.com/office/drawing/2014/main" id="{C290F1AB-0E14-FDF4-BA01-250DC8CE049B}"/>
              </a:ext>
            </a:extLst>
          </p:cNvPr>
          <p:cNvSpPr/>
          <p:nvPr/>
        </p:nvSpPr>
        <p:spPr>
          <a:xfrm>
            <a:off x="425450" y="587223"/>
            <a:ext cx="10079567" cy="5596467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3" name="Rettangolo 2">
            <a:extLst>
              <a:ext uri="{FF2B5EF4-FFF2-40B4-BE49-F238E27FC236}">
                <a16:creationId xmlns:a16="http://schemas.microsoft.com/office/drawing/2014/main" id="{965755F2-B9B1-F6E0-2E47-71B1919958CF}"/>
              </a:ext>
            </a:extLst>
          </p:cNvPr>
          <p:cNvSpPr/>
          <p:nvPr/>
        </p:nvSpPr>
        <p:spPr>
          <a:xfrm>
            <a:off x="2394559" y="2611966"/>
            <a:ext cx="1370383" cy="2303539"/>
          </a:xfrm>
          <a:prstGeom prst="rect">
            <a:avLst/>
          </a:prstGeom>
          <a:solidFill>
            <a:srgbClr val="6DB5A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AMBIENTE</a:t>
            </a:r>
          </a:p>
          <a:p>
            <a:pPr algn="ctr"/>
            <a:r>
              <a:rPr lang="it-IT" sz="1400" dirty="0"/>
              <a:t>*Carbon footprint</a:t>
            </a:r>
          </a:p>
          <a:p>
            <a:pPr algn="ctr"/>
            <a:r>
              <a:rPr lang="it-IT" sz="1400" dirty="0"/>
              <a:t>*Focus sui trasporti</a:t>
            </a:r>
          </a:p>
          <a:p>
            <a:pPr algn="ctr"/>
            <a:r>
              <a:rPr lang="it-IT" sz="1400" dirty="0"/>
              <a:t>* Supporto forestazione locale</a:t>
            </a:r>
          </a:p>
          <a:p>
            <a:pPr algn="ctr"/>
            <a:r>
              <a:rPr lang="it-IT" sz="1400" dirty="0"/>
              <a:t>*Redesign dei prodotti</a:t>
            </a:r>
          </a:p>
        </p:txBody>
      </p:sp>
      <p:sp>
        <p:nvSpPr>
          <p:cNvPr id="4" name="Rettangolo 3">
            <a:extLst>
              <a:ext uri="{FF2B5EF4-FFF2-40B4-BE49-F238E27FC236}">
                <a16:creationId xmlns:a16="http://schemas.microsoft.com/office/drawing/2014/main" id="{2DB00674-1C99-AC5B-D38F-CCD46640A68D}"/>
              </a:ext>
            </a:extLst>
          </p:cNvPr>
          <p:cNvSpPr/>
          <p:nvPr/>
        </p:nvSpPr>
        <p:spPr>
          <a:xfrm>
            <a:off x="3862746" y="2586570"/>
            <a:ext cx="1370383" cy="2303540"/>
          </a:xfrm>
          <a:prstGeom prst="rect">
            <a:avLst/>
          </a:prstGeom>
          <a:solidFill>
            <a:srgbClr val="6DB5A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  <a:p>
            <a:pPr algn="ctr"/>
            <a:endParaRPr lang="it-IT" dirty="0"/>
          </a:p>
          <a:p>
            <a:pPr algn="ctr"/>
            <a:r>
              <a:rPr lang="it-IT" dirty="0"/>
              <a:t>ARTE E CULTURA</a:t>
            </a:r>
          </a:p>
          <a:p>
            <a:pPr algn="ctr"/>
            <a:r>
              <a:rPr lang="it-IT" sz="1600" dirty="0"/>
              <a:t>*To Days</a:t>
            </a:r>
          </a:p>
          <a:p>
            <a:pPr algn="ctr"/>
            <a:r>
              <a:rPr lang="it-IT" sz="1600" dirty="0"/>
              <a:t>*Paratissima</a:t>
            </a:r>
          </a:p>
          <a:p>
            <a:pPr algn="ctr"/>
            <a:r>
              <a:rPr lang="it-IT" sz="1600" dirty="0"/>
              <a:t>*Music </a:t>
            </a:r>
            <a:r>
              <a:rPr lang="it-IT" sz="1600" dirty="0" err="1"/>
              <a:t>Mixology</a:t>
            </a:r>
            <a:r>
              <a:rPr lang="it-IT" sz="1600" dirty="0"/>
              <a:t> Eataly</a:t>
            </a:r>
          </a:p>
          <a:p>
            <a:pPr algn="ctr"/>
            <a:endParaRPr lang="it-IT" dirty="0"/>
          </a:p>
          <a:p>
            <a:pPr algn="ctr"/>
            <a:endParaRPr lang="it-IT" dirty="0"/>
          </a:p>
        </p:txBody>
      </p:sp>
      <p:sp>
        <p:nvSpPr>
          <p:cNvPr id="5" name="Rettangolo 4">
            <a:extLst>
              <a:ext uri="{FF2B5EF4-FFF2-40B4-BE49-F238E27FC236}">
                <a16:creationId xmlns:a16="http://schemas.microsoft.com/office/drawing/2014/main" id="{D144E81E-0FA2-33B0-727B-7CD6EEB59332}"/>
              </a:ext>
            </a:extLst>
          </p:cNvPr>
          <p:cNvSpPr/>
          <p:nvPr/>
        </p:nvSpPr>
        <p:spPr>
          <a:xfrm>
            <a:off x="5307621" y="2603499"/>
            <a:ext cx="1370383" cy="2303540"/>
          </a:xfrm>
          <a:prstGeom prst="rect">
            <a:avLst/>
          </a:prstGeom>
          <a:solidFill>
            <a:srgbClr val="6DB5A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/>
              <a:t>PERSONALE</a:t>
            </a:r>
          </a:p>
          <a:p>
            <a:pPr algn="ctr"/>
            <a:endParaRPr lang="it-IT" dirty="0"/>
          </a:p>
          <a:p>
            <a:pPr algn="ctr"/>
            <a:r>
              <a:rPr lang="it-IT" dirty="0"/>
              <a:t>*</a:t>
            </a:r>
            <a:r>
              <a:rPr lang="it-IT" dirty="0" err="1"/>
              <a:t>Change</a:t>
            </a:r>
            <a:r>
              <a:rPr lang="it-IT" dirty="0"/>
              <a:t> culture</a:t>
            </a:r>
          </a:p>
          <a:p>
            <a:pPr algn="ctr"/>
            <a:endParaRPr lang="it-IT" dirty="0"/>
          </a:p>
          <a:p>
            <a:pPr algn="ctr"/>
            <a:endParaRPr lang="it-IT" dirty="0"/>
          </a:p>
          <a:p>
            <a:pPr algn="ctr"/>
            <a:endParaRPr lang="it-IT" dirty="0"/>
          </a:p>
        </p:txBody>
      </p:sp>
      <p:sp>
        <p:nvSpPr>
          <p:cNvPr id="6" name="Rettangolo 5">
            <a:extLst>
              <a:ext uri="{FF2B5EF4-FFF2-40B4-BE49-F238E27FC236}">
                <a16:creationId xmlns:a16="http://schemas.microsoft.com/office/drawing/2014/main" id="{C228C515-318B-FA9F-FB25-044D747AB871}"/>
              </a:ext>
            </a:extLst>
          </p:cNvPr>
          <p:cNvSpPr/>
          <p:nvPr/>
        </p:nvSpPr>
        <p:spPr>
          <a:xfrm>
            <a:off x="6728812" y="2595034"/>
            <a:ext cx="1245803" cy="2295076"/>
          </a:xfrm>
          <a:prstGeom prst="rect">
            <a:avLst/>
          </a:prstGeom>
          <a:solidFill>
            <a:srgbClr val="6DB5A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  <a:p>
            <a:pPr algn="ctr"/>
            <a:endParaRPr lang="it-IT" dirty="0"/>
          </a:p>
          <a:p>
            <a:pPr algn="ctr"/>
            <a:endParaRPr lang="it-IT" dirty="0"/>
          </a:p>
          <a:p>
            <a:pPr algn="ctr"/>
            <a:r>
              <a:rPr lang="it-IT" dirty="0"/>
              <a:t>INCLUSION</a:t>
            </a:r>
          </a:p>
          <a:p>
            <a:pPr algn="ctr"/>
            <a:endParaRPr lang="it-IT" dirty="0"/>
          </a:p>
          <a:p>
            <a:pPr algn="ctr"/>
            <a:r>
              <a:rPr lang="it-IT" dirty="0"/>
              <a:t>*TO-Housing</a:t>
            </a:r>
          </a:p>
          <a:p>
            <a:pPr algn="ctr"/>
            <a:r>
              <a:rPr lang="it-IT" dirty="0"/>
              <a:t>*Formazione</a:t>
            </a:r>
          </a:p>
          <a:p>
            <a:pPr algn="ctr"/>
            <a:endParaRPr lang="it-IT" dirty="0"/>
          </a:p>
          <a:p>
            <a:pPr algn="ctr"/>
            <a:endParaRPr lang="it-IT" dirty="0"/>
          </a:p>
          <a:p>
            <a:pPr algn="ctr"/>
            <a:endParaRPr lang="it-IT" dirty="0"/>
          </a:p>
          <a:p>
            <a:pPr algn="ctr"/>
            <a:endParaRPr lang="it-IT" dirty="0"/>
          </a:p>
          <a:p>
            <a:pPr algn="ctr"/>
            <a:endParaRPr lang="it-IT" dirty="0"/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A2D22789-9A69-8B7D-023F-429AA71A26D3}"/>
              </a:ext>
            </a:extLst>
          </p:cNvPr>
          <p:cNvSpPr txBox="1"/>
          <p:nvPr/>
        </p:nvSpPr>
        <p:spPr>
          <a:xfrm flipH="1">
            <a:off x="4004732" y="736589"/>
            <a:ext cx="26732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COMITATO</a:t>
            </a:r>
            <a:r>
              <a:rPr lang="it-IT" sz="2400" dirty="0">
                <a:solidFill>
                  <a:schemeClr val="accent1"/>
                </a:solidFill>
              </a:rPr>
              <a:t> </a:t>
            </a:r>
            <a:r>
              <a:rPr lang="it-IT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ESG</a:t>
            </a:r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461B9F5D-6C8C-A830-8E54-34744232E8C6}"/>
              </a:ext>
            </a:extLst>
          </p:cNvPr>
          <p:cNvSpPr txBox="1"/>
          <p:nvPr/>
        </p:nvSpPr>
        <p:spPr>
          <a:xfrm flipH="1">
            <a:off x="618067" y="3383281"/>
            <a:ext cx="12784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GRUPPI DI LAVORO</a:t>
            </a:r>
          </a:p>
        </p:txBody>
      </p:sp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BFB94E3A-0D0B-F34C-CD54-41758E0E2F78}"/>
              </a:ext>
            </a:extLst>
          </p:cNvPr>
          <p:cNvSpPr txBox="1"/>
          <p:nvPr/>
        </p:nvSpPr>
        <p:spPr>
          <a:xfrm>
            <a:off x="4624017" y="996431"/>
            <a:ext cx="13703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BUDGET</a:t>
            </a:r>
          </a:p>
        </p:txBody>
      </p:sp>
      <p:cxnSp>
        <p:nvCxnSpPr>
          <p:cNvPr id="18" name="Connettore 2 17">
            <a:extLst>
              <a:ext uri="{FF2B5EF4-FFF2-40B4-BE49-F238E27FC236}">
                <a16:creationId xmlns:a16="http://schemas.microsoft.com/office/drawing/2014/main" id="{8955B88F-36BA-FDB1-45DA-C91326CEF61F}"/>
              </a:ext>
            </a:extLst>
          </p:cNvPr>
          <p:cNvCxnSpPr/>
          <p:nvPr/>
        </p:nvCxnSpPr>
        <p:spPr>
          <a:xfrm>
            <a:off x="6206067" y="1202267"/>
            <a:ext cx="0" cy="169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CDB8F6B7-B037-CA83-0214-1978D8C94EEF}"/>
              </a:ext>
            </a:extLst>
          </p:cNvPr>
          <p:cNvSpPr txBox="1"/>
          <p:nvPr/>
        </p:nvSpPr>
        <p:spPr>
          <a:xfrm flipH="1">
            <a:off x="1160991" y="1016000"/>
            <a:ext cx="260395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CDC</a:t>
            </a:r>
            <a:r>
              <a:rPr lang="it-IT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SOCIETA’ </a:t>
            </a:r>
            <a:r>
              <a:rPr lang="it-IT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BENEFIT</a:t>
            </a:r>
          </a:p>
        </p:txBody>
      </p:sp>
      <p:sp>
        <p:nvSpPr>
          <p:cNvPr id="23" name="Freccia in giù 22">
            <a:extLst>
              <a:ext uri="{FF2B5EF4-FFF2-40B4-BE49-F238E27FC236}">
                <a16:creationId xmlns:a16="http://schemas.microsoft.com/office/drawing/2014/main" id="{BD421004-EE82-B728-AB19-2A099AC1D7EE}"/>
              </a:ext>
            </a:extLst>
          </p:cNvPr>
          <p:cNvSpPr/>
          <p:nvPr/>
        </p:nvSpPr>
        <p:spPr>
          <a:xfrm>
            <a:off x="2780395" y="1557867"/>
            <a:ext cx="850900" cy="596295"/>
          </a:xfrm>
          <a:prstGeom prst="downArrow">
            <a:avLst/>
          </a:prstGeom>
          <a:solidFill>
            <a:srgbClr val="6DB5A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>
              <a:solidFill>
                <a:schemeClr val="accent6">
                  <a:lumMod val="60000"/>
                  <a:lumOff val="40000"/>
                </a:schemeClr>
              </a:solidFill>
              <a:highlight>
                <a:srgbClr val="6DB5AC"/>
              </a:highlight>
            </a:endParaRPr>
          </a:p>
        </p:txBody>
      </p:sp>
      <p:sp>
        <p:nvSpPr>
          <p:cNvPr id="24" name="Freccia in giù 23">
            <a:extLst>
              <a:ext uri="{FF2B5EF4-FFF2-40B4-BE49-F238E27FC236}">
                <a16:creationId xmlns:a16="http://schemas.microsoft.com/office/drawing/2014/main" id="{DCF814E2-EB46-BCFD-B204-A3EF33996590}"/>
              </a:ext>
            </a:extLst>
          </p:cNvPr>
          <p:cNvSpPr/>
          <p:nvPr/>
        </p:nvSpPr>
        <p:spPr>
          <a:xfrm>
            <a:off x="4122487" y="1584884"/>
            <a:ext cx="850900" cy="596295"/>
          </a:xfrm>
          <a:prstGeom prst="downArrow">
            <a:avLst/>
          </a:prstGeom>
          <a:solidFill>
            <a:srgbClr val="6DB5A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6" name="Freccia in giù 25">
            <a:extLst>
              <a:ext uri="{FF2B5EF4-FFF2-40B4-BE49-F238E27FC236}">
                <a16:creationId xmlns:a16="http://schemas.microsoft.com/office/drawing/2014/main" id="{4C2DA5BD-5572-F587-AEC9-6B585A45ACF8}"/>
              </a:ext>
            </a:extLst>
          </p:cNvPr>
          <p:cNvSpPr/>
          <p:nvPr/>
        </p:nvSpPr>
        <p:spPr>
          <a:xfrm>
            <a:off x="5408521" y="1569259"/>
            <a:ext cx="850900" cy="596295"/>
          </a:xfrm>
          <a:prstGeom prst="downArrow">
            <a:avLst/>
          </a:prstGeom>
          <a:solidFill>
            <a:srgbClr val="6DB5A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7" name="Freccia in giù 26">
            <a:extLst>
              <a:ext uri="{FF2B5EF4-FFF2-40B4-BE49-F238E27FC236}">
                <a16:creationId xmlns:a16="http://schemas.microsoft.com/office/drawing/2014/main" id="{212319B8-935C-E1C2-D222-AB59838E9C0F}"/>
              </a:ext>
            </a:extLst>
          </p:cNvPr>
          <p:cNvSpPr/>
          <p:nvPr/>
        </p:nvSpPr>
        <p:spPr>
          <a:xfrm>
            <a:off x="6868235" y="1557866"/>
            <a:ext cx="850900" cy="596295"/>
          </a:xfrm>
          <a:prstGeom prst="downArrow">
            <a:avLst/>
          </a:prstGeom>
          <a:solidFill>
            <a:srgbClr val="6DB5A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8" name="Rettangolo 27">
            <a:extLst>
              <a:ext uri="{FF2B5EF4-FFF2-40B4-BE49-F238E27FC236}">
                <a16:creationId xmlns:a16="http://schemas.microsoft.com/office/drawing/2014/main" id="{9974CBCA-9667-A644-1453-F5FAE3225BA3}"/>
              </a:ext>
            </a:extLst>
          </p:cNvPr>
          <p:cNvSpPr/>
          <p:nvPr/>
        </p:nvSpPr>
        <p:spPr>
          <a:xfrm>
            <a:off x="2417762" y="2172342"/>
            <a:ext cx="5539166" cy="299271"/>
          </a:xfrm>
          <a:prstGeom prst="rect">
            <a:avLst/>
          </a:prstGeom>
          <a:solidFill>
            <a:srgbClr val="6DB5AC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PROGETTI PORTANTI</a:t>
            </a:r>
          </a:p>
        </p:txBody>
      </p:sp>
      <p:sp>
        <p:nvSpPr>
          <p:cNvPr id="29" name="Rettangolo 28">
            <a:extLst>
              <a:ext uri="{FF2B5EF4-FFF2-40B4-BE49-F238E27FC236}">
                <a16:creationId xmlns:a16="http://schemas.microsoft.com/office/drawing/2014/main" id="{7875DD34-2A31-4B14-9389-3F8E865B0995}"/>
              </a:ext>
            </a:extLst>
          </p:cNvPr>
          <p:cNvSpPr/>
          <p:nvPr/>
        </p:nvSpPr>
        <p:spPr>
          <a:xfrm>
            <a:off x="2409295" y="5055858"/>
            <a:ext cx="5539166" cy="29927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ALTRI PROGETTI</a:t>
            </a:r>
          </a:p>
        </p:txBody>
      </p:sp>
      <p:sp>
        <p:nvSpPr>
          <p:cNvPr id="32" name="CasellaDiTesto 31">
            <a:extLst>
              <a:ext uri="{FF2B5EF4-FFF2-40B4-BE49-F238E27FC236}">
                <a16:creationId xmlns:a16="http://schemas.microsoft.com/office/drawing/2014/main" id="{EFC469EE-E71E-5315-1D2D-14942D6DEC94}"/>
              </a:ext>
            </a:extLst>
          </p:cNvPr>
          <p:cNvSpPr txBox="1"/>
          <p:nvPr/>
        </p:nvSpPr>
        <p:spPr>
          <a:xfrm>
            <a:off x="8254992" y="3935976"/>
            <a:ext cx="374570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Altre</a:t>
            </a:r>
            <a:r>
              <a:rPr lang="it-IT" sz="1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SOCIETA’ </a:t>
            </a:r>
            <a:r>
              <a:rPr lang="it-IT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BENEFIT del gruppo</a:t>
            </a:r>
          </a:p>
        </p:txBody>
      </p:sp>
      <p:sp>
        <p:nvSpPr>
          <p:cNvPr id="34" name="CasellaDiTesto 33">
            <a:extLst>
              <a:ext uri="{FF2B5EF4-FFF2-40B4-BE49-F238E27FC236}">
                <a16:creationId xmlns:a16="http://schemas.microsoft.com/office/drawing/2014/main" id="{59F1613B-6A06-CF1A-7C82-180B4C14F1F7}"/>
              </a:ext>
            </a:extLst>
          </p:cNvPr>
          <p:cNvSpPr txBox="1"/>
          <p:nvPr/>
        </p:nvSpPr>
        <p:spPr>
          <a:xfrm>
            <a:off x="8402389" y="4443784"/>
            <a:ext cx="3086878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it-IT" sz="1800" b="0" i="0" u="none" strike="noStrike" baseline="0" dirty="0" err="1">
                <a:solidFill>
                  <a:srgbClr val="3D3C3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xend-Regular"/>
              </a:rPr>
              <a:t>Refined</a:t>
            </a:r>
            <a:r>
              <a:rPr lang="it-IT" sz="1800" b="0" i="0" u="none" strike="noStrike" baseline="0" dirty="0">
                <a:solidFill>
                  <a:srgbClr val="3D3C3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xend-Regular"/>
              </a:rPr>
              <a:t> Brands S.r.l.  S.B.</a:t>
            </a:r>
          </a:p>
          <a:p>
            <a:pPr algn="l"/>
            <a:r>
              <a:rPr lang="it-IT" dirty="0" err="1">
                <a:solidFill>
                  <a:srgbClr val="3D3C3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xend-Regular"/>
              </a:rPr>
              <a:t>Have</a:t>
            </a:r>
            <a:r>
              <a:rPr lang="it-IT" dirty="0">
                <a:solidFill>
                  <a:srgbClr val="3D3C3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xend-Regular"/>
              </a:rPr>
              <a:t> Fun S.r.l.</a:t>
            </a:r>
            <a:endParaRPr lang="it-IT" sz="1800" b="0" i="0" u="none" strike="noStrike" baseline="0" dirty="0">
              <a:solidFill>
                <a:srgbClr val="3D3C3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exend-Regular"/>
            </a:endParaRPr>
          </a:p>
          <a:p>
            <a:pPr algn="l"/>
            <a:r>
              <a:rPr lang="it-IT" sz="1800" b="0" i="0" u="none" strike="noStrike" baseline="0" dirty="0">
                <a:solidFill>
                  <a:srgbClr val="3D3C3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xend-Regular"/>
              </a:rPr>
              <a:t>Compagnia dei Caraibi Inc. US</a:t>
            </a:r>
          </a:p>
          <a:p>
            <a:pPr algn="l"/>
            <a:r>
              <a:rPr lang="en-US" sz="1800" b="0" i="0" u="none" strike="noStrike" baseline="0" dirty="0">
                <a:solidFill>
                  <a:srgbClr val="3D3C3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xend-Regular"/>
              </a:rPr>
              <a:t>Right Beer </a:t>
            </a:r>
            <a:r>
              <a:rPr lang="en-US" sz="1800" b="0" i="0" u="none" strike="noStrike" baseline="0" dirty="0" err="1">
                <a:solidFill>
                  <a:srgbClr val="3D3C3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xend-Regular"/>
              </a:rPr>
              <a:t>S.r.l</a:t>
            </a:r>
            <a:r>
              <a:rPr lang="en-US" sz="1800" b="0" i="0" u="none" strike="noStrike" baseline="0" dirty="0">
                <a:solidFill>
                  <a:srgbClr val="3D3C3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xend-Regular"/>
              </a:rPr>
              <a:t>.</a:t>
            </a:r>
          </a:p>
          <a:p>
            <a:pPr algn="l"/>
            <a:r>
              <a:rPr lang="it-IT" sz="1800" b="0" i="0" u="none" strike="noStrike" baseline="0" dirty="0" err="1">
                <a:solidFill>
                  <a:srgbClr val="3D3C3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xend-Regular"/>
              </a:rPr>
              <a:t>Wereticsoul</a:t>
            </a:r>
            <a:r>
              <a:rPr lang="it-IT" sz="1800" b="0" i="0" u="none" strike="noStrike" baseline="0" dirty="0">
                <a:solidFill>
                  <a:srgbClr val="3D3C3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xend-Regular"/>
              </a:rPr>
              <a:t> S.r.l.</a:t>
            </a:r>
          </a:p>
          <a:p>
            <a:pPr algn="l"/>
            <a:r>
              <a:rPr lang="en-US" sz="1800" b="0" i="0" u="none" strike="noStrike" baseline="0" dirty="0">
                <a:solidFill>
                  <a:srgbClr val="3D3C3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xend-Regular"/>
              </a:rPr>
              <a:t>Thinking Hat </a:t>
            </a:r>
            <a:r>
              <a:rPr lang="en-US" sz="1800" b="0" i="0" u="none" strike="noStrike" baseline="0" dirty="0" err="1">
                <a:solidFill>
                  <a:srgbClr val="3D3C3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xend-Regular"/>
              </a:rPr>
              <a:t>S.r.l</a:t>
            </a:r>
            <a:r>
              <a:rPr lang="en-US" sz="1800" b="0" i="0" u="none" strike="noStrike" baseline="0" dirty="0">
                <a:solidFill>
                  <a:srgbClr val="3D3C3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xend-Regular"/>
              </a:rPr>
              <a:t>.</a:t>
            </a:r>
          </a:p>
          <a:p>
            <a:pPr algn="l"/>
            <a:r>
              <a:rPr lang="it-IT" sz="1800" b="0" i="0" u="none" strike="noStrike" baseline="0" dirty="0">
                <a:solidFill>
                  <a:srgbClr val="3D3C3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xend-Regular"/>
              </a:rPr>
              <a:t>Ribelli Digitali S.r.l.</a:t>
            </a:r>
            <a:endParaRPr lang="it-IT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468202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CB799541-46D8-4D80-35CF-B6E5905562F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429" b="16540"/>
          <a:stretch/>
        </p:blipFill>
        <p:spPr>
          <a:xfrm flipH="1">
            <a:off x="9436100" y="4006755"/>
            <a:ext cx="2755900" cy="2851240"/>
          </a:xfrm>
          <a:prstGeom prst="rect">
            <a:avLst/>
          </a:prstGeom>
        </p:spPr>
      </p:pic>
      <p:pic>
        <p:nvPicPr>
          <p:cNvPr id="40" name="Immagine 39">
            <a:extLst>
              <a:ext uri="{FF2B5EF4-FFF2-40B4-BE49-F238E27FC236}">
                <a16:creationId xmlns:a16="http://schemas.microsoft.com/office/drawing/2014/main" id="{47B2E6BC-DCD5-5614-D012-0FE9602D40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543050" cy="6858000"/>
          </a:xfrm>
          <a:prstGeom prst="rect">
            <a:avLst/>
          </a:prstGeom>
        </p:spPr>
      </p:pic>
      <p:pic>
        <p:nvPicPr>
          <p:cNvPr id="42" name="Immagine 41">
            <a:extLst>
              <a:ext uri="{FF2B5EF4-FFF2-40B4-BE49-F238E27FC236}">
                <a16:creationId xmlns:a16="http://schemas.microsoft.com/office/drawing/2014/main" id="{88698276-CBE5-1C65-AD3F-CD80FADA85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91850" y="-203200"/>
            <a:ext cx="1200150" cy="6858000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E9B622B9-1D79-1F08-F935-8CC76B17476D}"/>
              </a:ext>
            </a:extLst>
          </p:cNvPr>
          <p:cNvSpPr txBox="1"/>
          <p:nvPr/>
        </p:nvSpPr>
        <p:spPr>
          <a:xfrm>
            <a:off x="1794290" y="689034"/>
            <a:ext cx="8661953" cy="10204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75000"/>
              </a:lnSpc>
            </a:pPr>
            <a:r>
              <a:rPr lang="it-IT" sz="4000" b="1" dirty="0">
                <a:solidFill>
                  <a:srgbClr val="6DB5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" pitchFamily="2" charset="0"/>
              </a:rPr>
              <a:t>Caso pratico: supporto a un progetto di forestazione locale</a:t>
            </a:r>
          </a:p>
        </p:txBody>
      </p:sp>
      <p:cxnSp>
        <p:nvCxnSpPr>
          <p:cNvPr id="7" name="Connettore 1 6">
            <a:extLst>
              <a:ext uri="{FF2B5EF4-FFF2-40B4-BE49-F238E27FC236}">
                <a16:creationId xmlns:a16="http://schemas.microsoft.com/office/drawing/2014/main" id="{463BE5F7-10DC-FCC3-5A40-26B5C84F2DA4}"/>
              </a:ext>
            </a:extLst>
          </p:cNvPr>
          <p:cNvCxnSpPr>
            <a:cxnSpLocks/>
          </p:cNvCxnSpPr>
          <p:nvPr/>
        </p:nvCxnSpPr>
        <p:spPr>
          <a:xfrm>
            <a:off x="1007165" y="336788"/>
            <a:ext cx="9984685" cy="0"/>
          </a:xfrm>
          <a:prstGeom prst="line">
            <a:avLst/>
          </a:prstGeom>
          <a:ln w="63500">
            <a:solidFill>
              <a:srgbClr val="6DB5A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ttore 1 12">
            <a:extLst>
              <a:ext uri="{FF2B5EF4-FFF2-40B4-BE49-F238E27FC236}">
                <a16:creationId xmlns:a16="http://schemas.microsoft.com/office/drawing/2014/main" id="{72778F1E-C76D-C5BC-D179-C32902D8A4BC}"/>
              </a:ext>
            </a:extLst>
          </p:cNvPr>
          <p:cNvCxnSpPr>
            <a:cxnSpLocks/>
          </p:cNvCxnSpPr>
          <p:nvPr/>
        </p:nvCxnSpPr>
        <p:spPr>
          <a:xfrm>
            <a:off x="1007165" y="1622249"/>
            <a:ext cx="9984685" cy="0"/>
          </a:xfrm>
          <a:prstGeom prst="line">
            <a:avLst/>
          </a:prstGeom>
          <a:ln w="63500">
            <a:solidFill>
              <a:srgbClr val="6DB5A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C03DEC4D-4C9E-B029-6CD5-E40A7B536C93}"/>
              </a:ext>
            </a:extLst>
          </p:cNvPr>
          <p:cNvSpPr txBox="1"/>
          <p:nvPr/>
        </p:nvSpPr>
        <p:spPr>
          <a:xfrm>
            <a:off x="972315" y="1838961"/>
            <a:ext cx="9483928" cy="8449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75000"/>
              </a:lnSpc>
              <a:buAutoNum type="arabicPeriod" startAt="2"/>
            </a:pPr>
            <a:endParaRPr lang="it-IT" sz="2000" b="1" dirty="0">
              <a:solidFill>
                <a:srgbClr val="6DB5AC"/>
              </a:solidFill>
              <a:latin typeface="Times" pitchFamily="2" charset="0"/>
            </a:endParaRPr>
          </a:p>
          <a:p>
            <a:pPr>
              <a:lnSpc>
                <a:spcPct val="200000"/>
              </a:lnSpc>
            </a:pPr>
            <a:r>
              <a:rPr lang="it-IT" sz="2000" b="1" dirty="0">
                <a:solidFill>
                  <a:srgbClr val="6DB5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" pitchFamily="2" charset="0"/>
              </a:rPr>
              <a:t>	</a:t>
            </a:r>
            <a:endParaRPr lang="it-IT" b="1" i="1" dirty="0">
              <a:solidFill>
                <a:srgbClr val="6DB5AC"/>
              </a:solidFill>
              <a:latin typeface="Times" pitchFamily="2" charset="0"/>
            </a:endParaRP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047E5729-D21F-E460-2A31-E4051D0BEE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8484" y="2175750"/>
            <a:ext cx="5046648" cy="3767850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F783C562-41AB-52CA-B398-A4E239E0EB28}"/>
              </a:ext>
            </a:extLst>
          </p:cNvPr>
          <p:cNvSpPr txBox="1"/>
          <p:nvPr/>
        </p:nvSpPr>
        <p:spPr>
          <a:xfrm>
            <a:off x="7119257" y="2438399"/>
            <a:ext cx="29718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dirty="0"/>
              <a:t>L’intervento </a:t>
            </a:r>
            <a:r>
              <a:rPr lang="it-IT" sz="2000"/>
              <a:t>prevede cure </a:t>
            </a:r>
            <a:r>
              <a:rPr lang="it-IT" sz="2000" dirty="0"/>
              <a:t>colturali su un’area identificata di castagneto, migliorandone non solo la capacità di stoccaggio del carbonio ma anche la biodiversità, la capacità di tenuta dei versanti e di prevenzione degli incendi.</a:t>
            </a:r>
          </a:p>
        </p:txBody>
      </p:sp>
    </p:spTree>
    <p:extLst>
      <p:ext uri="{BB962C8B-B14F-4D97-AF65-F5344CB8AC3E}">
        <p14:creationId xmlns:p14="http://schemas.microsoft.com/office/powerpoint/2010/main" val="255651276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1074</TotalTime>
  <Words>421</Words>
  <Application>Microsoft Office PowerPoint</Application>
  <PresentationFormat>Widescreen</PresentationFormat>
  <Paragraphs>77</Paragraphs>
  <Slides>6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Lexend-Regular</vt:lpstr>
      <vt:lpstr>Times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Marco Giraudo</dc:creator>
  <cp:lastModifiedBy>Procellaria Pervinca</cp:lastModifiedBy>
  <cp:revision>7</cp:revision>
  <dcterms:created xsi:type="dcterms:W3CDTF">2022-09-06T16:00:36Z</dcterms:created>
  <dcterms:modified xsi:type="dcterms:W3CDTF">2023-07-19T14:34:21Z</dcterms:modified>
</cp:coreProperties>
</file>