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7"/>
  </p:notesMasterIdLst>
  <p:sldIdLst>
    <p:sldId id="256" r:id="rId2"/>
    <p:sldId id="257" r:id="rId3"/>
    <p:sldId id="274" r:id="rId4"/>
    <p:sldId id="288" r:id="rId5"/>
    <p:sldId id="279" r:id="rId6"/>
    <p:sldId id="275" r:id="rId7"/>
    <p:sldId id="276" r:id="rId8"/>
    <p:sldId id="280" r:id="rId9"/>
    <p:sldId id="278" r:id="rId10"/>
    <p:sldId id="277" r:id="rId11"/>
    <p:sldId id="283" r:id="rId12"/>
    <p:sldId id="287" r:id="rId13"/>
    <p:sldId id="282" r:id="rId14"/>
    <p:sldId id="284" r:id="rId15"/>
    <p:sldId id="273" r:id="rId16"/>
  </p:sldIdLst>
  <p:sldSz cx="12192000" cy="6858000"/>
  <p:notesSz cx="6797675" cy="987266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9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8CF7F1F3-5FC5-4089-B6C4-57B453E120CE}" type="datetimeFigureOut">
              <a:rPr lang="it-IT" smtClean="0"/>
              <a:t>17/07/2023</a:t>
            </a:fld>
            <a:endParaRPr lang="it-IT"/>
          </a:p>
        </p:txBody>
      </p:sp>
      <p:sp>
        <p:nvSpPr>
          <p:cNvPr id="4" name="Segnaposto immagine diapositiva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377318"/>
            <a:ext cx="2945659" cy="49534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3" y="9377318"/>
            <a:ext cx="2945659" cy="495347"/>
          </a:xfrm>
          <a:prstGeom prst="rect">
            <a:avLst/>
          </a:prstGeom>
        </p:spPr>
        <p:txBody>
          <a:bodyPr vert="horz" lIns="91440" tIns="45720" rIns="91440" bIns="45720" rtlCol="0" anchor="b"/>
          <a:lstStyle>
            <a:lvl1pPr algn="r">
              <a:defRPr sz="1200"/>
            </a:lvl1pPr>
          </a:lstStyle>
          <a:p>
            <a:fld id="{CAB09EF9-078B-4B4F-9DF6-31F149AABE56}" type="slidenum">
              <a:rPr lang="it-IT" smtClean="0"/>
              <a:t>‹N›</a:t>
            </a:fld>
            <a:endParaRPr lang="it-IT"/>
          </a:p>
        </p:txBody>
      </p:sp>
    </p:spTree>
    <p:extLst>
      <p:ext uri="{BB962C8B-B14F-4D97-AF65-F5344CB8AC3E}">
        <p14:creationId xmlns:p14="http://schemas.microsoft.com/office/powerpoint/2010/main" val="613869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r>
              <a:rPr lang="it-IT"/>
              <a:t>20/07/2023</a:t>
            </a:r>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1239507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r>
              <a:rPr lang="it-IT"/>
              <a:t>20/07/2023</a:t>
            </a:r>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31973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p:cNvSpPr>
            <a:spLocks noGrp="1"/>
          </p:cNvSpPr>
          <p:nvPr>
            <p:ph type="dt" sz="half" idx="10"/>
          </p:nvPr>
        </p:nvSpPr>
        <p:spPr/>
        <p:txBody>
          <a:bodyPr/>
          <a:lstStyle/>
          <a:p>
            <a:r>
              <a:rPr lang="it-IT"/>
              <a:t>20/07/2023</a:t>
            </a:r>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3167886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r>
              <a:rPr lang="it-IT"/>
              <a:t>20/07/2023</a:t>
            </a:r>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3943813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r>
              <a:rPr lang="it-IT"/>
              <a:t>20/07/2023</a:t>
            </a:r>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4137249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r>
              <a:rPr lang="it-IT"/>
              <a:t>20/07/2023</a:t>
            </a:r>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786856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r>
              <a:rPr lang="it-IT"/>
              <a:t>20/07/2023</a:t>
            </a:r>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694372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r>
              <a:rPr lang="it-IT"/>
              <a:t>20/07/2023</a:t>
            </a:r>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787175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r>
              <a:rPr lang="it-IT"/>
              <a:t>20/07/2023</a:t>
            </a:r>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54845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r>
              <a:rPr lang="it-IT"/>
              <a:t>20/07/2023</a:t>
            </a:r>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3692133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r>
              <a:rPr lang="it-IT"/>
              <a:t>20/07/2023</a:t>
            </a:r>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B345C59-0FB2-4B48-A2DE-D73767097DBF}" type="slidenum">
              <a:rPr lang="it-IT" smtClean="0"/>
              <a:t>‹N›</a:t>
            </a:fld>
            <a:endParaRPr lang="it-IT"/>
          </a:p>
        </p:txBody>
      </p:sp>
    </p:spTree>
    <p:extLst>
      <p:ext uri="{BB962C8B-B14F-4D97-AF65-F5344CB8AC3E}">
        <p14:creationId xmlns:p14="http://schemas.microsoft.com/office/powerpoint/2010/main" val="1493788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it-IT"/>
              <a:t>20/07/2023</a:t>
            </a:r>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345C59-0FB2-4B48-A2DE-D73767097DBF}" type="slidenum">
              <a:rPr lang="it-IT" smtClean="0"/>
              <a:t>‹N›</a:t>
            </a:fld>
            <a:endParaRPr lang="it-IT"/>
          </a:p>
        </p:txBody>
      </p:sp>
    </p:spTree>
    <p:extLst>
      <p:ext uri="{BB962C8B-B14F-4D97-AF65-F5344CB8AC3E}">
        <p14:creationId xmlns:p14="http://schemas.microsoft.com/office/powerpoint/2010/main" val="2737999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945178" y="1122363"/>
            <a:ext cx="10246822" cy="2387600"/>
          </a:xfrm>
        </p:spPr>
        <p:txBody>
          <a:bodyPr>
            <a:normAutofit/>
          </a:bodyPr>
          <a:lstStyle/>
          <a:p>
            <a:r>
              <a:rPr lang="it-IT" dirty="0" err="1">
                <a:solidFill>
                  <a:srgbClr val="004992"/>
                </a:solidFill>
                <a:latin typeface="Gill Sans MT" panose="020B0502020104020203" pitchFamily="34" charset="0"/>
              </a:rPr>
              <a:t>Greenwashing</a:t>
            </a:r>
            <a:r>
              <a:rPr lang="it-IT" dirty="0">
                <a:solidFill>
                  <a:srgbClr val="004992"/>
                </a:solidFill>
                <a:latin typeface="Gill Sans MT" panose="020B0502020104020203" pitchFamily="34" charset="0"/>
              </a:rPr>
              <a:t>, un pericolo dietro l’angolo</a:t>
            </a:r>
          </a:p>
        </p:txBody>
      </p:sp>
      <p:sp>
        <p:nvSpPr>
          <p:cNvPr id="3" name="Sottotitolo 2"/>
          <p:cNvSpPr>
            <a:spLocks noGrp="1"/>
          </p:cNvSpPr>
          <p:nvPr>
            <p:ph type="subTitle" idx="1"/>
          </p:nvPr>
        </p:nvSpPr>
        <p:spPr>
          <a:xfrm>
            <a:off x="1945178" y="3602038"/>
            <a:ext cx="10246822" cy="1655762"/>
          </a:xfrm>
        </p:spPr>
        <p:txBody>
          <a:bodyPr>
            <a:normAutofit fontScale="92500" lnSpcReduction="10000"/>
          </a:bodyPr>
          <a:lstStyle/>
          <a:p>
            <a:endParaRPr lang="it-IT" dirty="0">
              <a:solidFill>
                <a:srgbClr val="00B0F0"/>
              </a:solidFill>
              <a:latin typeface="Gill Sans MT" panose="020B0502020104020203" pitchFamily="34" charset="0"/>
            </a:endParaRPr>
          </a:p>
          <a:p>
            <a:r>
              <a:rPr lang="it-IT" dirty="0">
                <a:solidFill>
                  <a:srgbClr val="00B0F0"/>
                </a:solidFill>
                <a:latin typeface="Gill Sans MT" panose="020B0502020104020203" pitchFamily="34" charset="0"/>
              </a:rPr>
              <a:t>aspetti legali</a:t>
            </a:r>
          </a:p>
          <a:p>
            <a:endParaRPr lang="it-IT" dirty="0">
              <a:solidFill>
                <a:srgbClr val="00B0F0"/>
              </a:solidFill>
              <a:latin typeface="Gill Sans MT" panose="020B0502020104020203" pitchFamily="34" charset="0"/>
            </a:endParaRPr>
          </a:p>
          <a:p>
            <a:r>
              <a:rPr lang="it-IT" i="1" dirty="0">
                <a:solidFill>
                  <a:srgbClr val="00B0F0"/>
                </a:solidFill>
                <a:latin typeface="Gill Sans MT" panose="020B0502020104020203" pitchFamily="34" charset="0"/>
              </a:rPr>
              <a:t>Laura Marengo</a:t>
            </a:r>
          </a:p>
          <a:p>
            <a:endParaRPr lang="it-IT" i="1" dirty="0">
              <a:solidFill>
                <a:srgbClr val="00B0F0"/>
              </a:solidFill>
              <a:latin typeface="Gill Sans MT" panose="020B0502020104020203" pitchFamily="34" charset="0"/>
            </a:endParaRPr>
          </a:p>
        </p:txBody>
      </p:sp>
      <p:sp>
        <p:nvSpPr>
          <p:cNvPr id="4" name="Rettangolo 3"/>
          <p:cNvSpPr/>
          <p:nvPr/>
        </p:nvSpPr>
        <p:spPr>
          <a:xfrm>
            <a:off x="0" y="0"/>
            <a:ext cx="1945178" cy="6858000"/>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810" y="5581846"/>
            <a:ext cx="1836932" cy="1064174"/>
          </a:xfrm>
          <a:prstGeom prst="rect">
            <a:avLst/>
          </a:prstGeom>
        </p:spPr>
      </p:pic>
      <p:sp>
        <p:nvSpPr>
          <p:cNvPr id="5" name="Segnaposto data 4">
            <a:extLst>
              <a:ext uri="{FF2B5EF4-FFF2-40B4-BE49-F238E27FC236}">
                <a16:creationId xmlns:a16="http://schemas.microsoft.com/office/drawing/2014/main" id="{B7FD059A-A186-43B4-8D05-7267E3307FB0}"/>
              </a:ext>
            </a:extLst>
          </p:cNvPr>
          <p:cNvSpPr>
            <a:spLocks noGrp="1"/>
          </p:cNvSpPr>
          <p:nvPr>
            <p:ph type="dt" sz="half" idx="10"/>
          </p:nvPr>
        </p:nvSpPr>
        <p:spPr>
          <a:xfrm>
            <a:off x="493059" y="6356350"/>
            <a:ext cx="3088340" cy="501650"/>
          </a:xfrm>
        </p:spPr>
        <p:txBody>
          <a:bodyPr/>
          <a:lstStyle/>
          <a:p>
            <a:r>
              <a:rPr lang="it-IT" dirty="0"/>
              <a:t>20.07.2023</a:t>
            </a:r>
          </a:p>
        </p:txBody>
      </p:sp>
      <p:sp>
        <p:nvSpPr>
          <p:cNvPr id="7" name="Segnaposto numero diapositiva 6">
            <a:extLst>
              <a:ext uri="{FF2B5EF4-FFF2-40B4-BE49-F238E27FC236}">
                <a16:creationId xmlns:a16="http://schemas.microsoft.com/office/drawing/2014/main" id="{6F71A344-06BE-4D09-B186-C5070D5B3828}"/>
              </a:ext>
            </a:extLst>
          </p:cNvPr>
          <p:cNvSpPr>
            <a:spLocks noGrp="1"/>
          </p:cNvSpPr>
          <p:nvPr>
            <p:ph type="sldNum" sz="quarter" idx="12"/>
          </p:nvPr>
        </p:nvSpPr>
        <p:spPr/>
        <p:txBody>
          <a:bodyPr/>
          <a:lstStyle/>
          <a:p>
            <a:fld id="{2B345C59-0FB2-4B48-A2DE-D73767097DBF}" type="slidenum">
              <a:rPr lang="it-IT" smtClean="0"/>
              <a:t>1</a:t>
            </a:fld>
            <a:endParaRPr lang="it-IT"/>
          </a:p>
        </p:txBody>
      </p:sp>
    </p:spTree>
    <p:extLst>
      <p:ext uri="{BB962C8B-B14F-4D97-AF65-F5344CB8AC3E}">
        <p14:creationId xmlns:p14="http://schemas.microsoft.com/office/powerpoint/2010/main" val="32484902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5810596"/>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fld id="{2B345C59-0FB2-4B48-A2DE-D73767097DBF}" type="slidenum">
              <a:rPr lang="it-IT" smtClean="0">
                <a:solidFill>
                  <a:schemeClr val="bg1"/>
                </a:solidFill>
              </a:rPr>
              <a:t>2</a:t>
            </a:fld>
            <a:endParaRPr lang="it-IT" dirty="0">
              <a:solidFill>
                <a:schemeClr val="bg1"/>
              </a:solidFill>
            </a:endParaRPr>
          </a:p>
        </p:txBody>
      </p:sp>
      <p:sp>
        <p:nvSpPr>
          <p:cNvPr id="4" name="CasellaDiTesto 3"/>
          <p:cNvSpPr txBox="1"/>
          <p:nvPr/>
        </p:nvSpPr>
        <p:spPr>
          <a:xfrm>
            <a:off x="330925" y="522513"/>
            <a:ext cx="11504023" cy="3600986"/>
          </a:xfrm>
          <a:prstGeom prst="rect">
            <a:avLst/>
          </a:prstGeom>
          <a:noFill/>
        </p:spPr>
        <p:txBody>
          <a:bodyPr wrap="square" rtlCol="0">
            <a:spAutoFit/>
          </a:bodyPr>
          <a:lstStyle/>
          <a:p>
            <a:endParaRPr lang="it-IT" dirty="0"/>
          </a:p>
          <a:p>
            <a:endParaRPr lang="it-IT" dirty="0"/>
          </a:p>
          <a:p>
            <a:pPr algn="ctr"/>
            <a:endParaRPr lang="it-IT" sz="2400" b="1" dirty="0"/>
          </a:p>
          <a:p>
            <a:pPr algn="ctr"/>
            <a:endParaRPr lang="it-IT" sz="2400" b="1" dirty="0"/>
          </a:p>
          <a:p>
            <a:pPr algn="ctr"/>
            <a:r>
              <a:rPr lang="it-IT" sz="2400" b="1" dirty="0">
                <a:solidFill>
                  <a:schemeClr val="accent1"/>
                </a:solidFill>
              </a:rPr>
              <a:t>GREENWASHING  -  MARKETING AMBIENTALE FUORVIANTE  -  ECOLOGISMO DI FACCIATA</a:t>
            </a:r>
          </a:p>
          <a:p>
            <a:pPr algn="ctr"/>
            <a:endParaRPr lang="it-IT" sz="2400" b="1" dirty="0">
              <a:solidFill>
                <a:schemeClr val="accent1"/>
              </a:solidFill>
            </a:endParaRPr>
          </a:p>
          <a:p>
            <a:pPr algn="ctr"/>
            <a:r>
              <a:rPr lang="it-IT" sz="2400" b="1" dirty="0">
                <a:solidFill>
                  <a:schemeClr val="accent1"/>
                </a:solidFill>
              </a:rPr>
              <a:t>=</a:t>
            </a:r>
          </a:p>
          <a:p>
            <a:pPr algn="ctr"/>
            <a:endParaRPr lang="it-IT" sz="2400" b="1" dirty="0">
              <a:solidFill>
                <a:schemeClr val="accent1"/>
              </a:solidFill>
            </a:endParaRPr>
          </a:p>
          <a:p>
            <a:pPr algn="ctr"/>
            <a:r>
              <a:rPr lang="it-IT" sz="2400" b="1" dirty="0">
                <a:solidFill>
                  <a:schemeClr val="accent1"/>
                </a:solidFill>
              </a:rPr>
              <a:t>ASSERZIONI AMBIENTALI NON VERE O NON VERIFICABILI</a:t>
            </a:r>
          </a:p>
          <a:p>
            <a:pPr algn="ctr"/>
            <a:r>
              <a:rPr lang="it-IT" sz="2400" b="1" dirty="0">
                <a:solidFill>
                  <a:schemeClr val="accent1"/>
                </a:solidFill>
              </a:rPr>
              <a:t>FINALIZZATE ALLA CREAZIONE DI UN’IMMAGINE «VERDE»</a:t>
            </a:r>
          </a:p>
        </p:txBody>
      </p:sp>
      <p:sp>
        <p:nvSpPr>
          <p:cNvPr id="5" name="Segnaposto data 4">
            <a:extLst>
              <a:ext uri="{FF2B5EF4-FFF2-40B4-BE49-F238E27FC236}">
                <a16:creationId xmlns:a16="http://schemas.microsoft.com/office/drawing/2014/main" id="{A2989181-2381-4330-AAD4-BEA93456FABE}"/>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3325192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5810596"/>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0" y="0"/>
            <a:ext cx="11834948" cy="61863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chemeClr val="accent1"/>
                </a:solidFill>
                <a:effectLst/>
                <a:uLnTx/>
                <a:uFillTx/>
                <a:latin typeface="Calibri" panose="020F0502020204030204"/>
                <a:ea typeface="+mn-ea"/>
                <a:cs typeface="+mn-cs"/>
              </a:rPr>
              <a:t>QUADRO GIURIDICO: principali norme italiane ed europee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schemeClr val="tx2"/>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it-IT" sz="2000" b="1" dirty="0">
                <a:solidFill>
                  <a:schemeClr val="tx2"/>
                </a:solidFill>
                <a:latin typeface="Calibri" panose="020F0502020204030204"/>
              </a:rPr>
              <a:t>Direttiva 2005/29/CE  Pratiche commerciali sleali tra imprese e consumatori</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it-IT" sz="2000" b="1" i="1" dirty="0">
                <a:solidFill>
                  <a:schemeClr val="tx2"/>
                </a:solidFill>
                <a:latin typeface="Calibri" panose="020F0502020204030204"/>
              </a:rPr>
              <a:t>Proposta di Direttiva 2022/0092 sulla responsabilizzazione dei consumatori per la transizione verde mediante il miglioramento della tutela delle pratiche sleali e dell’informazione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it-IT" sz="2000" b="1" i="0" u="none" strike="noStrike" kern="1200" cap="none" spc="0" normalizeH="0" baseline="0" noProof="0" dirty="0">
              <a:ln>
                <a:noFill/>
              </a:ln>
              <a:solidFill>
                <a:schemeClr val="tx2"/>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baseline="0" noProof="0" dirty="0">
                <a:ln>
                  <a:noFill/>
                </a:ln>
                <a:solidFill>
                  <a:schemeClr val="tx2"/>
                </a:solidFill>
                <a:effectLst/>
                <a:uLnTx/>
                <a:uFillTx/>
                <a:latin typeface="Calibri" panose="020F0502020204030204"/>
                <a:ea typeface="+mn-ea"/>
                <a:cs typeface="+mn-cs"/>
              </a:rPr>
              <a:t>Codice</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del Consumo (</a:t>
            </a:r>
            <a:r>
              <a:rPr kumimoji="0" lang="it-IT" sz="2000" b="1" i="0" u="none" strike="noStrike" kern="1200" cap="none" spc="0" normalizeH="0" noProof="0" dirty="0" err="1">
                <a:ln>
                  <a:noFill/>
                </a:ln>
                <a:solidFill>
                  <a:schemeClr val="tx2"/>
                </a:solidFill>
                <a:effectLst/>
                <a:uLnTx/>
                <a:uFillTx/>
                <a:latin typeface="Calibri" panose="020F0502020204030204"/>
                <a:ea typeface="+mn-ea"/>
                <a:cs typeface="+mn-cs"/>
              </a:rPr>
              <a:t>D.Lgs.</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206/2005)</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sz="2000"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noProof="0" dirty="0" err="1">
                <a:ln>
                  <a:noFill/>
                </a:ln>
                <a:solidFill>
                  <a:schemeClr val="tx2"/>
                </a:solidFill>
                <a:effectLst/>
                <a:uLnTx/>
                <a:uFillTx/>
                <a:latin typeface="Calibri" panose="020F0502020204030204"/>
                <a:ea typeface="+mn-ea"/>
                <a:cs typeface="+mn-cs"/>
              </a:rPr>
              <a:t>D.Lgs.</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145/2007 (</a:t>
            </a:r>
            <a:r>
              <a:rPr lang="it-IT" sz="2000" b="1" dirty="0">
                <a:solidFill>
                  <a:schemeClr val="tx2"/>
                </a:solidFill>
                <a:latin typeface="Calibri" panose="020F0502020204030204"/>
              </a:rPr>
              <a:t>attuazione</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Direttiva 2005/29) Pubblicità Ingannevole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sz="2000"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Codice di Autodisciplina Pubblicitaria</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sz="2000"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Art. 2598 Codice Civile Atti di concorrenza sleale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sz="2000"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Direttiva 2014/95 sulla comunicazione di informazioni di carattere non finanziario (NFRD)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it-IT" sz="2000" b="1" baseline="0" dirty="0">
                <a:solidFill>
                  <a:schemeClr val="tx2"/>
                </a:solidFill>
                <a:latin typeface="Calibri" panose="020F0502020204030204"/>
              </a:rPr>
              <a:t>Direttiva 2022/2464 sulla rendicontazione di sostenibilità (CSRD)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Regolamento UE 2019/2088 </a:t>
            </a:r>
            <a:r>
              <a:rPr kumimoji="0" lang="it-IT" sz="2000" b="1" i="0" u="none" strike="noStrike" kern="1200" cap="none" spc="0" normalizeH="0" noProof="0" dirty="0" err="1">
                <a:ln>
                  <a:noFill/>
                </a:ln>
                <a:solidFill>
                  <a:schemeClr val="tx2"/>
                </a:solidFill>
                <a:effectLst/>
                <a:uLnTx/>
                <a:uFillTx/>
                <a:latin typeface="Calibri" panose="020F0502020204030204"/>
                <a:ea typeface="+mn-ea"/>
                <a:cs typeface="+mn-cs"/>
              </a:rPr>
              <a:t>Sustainable</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Finance </a:t>
            </a:r>
            <a:r>
              <a:rPr kumimoji="0" lang="it-IT" sz="2000" b="1" i="0" u="none" strike="noStrike" kern="1200" cap="none" spc="0" normalizeH="0" noProof="0" dirty="0" err="1">
                <a:ln>
                  <a:noFill/>
                </a:ln>
                <a:solidFill>
                  <a:schemeClr val="tx2"/>
                </a:solidFill>
                <a:effectLst/>
                <a:uLnTx/>
                <a:uFillTx/>
                <a:latin typeface="Calibri" panose="020F0502020204030204"/>
                <a:ea typeface="+mn-ea"/>
                <a:cs typeface="+mn-cs"/>
              </a:rPr>
              <a:t>Disclosure</a:t>
            </a:r>
            <a:r>
              <a:rPr kumimoji="0" lang="it-IT" sz="2000" b="1" i="0" u="none" strike="noStrike" kern="1200" cap="none" spc="0" normalizeH="0" noProof="0" dirty="0">
                <a:ln>
                  <a:noFill/>
                </a:ln>
                <a:solidFill>
                  <a:schemeClr val="tx2"/>
                </a:solidFill>
                <a:effectLst/>
                <a:uLnTx/>
                <a:uFillTx/>
                <a:latin typeface="Calibri" panose="020F0502020204030204"/>
                <a:ea typeface="+mn-ea"/>
                <a:cs typeface="+mn-cs"/>
              </a:rPr>
              <a:t> </a:t>
            </a:r>
            <a:r>
              <a:rPr kumimoji="0" lang="it-IT" sz="2000" b="1" i="0" u="none" strike="noStrike" kern="1200" cap="none" spc="0" normalizeH="0" noProof="0" dirty="0" err="1">
                <a:ln>
                  <a:noFill/>
                </a:ln>
                <a:solidFill>
                  <a:schemeClr val="tx2"/>
                </a:solidFill>
                <a:effectLst/>
                <a:uLnTx/>
                <a:uFillTx/>
                <a:latin typeface="Calibri" panose="020F0502020204030204"/>
                <a:ea typeface="+mn-ea"/>
                <a:cs typeface="+mn-cs"/>
              </a:rPr>
              <a:t>Regulat</a:t>
            </a:r>
            <a:r>
              <a:rPr lang="it-IT" sz="2000" b="1" dirty="0" err="1">
                <a:solidFill>
                  <a:schemeClr val="tx2"/>
                </a:solidFill>
                <a:latin typeface="Calibri" panose="020F0502020204030204"/>
              </a:rPr>
              <a:t>ion</a:t>
            </a:r>
            <a:r>
              <a:rPr lang="it-IT" sz="2000" b="1" dirty="0">
                <a:solidFill>
                  <a:schemeClr val="tx2"/>
                </a:solidFill>
                <a:latin typeface="Calibri" panose="020F0502020204030204"/>
              </a:rPr>
              <a:t> (SFDR)</a:t>
            </a:r>
            <a:endParaRPr kumimoji="0" lang="it-IT" sz="2000" b="1" i="0" u="none" strike="noStrike" kern="1200" cap="none" spc="0" normalizeH="0" baseline="0" noProof="0" dirty="0">
              <a:ln>
                <a:noFill/>
              </a:ln>
              <a:solidFill>
                <a:schemeClr val="tx2"/>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B296610D-BDA3-4DD6-9CFB-AA8E5BD468F2}"/>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3304816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5810596"/>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0" y="0"/>
            <a:ext cx="11834948" cy="5847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chemeClr val="accent1"/>
                </a:solidFill>
                <a:effectLst/>
                <a:uLnTx/>
                <a:uFillTx/>
                <a:latin typeface="Calibri" panose="020F0502020204030204"/>
                <a:ea typeface="+mn-ea"/>
                <a:cs typeface="+mn-cs"/>
              </a:rPr>
              <a:t>Le principali norme italiane </a:t>
            </a:r>
          </a:p>
          <a:p>
            <a:pPr marL="342900" marR="0" lvl="0" indent="-34290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it-IT" b="1" i="0" u="none" strike="noStrike" kern="1200" cap="none" spc="0" normalizeH="0" baseline="0" noProof="0" dirty="0">
              <a:ln>
                <a:noFill/>
              </a:ln>
              <a:solidFill>
                <a:schemeClr val="tx2"/>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b="1" i="0" u="none" strike="noStrike" kern="1200" cap="none" spc="0" normalizeH="0" baseline="0" noProof="0" dirty="0">
                <a:ln>
                  <a:noFill/>
                </a:ln>
                <a:solidFill>
                  <a:schemeClr val="tx2"/>
                </a:solidFill>
                <a:effectLst/>
                <a:uLnTx/>
                <a:uFillTx/>
                <a:latin typeface="Calibri" panose="020F0502020204030204"/>
                <a:ea typeface="+mn-ea"/>
                <a:cs typeface="+mn-cs"/>
              </a:rPr>
              <a:t>Codice</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 del Consumo (</a:t>
            </a:r>
            <a:r>
              <a:rPr kumimoji="0" lang="it-IT" b="1" i="0" u="none" strike="noStrike" kern="1200" cap="none" spc="0" normalizeH="0" noProof="0" dirty="0" err="1">
                <a:ln>
                  <a:noFill/>
                </a:ln>
                <a:solidFill>
                  <a:schemeClr val="tx2"/>
                </a:solidFill>
                <a:effectLst/>
                <a:uLnTx/>
                <a:uFillTx/>
                <a:latin typeface="Calibri" panose="020F0502020204030204"/>
                <a:ea typeface="+mn-ea"/>
                <a:cs typeface="+mn-cs"/>
              </a:rPr>
              <a:t>D.Lgs.</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 206/2005): </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raccoglie le principali disposizioni in materia di tutela dei consumatori, compreso il recepimento della Direttiva sulle Pratiche Commerciali Sleali. Il Codice sanziona le pratiche commerciali sleali in quanto contrarie alla diligenza professionale ovvero ingannevoli e idonee a falsare il comportamento economico del loro destinatario.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Il Codice del Consumo si applica tra imprese/professionisti da una parte e consumatori dall’altra</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 La competenza è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dell’Autorità Garante della Concorrenza e del mercato</a:t>
            </a:r>
          </a:p>
          <a:p>
            <a:pPr marR="0" lvl="0" algn="just" defTabSz="914400" rtl="0" eaLnBrk="1" fontAlgn="auto" latinLnBrk="0" hangingPunct="1">
              <a:lnSpc>
                <a:spcPct val="100000"/>
              </a:lnSpc>
              <a:spcBef>
                <a:spcPts val="0"/>
              </a:spcBef>
              <a:spcAft>
                <a:spcPts val="0"/>
              </a:spcAft>
              <a:buClrTx/>
              <a:buSzTx/>
              <a:tabLst/>
              <a:defRPr/>
            </a:pPr>
            <a:endParaRPr lang="it-IT"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b="1" i="0" u="none" strike="noStrike" kern="1200" cap="none" spc="0" normalizeH="0" noProof="0" dirty="0" err="1">
                <a:ln>
                  <a:noFill/>
                </a:ln>
                <a:solidFill>
                  <a:schemeClr val="tx2"/>
                </a:solidFill>
                <a:effectLst/>
                <a:uLnTx/>
                <a:uFillTx/>
                <a:latin typeface="Calibri" panose="020F0502020204030204"/>
                <a:ea typeface="+mn-ea"/>
                <a:cs typeface="+mn-cs"/>
              </a:rPr>
              <a:t>D.Lgs.</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 145/2007 (</a:t>
            </a:r>
            <a:r>
              <a:rPr lang="it-IT" b="1" dirty="0">
                <a:solidFill>
                  <a:schemeClr val="tx2"/>
                </a:solidFill>
                <a:latin typeface="Calibri" panose="020F0502020204030204"/>
              </a:rPr>
              <a:t>attuazione</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 Direttiva 2005/29) Pubblicità Ingannevole: </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ha lo scopo di tutelare i professionisti dalla pubblicità ingannevole e dalle sue conseguenze sleali. La competenza è sempre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dell’Antitrust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Codice di Autodisciplina Pubblicitaria: </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impone che la comunicazione commerciale non debba indurre in errore i consumatori e, laddove dichiari benefici ecologici e ambientali, debba basarsi su dati veritieri, pertinenti e scientificamente verificabili. La competenza è del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Giurì.</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b="1" baseline="0"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Art. 2598 Codice Civile Atti di concorrenza sleale: </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compie atti di concorrenza sleale chiunque si vale direttamente o indirettamente di mezzi non conformi ai principi della correttezza professionale e idonei a danneggiare l’altrui azienda. La norma trova applicazione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tra imprese in concorrenza tra di loro</a:t>
            </a:r>
            <a:r>
              <a:rPr kumimoji="0" lang="it-IT" i="0" u="none" strike="noStrike" kern="1200" cap="none" spc="0" normalizeH="0" noProof="0" dirty="0">
                <a:ln>
                  <a:noFill/>
                </a:ln>
                <a:solidFill>
                  <a:schemeClr val="tx2"/>
                </a:solidFill>
                <a:effectLst/>
                <a:uLnTx/>
                <a:uFillTx/>
                <a:latin typeface="Calibri" panose="020F0502020204030204"/>
                <a:ea typeface="+mn-ea"/>
                <a:cs typeface="+mn-cs"/>
              </a:rPr>
              <a:t>. È competente il </a:t>
            </a:r>
            <a:r>
              <a:rPr kumimoji="0" lang="it-IT" b="1" i="0" u="none" strike="noStrike" kern="1200" cap="none" spc="0" normalizeH="0" noProof="0" dirty="0">
                <a:ln>
                  <a:noFill/>
                </a:ln>
                <a:solidFill>
                  <a:schemeClr val="tx2"/>
                </a:solidFill>
                <a:effectLst/>
                <a:uLnTx/>
                <a:uFillTx/>
                <a:latin typeface="Calibri" panose="020F0502020204030204"/>
                <a:ea typeface="+mn-ea"/>
                <a:cs typeface="+mn-cs"/>
              </a:rPr>
              <a:t>tribunale ordinario</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it-IT" sz="2000" b="1" baseline="0" dirty="0">
              <a:solidFill>
                <a:schemeClr val="tx2"/>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B296610D-BDA3-4DD6-9CFB-AA8E5BD468F2}"/>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2676683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5810596"/>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365760" y="0"/>
            <a:ext cx="11469188" cy="48013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chemeClr val="tx2"/>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chemeClr val="accent1"/>
                </a:solidFill>
                <a:effectLst/>
                <a:uLnTx/>
                <a:uFillTx/>
                <a:latin typeface="Calibri" panose="020F0502020204030204"/>
                <a:ea typeface="+mn-ea"/>
                <a:cs typeface="+mn-cs"/>
              </a:rPr>
              <a:t>PRATICHE COMMERCIALI SLEALI TRA IMPRESE E CONSUMATORI</a:t>
            </a:r>
          </a:p>
          <a:p>
            <a:pPr marL="0" marR="0" lvl="0" indent="0" defTabSz="914400" rtl="0" eaLnBrk="1" fontAlgn="auto" latinLnBrk="0" hangingPunct="1">
              <a:lnSpc>
                <a:spcPct val="100000"/>
              </a:lnSpc>
              <a:spcBef>
                <a:spcPts val="0"/>
              </a:spcBef>
              <a:spcAft>
                <a:spcPts val="0"/>
              </a:spcAft>
              <a:buClrTx/>
              <a:buSzTx/>
              <a:buFontTx/>
              <a:buNone/>
              <a:tabLst/>
              <a:defRPr/>
            </a:pPr>
            <a:endParaRPr lang="it-IT" sz="2400" b="1"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lang="it-IT" sz="2400" b="1"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rPr>
              <a:t>La Direttiva comunitaria, recepita nel Codice del Consumo, non fa espressamente riferimento alle asserzioni ambientali ma, come evidenziato dalla Commissione Europea, la direttiva stessa e le relative norme di recepimento costituiscono, comunque, una base giuridica per assicurare che i professionisti non presentino asserzioni ambientali in modo scorretto e sleale per i consumatori</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2400" b="1"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rPr>
              <a:t>La Commissione europea ha fornito alcune indicazioni pratiche da rispettare per fare green marketing in conformità al quadro normativo applicabile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egnaposto piè di pagina 5">
            <a:extLst>
              <a:ext uri="{FF2B5EF4-FFF2-40B4-BE49-F238E27FC236}">
                <a16:creationId xmlns:a16="http://schemas.microsoft.com/office/drawing/2014/main" id="{A3153798-B5C6-4F70-BA6F-F5BC732C301E}"/>
              </a:ext>
            </a:extLst>
          </p:cNvPr>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val="2684244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634019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schemeClr val="accent1"/>
                </a:solidFill>
                <a:effectLst/>
                <a:uLnTx/>
                <a:uFillTx/>
                <a:latin typeface="Calibri" panose="020F0502020204030204"/>
              </a:rPr>
              <a:t>Orientamenti per l’attuazione della Direttiva relativa alle pratiche commerciali sleali della Commissione Europea</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b="1"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b="1" i="0" u="none" strike="noStrike" kern="1200" cap="none" spc="0" normalizeH="0" baseline="0" noProof="0" dirty="0">
                <a:ln>
                  <a:noFill/>
                </a:ln>
                <a:solidFill>
                  <a:schemeClr val="tx2"/>
                </a:solidFill>
                <a:effectLst/>
                <a:uLnTx/>
                <a:uFillTx/>
                <a:latin typeface="Calibri" panose="020F0502020204030204"/>
              </a:rPr>
              <a:t>Presentare le dichiarazioni ecologiche in modo chiaro, specifico, accurato e inequivocabile</a:t>
            </a:r>
          </a:p>
          <a:p>
            <a:pPr marR="0" lvl="0" algn="just" defTabSz="914400" rtl="0" eaLnBrk="1" fontAlgn="auto" latinLnBrk="0" hangingPunct="1">
              <a:lnSpc>
                <a:spcPct val="100000"/>
              </a:lnSpc>
              <a:spcBef>
                <a:spcPts val="0"/>
              </a:spcBef>
              <a:spcAft>
                <a:spcPts val="0"/>
              </a:spcAft>
              <a:buClrTx/>
              <a:buSzTx/>
              <a:tabLst/>
              <a:defRPr/>
            </a:pPr>
            <a:endParaRPr kumimoji="0" lang="it-IT" b="1" i="0" u="none" strike="noStrike" kern="1200" cap="none" spc="0" normalizeH="0" baseline="0" noProof="0" dirty="0">
              <a:ln>
                <a:noFill/>
              </a:ln>
              <a:solidFill>
                <a:schemeClr val="tx2"/>
              </a:solidFill>
              <a:effectLst/>
              <a:uLnTx/>
              <a:uFillTx/>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it-IT" b="1" dirty="0">
                <a:solidFill>
                  <a:schemeClr val="tx2"/>
                </a:solidFill>
                <a:latin typeface="Calibri" panose="020F0502020204030204"/>
              </a:rPr>
              <a:t>Disporre di prove a sostegno delle proprie dichiarazioni</a:t>
            </a:r>
          </a:p>
          <a:p>
            <a:pPr marR="0" lvl="0" algn="just" defTabSz="914400" rtl="0" eaLnBrk="1" fontAlgn="auto" latinLnBrk="0" hangingPunct="1">
              <a:lnSpc>
                <a:spcPct val="100000"/>
              </a:lnSpc>
              <a:spcBef>
                <a:spcPts val="0"/>
              </a:spcBef>
              <a:spcAft>
                <a:spcPts val="0"/>
              </a:spcAft>
              <a:buClrTx/>
              <a:buSzTx/>
              <a:tabLst/>
              <a:defRPr/>
            </a:pPr>
            <a:endParaRPr lang="it-IT" b="1"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b="1" i="0" u="none" strike="noStrike" kern="1200" cap="none" spc="0" normalizeH="0" baseline="0" noProof="0" dirty="0">
                <a:ln>
                  <a:noFill/>
                </a:ln>
                <a:solidFill>
                  <a:schemeClr val="tx2"/>
                </a:solidFill>
                <a:effectLst/>
                <a:uLnTx/>
                <a:uFillTx/>
                <a:latin typeface="Calibri" panose="020F0502020204030204"/>
              </a:rPr>
              <a:t>Non usare un contesto ingannevole</a:t>
            </a:r>
          </a:p>
          <a:p>
            <a:pPr marR="0" lvl="0" algn="just" defTabSz="914400" rtl="0" eaLnBrk="1" fontAlgn="auto" latinLnBrk="0" hangingPunct="1">
              <a:lnSpc>
                <a:spcPct val="100000"/>
              </a:lnSpc>
              <a:spcBef>
                <a:spcPts val="0"/>
              </a:spcBef>
              <a:spcAft>
                <a:spcPts val="0"/>
              </a:spcAft>
              <a:buClrTx/>
              <a:buSzTx/>
              <a:tabLst/>
              <a:defRPr/>
            </a:pPr>
            <a:endParaRPr kumimoji="0" lang="it-IT" b="1" i="0" u="none" strike="noStrike" kern="1200" cap="none" spc="0" normalizeH="0" baseline="0" noProof="0" dirty="0">
              <a:ln>
                <a:noFill/>
              </a:ln>
              <a:solidFill>
                <a:schemeClr val="tx2"/>
              </a:solidFill>
              <a:effectLst/>
              <a:uLnTx/>
              <a:uFillTx/>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it-IT" b="1" dirty="0">
                <a:solidFill>
                  <a:schemeClr val="tx2"/>
                </a:solidFill>
                <a:latin typeface="Calibri" panose="020F0502020204030204"/>
              </a:rPr>
              <a:t>Non vantare benefici ambientali vaghi e generici, es. «rispettoso dell’ambiente», «verde», «amico della natura», «ecologico», «sostenibile», «attento ai cambiamenti climatici», …. Specificare quali benefici e quali precisi aspetti del prodotto li generano</a:t>
            </a:r>
          </a:p>
          <a:p>
            <a:pPr marR="0" lvl="0" algn="just" defTabSz="914400" rtl="0" eaLnBrk="1" fontAlgn="auto" latinLnBrk="0" hangingPunct="1">
              <a:lnSpc>
                <a:spcPct val="100000"/>
              </a:lnSpc>
              <a:spcBef>
                <a:spcPts val="0"/>
              </a:spcBef>
              <a:spcAft>
                <a:spcPts val="0"/>
              </a:spcAft>
              <a:buClrTx/>
              <a:buSzTx/>
              <a:tabLst/>
              <a:defRPr/>
            </a:pPr>
            <a:endParaRPr lang="it-IT" b="1"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b="1" i="0" u="none" strike="noStrike" kern="1200" cap="none" spc="0" normalizeH="0" baseline="0" noProof="0" dirty="0">
                <a:ln>
                  <a:noFill/>
                </a:ln>
                <a:solidFill>
                  <a:schemeClr val="tx2"/>
                </a:solidFill>
                <a:effectLst/>
                <a:uLnTx/>
                <a:uFillTx/>
                <a:latin typeface="Calibri" panose="020F0502020204030204"/>
              </a:rPr>
              <a:t>Tenere conto dei principali</a:t>
            </a:r>
            <a:r>
              <a:rPr kumimoji="0" lang="it-IT" b="1" i="0" u="none" strike="noStrike" kern="1200" cap="none" spc="0" normalizeH="0" noProof="0" dirty="0">
                <a:ln>
                  <a:noFill/>
                </a:ln>
                <a:solidFill>
                  <a:schemeClr val="tx2"/>
                </a:solidFill>
                <a:effectLst/>
                <a:uLnTx/>
                <a:uFillTx/>
                <a:latin typeface="Calibri" panose="020F0502020204030204"/>
              </a:rPr>
              <a:t> impatti ambientali del prodotto durante il suo intero ciclo di vita</a:t>
            </a:r>
          </a:p>
          <a:p>
            <a:pPr marR="0" lvl="0" algn="just" defTabSz="914400" rtl="0" eaLnBrk="1" fontAlgn="auto" latinLnBrk="0" hangingPunct="1">
              <a:lnSpc>
                <a:spcPct val="100000"/>
              </a:lnSpc>
              <a:spcBef>
                <a:spcPts val="0"/>
              </a:spcBef>
              <a:spcAft>
                <a:spcPts val="0"/>
              </a:spcAft>
              <a:buClrTx/>
              <a:buSzTx/>
              <a:tabLst/>
              <a:defRPr/>
            </a:pPr>
            <a:endParaRPr kumimoji="0" lang="it-IT" b="1" i="0" u="none" strike="noStrike" kern="1200" cap="none" spc="0" normalizeH="0" noProof="0" dirty="0">
              <a:ln>
                <a:noFill/>
              </a:ln>
              <a:solidFill>
                <a:schemeClr val="tx2"/>
              </a:solidFill>
              <a:effectLst/>
              <a:uLnTx/>
              <a:uFillTx/>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it-IT" b="1" baseline="0" dirty="0">
                <a:solidFill>
                  <a:schemeClr val="tx2"/>
                </a:solidFill>
                <a:latin typeface="Calibri" panose="020F0502020204030204"/>
              </a:rPr>
              <a:t>Verificare</a:t>
            </a:r>
            <a:r>
              <a:rPr lang="it-IT" b="1" dirty="0">
                <a:solidFill>
                  <a:schemeClr val="tx2"/>
                </a:solidFill>
                <a:latin typeface="Calibri" panose="020F0502020204030204"/>
              </a:rPr>
              <a:t> periodicamente le affermazioni per assicurare che siano sempre esatte e aggiornate</a:t>
            </a:r>
          </a:p>
          <a:p>
            <a:pPr marR="0" lvl="0" algn="just" defTabSz="914400" rtl="0" eaLnBrk="1" fontAlgn="auto" latinLnBrk="0" hangingPunct="1">
              <a:lnSpc>
                <a:spcPct val="100000"/>
              </a:lnSpc>
              <a:spcBef>
                <a:spcPts val="0"/>
              </a:spcBef>
              <a:spcAft>
                <a:spcPts val="0"/>
              </a:spcAft>
              <a:buClrTx/>
              <a:buSzTx/>
              <a:tabLst/>
              <a:defRPr/>
            </a:pPr>
            <a:endParaRPr lang="it-IT" b="1" dirty="0">
              <a:solidFill>
                <a:schemeClr val="tx2"/>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b="1" i="0" u="none" strike="noStrike" kern="1200" cap="none" spc="0" normalizeH="0" baseline="0" noProof="0" dirty="0">
                <a:ln>
                  <a:noFill/>
                </a:ln>
                <a:solidFill>
                  <a:schemeClr val="tx2"/>
                </a:solidFill>
                <a:effectLst/>
                <a:uLnTx/>
                <a:uFillTx/>
                <a:latin typeface="Calibri" panose="020F0502020204030204"/>
              </a:rPr>
              <a:t>Non vantare caratteristiche imposte dalla legge</a:t>
            </a:r>
          </a:p>
          <a:p>
            <a:pPr marR="0" lvl="0" algn="just" defTabSz="914400" rtl="0" eaLnBrk="1" fontAlgn="auto" latinLnBrk="0" hangingPunct="1">
              <a:lnSpc>
                <a:spcPct val="100000"/>
              </a:lnSpc>
              <a:spcBef>
                <a:spcPts val="0"/>
              </a:spcBef>
              <a:spcAft>
                <a:spcPts val="0"/>
              </a:spcAft>
              <a:buClrTx/>
              <a:buSzTx/>
              <a:tabLst/>
              <a:defRPr/>
            </a:pPr>
            <a:endParaRPr kumimoji="0" lang="it-IT" b="1" i="0" u="none" strike="noStrike" kern="1200" cap="none" spc="0" normalizeH="0" baseline="0" noProof="0" dirty="0">
              <a:ln>
                <a:noFill/>
              </a:ln>
              <a:solidFill>
                <a:schemeClr val="tx2"/>
              </a:solidFill>
              <a:effectLst/>
              <a:uLnTx/>
              <a:uFillTx/>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it-IT" b="1" dirty="0">
                <a:solidFill>
                  <a:schemeClr val="tx2"/>
                </a:solidFill>
                <a:latin typeface="Calibri" panose="020F0502020204030204"/>
              </a:rPr>
              <a:t>In caso di confronto con altri prodotti sul mercato, confrontare prodotti analoghi sulla base di dati omogenei e con riferimento a caratteristiche essenziali, pertinenti, verificabili e rappresentative</a:t>
            </a:r>
            <a:endParaRPr kumimoji="0" lang="it-IT" b="1" i="0" u="none" strike="noStrike" kern="1200" cap="none" spc="0" normalizeH="0" baseline="0" noProof="0" dirty="0">
              <a:ln>
                <a:noFill/>
              </a:ln>
              <a:solidFill>
                <a:schemeClr val="tx2"/>
              </a:solidFill>
              <a:effectLst/>
              <a:uLnTx/>
              <a:uFillTx/>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it-IT" sz="2000" b="1" i="0" u="none" strike="noStrike" kern="1200" cap="none" spc="0" normalizeH="0" baseline="0" noProof="0" dirty="0">
              <a:ln>
                <a:noFill/>
              </a:ln>
              <a:solidFill>
                <a:schemeClr val="tx2"/>
              </a:solidFill>
              <a:effectLst/>
              <a:uLnTx/>
              <a:uFillTx/>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EBBED039-BF07-4DC5-853E-0384606B1EC7}"/>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355099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5810596"/>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365760" y="0"/>
            <a:ext cx="11469188"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chemeClr val="accent1"/>
                </a:solidFill>
                <a:effectLst/>
                <a:uLnTx/>
                <a:uFillTx/>
                <a:latin typeface="Calibri" panose="020F0502020204030204"/>
                <a:ea typeface="+mn-ea"/>
                <a:cs typeface="+mn-cs"/>
              </a:rPr>
              <a:t>Attenzione ai green CLAIM: il rischio è quello di cadere nel </a:t>
            </a:r>
            <a:r>
              <a:rPr lang="it-IT" b="1" dirty="0">
                <a:solidFill>
                  <a:schemeClr val="accent1"/>
                </a:solidFill>
                <a:latin typeface="Calibri" panose="020F0502020204030204"/>
              </a:rPr>
              <a:t>GREENWASHING</a:t>
            </a:r>
            <a:endParaRPr kumimoji="0" lang="it-IT" sz="1800" b="1" i="0" u="none" strike="noStrike" kern="1200" cap="none" spc="0" normalizeH="0" baseline="0" noProof="0" dirty="0">
              <a:ln>
                <a:noFill/>
              </a:ln>
              <a:solidFill>
                <a:schemeClr val="accent1"/>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Ovale 4"/>
          <p:cNvSpPr/>
          <p:nvPr/>
        </p:nvSpPr>
        <p:spPr>
          <a:xfrm>
            <a:off x="365760" y="566066"/>
            <a:ext cx="2373085" cy="5419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La scelta naturale</a:t>
            </a:r>
          </a:p>
        </p:txBody>
      </p:sp>
      <p:sp>
        <p:nvSpPr>
          <p:cNvPr id="6" name="Ovale 5"/>
          <p:cNvSpPr/>
          <p:nvPr/>
        </p:nvSpPr>
        <p:spPr>
          <a:xfrm>
            <a:off x="4517572" y="566067"/>
            <a:ext cx="2560320" cy="5486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Amica dell’ambiente</a:t>
            </a:r>
          </a:p>
        </p:txBody>
      </p:sp>
      <p:sp>
        <p:nvSpPr>
          <p:cNvPr id="7" name="Ovale 6"/>
          <p:cNvSpPr/>
          <p:nvPr/>
        </p:nvSpPr>
        <p:spPr>
          <a:xfrm>
            <a:off x="8860143" y="566065"/>
            <a:ext cx="2315626" cy="5807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100% riciclabile</a:t>
            </a:r>
          </a:p>
        </p:txBody>
      </p:sp>
      <p:sp>
        <p:nvSpPr>
          <p:cNvPr id="8" name="Ovale 7"/>
          <p:cNvSpPr/>
          <p:nvPr/>
        </p:nvSpPr>
        <p:spPr>
          <a:xfrm>
            <a:off x="679269" y="2734491"/>
            <a:ext cx="1402080" cy="12453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GREEN</a:t>
            </a:r>
          </a:p>
        </p:txBody>
      </p:sp>
      <p:sp>
        <p:nvSpPr>
          <p:cNvPr id="9" name="Ovale 8"/>
          <p:cNvSpPr/>
          <p:nvPr/>
        </p:nvSpPr>
        <p:spPr>
          <a:xfrm>
            <a:off x="9664337" y="2749898"/>
            <a:ext cx="1689463" cy="15152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VERDE</a:t>
            </a:r>
          </a:p>
        </p:txBody>
      </p:sp>
      <p:sp>
        <p:nvSpPr>
          <p:cNvPr id="10" name="Ovale 9"/>
          <p:cNvSpPr/>
          <p:nvPr/>
        </p:nvSpPr>
        <p:spPr>
          <a:xfrm>
            <a:off x="1785257" y="4093713"/>
            <a:ext cx="1907177" cy="13759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NATURALE</a:t>
            </a:r>
          </a:p>
        </p:txBody>
      </p:sp>
      <p:sp>
        <p:nvSpPr>
          <p:cNvPr id="11" name="Ovale 10"/>
          <p:cNvSpPr/>
          <p:nvPr/>
        </p:nvSpPr>
        <p:spPr>
          <a:xfrm>
            <a:off x="6844937" y="4074685"/>
            <a:ext cx="2107474" cy="12453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RICICLABILE</a:t>
            </a:r>
          </a:p>
        </p:txBody>
      </p:sp>
      <p:sp>
        <p:nvSpPr>
          <p:cNvPr id="12" name="Ovale 11"/>
          <p:cNvSpPr/>
          <p:nvPr/>
        </p:nvSpPr>
        <p:spPr>
          <a:xfrm>
            <a:off x="1123406" y="1422214"/>
            <a:ext cx="2690948" cy="61830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Coccola il pianeta</a:t>
            </a:r>
          </a:p>
        </p:txBody>
      </p:sp>
      <p:sp>
        <p:nvSpPr>
          <p:cNvPr id="13" name="Ovale 12"/>
          <p:cNvSpPr/>
          <p:nvPr/>
        </p:nvSpPr>
        <p:spPr>
          <a:xfrm>
            <a:off x="3692434" y="2967613"/>
            <a:ext cx="2773680" cy="9579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Eco-responsabile</a:t>
            </a:r>
          </a:p>
        </p:txBody>
      </p:sp>
      <p:sp>
        <p:nvSpPr>
          <p:cNvPr id="14" name="Ovale 13"/>
          <p:cNvSpPr/>
          <p:nvPr/>
        </p:nvSpPr>
        <p:spPr>
          <a:xfrm>
            <a:off x="4946468" y="1551207"/>
            <a:ext cx="5625737" cy="10014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Riduzione del consumo di energia</a:t>
            </a:r>
          </a:p>
        </p:txBody>
      </p:sp>
      <p:sp>
        <p:nvSpPr>
          <p:cNvPr id="15" name="Segnaposto data 14">
            <a:extLst>
              <a:ext uri="{FF2B5EF4-FFF2-40B4-BE49-F238E27FC236}">
                <a16:creationId xmlns:a16="http://schemas.microsoft.com/office/drawing/2014/main" id="{7CB3A3A2-C56E-42D5-899F-1B7F9EC2D097}"/>
              </a:ext>
            </a:extLst>
          </p:cNvPr>
          <p:cNvSpPr>
            <a:spLocks noGrp="1"/>
          </p:cNvSpPr>
          <p:nvPr>
            <p:ph type="dt" sz="half" idx="10"/>
          </p:nvPr>
        </p:nvSpPr>
        <p:spPr>
          <a:xfrm>
            <a:off x="1099334" y="6356350"/>
            <a:ext cx="2482066" cy="365125"/>
          </a:xfrm>
        </p:spPr>
        <p:txBody>
          <a:bodyPr/>
          <a:lstStyle/>
          <a:p>
            <a:endParaRPr lang="it-IT" dirty="0"/>
          </a:p>
        </p:txBody>
      </p:sp>
    </p:spTree>
    <p:extLst>
      <p:ext uri="{BB962C8B-B14F-4D97-AF65-F5344CB8AC3E}">
        <p14:creationId xmlns:p14="http://schemas.microsoft.com/office/powerpoint/2010/main" val="862134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56323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dirty="0">
                <a:ln>
                  <a:noFill/>
                </a:ln>
                <a:solidFill>
                  <a:schemeClr val="accent1"/>
                </a:solidFill>
                <a:effectLst/>
                <a:uLnTx/>
                <a:uFillTx/>
                <a:latin typeface="Calibri" panose="020F0502020204030204"/>
                <a:ea typeface="+mn-ea"/>
                <a:cs typeface="+mn-cs"/>
              </a:rPr>
              <a:t>ATTENZIONE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40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Le </a:t>
            </a:r>
            <a:r>
              <a:rPr kumimoji="0" lang="it-IT" sz="24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sanzioni</a:t>
            </a:r>
            <a:r>
              <a:rPr kumimoji="0" lang="it-IT" sz="240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in caso di </a:t>
            </a:r>
            <a:r>
              <a:rPr kumimoji="0" lang="it-IT" sz="2400" b="1" i="0" u="none" strike="noStrike" kern="1200" cap="none" spc="0" normalizeH="0" baseline="0" noProof="0" dirty="0" err="1">
                <a:ln>
                  <a:noFill/>
                </a:ln>
                <a:solidFill>
                  <a:prstClr val="black"/>
                </a:solidFill>
                <a:effectLst/>
                <a:highlight>
                  <a:srgbClr val="00FFFF"/>
                </a:highlight>
                <a:uLnTx/>
                <a:uFillTx/>
                <a:latin typeface="Calibri" panose="020F0502020204030204"/>
                <a:ea typeface="+mn-ea"/>
                <a:cs typeface="+mn-cs"/>
              </a:rPr>
              <a:t>greenwashing</a:t>
            </a:r>
            <a:r>
              <a:rPr kumimoji="0" lang="it-IT" sz="240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prevedono il divieto di ulteriore diffusione della comunicazione commerciale, l’ordine di pubblicare la relativa decisione, con conseguente </a:t>
            </a:r>
            <a:r>
              <a:rPr kumimoji="0" lang="it-IT" sz="24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danno reputazionale</a:t>
            </a:r>
            <a:r>
              <a:rPr kumimoji="0" lang="it-IT" sz="240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a:t>
            </a:r>
            <a:r>
              <a:rPr kumimoji="0" lang="it-IT" sz="24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elevate sanzioni pecuniarie </a:t>
            </a:r>
            <a:r>
              <a:rPr kumimoji="0" lang="it-IT" sz="240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da parte dell’Antitrust, che possono arrivare fino a 5 milioni di euro ed eventuali condanne al risarcimento dei danni da parte dei Tribunali ordinari.</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2400"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it-IT" sz="2400" i="0" u="sng" strike="noStrike" kern="1200" cap="none" spc="0" normalizeH="0" baseline="0" noProof="0" dirty="0">
                <a:ln>
                  <a:noFill/>
                </a:ln>
                <a:solidFill>
                  <a:prstClr val="black"/>
                </a:solidFill>
                <a:effectLst/>
                <a:uLnTx/>
                <a:uFillTx/>
                <a:latin typeface="Calibri" panose="020F0502020204030204"/>
                <a:ea typeface="+mn-ea"/>
                <a:cs typeface="+mn-cs"/>
              </a:rPr>
              <a:t>L’antitrust in un provvedimento ha dichiarato</a:t>
            </a:r>
            <a:r>
              <a:rPr kumimoji="0" lang="it-IT" sz="240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it-IT" sz="2400" i="1" dirty="0">
                <a:solidFill>
                  <a:prstClr val="black"/>
                </a:solidFill>
                <a:latin typeface="Calibri" panose="020F0502020204030204"/>
              </a:rPr>
              <a:t>« i cosiddetti claim ambientali o verdi, diretti a suggerire o, comunque, a lasciar intendere o anche solo a evocare il minore o ridotto impatto ambientale del prodotto offerto, sono diventati un importante strumento pubblicitario in grado di orientare in modo rilevante le scelte di acquisto dei consumatori, sulla base della loro accresciuta sensibilità verso tali tematiche. Per tale motivo </a:t>
            </a:r>
            <a:r>
              <a:rPr lang="it-IT" sz="2400" b="1" i="1" dirty="0">
                <a:solidFill>
                  <a:prstClr val="black"/>
                </a:solidFill>
                <a:latin typeface="Calibri" panose="020F0502020204030204"/>
              </a:rPr>
              <a:t>essi devono riportare i vantaggi ambientali del prodotto in modo puntuale e non ambiguo, essere scientificamente verificabili e, infine, devono essere comunicati in modo corretto»</a:t>
            </a:r>
            <a:endParaRPr kumimoji="0" lang="it-IT" sz="24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05F46B91-7133-4AD5-AE8C-8B51D750E1E4}"/>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1093420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5816977"/>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it-IT" sz="2400" b="1" i="0" u="none" strike="noStrike" kern="1200" cap="none" spc="0" normalizeH="0" baseline="0" noProof="0" dirty="0">
                <a:ln>
                  <a:noFill/>
                </a:ln>
                <a:solidFill>
                  <a:schemeClr val="accent1"/>
                </a:solidFill>
                <a:effectLst/>
                <a:uLnTx/>
                <a:uFillTx/>
                <a:latin typeface="Calibri" panose="020F0502020204030204"/>
              </a:rPr>
              <a:t>Trend: Green Deal UE - il </a:t>
            </a:r>
            <a:r>
              <a:rPr lang="it-IT" sz="2400" b="1" dirty="0">
                <a:solidFill>
                  <a:schemeClr val="accent1"/>
                </a:solidFill>
                <a:latin typeface="Calibri" panose="020F0502020204030204"/>
              </a:rPr>
              <a:t>C</a:t>
            </a:r>
            <a:r>
              <a:rPr kumimoji="0" lang="it-IT" sz="2400" b="1" i="0" u="none" strike="noStrike" kern="1200" cap="none" spc="0" normalizeH="0" baseline="0" noProof="0" dirty="0" err="1">
                <a:ln>
                  <a:noFill/>
                </a:ln>
                <a:solidFill>
                  <a:schemeClr val="accent1"/>
                </a:solidFill>
                <a:effectLst/>
                <a:uLnTx/>
                <a:uFillTx/>
                <a:latin typeface="Calibri" panose="020F0502020204030204"/>
              </a:rPr>
              <a:t>ircular</a:t>
            </a:r>
            <a:r>
              <a:rPr kumimoji="0" lang="it-IT" sz="2400" b="1" i="0" u="none" strike="noStrike" kern="1200" cap="none" spc="0" normalizeH="0" baseline="0" noProof="0" dirty="0">
                <a:ln>
                  <a:noFill/>
                </a:ln>
                <a:solidFill>
                  <a:schemeClr val="accent1"/>
                </a:solidFill>
                <a:effectLst/>
                <a:uLnTx/>
                <a:uFillTx/>
                <a:latin typeface="Calibri" panose="020F0502020204030204"/>
              </a:rPr>
              <a:t> </a:t>
            </a:r>
            <a:r>
              <a:rPr lang="it-IT" sz="2400" b="1" dirty="0">
                <a:solidFill>
                  <a:schemeClr val="accent1"/>
                </a:solidFill>
                <a:latin typeface="Calibri" panose="020F0502020204030204"/>
              </a:rPr>
              <a:t>E</a:t>
            </a:r>
            <a:r>
              <a:rPr kumimoji="0" lang="it-IT" sz="2400" b="1" i="0" u="none" strike="noStrike" kern="1200" cap="none" spc="0" normalizeH="0" baseline="0" noProof="0" dirty="0" err="1">
                <a:ln>
                  <a:noFill/>
                </a:ln>
                <a:solidFill>
                  <a:schemeClr val="accent1"/>
                </a:solidFill>
                <a:effectLst/>
                <a:uLnTx/>
                <a:uFillTx/>
                <a:latin typeface="Calibri" panose="020F0502020204030204"/>
              </a:rPr>
              <a:t>conomy</a:t>
            </a:r>
            <a:r>
              <a:rPr kumimoji="0" lang="it-IT" sz="2400" b="1" i="0" u="none" strike="noStrike" kern="1200" cap="none" spc="0" normalizeH="0" baseline="0" noProof="0" dirty="0">
                <a:ln>
                  <a:noFill/>
                </a:ln>
                <a:solidFill>
                  <a:schemeClr val="accent1"/>
                </a:solidFill>
                <a:effectLst/>
                <a:uLnTx/>
                <a:uFillTx/>
                <a:latin typeface="Calibri" panose="020F0502020204030204"/>
              </a:rPr>
              <a:t> </a:t>
            </a:r>
            <a:r>
              <a:rPr lang="it-IT" sz="2400" b="1" dirty="0">
                <a:solidFill>
                  <a:schemeClr val="accent1"/>
                </a:solidFill>
                <a:latin typeface="Calibri" panose="020F0502020204030204"/>
              </a:rPr>
              <a:t>A</a:t>
            </a:r>
            <a:r>
              <a:rPr kumimoji="0" lang="it-IT" sz="2400" b="1" i="0" u="none" strike="noStrike" kern="1200" cap="none" spc="0" normalizeH="0" baseline="0" noProof="0" dirty="0" err="1">
                <a:ln>
                  <a:noFill/>
                </a:ln>
                <a:solidFill>
                  <a:schemeClr val="accent1"/>
                </a:solidFill>
                <a:effectLst/>
                <a:uLnTx/>
                <a:uFillTx/>
                <a:latin typeface="Calibri" panose="020F0502020204030204"/>
              </a:rPr>
              <a:t>ction</a:t>
            </a:r>
            <a:r>
              <a:rPr kumimoji="0" lang="it-IT" sz="2400" b="1" i="0" u="none" strike="noStrike" kern="1200" cap="none" spc="0" normalizeH="0" baseline="0" noProof="0" dirty="0">
                <a:ln>
                  <a:noFill/>
                </a:ln>
                <a:solidFill>
                  <a:schemeClr val="accent1"/>
                </a:solidFill>
                <a:effectLst/>
                <a:uLnTx/>
                <a:uFillTx/>
                <a:latin typeface="Calibri" panose="020F0502020204030204"/>
              </a:rPr>
              <a:t> </a:t>
            </a:r>
            <a:r>
              <a:rPr lang="it-IT" sz="2400" b="1" dirty="0">
                <a:solidFill>
                  <a:schemeClr val="accent1"/>
                </a:solidFill>
                <a:latin typeface="Calibri" panose="020F0502020204030204"/>
              </a:rPr>
              <a:t>P</a:t>
            </a:r>
            <a:r>
              <a:rPr kumimoji="0" lang="it-IT" sz="2400" b="1" i="0" u="none" strike="noStrike" kern="1200" cap="none" spc="0" normalizeH="0" baseline="0" noProof="0" dirty="0" err="1">
                <a:ln>
                  <a:noFill/>
                </a:ln>
                <a:solidFill>
                  <a:schemeClr val="accent1"/>
                </a:solidFill>
                <a:effectLst/>
                <a:uLnTx/>
                <a:uFillTx/>
                <a:latin typeface="Calibri" panose="020F0502020204030204"/>
              </a:rPr>
              <a:t>lan</a:t>
            </a:r>
            <a:endParaRPr kumimoji="0" lang="it-IT" sz="2400" b="1" i="0" u="none" strike="noStrike" kern="1200" cap="none" spc="0" normalizeH="0" baseline="0" noProof="0" dirty="0">
              <a:ln>
                <a:noFill/>
              </a:ln>
              <a:solidFill>
                <a:schemeClr val="accent1"/>
              </a:solidFill>
              <a:effectLst/>
              <a:uLnTx/>
              <a:uFillTx/>
              <a:latin typeface="Calibri" panose="020F0502020204030204"/>
            </a:endParaRPr>
          </a:p>
          <a:p>
            <a:pPr marR="0" lvl="0" algn="just" defTabSz="914400" rtl="0" eaLnBrk="1" fontAlgn="auto" latinLnBrk="0" hangingPunct="1">
              <a:lnSpc>
                <a:spcPct val="100000"/>
              </a:lnSpc>
              <a:spcBef>
                <a:spcPts val="0"/>
              </a:spcBef>
              <a:spcAft>
                <a:spcPts val="0"/>
              </a:spcAft>
              <a:buClrTx/>
              <a:buSzTx/>
              <a:tabLst/>
              <a:defRPr/>
            </a:pPr>
            <a:endParaRPr lang="it-IT" sz="2000" dirty="0">
              <a:solidFill>
                <a:schemeClr val="tx2"/>
              </a:solidFill>
              <a:latin typeface="Calibri" panose="020F0502020204030204"/>
            </a:endParaRPr>
          </a:p>
          <a:p>
            <a:pPr marR="0" lvl="0" algn="just" defTabSz="914400" rtl="0" eaLnBrk="1" fontAlgn="auto" latinLnBrk="0" hangingPunct="1">
              <a:lnSpc>
                <a:spcPct val="100000"/>
              </a:lnSpc>
              <a:spcBef>
                <a:spcPts val="0"/>
              </a:spcBef>
              <a:spcAft>
                <a:spcPts val="0"/>
              </a:spcAft>
              <a:buClrTx/>
              <a:buSzTx/>
              <a:tabLst/>
              <a:defRPr/>
            </a:pPr>
            <a:r>
              <a:rPr lang="it-IT" sz="2000" dirty="0">
                <a:solidFill>
                  <a:schemeClr val="tx2"/>
                </a:solidFill>
                <a:latin typeface="Calibri" panose="020F0502020204030204"/>
              </a:rPr>
              <a:t>Uno studio della Commissione del 2020 ha concluso che più del 53% delle asserzioni esaminate erano vaghe, fuorvianti o infondate e che il 40% era del tutto infondato!</a:t>
            </a:r>
          </a:p>
          <a:p>
            <a:pPr marR="0" lvl="0" algn="just" defTabSz="914400" rtl="0" eaLnBrk="1" fontAlgn="auto" latinLnBrk="0" hangingPunct="1">
              <a:lnSpc>
                <a:spcPct val="100000"/>
              </a:lnSpc>
              <a:spcBef>
                <a:spcPts val="0"/>
              </a:spcBef>
              <a:spcAft>
                <a:spcPts val="0"/>
              </a:spcAft>
              <a:buClrTx/>
              <a:buSzTx/>
              <a:tabLst/>
              <a:defRPr/>
            </a:pPr>
            <a:endParaRPr kumimoji="0" lang="it-IT" sz="2400" i="0" u="none" strike="noStrike" kern="1200" cap="none" spc="0" normalizeH="0" baseline="0" noProof="0" dirty="0">
              <a:ln>
                <a:noFill/>
              </a:ln>
              <a:effectLst/>
              <a:uLnTx/>
              <a:uFillTx/>
              <a:latin typeface="Calibri" panose="020F0502020204030204"/>
            </a:endParaRPr>
          </a:p>
          <a:p>
            <a:pPr marR="0" lvl="0" algn="just" defTabSz="914400" rtl="0" eaLnBrk="1" fontAlgn="auto" latinLnBrk="0" hangingPunct="1">
              <a:lnSpc>
                <a:spcPct val="100000"/>
              </a:lnSpc>
              <a:spcBef>
                <a:spcPts val="0"/>
              </a:spcBef>
              <a:spcAft>
                <a:spcPts val="0"/>
              </a:spcAft>
              <a:buClrTx/>
              <a:buSzTx/>
              <a:tabLst/>
              <a:defRPr/>
            </a:pPr>
            <a:r>
              <a:rPr kumimoji="0" lang="it-IT" sz="2400" i="0" u="none" strike="noStrike" kern="1200" cap="none" spc="0" normalizeH="0" baseline="0" noProof="0" dirty="0">
                <a:ln>
                  <a:noFill/>
                </a:ln>
                <a:effectLst/>
                <a:uLnTx/>
                <a:uFillTx/>
                <a:latin typeface="Calibri" panose="020F0502020204030204"/>
              </a:rPr>
              <a:t>Il 30 marzo 2022, nell’ambito del </a:t>
            </a:r>
            <a:r>
              <a:rPr kumimoji="0" lang="it-IT" sz="2400" i="0" u="none" strike="noStrike" kern="1200" cap="none" spc="0" normalizeH="0" baseline="0" noProof="0" dirty="0" err="1">
                <a:ln>
                  <a:noFill/>
                </a:ln>
                <a:effectLst/>
                <a:uLnTx/>
                <a:uFillTx/>
                <a:latin typeface="Calibri" panose="020F0502020204030204"/>
              </a:rPr>
              <a:t>Circular</a:t>
            </a:r>
            <a:r>
              <a:rPr kumimoji="0" lang="it-IT" sz="2400" i="0" u="none" strike="noStrike" kern="1200" cap="none" spc="0" normalizeH="0" baseline="0" noProof="0" dirty="0">
                <a:ln>
                  <a:noFill/>
                </a:ln>
                <a:effectLst/>
                <a:uLnTx/>
                <a:uFillTx/>
                <a:latin typeface="Calibri" panose="020F0502020204030204"/>
              </a:rPr>
              <a:t> Economy Action Plan, la Commissione ha adottato un pacchetto di proposte per rendere i prodotti sostenibili, per incentivare i modelli imprenditoriali circolari e per responsabilizzare i consumatori nella transizione verde</a:t>
            </a:r>
          </a:p>
          <a:p>
            <a:pPr marR="0" lvl="0" algn="just" defTabSz="914400" rtl="0" eaLnBrk="1" fontAlgn="auto" latinLnBrk="0" hangingPunct="1">
              <a:lnSpc>
                <a:spcPct val="100000"/>
              </a:lnSpc>
              <a:spcBef>
                <a:spcPts val="0"/>
              </a:spcBef>
              <a:spcAft>
                <a:spcPts val="0"/>
              </a:spcAft>
              <a:buClrTx/>
              <a:buSzTx/>
              <a:tabLst/>
              <a:defRPr/>
            </a:pPr>
            <a:r>
              <a:rPr lang="it-IT" sz="2400" u="sng" dirty="0">
                <a:latin typeface="Calibri" panose="020F0502020204030204"/>
              </a:rPr>
              <a:t>In particolare il pacchetto riguarda</a:t>
            </a:r>
            <a:r>
              <a:rPr lang="it-IT" sz="2400" dirty="0">
                <a:latin typeface="Calibri" panose="020F0502020204030204"/>
              </a:rPr>
              <a: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i="0" u="none" strike="noStrike" kern="1200" cap="none" spc="0" normalizeH="0" baseline="0" noProof="0" dirty="0">
                <a:ln>
                  <a:noFill/>
                </a:ln>
                <a:effectLst/>
                <a:uLnTx/>
                <a:uFillTx/>
                <a:latin typeface="Calibri" panose="020F0502020204030204"/>
              </a:rPr>
              <a:t>La regolamentazione della progettazione ecocompatibile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2400" dirty="0">
                <a:latin typeface="Calibri" panose="020F0502020204030204"/>
              </a:rPr>
              <a:t>La sostenibilità del settore tessile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i="0" u="none" strike="noStrike" kern="1200" cap="none" spc="0" normalizeH="0" baseline="0" noProof="0" dirty="0">
                <a:ln>
                  <a:noFill/>
                </a:ln>
                <a:effectLst/>
                <a:uLnTx/>
                <a:uFillTx/>
                <a:latin typeface="Calibri" panose="020F0502020204030204"/>
              </a:rPr>
              <a:t> il rafforzamento del mercato interno dei prodotti per la costruzione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2400" dirty="0">
                <a:solidFill>
                  <a:srgbClr val="FF0000"/>
                </a:solidFill>
                <a:latin typeface="Calibri" panose="020F0502020204030204"/>
              </a:rPr>
              <a:t>La responsabilizzazione dei consumatori nella transizione verde </a:t>
            </a:r>
            <a:r>
              <a:rPr lang="it-IT" sz="2400" dirty="0">
                <a:latin typeface="Calibri" panose="020F0502020204030204"/>
              </a:rPr>
              <a:t>(proposta di Direttiva 2022/0092)</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2400" i="0" u="none" strike="noStrike" kern="1200" cap="none" spc="0" normalizeH="0" baseline="0" noProof="0" dirty="0">
                <a:ln>
                  <a:noFill/>
                </a:ln>
                <a:solidFill>
                  <a:srgbClr val="FF0000"/>
                </a:solidFill>
                <a:effectLst/>
                <a:uLnTx/>
                <a:uFillTx/>
                <a:latin typeface="Calibri" panose="020F0502020204030204"/>
              </a:rPr>
              <a:t>Il contrasto al fenomeno del GREENWASHING</a:t>
            </a:r>
            <a:r>
              <a:rPr kumimoji="0" lang="it-IT" sz="2400" i="0" u="none" strike="noStrike" kern="1200" cap="none" spc="0" normalizeH="0" baseline="0" noProof="0" dirty="0">
                <a:ln>
                  <a:noFill/>
                </a:ln>
                <a:solidFill>
                  <a:schemeClr val="tx2"/>
                </a:solidFill>
                <a:effectLst/>
                <a:uLnTx/>
                <a:uFillTx/>
                <a:latin typeface="Calibri" panose="020F0502020204030204"/>
              </a:rPr>
              <a:t> </a:t>
            </a:r>
            <a:r>
              <a:rPr kumimoji="0" lang="it-IT" sz="2400" i="0" u="none" strike="noStrike" kern="1200" cap="none" spc="0" normalizeH="0" baseline="0" noProof="0" dirty="0">
                <a:ln>
                  <a:noFill/>
                </a:ln>
                <a:effectLst/>
                <a:uLnTx/>
                <a:uFillTx/>
                <a:latin typeface="Calibri" panose="020F0502020204030204"/>
              </a:rPr>
              <a:t>(Proposta del</a:t>
            </a:r>
            <a:r>
              <a:rPr lang="it-IT" sz="2400" dirty="0">
                <a:latin typeface="Calibri" panose="020F0502020204030204"/>
              </a:rPr>
              <a:t> 2023)</a:t>
            </a:r>
            <a:endParaRPr kumimoji="0" lang="it-IT" sz="2400" i="0" u="none" strike="noStrike" kern="1200" cap="none" spc="0" normalizeH="0" baseline="0" noProof="0" dirty="0">
              <a:ln>
                <a:noFill/>
              </a:ln>
              <a:effectLst/>
              <a:uLnTx/>
              <a:uFillTx/>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it-IT"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CCC3BE39-62FE-41CC-891C-3E366FB0C053}"/>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844085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13062" y="-89647"/>
            <a:ext cx="12109269" cy="5324535"/>
          </a:xfrm>
          <a:prstGeom prst="rect">
            <a:avLst/>
          </a:prstGeom>
          <a:noFill/>
        </p:spPr>
        <p:txBody>
          <a:bodyPr wrap="square" rtlCol="0">
            <a:spAutoFit/>
          </a:bodyPr>
          <a:lstStyle/>
          <a:p>
            <a:pPr lvl="0" algn="just">
              <a:defRPr/>
            </a:pPr>
            <a:r>
              <a:rPr kumimoji="0" lang="it-IT" sz="2000" b="1" i="0" u="none" strike="noStrike" kern="1200" cap="none" spc="0" normalizeH="0" baseline="0" noProof="0" dirty="0">
                <a:ln>
                  <a:noFill/>
                </a:ln>
                <a:solidFill>
                  <a:schemeClr val="accent1"/>
                </a:solidFill>
                <a:effectLst/>
                <a:uLnTx/>
                <a:uFillTx/>
                <a:latin typeface="Calibri" panose="020F0502020204030204"/>
                <a:ea typeface="+mn-ea"/>
                <a:cs typeface="+mn-cs"/>
              </a:rPr>
              <a:t>Novità più rilevanti nella proposta di Direttiva 2022/0092 </a:t>
            </a:r>
            <a:r>
              <a:rPr lang="it-IT" sz="2000" b="1" i="1" dirty="0">
                <a:solidFill>
                  <a:schemeClr val="accent1"/>
                </a:solidFill>
              </a:rPr>
              <a:t>sulla responsabilizzazione dei consumatori per la transizione verde mediante il miglioramento della tutela delle pratiche sleali e dell’informazione</a:t>
            </a:r>
            <a:endParaRPr lang="it-IT" sz="2000"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2000"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it-IT" sz="2000" dirty="0">
                <a:solidFill>
                  <a:prstClr val="black"/>
                </a:solidFill>
                <a:latin typeface="Calibri" panose="020F0502020204030204"/>
              </a:rPr>
              <a:t>Le modifiche proposte incidono su 2 vigenti direttive in materia di tutela dei consumatori: la </a:t>
            </a:r>
            <a:r>
              <a:rPr lang="it-IT" sz="2000" b="1" dirty="0">
                <a:solidFill>
                  <a:prstClr val="black"/>
                </a:solidFill>
                <a:latin typeface="Calibri" panose="020F0502020204030204"/>
              </a:rPr>
              <a:t>Direttiva sui diritti dei consumatori </a:t>
            </a:r>
            <a:r>
              <a:rPr lang="it-IT" sz="2000" dirty="0">
                <a:solidFill>
                  <a:prstClr val="black"/>
                </a:solidFill>
                <a:latin typeface="Calibri" panose="020F0502020204030204"/>
              </a:rPr>
              <a:t>(2011/83) e </a:t>
            </a:r>
            <a:r>
              <a:rPr lang="it-IT" sz="2000" b="1" dirty="0">
                <a:solidFill>
                  <a:prstClr val="black"/>
                </a:solidFill>
                <a:latin typeface="Calibri" panose="020F0502020204030204"/>
              </a:rPr>
              <a:t>la Direttiva sulle pratiche commerciali sleali </a:t>
            </a:r>
            <a:r>
              <a:rPr lang="it-IT" sz="2000" dirty="0">
                <a:solidFill>
                  <a:prstClr val="black"/>
                </a:solidFill>
                <a:latin typeface="Calibri" panose="020F0502020204030204"/>
              </a:rPr>
              <a:t>(2005/29)</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2000" dirty="0">
              <a:solidFill>
                <a:prstClr val="black"/>
              </a:solidFill>
              <a:latin typeface="Calibri" panose="020F0502020204030204"/>
            </a:endParaRPr>
          </a:p>
          <a:p>
            <a:pPr lvl="0" algn="just">
              <a:defRPr/>
            </a:pPr>
            <a:r>
              <a:rPr lang="it-IT" sz="2000" b="1" dirty="0">
                <a:solidFill>
                  <a:prstClr val="black"/>
                </a:solidFill>
                <a:latin typeface="Calibri" panose="020F0502020204030204"/>
              </a:rPr>
              <a:t>Rafforzamento della tutela dei consumatori </a:t>
            </a:r>
            <a:r>
              <a:rPr lang="it-IT" sz="2000" dirty="0">
                <a:solidFill>
                  <a:prstClr val="black"/>
                </a:solidFill>
                <a:latin typeface="Calibri" panose="020F0502020204030204"/>
              </a:rPr>
              <a:t>nel contesto della transizione verde attraverso il divieto di pratiche commerciali sleali delle imprese che impediscono acquisti sostenibili e </a:t>
            </a:r>
            <a:r>
              <a:rPr lang="it-IT" sz="2000" b="1" dirty="0">
                <a:solidFill>
                  <a:prstClr val="black"/>
                </a:solidFill>
                <a:latin typeface="Calibri" panose="020F0502020204030204"/>
              </a:rPr>
              <a:t>obbligo</a:t>
            </a:r>
            <a:r>
              <a:rPr lang="it-IT" sz="2000" dirty="0">
                <a:solidFill>
                  <a:prstClr val="black"/>
                </a:solidFill>
                <a:latin typeface="Calibri" panose="020F0502020204030204"/>
              </a:rPr>
              <a:t> per le imprese di </a:t>
            </a:r>
            <a:r>
              <a:rPr lang="it-IT" sz="2000" b="1" dirty="0">
                <a:solidFill>
                  <a:prstClr val="black"/>
                </a:solidFill>
                <a:latin typeface="Calibri" panose="020F0502020204030204"/>
              </a:rPr>
              <a:t>garantire l’affidabilità delle loro asserzioni ambientali volontarie </a:t>
            </a:r>
            <a:r>
              <a:rPr lang="it-IT" sz="2000" dirty="0">
                <a:solidFill>
                  <a:prstClr val="black"/>
                </a:solidFill>
                <a:latin typeface="Calibri" panose="020F0502020204030204"/>
              </a:rPr>
              <a:t>(implementazione delle pratiche commerciali sleali quali </a:t>
            </a:r>
            <a:r>
              <a:rPr lang="it-IT" sz="2000" dirty="0">
                <a:solidFill>
                  <a:prstClr val="black"/>
                </a:solidFill>
              </a:rPr>
              <a:t>ad es. esibire un marchio di sostenibilità che non sia basato su un sistema di certificazione o non stabilito da autorità pubbliche; presentare requisiti imposti per legge come se fossero un tratto distintivo dell’offerta dell’impresa; formulare una dichiarazione ambientale concernente il prodotto nel suo complesso quando in realtà riguarda soltanto un determinato aspetto;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it-IT" sz="2000" b="1" dirty="0">
              <a:solidFill>
                <a:prstClr val="black"/>
              </a:solidFill>
              <a:latin typeface="Calibri" panose="020F050202020403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it-IT" sz="2000" dirty="0">
                <a:solidFill>
                  <a:prstClr val="black"/>
                </a:solidFill>
                <a:latin typeface="Calibri" panose="020F0502020204030204"/>
              </a:rPr>
              <a:t>La proposta verte anche sui sistemi di </a:t>
            </a:r>
            <a:r>
              <a:rPr lang="it-IT" sz="2000" b="1" dirty="0">
                <a:solidFill>
                  <a:prstClr val="black"/>
                </a:solidFill>
                <a:latin typeface="Calibri" panose="020F0502020204030204"/>
              </a:rPr>
              <a:t>etichettatura ambientale</a:t>
            </a:r>
            <a:r>
              <a:rPr lang="it-IT" sz="2000" dirty="0">
                <a:solidFill>
                  <a:prstClr val="black"/>
                </a:solidFill>
                <a:latin typeface="Calibri" panose="020F0502020204030204"/>
              </a:rPr>
              <a:t>, ponendo fine alla proliferazione dei marchi pubblici e privati e garantendo la trasparenza e robustezza dei sistemi di etichettatura con riferimento alle dichiarazioni non disciplinate da altre norme UE.</a:t>
            </a:r>
          </a:p>
        </p:txBody>
      </p:sp>
      <p:sp>
        <p:nvSpPr>
          <p:cNvPr id="5" name="Segnaposto data 4">
            <a:extLst>
              <a:ext uri="{FF2B5EF4-FFF2-40B4-BE49-F238E27FC236}">
                <a16:creationId xmlns:a16="http://schemas.microsoft.com/office/drawing/2014/main" id="{F1D184F2-B8F4-403E-8D22-505401E34068}"/>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43994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5816977"/>
          </a:xfrm>
          <a:prstGeom prst="rect">
            <a:avLst/>
          </a:prstGeom>
          <a:noFill/>
        </p:spPr>
        <p:txBody>
          <a:bodyPr wrap="square" rtlCol="0">
            <a:spAutoFit/>
          </a:bodyPr>
          <a:lstStyle/>
          <a:p>
            <a:pPr lvl="0" algn="ctr">
              <a:defRPr/>
            </a:pPr>
            <a:r>
              <a:rPr lang="it-IT" sz="2400" b="1" dirty="0">
                <a:solidFill>
                  <a:schemeClr val="accent1"/>
                </a:solidFill>
              </a:rPr>
              <a:t>Alcuni casi sanzionati dall’Autorità Garante della Concorrenza e del Mercato</a:t>
            </a:r>
          </a:p>
          <a:p>
            <a:pPr lvl="0" algn="ctr">
              <a:defRPr/>
            </a:pPr>
            <a:endParaRPr lang="it-IT" sz="2400" b="1" dirty="0">
              <a:solidFill>
                <a:schemeClr val="accent1"/>
              </a:solidFill>
            </a:endParaRPr>
          </a:p>
          <a:p>
            <a:pPr lvl="0" algn="just">
              <a:defRPr/>
            </a:pPr>
            <a:r>
              <a:rPr lang="it-IT" sz="2000" b="1" dirty="0">
                <a:solidFill>
                  <a:prstClr val="black"/>
                </a:solidFill>
              </a:rPr>
              <a:t>Acque minerali:</a:t>
            </a:r>
          </a:p>
          <a:p>
            <a:pPr marL="342900" lvl="0" indent="-342900" algn="just">
              <a:buFont typeface="Arial" panose="020B0604020202020204" pitchFamily="34" charset="0"/>
              <a:buChar char="•"/>
              <a:defRPr/>
            </a:pPr>
            <a:r>
              <a:rPr lang="it-IT" sz="2000" b="1" dirty="0">
                <a:solidFill>
                  <a:prstClr val="black"/>
                </a:solidFill>
              </a:rPr>
              <a:t> l’Autorità ha rilevato la scorrettezza del claim «la scelta naturale», per mancanza di evidenze documentali attendibili e idonee</a:t>
            </a:r>
          </a:p>
          <a:p>
            <a:pPr marL="342900" lvl="0" indent="-342900" algn="just">
              <a:buFont typeface="Arial" panose="020B0604020202020204" pitchFamily="34" charset="0"/>
              <a:buChar char="•"/>
              <a:defRPr/>
            </a:pPr>
            <a:r>
              <a:rPr lang="it-IT" sz="2000" b="1" dirty="0">
                <a:solidFill>
                  <a:prstClr val="black"/>
                </a:solidFill>
              </a:rPr>
              <a:t>Il Claim «impatto zero» è stato ritenuto scorretto a descrivere in modo non equivoco l’iniziativa ambientale a cui ha partecipato l’azienda</a:t>
            </a:r>
          </a:p>
          <a:p>
            <a:pPr lvl="0" algn="just">
              <a:defRPr/>
            </a:pPr>
            <a:endParaRPr lang="it-IT" sz="2000" b="1" dirty="0">
              <a:solidFill>
                <a:prstClr val="black"/>
              </a:solidFill>
            </a:endParaRPr>
          </a:p>
          <a:p>
            <a:pPr lvl="0" algn="just">
              <a:defRPr/>
            </a:pPr>
            <a:r>
              <a:rPr lang="it-IT" sz="2000" b="1" dirty="0">
                <a:solidFill>
                  <a:prstClr val="black"/>
                </a:solidFill>
              </a:rPr>
              <a:t>Pannolini per bambini: Claims «biodegradabili e compostabili» su messaggi e confezione sono stati ritenuti ambigui e omissivi</a:t>
            </a:r>
          </a:p>
          <a:p>
            <a:pPr marL="342900" lvl="0" indent="-342900" algn="just">
              <a:buFont typeface="Arial" panose="020B0604020202020204" pitchFamily="34" charset="0"/>
              <a:buChar char="•"/>
              <a:defRPr/>
            </a:pPr>
            <a:endParaRPr lang="it-IT" sz="2000" b="1" dirty="0">
              <a:solidFill>
                <a:prstClr val="black"/>
              </a:solidFill>
            </a:endParaRPr>
          </a:p>
          <a:p>
            <a:pPr lvl="0" algn="just">
              <a:defRPr/>
            </a:pPr>
            <a:r>
              <a:rPr lang="it-IT" sz="2000" b="1" dirty="0">
                <a:solidFill>
                  <a:prstClr val="black"/>
                </a:solidFill>
              </a:rPr>
              <a:t>Carburanti: «</a:t>
            </a:r>
            <a:r>
              <a:rPr lang="it-IT" sz="2000" b="1" dirty="0" err="1">
                <a:solidFill>
                  <a:prstClr val="black"/>
                </a:solidFill>
              </a:rPr>
              <a:t>bio</a:t>
            </a:r>
            <a:r>
              <a:rPr lang="it-IT" sz="2000" b="1" dirty="0">
                <a:solidFill>
                  <a:prstClr val="black"/>
                </a:solidFill>
              </a:rPr>
              <a:t> carburanti», «Green Diesel» e «componente rinnovabile», ingannevolezza dei messaggi che attribuiscono al prodotto nel suo complesso vanti ambientali non fondati (sanzione massima di 5 milioni di euro)</a:t>
            </a:r>
          </a:p>
          <a:p>
            <a:pPr lvl="0" algn="just">
              <a:defRPr/>
            </a:pPr>
            <a:endParaRPr lang="it-IT" sz="2000" b="1" dirty="0">
              <a:solidFill>
                <a:prstClr val="black"/>
              </a:solidFill>
            </a:endParaRPr>
          </a:p>
          <a:p>
            <a:pPr lvl="0" algn="just">
              <a:defRPr/>
            </a:pPr>
            <a:r>
              <a:rPr lang="it-IT" sz="2000" b="1" dirty="0">
                <a:solidFill>
                  <a:prstClr val="black"/>
                </a:solidFill>
              </a:rPr>
              <a:t>Auto: Diesel Gate, ingannevolezza e omissioni presenti nei vari strumenti promozionali ed informativi utilizzati per la classificazione degli standard di conformità ambientale (sanzione massima di 5 milioni di euro)</a:t>
            </a:r>
          </a:p>
          <a:p>
            <a:pPr lvl="0" algn="just">
              <a:defRPr/>
            </a:pPr>
            <a:endParaRPr lang="it-IT" sz="2000" b="1" dirty="0">
              <a:solidFill>
                <a:prstClr val="black"/>
              </a:solidFill>
            </a:endParaRPr>
          </a:p>
          <a:p>
            <a:pPr lvl="0">
              <a:defRPr/>
            </a:pPr>
            <a:r>
              <a:rPr kumimoji="0" lang="it-IT" sz="2400" b="1" i="0" strike="noStrike" kern="1200" cap="none" spc="0" normalizeH="0" baseline="0" noProof="0" dirty="0">
                <a:ln>
                  <a:noFill/>
                </a:ln>
                <a:solidFill>
                  <a:prstClr val="black"/>
                </a:solidFill>
                <a:effectLst/>
                <a:uLnTx/>
                <a:uFillTx/>
                <a:latin typeface="Calibri" panose="020F0502020204030204"/>
                <a:ea typeface="+mn-ea"/>
                <a:cs typeface="+mn-cs"/>
              </a:rPr>
              <a:t>                                                                                                                                                             </a:t>
            </a:r>
            <a:r>
              <a:rPr kumimoji="0" lang="it-IT" sz="1200" i="1" strike="noStrike" kern="1200" cap="none" spc="0" normalizeH="0" baseline="0" noProof="0" dirty="0">
                <a:ln>
                  <a:noFill/>
                </a:ln>
                <a:solidFill>
                  <a:prstClr val="black"/>
                </a:solidFill>
                <a:effectLst/>
                <a:uLnTx/>
                <a:uFillTx/>
                <a:latin typeface="Calibri" panose="020F0502020204030204"/>
                <a:ea typeface="+mn-ea"/>
                <a:cs typeface="+mn-cs"/>
              </a:rPr>
              <a:t>(SEGUE)</a:t>
            </a:r>
          </a:p>
        </p:txBody>
      </p:sp>
      <p:sp>
        <p:nvSpPr>
          <p:cNvPr id="5" name="Segnaposto data 4">
            <a:extLst>
              <a:ext uri="{FF2B5EF4-FFF2-40B4-BE49-F238E27FC236}">
                <a16:creationId xmlns:a16="http://schemas.microsoft.com/office/drawing/2014/main" id="{00ED2E72-445C-45F4-9A44-C340BFE83174}"/>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3654440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4647426"/>
          </a:xfrm>
          <a:prstGeom prst="rect">
            <a:avLst/>
          </a:prstGeom>
          <a:noFill/>
        </p:spPr>
        <p:txBody>
          <a:bodyPr wrap="square" rtlCol="0">
            <a:spAutoFit/>
          </a:bodyPr>
          <a:lstStyle/>
          <a:p>
            <a:pPr lvl="0" algn="ctr">
              <a:defRPr/>
            </a:pPr>
            <a:r>
              <a:rPr lang="it-IT" sz="2400" b="1" dirty="0">
                <a:solidFill>
                  <a:schemeClr val="accent1"/>
                </a:solidFill>
              </a:rPr>
              <a:t>Alcuni casi sanzionati dall’Autorità Garante della Concorrenza e del Mercato</a:t>
            </a:r>
          </a:p>
          <a:p>
            <a:pPr lvl="0" algn="ctr">
              <a:defRPr/>
            </a:pPr>
            <a:endParaRPr lang="it-IT" sz="2400" b="1" dirty="0">
              <a:solidFill>
                <a:schemeClr val="accent1"/>
              </a:solidFill>
            </a:endParaRPr>
          </a:p>
          <a:p>
            <a:pPr lvl="0" algn="just">
              <a:defRPr/>
            </a:pPr>
            <a:r>
              <a:rPr lang="it-IT" sz="2000" b="1" dirty="0">
                <a:solidFill>
                  <a:prstClr val="black"/>
                </a:solidFill>
              </a:rPr>
              <a:t>Caso relativo a sistema di trasporto a emissioni Zero di CO2: AGCM ha invitato il vettore aereo a evitare di pubblicizzare come caratteristica della propria attività tipica ogni iniziativa ambientale estranea alla stessa e di presentare la propria attività con un’impronta ambientale neutrale</a:t>
            </a:r>
          </a:p>
          <a:p>
            <a:pPr lvl="0" algn="ctr">
              <a:defRPr/>
            </a:pPr>
            <a:endParaRPr lang="it-IT" sz="2400" b="1" dirty="0">
              <a:solidFill>
                <a:schemeClr val="accent1"/>
              </a:solidFill>
            </a:endParaRPr>
          </a:p>
          <a:p>
            <a:pPr lvl="0" algn="just">
              <a:defRPr/>
            </a:pPr>
            <a:endParaRPr lang="it-IT" sz="2000" b="1" dirty="0">
              <a:solidFill>
                <a:prstClr val="black"/>
              </a:solidFill>
            </a:endParaRPr>
          </a:p>
          <a:p>
            <a:pPr lvl="0" algn="just">
              <a:defRPr/>
            </a:pPr>
            <a:r>
              <a:rPr lang="it-IT" sz="2000" b="1" dirty="0">
                <a:solidFill>
                  <a:prstClr val="black"/>
                </a:solidFill>
                <a:highlight>
                  <a:srgbClr val="00FFFF"/>
                </a:highlight>
              </a:rPr>
              <a:t>Alcuni principi generali desumibili da provvedimenti dell’Autorità: il termine GREEN così come la sua traduzione VERDE evocano nel consumatore medio l’idea di un beneficio assoluto per l’ambiente o, comunque, un’assenza di danno per l’ambiente e, pertanto, possono essere utilizzati come elemento fondante di vanti concreti relativi alle prestazioni di un prodotto solo se quest’ultimo effettivamente apporta un vantaggio ambientale dimostrabile di carattere assoluto e non relativo.</a:t>
            </a:r>
          </a:p>
          <a:p>
            <a:pPr lvl="0" algn="just">
              <a:defRPr/>
            </a:pPr>
            <a:endParaRPr lang="it-IT" sz="2000" b="1" dirty="0">
              <a:solidFill>
                <a:prstClr val="black"/>
              </a:solidFill>
            </a:endParaRPr>
          </a:p>
          <a:p>
            <a:pPr lvl="0">
              <a:defRPr/>
            </a:pPr>
            <a:endParaRPr kumimoji="0" lang="it-IT" sz="2400" b="1" i="0"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72CDE7F1-33CB-4B51-8794-9956D2668970}"/>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2081382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6494085"/>
          </a:xfrm>
          <a:prstGeom prst="rect">
            <a:avLst/>
          </a:prstGeom>
          <a:noFill/>
        </p:spPr>
        <p:txBody>
          <a:bodyPr wrap="square" rtlCol="0">
            <a:spAutoFit/>
          </a:bodyPr>
          <a:lstStyle/>
          <a:p>
            <a:pPr lvl="0" algn="ctr">
              <a:defRPr/>
            </a:pPr>
            <a:r>
              <a:rPr kumimoji="0" lang="it-IT" sz="2400" b="1" i="0" strike="noStrike" kern="1200" cap="none" spc="0" normalizeH="0" baseline="0" noProof="0" dirty="0">
                <a:ln>
                  <a:noFill/>
                </a:ln>
                <a:solidFill>
                  <a:schemeClr val="accent1"/>
                </a:solidFill>
                <a:effectLst/>
                <a:uLnTx/>
                <a:uFillTx/>
                <a:latin typeface="Calibri" panose="020F0502020204030204"/>
                <a:ea typeface="+mn-ea"/>
                <a:cs typeface="+mn-cs"/>
              </a:rPr>
              <a:t>Tribunale di Gorizia caso Alcantara</a:t>
            </a:r>
          </a:p>
          <a:p>
            <a:pPr lvl="0" algn="just">
              <a:defRPr/>
            </a:pPr>
            <a:r>
              <a:rPr lang="it-IT" sz="2000" b="1" dirty="0">
                <a:solidFill>
                  <a:prstClr val="black"/>
                </a:solidFill>
                <a:latin typeface="Calibri" panose="020F0502020204030204"/>
              </a:rPr>
              <a:t>Questo caso, che vede coinvolte due società del settore tessile, è tra i primi in Europa</a:t>
            </a:r>
          </a:p>
          <a:p>
            <a:pPr lvl="0" algn="just">
              <a:defRPr/>
            </a:pPr>
            <a:endParaRPr lang="it-IT" sz="2000" b="1" dirty="0">
              <a:solidFill>
                <a:prstClr val="black"/>
              </a:solidFill>
              <a:latin typeface="Calibri" panose="020F0502020204030204"/>
            </a:endParaRPr>
          </a:p>
          <a:p>
            <a:pPr lvl="0" algn="just">
              <a:defRPr/>
            </a:pPr>
            <a:r>
              <a:rPr kumimoji="0" lang="it-IT" sz="2000" b="1" i="0" strike="noStrike" kern="1200" cap="none" spc="0" normalizeH="0" baseline="0" noProof="0" dirty="0">
                <a:ln>
                  <a:noFill/>
                </a:ln>
                <a:solidFill>
                  <a:prstClr val="black"/>
                </a:solidFill>
                <a:effectLst/>
                <a:uLnTx/>
                <a:uFillTx/>
                <a:latin typeface="Calibri" panose="020F0502020204030204"/>
                <a:ea typeface="+mn-ea"/>
                <a:cs typeface="+mn-cs"/>
              </a:rPr>
              <a:t>Il Tribunale ha accolto</a:t>
            </a:r>
            <a:r>
              <a:rPr lang="it-IT" sz="2000" b="1" dirty="0">
                <a:solidFill>
                  <a:prstClr val="black"/>
                </a:solidFill>
              </a:rPr>
              <a:t> </a:t>
            </a:r>
            <a:r>
              <a:rPr lang="it-IT" sz="2000" b="1" dirty="0">
                <a:solidFill>
                  <a:prstClr val="black"/>
                </a:solidFill>
                <a:highlight>
                  <a:srgbClr val="FFFF00"/>
                </a:highlight>
              </a:rPr>
              <a:t>il ricorso d’urgenza </a:t>
            </a:r>
            <a:r>
              <a:rPr lang="it-IT" sz="2000" b="1" dirty="0">
                <a:solidFill>
                  <a:prstClr val="black"/>
                </a:solidFill>
              </a:rPr>
              <a:t>per fermare la comunicazione green di un concorrente, riconoscendo che «</a:t>
            </a:r>
            <a:r>
              <a:rPr lang="it-IT" sz="2000" b="1" i="1" dirty="0">
                <a:solidFill>
                  <a:prstClr val="black"/>
                </a:solidFill>
              </a:rPr>
              <a:t>la sensibilità verso i problemi ambientali è oggi molto elevata e le virtù ecologiche decantate da un’impresa o da un prodotto possono influenzare le scelte di acquisto del consumatore», aggiungendo che «le dichiarazioni ambientali verdi devono essere chiare, veritiere, accurate e non fuorvianti, basate su dati scientifici presentati in modo comprensibile</a:t>
            </a:r>
            <a:r>
              <a:rPr lang="it-IT" sz="2000" b="1" dirty="0">
                <a:solidFill>
                  <a:prstClr val="black"/>
                </a:solidFill>
              </a:rPr>
              <a:t>»</a:t>
            </a:r>
          </a:p>
          <a:p>
            <a:pPr lvl="0" algn="just">
              <a:defRPr/>
            </a:pPr>
            <a:endParaRPr lang="it-IT" sz="2000" b="1" dirty="0">
              <a:solidFill>
                <a:prstClr val="black"/>
              </a:solidFill>
            </a:endParaRPr>
          </a:p>
          <a:p>
            <a:pPr lvl="0" algn="just">
              <a:defRPr/>
            </a:pPr>
            <a:r>
              <a:rPr lang="it-IT" sz="2000" b="1" dirty="0">
                <a:solidFill>
                  <a:prstClr val="black"/>
                </a:solidFill>
                <a:highlight>
                  <a:srgbClr val="00FFFF"/>
                </a:highlight>
              </a:rPr>
              <a:t>Per la prima volta un giudice italiano ha emesso un’ordinanza cautelare in materia di </a:t>
            </a:r>
            <a:r>
              <a:rPr lang="it-IT" sz="2000" b="1" dirty="0" err="1">
                <a:solidFill>
                  <a:prstClr val="black"/>
                </a:solidFill>
                <a:highlight>
                  <a:srgbClr val="00FFFF"/>
                </a:highlight>
              </a:rPr>
              <a:t>greenwashing</a:t>
            </a:r>
            <a:endParaRPr lang="it-IT" sz="2000" b="1" dirty="0">
              <a:solidFill>
                <a:prstClr val="black"/>
              </a:solidFill>
              <a:highlight>
                <a:srgbClr val="00FFFF"/>
              </a:highlight>
            </a:endParaRPr>
          </a:p>
          <a:p>
            <a:pPr lvl="0" algn="just">
              <a:defRPr/>
            </a:pPr>
            <a:endParaRPr lang="it-IT" sz="2000" b="1" dirty="0">
              <a:solidFill>
                <a:prstClr val="black"/>
              </a:solidFill>
            </a:endParaRPr>
          </a:p>
          <a:p>
            <a:pPr algn="just"/>
            <a:r>
              <a:rPr lang="it-IT" sz="2000" b="1" dirty="0">
                <a:latin typeface="Calibri" panose="020F0502020204030204" pitchFamily="34" charset="0"/>
                <a:ea typeface="Calibri" panose="020F0502020204030204" pitchFamily="34" charset="0"/>
                <a:cs typeface="Calibri" panose="020F0502020204030204" pitchFamily="34" charset="0"/>
              </a:rPr>
              <a:t>L’Ordinanza è stata poi revocata dal medesimo Tribunale, in sede di reclamo, per assenza del </a:t>
            </a:r>
            <a:r>
              <a:rPr lang="it-IT" sz="2000" b="1" i="1" dirty="0">
                <a:latin typeface="Calibri" panose="020F0502020204030204" pitchFamily="34" charset="0"/>
                <a:ea typeface="Calibri" panose="020F0502020204030204" pitchFamily="34" charset="0"/>
                <a:cs typeface="Calibri" panose="020F0502020204030204" pitchFamily="34" charset="0"/>
              </a:rPr>
              <a:t>periculum in mora</a:t>
            </a:r>
            <a:r>
              <a:rPr lang="it-IT" sz="2000" b="1" dirty="0">
                <a:latin typeface="Calibri" panose="020F0502020204030204" pitchFamily="34" charset="0"/>
                <a:ea typeface="Calibri" panose="020F0502020204030204" pitchFamily="34" charset="0"/>
                <a:cs typeface="Calibri" panose="020F0502020204030204" pitchFamily="34" charset="0"/>
              </a:rPr>
              <a:t>, avendo il collegio ritenuto che la ricorrente non fosse stata in grado di fornire “</a:t>
            </a:r>
            <a:r>
              <a:rPr lang="it-IT" sz="2000" b="1" i="1" dirty="0">
                <a:latin typeface="Calibri" panose="020F0502020204030204" pitchFamily="34" charset="0"/>
                <a:ea typeface="Calibri" panose="020F0502020204030204" pitchFamily="34" charset="0"/>
                <a:cs typeface="Calibri" panose="020F0502020204030204" pitchFamily="34" charset="0"/>
              </a:rPr>
              <a:t>alcuna prova del fatto che la comunicazione 'verde'  abbia determinato la perdita o un concreto rischio di perdita di clienti</a:t>
            </a:r>
            <a:r>
              <a:rPr lang="it-IT" sz="2000" b="1" dirty="0">
                <a:latin typeface="Calibri" panose="020F0502020204030204" pitchFamily="34" charset="0"/>
                <a:ea typeface="Calibri" panose="020F0502020204030204" pitchFamily="34" charset="0"/>
                <a:cs typeface="Calibri" panose="020F0502020204030204" pitchFamily="34" charset="0"/>
              </a:rPr>
              <a:t>”. </a:t>
            </a:r>
          </a:p>
          <a:p>
            <a:pPr algn="just"/>
            <a:r>
              <a:rPr lang="it-IT" sz="2000" b="1" dirty="0">
                <a:latin typeface="Calibri" panose="020F0502020204030204" pitchFamily="34" charset="0"/>
                <a:ea typeface="Calibri" panose="020F0502020204030204" pitchFamily="34" charset="0"/>
                <a:cs typeface="Calibri" panose="020F0502020204030204" pitchFamily="34" charset="0"/>
              </a:rPr>
              <a:t>Ma, a ben vedere, l’ordinanza del reclamo non conferma né smentisce le affermazioni di principio contenute nella prima pronuncia, la verifica sulla correttezza delle quali rimarrà quindi affidata al successivo giudizio di merito, se instaurato dalle parti.</a:t>
            </a:r>
          </a:p>
          <a:p>
            <a:pPr algn="just"/>
            <a:r>
              <a:rPr lang="it-IT" sz="2400" dirty="0">
                <a:solidFill>
                  <a:srgbClr val="666666"/>
                </a:solidFill>
                <a:latin typeface="Verdana" panose="020B0604030504040204" pitchFamily="34" charset="0"/>
              </a:rPr>
              <a:t> </a:t>
            </a:r>
          </a:p>
          <a:p>
            <a:pPr lvl="0">
              <a:defRPr/>
            </a:pPr>
            <a:endParaRPr lang="it-IT" sz="2400" b="1" dirty="0">
              <a:solidFill>
                <a:prstClr val="black"/>
              </a:solidFill>
            </a:endParaRPr>
          </a:p>
          <a:p>
            <a:pPr lvl="0">
              <a:defRPr/>
            </a:pPr>
            <a:endParaRPr kumimoji="0" lang="it-IT" sz="2400" b="1" i="0"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2577C045-C3CA-4B19-BA12-37DD388BC89E}"/>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3948154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62" y="5781501"/>
            <a:ext cx="12192000" cy="1047404"/>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695" y="5926503"/>
            <a:ext cx="2482065" cy="757400"/>
          </a:xfrm>
          <a:prstGeom prst="rect">
            <a:avLst/>
          </a:prstGeom>
        </p:spPr>
      </p:pic>
      <p:sp>
        <p:nvSpPr>
          <p:cNvPr id="18" name="Segnaposto numero diapositiva 17"/>
          <p:cNvSpPr>
            <a:spLocks noGrp="1"/>
          </p:cNvSpPr>
          <p:nvPr>
            <p:ph type="sldNum" sz="quarter" idx="12"/>
          </p:nvPr>
        </p:nvSpPr>
        <p:spPr>
          <a:xfrm>
            <a:off x="10997738" y="6151735"/>
            <a:ext cx="35606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45C59-0FB2-4B48-A2DE-D73767097DBF}" type="slidenum">
              <a:rPr kumimoji="0" lang="it-IT"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asellaDiTesto 3"/>
          <p:cNvSpPr txBox="1"/>
          <p:nvPr/>
        </p:nvSpPr>
        <p:spPr>
          <a:xfrm>
            <a:off x="95793" y="0"/>
            <a:ext cx="12026538" cy="5139869"/>
          </a:xfrm>
          <a:prstGeom prst="rect">
            <a:avLst/>
          </a:prstGeom>
          <a:noFill/>
        </p:spPr>
        <p:txBody>
          <a:bodyPr wrap="square" rtlCol="0">
            <a:spAutoFit/>
          </a:bodyPr>
          <a:lstStyle/>
          <a:p>
            <a:pPr lvl="0" algn="ctr">
              <a:defRPr/>
            </a:pPr>
            <a:r>
              <a:rPr lang="it-IT" sz="2400" b="1" dirty="0">
                <a:solidFill>
                  <a:schemeClr val="accent1"/>
                </a:solidFill>
                <a:latin typeface="Calibri" panose="020F0502020204030204"/>
              </a:rPr>
              <a:t>ALCUNI CONSIGLI E RACCOMANDAZIONI</a:t>
            </a:r>
          </a:p>
          <a:p>
            <a:pPr lvl="0">
              <a:defRPr/>
            </a:pPr>
            <a:endParaRPr kumimoji="0" lang="it-IT" sz="2400" b="1" i="0" strike="noStrike" kern="1200" cap="none" spc="0" normalizeH="0" baseline="0" noProof="0" dirty="0">
              <a:ln>
                <a:noFill/>
              </a:ln>
              <a:solidFill>
                <a:prstClr val="black"/>
              </a:solidFill>
              <a:effectLst/>
              <a:uLnTx/>
              <a:uFillTx/>
              <a:latin typeface="Calibri" panose="020F0502020204030204"/>
              <a:ea typeface="+mn-ea"/>
              <a:cs typeface="+mn-cs"/>
            </a:endParaRPr>
          </a:p>
          <a:p>
            <a:pPr lvl="0" algn="just">
              <a:defRPr/>
            </a:pPr>
            <a:r>
              <a:rPr lang="it-IT" sz="2000" dirty="0">
                <a:solidFill>
                  <a:prstClr val="black"/>
                </a:solidFill>
                <a:latin typeface="Calibri" panose="020F0502020204030204"/>
              </a:rPr>
              <a:t>PER VANTARE PREGI DAL PUNTO DI VISTA AMBIENTALE OCCORRE CONSIDERARE </a:t>
            </a:r>
            <a:r>
              <a:rPr lang="it-IT" sz="2000" b="1" dirty="0">
                <a:solidFill>
                  <a:prstClr val="black"/>
                </a:solidFill>
                <a:latin typeface="Calibri" panose="020F0502020204030204"/>
              </a:rPr>
              <a:t>TUTTI GLI IMPATTI </a:t>
            </a:r>
            <a:r>
              <a:rPr lang="it-IT" sz="2000" dirty="0">
                <a:solidFill>
                  <a:prstClr val="black"/>
                </a:solidFill>
                <a:latin typeface="Calibri" panose="020F0502020204030204"/>
              </a:rPr>
              <a:t>CHE IL PRODOTTO O IL SERVIZIO PRODUCE NELL’ARCO DEL SUO CICLO DI VITA</a:t>
            </a:r>
          </a:p>
          <a:p>
            <a:pPr lvl="0" algn="just">
              <a:defRPr/>
            </a:pPr>
            <a:r>
              <a:rPr lang="it-IT" sz="2000" dirty="0">
                <a:solidFill>
                  <a:prstClr val="black"/>
                </a:solidFill>
                <a:latin typeface="Calibri" panose="020F0502020204030204"/>
              </a:rPr>
              <a:t>SE VIENE CONSIDERATO L’IMPATTO AMBIENTALE DELLA </a:t>
            </a:r>
            <a:r>
              <a:rPr lang="it-IT" sz="2000" b="1" dirty="0">
                <a:solidFill>
                  <a:prstClr val="black"/>
                </a:solidFill>
                <a:latin typeface="Calibri" panose="020F0502020204030204"/>
              </a:rPr>
              <a:t>SOLA FASE PRODUTTIVA</a:t>
            </a:r>
            <a:r>
              <a:rPr lang="it-IT" sz="2000" dirty="0">
                <a:solidFill>
                  <a:prstClr val="black"/>
                </a:solidFill>
                <a:latin typeface="Calibri" panose="020F0502020204030204"/>
              </a:rPr>
              <a:t>, L’ESITO POTREBBE ESSERE INGANNEVOLE</a:t>
            </a:r>
          </a:p>
          <a:p>
            <a:pPr lvl="0" algn="just">
              <a:defRPr/>
            </a:pPr>
            <a:r>
              <a:rPr kumimoji="0" lang="it-IT" sz="2000" i="0" strike="noStrike" kern="1200" cap="none" spc="0" normalizeH="0" baseline="0" noProof="0" dirty="0">
                <a:ln>
                  <a:noFill/>
                </a:ln>
                <a:solidFill>
                  <a:prstClr val="black"/>
                </a:solidFill>
                <a:effectLst/>
                <a:uLnTx/>
                <a:uFillTx/>
                <a:latin typeface="Calibri" panose="020F0502020204030204"/>
                <a:ea typeface="+mn-ea"/>
                <a:cs typeface="+mn-cs"/>
              </a:rPr>
              <a:t>SE VIENE CONSIDERATO </a:t>
            </a:r>
            <a:r>
              <a:rPr kumimoji="0" lang="it-IT" sz="2000" b="1" i="0" strike="noStrike" kern="1200" cap="none" spc="0" normalizeH="0" baseline="0" noProof="0" dirty="0">
                <a:ln>
                  <a:noFill/>
                </a:ln>
                <a:solidFill>
                  <a:prstClr val="black"/>
                </a:solidFill>
                <a:effectLst/>
                <a:uLnTx/>
                <a:uFillTx/>
                <a:latin typeface="Calibri" panose="020F0502020204030204"/>
                <a:ea typeface="+mn-ea"/>
                <a:cs typeface="+mn-cs"/>
              </a:rPr>
              <a:t>UN SOLO INDICATORE DI IMPATTO AMBIENTALE</a:t>
            </a:r>
            <a:r>
              <a:rPr kumimoji="0" lang="it-IT" sz="2000" i="0" strike="noStrike" kern="1200" cap="none" spc="0" normalizeH="0" baseline="0" noProof="0" dirty="0">
                <a:ln>
                  <a:noFill/>
                </a:ln>
                <a:solidFill>
                  <a:prstClr val="black"/>
                </a:solidFill>
                <a:effectLst/>
                <a:uLnTx/>
                <a:uFillTx/>
                <a:latin typeface="Calibri" panose="020F0502020204030204"/>
                <a:ea typeface="+mn-ea"/>
                <a:cs typeface="+mn-cs"/>
              </a:rPr>
              <a:t>, L’ESITO POTREBBE ESSERE INGANNEVOLE</a:t>
            </a:r>
          </a:p>
          <a:p>
            <a:pPr lvl="0" algn="just">
              <a:defRPr/>
            </a:pPr>
            <a:endParaRPr lang="it-IT" sz="2000" dirty="0">
              <a:solidFill>
                <a:prstClr val="black"/>
              </a:solidFill>
              <a:latin typeface="Calibri" panose="020F0502020204030204"/>
            </a:endParaRPr>
          </a:p>
          <a:p>
            <a:pPr lvl="0" algn="just">
              <a:defRPr/>
            </a:pPr>
            <a:r>
              <a:rPr kumimoji="0" lang="it-IT" sz="2000" i="0" strike="noStrike" kern="1200" cap="none" spc="0" normalizeH="0" baseline="0" noProof="0" dirty="0">
                <a:ln>
                  <a:noFill/>
                </a:ln>
                <a:solidFill>
                  <a:prstClr val="black"/>
                </a:solidFill>
                <a:effectLst/>
                <a:uLnTx/>
                <a:uFillTx/>
                <a:latin typeface="Calibri" panose="020F0502020204030204"/>
                <a:ea typeface="+mn-ea"/>
                <a:cs typeface="+mn-cs"/>
              </a:rPr>
              <a:t>ATTENZIONE AI </a:t>
            </a:r>
            <a:r>
              <a:rPr kumimoji="0" lang="it-IT" sz="2000" b="1" i="0" strike="noStrike" kern="1200" cap="none" spc="0" normalizeH="0" baseline="0" noProof="0" dirty="0">
                <a:ln>
                  <a:noFill/>
                </a:ln>
                <a:solidFill>
                  <a:prstClr val="black"/>
                </a:solidFill>
                <a:effectLst/>
                <a:uLnTx/>
                <a:uFillTx/>
                <a:latin typeface="Calibri" panose="020F0502020204030204"/>
                <a:ea typeface="+mn-ea"/>
                <a:cs typeface="+mn-cs"/>
              </a:rPr>
              <a:t>CLAIM</a:t>
            </a:r>
            <a:r>
              <a:rPr kumimoji="0" lang="it-IT" sz="2000" i="0" strike="noStrike" kern="1200" cap="none" spc="0" normalizeH="0" baseline="0" noProof="0" dirty="0">
                <a:ln>
                  <a:noFill/>
                </a:ln>
                <a:solidFill>
                  <a:prstClr val="black"/>
                </a:solidFill>
                <a:effectLst/>
                <a:uLnTx/>
                <a:uFillTx/>
                <a:latin typeface="Calibri" panose="020F0502020204030204"/>
                <a:ea typeface="+mn-ea"/>
                <a:cs typeface="+mn-cs"/>
              </a:rPr>
              <a:t> CHE DEVONO SEMPRE ESSERE SOSTENUTI DA PROVE ATTENDIBILI, VERIFICABILI, INDIPENDENTI E GENERALMENTE RICONOSCIUTE</a:t>
            </a:r>
          </a:p>
          <a:p>
            <a:pPr lvl="0" algn="just">
              <a:defRPr/>
            </a:pPr>
            <a:r>
              <a:rPr kumimoji="0" lang="it-IT" sz="2000" i="0" strike="noStrike" kern="1200" cap="none" spc="0" normalizeH="0" baseline="0" noProof="0" dirty="0">
                <a:ln>
                  <a:noFill/>
                </a:ln>
                <a:solidFill>
                  <a:prstClr val="black"/>
                </a:solidFill>
                <a:effectLst/>
                <a:uLnTx/>
                <a:uFillTx/>
                <a:latin typeface="Calibri" panose="020F0502020204030204"/>
                <a:ea typeface="+mn-ea"/>
                <a:cs typeface="+mn-cs"/>
              </a:rPr>
              <a:t>NON UTILIZZARE AFFERMAZIONI CHE SUGGERISCONO MIGLIORAMENTI AMBIENTALI INESISTENTI RISPETTO A PRODOTTI OMOGENEI OPPURE CONFUSIONE TRA INDICAZIONI OBBLIGATORIE PER LEGGE E QUELLE VOLONTARIE</a:t>
            </a:r>
          </a:p>
          <a:p>
            <a:pPr lvl="0" algn="just">
              <a:defRPr/>
            </a:pPr>
            <a:endParaRPr lang="it-IT" sz="2000" dirty="0">
              <a:solidFill>
                <a:prstClr val="black"/>
              </a:solidFill>
              <a:latin typeface="Calibri" panose="020F0502020204030204"/>
            </a:endParaRPr>
          </a:p>
          <a:p>
            <a:pPr lvl="0" algn="just">
              <a:defRPr/>
            </a:pPr>
            <a:r>
              <a:rPr lang="it-IT" sz="2000" dirty="0">
                <a:solidFill>
                  <a:prstClr val="black"/>
                </a:solidFill>
                <a:latin typeface="Calibri" panose="020F0502020204030204"/>
              </a:rPr>
              <a:t>MEGLIO COMUNICARE MENO, MA ESSERE CERTI DI QUALLO CHE SI COMUNICA (</a:t>
            </a:r>
            <a:r>
              <a:rPr lang="it-IT" sz="2000" b="1" dirty="0">
                <a:solidFill>
                  <a:prstClr val="black"/>
                </a:solidFill>
                <a:latin typeface="Calibri" panose="020F0502020204030204"/>
              </a:rPr>
              <a:t>TRASPARENZA</a:t>
            </a:r>
            <a:r>
              <a:rPr lang="it-IT" sz="2000" dirty="0">
                <a:solidFill>
                  <a:prstClr val="black"/>
                </a:solidFill>
                <a:latin typeface="Calibri" panose="020F0502020204030204"/>
              </a:rPr>
              <a:t>), ANCHE ALLA LUCE DELLE NUOVE  E DELLE PROSSIME NORME COMUNITARIE</a:t>
            </a:r>
            <a:endParaRPr kumimoji="0" lang="it-IT" sz="2000" i="0"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egnaposto data 4">
            <a:extLst>
              <a:ext uri="{FF2B5EF4-FFF2-40B4-BE49-F238E27FC236}">
                <a16:creationId xmlns:a16="http://schemas.microsoft.com/office/drawing/2014/main" id="{084A6594-2E28-43CC-AB23-88081BCDDEC1}"/>
              </a:ext>
            </a:extLst>
          </p:cNvPr>
          <p:cNvSpPr>
            <a:spLocks noGrp="1"/>
          </p:cNvSpPr>
          <p:nvPr>
            <p:ph type="dt" sz="half" idx="10"/>
          </p:nvPr>
        </p:nvSpPr>
        <p:spPr/>
        <p:txBody>
          <a:bodyPr/>
          <a:lstStyle/>
          <a:p>
            <a:endParaRPr lang="it-IT" dirty="0"/>
          </a:p>
        </p:txBody>
      </p:sp>
    </p:spTree>
    <p:extLst>
      <p:ext uri="{BB962C8B-B14F-4D97-AF65-F5344CB8AC3E}">
        <p14:creationId xmlns:p14="http://schemas.microsoft.com/office/powerpoint/2010/main" val="4147063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2552007" y="149947"/>
            <a:ext cx="7173884" cy="908079"/>
          </a:xfrm>
        </p:spPr>
        <p:txBody>
          <a:bodyPr>
            <a:normAutofit fontScale="90000"/>
          </a:bodyPr>
          <a:lstStyle/>
          <a:p>
            <a:pPr algn="l"/>
            <a:endParaRPr lang="it-IT" dirty="0">
              <a:solidFill>
                <a:srgbClr val="004992"/>
              </a:solidFill>
              <a:latin typeface="Gill Sans MT" panose="020B0502020104020203" pitchFamily="34" charset="0"/>
            </a:endParaRPr>
          </a:p>
        </p:txBody>
      </p:sp>
      <p:sp>
        <p:nvSpPr>
          <p:cNvPr id="3" name="Sottotitolo 2"/>
          <p:cNvSpPr>
            <a:spLocks noGrp="1"/>
          </p:cNvSpPr>
          <p:nvPr>
            <p:ph type="subTitle" idx="1"/>
          </p:nvPr>
        </p:nvSpPr>
        <p:spPr>
          <a:xfrm>
            <a:off x="2552007" y="966903"/>
            <a:ext cx="7115695" cy="487824"/>
          </a:xfrm>
        </p:spPr>
        <p:txBody>
          <a:bodyPr/>
          <a:lstStyle/>
          <a:p>
            <a:pPr algn="l"/>
            <a:endParaRPr lang="it-IT" dirty="0">
              <a:solidFill>
                <a:srgbClr val="00B0F0"/>
              </a:solidFill>
              <a:latin typeface="Gill Sans MT" panose="020B0502020104020203" pitchFamily="34" charset="0"/>
            </a:endParaRPr>
          </a:p>
        </p:txBody>
      </p:sp>
      <p:sp>
        <p:nvSpPr>
          <p:cNvPr id="4" name="Rettangolo 3"/>
          <p:cNvSpPr/>
          <p:nvPr/>
        </p:nvSpPr>
        <p:spPr>
          <a:xfrm>
            <a:off x="0" y="0"/>
            <a:ext cx="1945178" cy="6858000"/>
          </a:xfrm>
          <a:prstGeom prst="rect">
            <a:avLst/>
          </a:prstGeom>
          <a:solidFill>
            <a:srgbClr val="004992"/>
          </a:solidFill>
          <a:ln>
            <a:solidFill>
              <a:srgbClr val="0049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835563"/>
            <a:ext cx="1836932" cy="1064174"/>
          </a:xfrm>
          <a:prstGeom prst="rect">
            <a:avLst/>
          </a:prstGeom>
        </p:spPr>
      </p:pic>
      <p:sp>
        <p:nvSpPr>
          <p:cNvPr id="5" name="Rettangolo 4"/>
          <p:cNvSpPr/>
          <p:nvPr/>
        </p:nvSpPr>
        <p:spPr>
          <a:xfrm>
            <a:off x="2552007" y="3067317"/>
            <a:ext cx="4936479" cy="1477328"/>
          </a:xfrm>
          <a:prstGeom prst="rect">
            <a:avLst/>
          </a:prstGeom>
        </p:spPr>
        <p:txBody>
          <a:bodyPr wrap="square">
            <a:spAutoFit/>
          </a:bodyPr>
          <a:lstStyle/>
          <a:p>
            <a:r>
              <a:rPr lang="it-IT" sz="2400" i="1" dirty="0">
                <a:solidFill>
                  <a:schemeClr val="accent1"/>
                </a:solidFill>
                <a:latin typeface="Gill Sans MT" panose="020B0502020104020203" pitchFamily="34" charset="0"/>
              </a:rPr>
              <a:t>Grazie</a:t>
            </a:r>
          </a:p>
          <a:p>
            <a:endParaRPr lang="it-IT" sz="2400" i="1" dirty="0">
              <a:solidFill>
                <a:schemeClr val="accent1"/>
              </a:solidFill>
              <a:latin typeface="Gill Sans MT" panose="020B0502020104020203" pitchFamily="34" charset="0"/>
            </a:endParaRPr>
          </a:p>
          <a:p>
            <a:r>
              <a:rPr lang="it-IT" sz="2400" i="1" dirty="0">
                <a:solidFill>
                  <a:schemeClr val="accent1"/>
                </a:solidFill>
                <a:latin typeface="Gill Sans MT" panose="020B0502020104020203" pitchFamily="34" charset="0"/>
              </a:rPr>
              <a:t>Laura Marengo</a:t>
            </a:r>
          </a:p>
          <a:p>
            <a:r>
              <a:rPr lang="it-IT" i="1" dirty="0">
                <a:solidFill>
                  <a:schemeClr val="accent1"/>
                </a:solidFill>
                <a:latin typeface="Gill Sans MT" panose="020B0502020104020203" pitchFamily="34" charset="0"/>
              </a:rPr>
              <a:t>Area servizi legali, </a:t>
            </a:r>
            <a:r>
              <a:rPr lang="it-IT" i="1" dirty="0" err="1">
                <a:solidFill>
                  <a:schemeClr val="accent1"/>
                </a:solidFill>
                <a:latin typeface="Gill Sans MT" panose="020B0502020104020203" pitchFamily="34" charset="0"/>
              </a:rPr>
              <a:t>compliance</a:t>
            </a:r>
            <a:r>
              <a:rPr lang="it-IT" i="1" dirty="0">
                <a:solidFill>
                  <a:schemeClr val="accent1"/>
                </a:solidFill>
                <a:latin typeface="Gill Sans MT" panose="020B0502020104020203" pitchFamily="34" charset="0"/>
              </a:rPr>
              <a:t> e segreteria generale</a:t>
            </a:r>
          </a:p>
        </p:txBody>
      </p:sp>
      <p:pic>
        <p:nvPicPr>
          <p:cNvPr id="7" name="Immagine 6" descr="logouimail">
            <a:extLst>
              <a:ext uri="{FF2B5EF4-FFF2-40B4-BE49-F238E27FC236}">
                <a16:creationId xmlns:a16="http://schemas.microsoft.com/office/drawing/2014/main" id="{009CF44F-4390-44EF-92A9-0874B6D0833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52007" y="4563932"/>
            <a:ext cx="2080260" cy="365760"/>
          </a:xfrm>
          <a:prstGeom prst="rect">
            <a:avLst/>
          </a:prstGeom>
          <a:noFill/>
          <a:ln>
            <a:noFill/>
          </a:ln>
        </p:spPr>
      </p:pic>
      <p:sp>
        <p:nvSpPr>
          <p:cNvPr id="8" name="Segnaposto data 7">
            <a:extLst>
              <a:ext uri="{FF2B5EF4-FFF2-40B4-BE49-F238E27FC236}">
                <a16:creationId xmlns:a16="http://schemas.microsoft.com/office/drawing/2014/main" id="{CE08BC6A-2BC0-4F66-B374-F968941B3E9A}"/>
              </a:ext>
            </a:extLst>
          </p:cNvPr>
          <p:cNvSpPr>
            <a:spLocks noGrp="1"/>
          </p:cNvSpPr>
          <p:nvPr>
            <p:ph type="dt" sz="half" idx="10"/>
          </p:nvPr>
        </p:nvSpPr>
        <p:spPr/>
        <p:txBody>
          <a:bodyPr/>
          <a:lstStyle/>
          <a:p>
            <a:r>
              <a:rPr lang="it-IT"/>
              <a:t>20/07/2023</a:t>
            </a:r>
          </a:p>
        </p:txBody>
      </p:sp>
      <p:sp>
        <p:nvSpPr>
          <p:cNvPr id="9" name="Segnaposto numero diapositiva 8">
            <a:extLst>
              <a:ext uri="{FF2B5EF4-FFF2-40B4-BE49-F238E27FC236}">
                <a16:creationId xmlns:a16="http://schemas.microsoft.com/office/drawing/2014/main" id="{F1B8008D-4D55-4FD8-8572-AAF721E0674B}"/>
              </a:ext>
            </a:extLst>
          </p:cNvPr>
          <p:cNvSpPr>
            <a:spLocks noGrp="1"/>
          </p:cNvSpPr>
          <p:nvPr>
            <p:ph type="sldNum" sz="quarter" idx="12"/>
          </p:nvPr>
        </p:nvSpPr>
        <p:spPr/>
        <p:txBody>
          <a:bodyPr/>
          <a:lstStyle/>
          <a:p>
            <a:fld id="{2B345C59-0FB2-4B48-A2DE-D73767097DBF}" type="slidenum">
              <a:rPr lang="it-IT" smtClean="0"/>
              <a:t>15</a:t>
            </a:fld>
            <a:endParaRPr lang="it-IT"/>
          </a:p>
        </p:txBody>
      </p:sp>
    </p:spTree>
    <p:extLst>
      <p:ext uri="{BB962C8B-B14F-4D97-AF65-F5344CB8AC3E}">
        <p14:creationId xmlns:p14="http://schemas.microsoft.com/office/powerpoint/2010/main" val="384624360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llo_Slide [Sola lettura]" id="{6ED098CE-FF13-4DF9-8DC5-1B0FA93B4B18}" vid="{553912FD-DF29-4708-BCF1-C4F3D3BD62C4}"/>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greenwashing 22 marzo 2022</Template>
  <TotalTime>1111</TotalTime>
  <Words>1769</Words>
  <Application>Microsoft Office PowerPoint</Application>
  <PresentationFormat>Widescreen</PresentationFormat>
  <Paragraphs>158</Paragraphs>
  <Slides>15</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15</vt:i4>
      </vt:variant>
    </vt:vector>
  </HeadingPairs>
  <TitlesOfParts>
    <vt:vector size="22" baseType="lpstr">
      <vt:lpstr>Arial</vt:lpstr>
      <vt:lpstr>Calibri</vt:lpstr>
      <vt:lpstr>Calibri Light</vt:lpstr>
      <vt:lpstr>Gill Sans MT</vt:lpstr>
      <vt:lpstr>Verdana</vt:lpstr>
      <vt:lpstr>Wingdings</vt:lpstr>
      <vt:lpstr>Tema di Office</vt:lpstr>
      <vt:lpstr>Greenwashing, un pericolo dietro l’angolo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Greenwashing, un pericolo dietro l’angolo</dc:title>
  <dc:creator>Marengo Laura UI Torino</dc:creator>
  <cp:lastModifiedBy>Marengo Laura UI Torino</cp:lastModifiedBy>
  <cp:revision>67</cp:revision>
  <cp:lastPrinted>2023-07-03T14:18:38Z</cp:lastPrinted>
  <dcterms:created xsi:type="dcterms:W3CDTF">2022-03-11T16:10:11Z</dcterms:created>
  <dcterms:modified xsi:type="dcterms:W3CDTF">2023-07-17T12:48:56Z</dcterms:modified>
</cp:coreProperties>
</file>