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9"/>
  </p:notesMasterIdLst>
  <p:sldIdLst>
    <p:sldId id="648" r:id="rId2"/>
    <p:sldId id="257" r:id="rId3"/>
    <p:sldId id="2076136652" r:id="rId4"/>
    <p:sldId id="2076136658" r:id="rId5"/>
    <p:sldId id="2076136653" r:id="rId6"/>
    <p:sldId id="2076136654" r:id="rId7"/>
    <p:sldId id="2076136655" r:id="rId8"/>
    <p:sldId id="2076136656" r:id="rId9"/>
    <p:sldId id="2076136659" r:id="rId10"/>
    <p:sldId id="2076136660" r:id="rId11"/>
    <p:sldId id="2076136661" r:id="rId12"/>
    <p:sldId id="2076136662" r:id="rId13"/>
    <p:sldId id="2076136663" r:id="rId14"/>
    <p:sldId id="2076136664" r:id="rId15"/>
    <p:sldId id="2076136665" r:id="rId16"/>
    <p:sldId id="2076136666" r:id="rId17"/>
    <p:sldId id="2076136657" r:id="rId18"/>
  </p:sldIdLst>
  <p:sldSz cx="12192000" cy="6858000"/>
  <p:notesSz cx="7104063" cy="10234613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zione predefinita" id="{99599723-C129-4A55-921E-38BF5435E070}">
          <p14:sldIdLst>
            <p14:sldId id="648"/>
            <p14:sldId id="257"/>
          </p14:sldIdLst>
        </p14:section>
        <p14:section name="Sezione senza titolo" id="{6AC07013-02BE-4A5C-948A-11A765C43A9A}">
          <p14:sldIdLst>
            <p14:sldId id="2076136652"/>
            <p14:sldId id="2076136658"/>
            <p14:sldId id="2076136653"/>
            <p14:sldId id="2076136654"/>
            <p14:sldId id="2076136655"/>
            <p14:sldId id="2076136656"/>
            <p14:sldId id="2076136659"/>
            <p14:sldId id="2076136660"/>
            <p14:sldId id="2076136661"/>
            <p14:sldId id="2076136662"/>
            <p14:sldId id="2076136663"/>
            <p14:sldId id="2076136664"/>
            <p14:sldId id="2076136665"/>
            <p14:sldId id="2076136666"/>
            <p14:sldId id="207613665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4AA5"/>
    <a:srgbClr val="2E7728"/>
    <a:srgbClr val="FF0000"/>
    <a:srgbClr val="FFACAC"/>
    <a:srgbClr val="0F6A36"/>
    <a:srgbClr val="000000"/>
    <a:srgbClr val="96EC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AB3E0F-C415-4B09-876D-E372F8367C46}" v="191" dt="2023-05-15T09:22:31.6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essuno stile, nessuna grigli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500" autoAdjust="0"/>
    <p:restoredTop sz="94353" autoAdjust="0"/>
  </p:normalViewPr>
  <p:slideViewPr>
    <p:cSldViewPr snapToGrid="0">
      <p:cViewPr varScale="1">
        <p:scale>
          <a:sx n="79" d="100"/>
          <a:sy n="79" d="100"/>
        </p:scale>
        <p:origin x="658" y="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-972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4B0DD9-01A5-4E45-ACB0-33A2EABD9416}" type="datetimeFigureOut">
              <a:rPr lang="it-IT" smtClean="0"/>
              <a:t>15/05/2023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10B998-737E-40C0-9E74-ED2FBD614C2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934186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7" name="Google Shape;87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it-IT"/>
              <a:t>2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F63C48F-D75A-4C24-BD71-A03187973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099" y="280016"/>
            <a:ext cx="11449051" cy="552451"/>
          </a:xfrm>
        </p:spPr>
        <p:txBody>
          <a:bodyPr anchor="ctr">
            <a:normAutofit/>
          </a:bodyPr>
          <a:lstStyle>
            <a:lvl1pPr>
              <a:defRPr lang="it-IT" sz="2800" b="1" kern="1200" dirty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it-IT" dirty="0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C607E0A-511E-46D4-AECF-C7910607A8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9099" y="1146628"/>
            <a:ext cx="11449049" cy="5025571"/>
          </a:xfrm>
        </p:spPr>
        <p:txBody>
          <a:bodyPr numCol="1">
            <a:normAutofit/>
          </a:bodyPr>
          <a:lstStyle>
            <a:lvl1pPr marL="0" indent="0">
              <a:lnSpc>
                <a:spcPct val="100000"/>
              </a:lnSpc>
              <a:buNone/>
              <a:defRPr sz="1800" u="none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dirty="0"/>
              <a:t>Fare clic per modificare gli stili del testo dello schema</a:t>
            </a:r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33BAC714-BF94-4BC3-84B1-3124D0D26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23900" y="6454775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lang="it-IT" sz="900" kern="1200" smtClean="0">
                <a:solidFill>
                  <a:srgbClr val="FF0000"/>
                </a:solidFill>
                <a:latin typeface="Avenir Next LT Pro Light" panose="020B0304020202020204" pitchFamily="34" charset="0"/>
                <a:ea typeface="+mn-ea"/>
                <a:cs typeface="+mn-cs"/>
              </a:defRPr>
            </a:lvl1pPr>
          </a:lstStyle>
          <a:p>
            <a:fld id="{A5DE8AF9-F43C-49DE-99EE-A28022DEFC0A}" type="slidenum">
              <a:rPr lang="it-IT" smtClean="0"/>
              <a:pPr/>
              <a:t>‹N›</a:t>
            </a:fld>
            <a:endParaRPr lang="it-IT" sz="900" dirty="0"/>
          </a:p>
        </p:txBody>
      </p:sp>
    </p:spTree>
    <p:extLst>
      <p:ext uri="{BB962C8B-B14F-4D97-AF65-F5344CB8AC3E}">
        <p14:creationId xmlns:p14="http://schemas.microsoft.com/office/powerpoint/2010/main" val="3872338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F63C48F-D75A-4C24-BD71-A03187973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099" y="280016"/>
            <a:ext cx="11449051" cy="552451"/>
          </a:xfrm>
        </p:spPr>
        <p:txBody>
          <a:bodyPr anchor="ctr">
            <a:normAutofit/>
          </a:bodyPr>
          <a:lstStyle>
            <a:lvl1pPr>
              <a:defRPr lang="it-IT" sz="2800" b="1" kern="1200" dirty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it-IT" dirty="0"/>
              <a:t>Fare clic per modificare lo stile del titolo dello schema</a:t>
            </a:r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33BAC714-BF94-4BC3-84B1-3124D0D26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23900" y="6454775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lang="it-IT" sz="900" kern="1200" smtClean="0">
                <a:solidFill>
                  <a:srgbClr val="FF0000"/>
                </a:solidFill>
                <a:latin typeface="Avenir Next LT Pro Light" panose="020B0304020202020204" pitchFamily="34" charset="0"/>
                <a:ea typeface="+mn-ea"/>
                <a:cs typeface="+mn-cs"/>
              </a:defRPr>
            </a:lvl1pPr>
          </a:lstStyle>
          <a:p>
            <a:fld id="{A5DE8AF9-F43C-49DE-99EE-A28022DEFC0A}" type="slidenum">
              <a:rPr lang="it-IT" smtClean="0"/>
              <a:pPr/>
              <a:t>‹N›</a:t>
            </a:fld>
            <a:endParaRPr lang="it-IT" sz="900" dirty="0"/>
          </a:p>
        </p:txBody>
      </p:sp>
    </p:spTree>
    <p:extLst>
      <p:ext uri="{BB962C8B-B14F-4D97-AF65-F5344CB8AC3E}">
        <p14:creationId xmlns:p14="http://schemas.microsoft.com/office/powerpoint/2010/main" val="3708714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F63C48F-D75A-4C24-BD71-A03187973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100" y="280016"/>
            <a:ext cx="5463087" cy="1112056"/>
          </a:xfrm>
        </p:spPr>
        <p:txBody>
          <a:bodyPr anchor="t">
            <a:normAutofit/>
          </a:bodyPr>
          <a:lstStyle>
            <a:lvl1pPr>
              <a:defRPr lang="it-IT" sz="2800" b="1" kern="1200" dirty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it-IT" dirty="0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C607E0A-511E-46D4-AECF-C7910607A8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9100" y="1596788"/>
            <a:ext cx="5463086" cy="4575411"/>
          </a:xfrm>
        </p:spPr>
        <p:txBody>
          <a:bodyPr numCol="1">
            <a:normAutofit/>
          </a:bodyPr>
          <a:lstStyle>
            <a:lvl1pPr marL="0" indent="0">
              <a:lnSpc>
                <a:spcPct val="100000"/>
              </a:lnSpc>
              <a:buNone/>
              <a:defRPr sz="1800" u="none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dirty="0"/>
              <a:t>Fare clic per modificare gli stili del testo dello schema</a:t>
            </a:r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33BAC714-BF94-4BC3-84B1-3124D0D26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23900" y="6454775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lang="it-IT" sz="900" kern="1200" smtClean="0">
                <a:solidFill>
                  <a:srgbClr val="FF0000"/>
                </a:solidFill>
                <a:latin typeface="Avenir Next LT Pro Light" panose="020B0304020202020204" pitchFamily="34" charset="0"/>
                <a:ea typeface="+mn-ea"/>
                <a:cs typeface="+mn-cs"/>
              </a:defRPr>
            </a:lvl1pPr>
          </a:lstStyle>
          <a:p>
            <a:fld id="{A5DE8AF9-F43C-49DE-99EE-A28022DEFC0A}" type="slidenum">
              <a:rPr lang="it-IT" smtClean="0"/>
              <a:pPr/>
              <a:t>‹N›</a:t>
            </a:fld>
            <a:endParaRPr lang="it-IT" sz="900" dirty="0"/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id="{77EA70A4-9153-AEAD-C680-3E73B9F7DA66}"/>
              </a:ext>
            </a:extLst>
          </p:cNvPr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35055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2C962D6-A6DA-4579-8182-7F435A9AC7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dirty="0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22939B1-918F-4197-B2D0-1C28BB591E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2327" y="1253331"/>
            <a:ext cx="5564015" cy="491524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it-IT" dirty="0"/>
              <a:t>Fare clic per modificare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FD967BA4-573E-44F5-BDBD-E2B5F5E6F1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5999" y="1253331"/>
            <a:ext cx="5723672" cy="491524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it-IT" dirty="0"/>
              <a:t>Fare clic per modificare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6B00D5ED-713E-4143-9BDF-A32D6D11F9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54035" y="642806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rgbClr val="FF0000"/>
                </a:solidFill>
              </a:defRPr>
            </a:lvl1pPr>
          </a:lstStyle>
          <a:p>
            <a:fld id="{A5DE8AF9-F43C-49DE-99EE-A28022DEFC0A}" type="slidenum">
              <a:rPr lang="it-IT" smtClean="0"/>
              <a:pPr/>
              <a:t>‹N›</a:t>
            </a:fld>
            <a:endParaRPr lang="it-IT" sz="1000"/>
          </a:p>
        </p:txBody>
      </p:sp>
    </p:spTree>
    <p:extLst>
      <p:ext uri="{BB962C8B-B14F-4D97-AF65-F5344CB8AC3E}">
        <p14:creationId xmlns:p14="http://schemas.microsoft.com/office/powerpoint/2010/main" val="2555899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2278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9845393E-B3CD-4D82-B5E0-57FD38B9AE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626591" y="878981"/>
            <a:ext cx="7199871" cy="499000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 dirty="0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235CD508-BAB3-4E27-80D9-F8EB2F30A0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65538" y="2479181"/>
            <a:ext cx="3932236" cy="3389806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dirty="0"/>
              <a:t>Fare clic per modificare gli stili del testo dello schema</a:t>
            </a:r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B30F16F4-B7F3-46C8-B475-81F5F323A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54035" y="642806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rgbClr val="FF0000"/>
                </a:solidFill>
              </a:defRPr>
            </a:lvl1pPr>
          </a:lstStyle>
          <a:p>
            <a:fld id="{A5DE8AF9-F43C-49DE-99EE-A28022DEFC0A}" type="slidenum">
              <a:rPr lang="it-IT" smtClean="0"/>
              <a:pPr/>
              <a:t>‹N›</a:t>
            </a:fld>
            <a:endParaRPr lang="it-IT" sz="1000"/>
          </a:p>
        </p:txBody>
      </p:sp>
      <p:sp>
        <p:nvSpPr>
          <p:cNvPr id="10" name="Titolo 1">
            <a:extLst>
              <a:ext uri="{FF2B5EF4-FFF2-40B4-BE49-F238E27FC236}">
                <a16:creationId xmlns:a16="http://schemas.microsoft.com/office/drawing/2014/main" id="{D4C6C09D-B2CA-4E48-BACD-E4DECF746A9B}"/>
              </a:ext>
            </a:extLst>
          </p:cNvPr>
          <p:cNvSpPr txBox="1">
            <a:spLocks/>
          </p:cNvSpPr>
          <p:nvPr userDrawn="1"/>
        </p:nvSpPr>
        <p:spPr>
          <a:xfrm>
            <a:off x="365537" y="802690"/>
            <a:ext cx="3932237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it-IT" sz="2800" kern="1200">
                <a:solidFill>
                  <a:srgbClr val="FF0000"/>
                </a:solidFill>
                <a:latin typeface="Roboto"/>
                <a:ea typeface="+mj-ea"/>
                <a:cs typeface="+mj-cs"/>
              </a:defRPr>
            </a:lvl1pPr>
          </a:lstStyle>
          <a:p>
            <a:endParaRPr lang="it-IT" dirty="0"/>
          </a:p>
        </p:txBody>
      </p:sp>
      <p:sp>
        <p:nvSpPr>
          <p:cNvPr id="11" name="Titolo 10">
            <a:extLst>
              <a:ext uri="{FF2B5EF4-FFF2-40B4-BE49-F238E27FC236}">
                <a16:creationId xmlns:a16="http://schemas.microsoft.com/office/drawing/2014/main" id="{5F919C4C-C351-4C13-B0E0-7834A6BC89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328" y="878981"/>
            <a:ext cx="3925446" cy="1399762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dirty="0"/>
              <a:t>Fare clic per modificare lo stile del titolo dello schema</a:t>
            </a:r>
          </a:p>
        </p:txBody>
      </p:sp>
    </p:spTree>
    <p:extLst>
      <p:ext uri="{BB962C8B-B14F-4D97-AF65-F5344CB8AC3E}">
        <p14:creationId xmlns:p14="http://schemas.microsoft.com/office/powerpoint/2010/main" val="35042914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B30F16F4-B7F3-46C8-B475-81F5F323A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54035" y="642806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rgbClr val="FF0000"/>
                </a:solidFill>
              </a:defRPr>
            </a:lvl1pPr>
          </a:lstStyle>
          <a:p>
            <a:fld id="{A5DE8AF9-F43C-49DE-99EE-A28022DEFC0A}" type="slidenum">
              <a:rPr lang="it-IT" smtClean="0"/>
              <a:pPr/>
              <a:t>‹N›</a:t>
            </a:fld>
            <a:endParaRPr lang="it-IT" sz="1000"/>
          </a:p>
        </p:txBody>
      </p:sp>
      <p:sp>
        <p:nvSpPr>
          <p:cNvPr id="10" name="Titolo 1">
            <a:extLst>
              <a:ext uri="{FF2B5EF4-FFF2-40B4-BE49-F238E27FC236}">
                <a16:creationId xmlns:a16="http://schemas.microsoft.com/office/drawing/2014/main" id="{D4C6C09D-B2CA-4E48-BACD-E4DECF746A9B}"/>
              </a:ext>
            </a:extLst>
          </p:cNvPr>
          <p:cNvSpPr txBox="1">
            <a:spLocks/>
          </p:cNvSpPr>
          <p:nvPr userDrawn="1"/>
        </p:nvSpPr>
        <p:spPr>
          <a:xfrm>
            <a:off x="365537" y="802690"/>
            <a:ext cx="3932237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it-IT" sz="2800" kern="1200">
                <a:solidFill>
                  <a:srgbClr val="FF0000"/>
                </a:solidFill>
                <a:latin typeface="Roboto"/>
                <a:ea typeface="+mj-ea"/>
                <a:cs typeface="+mj-cs"/>
              </a:defRPr>
            </a:lvl1pPr>
          </a:lstStyle>
          <a:p>
            <a:endParaRPr lang="it-IT" dirty="0"/>
          </a:p>
        </p:txBody>
      </p:sp>
      <p:sp>
        <p:nvSpPr>
          <p:cNvPr id="11" name="Titolo 10">
            <a:extLst>
              <a:ext uri="{FF2B5EF4-FFF2-40B4-BE49-F238E27FC236}">
                <a16:creationId xmlns:a16="http://schemas.microsoft.com/office/drawing/2014/main" id="{5F919C4C-C351-4C13-B0E0-7834A6BC89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537" y="2729119"/>
            <a:ext cx="5202750" cy="1399762"/>
          </a:xfrm>
        </p:spPr>
        <p:txBody>
          <a:bodyPr>
            <a:noAutofit/>
          </a:bodyPr>
          <a:lstStyle>
            <a:lvl1pPr>
              <a:defRPr sz="3200" b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dirty="0"/>
              <a:t>Fare clic per modificare lo stile del titolo dello schema</a:t>
            </a:r>
          </a:p>
        </p:txBody>
      </p:sp>
      <p:sp>
        <p:nvSpPr>
          <p:cNvPr id="2" name="Rettangolo 1">
            <a:extLst>
              <a:ext uri="{FF2B5EF4-FFF2-40B4-BE49-F238E27FC236}">
                <a16:creationId xmlns:a16="http://schemas.microsoft.com/office/drawing/2014/main" id="{9E19DF15-41C0-990E-461A-E04391C927D8}"/>
              </a:ext>
            </a:extLst>
          </p:cNvPr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681698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olo e testo verticale"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688C9C5B-DECD-43EB-8BC0-3E3361CB4DF0}"/>
              </a:ext>
            </a:extLst>
          </p:cNvPr>
          <p:cNvSpPr txBox="1"/>
          <p:nvPr userDrawn="1"/>
        </p:nvSpPr>
        <p:spPr>
          <a:xfrm>
            <a:off x="761642" y="6591869"/>
            <a:ext cx="5814256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it-IT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SERGIO VAZZOLER GIULIA DEVANI </a:t>
            </a:r>
            <a:r>
              <a:rPr lang="it-IT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it-IT" sz="1050" b="0" i="0" dirty="0">
                <a:solidFill>
                  <a:schemeClr val="bg1"/>
                </a:solidFill>
                <a:effectLst/>
                <a:latin typeface="-apple-system"/>
              </a:rPr>
              <a:t>Gli aspetti pratici della rendicontazione di sostenibilità</a:t>
            </a:r>
            <a:endParaRPr lang="it-IT" sz="10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4336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itolo e testo verticale"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CF30F95B-7DD6-39CC-DFBD-08C15CEBB67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04" y="6477797"/>
            <a:ext cx="597041" cy="237796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3B5588D7-9130-9482-6AEF-C2DB51491DC8}"/>
              </a:ext>
            </a:extLst>
          </p:cNvPr>
          <p:cNvSpPr txBox="1"/>
          <p:nvPr userDrawn="1"/>
        </p:nvSpPr>
        <p:spPr>
          <a:xfrm>
            <a:off x="761642" y="6591869"/>
            <a:ext cx="5814256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it-IT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SERGIO VAZZOLER GIULIA DEVANI </a:t>
            </a:r>
            <a:r>
              <a:rPr lang="it-IT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it-IT" sz="1050" b="0" i="0" dirty="0">
                <a:solidFill>
                  <a:schemeClr val="bg1"/>
                </a:solidFill>
                <a:effectLst/>
                <a:latin typeface="-apple-system"/>
              </a:rPr>
              <a:t>Gli aspetti pratici della rendicontazione di sostenibilità</a:t>
            </a:r>
            <a:endParaRPr lang="it-IT" sz="10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6901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3830F-9CB5-4F7A-911F-BB2629A38F45}" type="slidenum">
              <a:rPr lang="it-IT" smtClean="0"/>
              <a:pPr/>
              <a:t>‹N›</a:t>
            </a:fld>
            <a:endParaRPr lang="it-IT" dirty="0"/>
          </a:p>
        </p:txBody>
      </p:sp>
      <p:sp>
        <p:nvSpPr>
          <p:cNvPr id="5" name="Titolo 4">
            <a:extLst>
              <a:ext uri="{FF2B5EF4-FFF2-40B4-BE49-F238E27FC236}">
                <a16:creationId xmlns:a16="http://schemas.microsoft.com/office/drawing/2014/main" id="{B08289B8-8C1C-60C2-7FE7-35D745E10A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414" y="400747"/>
            <a:ext cx="11447343" cy="666526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55D8A576-62D8-3844-B801-D799A2B9D184}"/>
              </a:ext>
            </a:extLst>
          </p:cNvPr>
          <p:cNvSpPr/>
          <p:nvPr userDrawn="1"/>
        </p:nvSpPr>
        <p:spPr>
          <a:xfrm>
            <a:off x="0" y="0"/>
            <a:ext cx="707571" cy="3265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56371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A16B8901-3389-4C1D-A1C9-91353E9E2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328" y="270119"/>
            <a:ext cx="11447343" cy="6665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dirty="0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6CC79216-34DB-4488-8183-7BD6207680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6875" y="1255594"/>
            <a:ext cx="11475919" cy="50610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dirty="0"/>
              <a:t>Fare clic per modificare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</a:p>
        </p:txBody>
      </p:sp>
      <p:pic>
        <p:nvPicPr>
          <p:cNvPr id="10" name="Immagine 9" descr="Immagine che contiene cibo, maglietta, disegnando&#10;&#10;Descrizione generata automaticamente">
            <a:extLst>
              <a:ext uri="{FF2B5EF4-FFF2-40B4-BE49-F238E27FC236}">
                <a16:creationId xmlns:a16="http://schemas.microsoft.com/office/drawing/2014/main" id="{E9686CFC-1A8B-402F-B382-DB793821CB72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475568"/>
            <a:ext cx="754034" cy="339315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D6A9C95D-46EE-91EF-B403-3959CD57FD78}"/>
              </a:ext>
            </a:extLst>
          </p:cNvPr>
          <p:cNvSpPr txBox="1"/>
          <p:nvPr userDrawn="1"/>
        </p:nvSpPr>
        <p:spPr>
          <a:xfrm>
            <a:off x="1015030" y="6560967"/>
            <a:ext cx="5814256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it-IT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SERGIO VAZZOLER GIULIA DEVANI </a:t>
            </a:r>
            <a:r>
              <a:rPr lang="it-IT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it-IT" sz="1050" b="0" i="0" dirty="0">
                <a:solidFill>
                  <a:schemeClr val="bg1">
                    <a:lumMod val="50000"/>
                  </a:schemeClr>
                </a:solidFill>
                <a:effectLst/>
                <a:latin typeface="-apple-system"/>
              </a:rPr>
              <a:t>Gli aspetti pratici della rendicontazione di sostenibilità</a:t>
            </a:r>
            <a:endParaRPr lang="it-IT" sz="105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Google Shape;15;p42">
            <a:extLst>
              <a:ext uri="{FF2B5EF4-FFF2-40B4-BE49-F238E27FC236}">
                <a16:creationId xmlns:a16="http://schemas.microsoft.com/office/drawing/2014/main" id="{CD854252-A0FF-9970-3033-4B835B42AC98}"/>
              </a:ext>
            </a:extLst>
          </p:cNvPr>
          <p:cNvSpPr txBox="1"/>
          <p:nvPr userDrawn="1"/>
        </p:nvSpPr>
        <p:spPr>
          <a:xfrm>
            <a:off x="11600381" y="6587881"/>
            <a:ext cx="504825" cy="2461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fld id="{00000000-1234-1234-1234-123412341234}" type="slidenum">
              <a:rPr lang="it-IT" sz="1000" b="0" i="0" u="none" strike="noStrike" cap="none">
                <a:solidFill>
                  <a:schemeClr val="dk1"/>
                </a:solidFill>
                <a:latin typeface="Arial" panose="020B0604020202020204" pitchFamily="34" charset="0"/>
                <a:ea typeface="Arial Narrow"/>
                <a:cs typeface="Arial" panose="020B0604020202020204" pitchFamily="34" charset="0"/>
                <a:sym typeface="Arial Narrow"/>
              </a:rPr>
              <a:t>‹N›</a:t>
            </a:fld>
            <a:endParaRPr sz="1000" b="0" i="0" u="none" strike="noStrike" cap="none" dirty="0">
              <a:solidFill>
                <a:schemeClr val="dk1"/>
              </a:solidFill>
              <a:latin typeface="Arial" panose="020B0604020202020204" pitchFamily="34" charset="0"/>
              <a:ea typeface="Arial Narrow"/>
              <a:cs typeface="Arial" panose="020B0604020202020204" pitchFamily="34" charset="0"/>
              <a:sym typeface="Arial Narrow"/>
            </a:endParaRPr>
          </a:p>
        </p:txBody>
      </p:sp>
    </p:spTree>
    <p:extLst>
      <p:ext uri="{BB962C8B-B14F-4D97-AF65-F5344CB8AC3E}">
        <p14:creationId xmlns:p14="http://schemas.microsoft.com/office/powerpoint/2010/main" val="281380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69" r:id="rId2"/>
    <p:sldLayoutId id="2147483668" r:id="rId3"/>
    <p:sldLayoutId id="2147483652" r:id="rId4"/>
    <p:sldLayoutId id="2147483655" r:id="rId5"/>
    <p:sldLayoutId id="2147483657" r:id="rId6"/>
    <p:sldLayoutId id="2147483666" r:id="rId7"/>
    <p:sldLayoutId id="2147483661" r:id="rId8"/>
    <p:sldLayoutId id="2147483667" r:id="rId9"/>
    <p:sldLayoutId id="2147483670" r:id="rId10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it-IT" sz="2800" b="1" kern="1200" dirty="0">
          <a:solidFill>
            <a:srgbClr val="FF000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apola.it/sergio-vazzole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8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13" Type="http://schemas.openxmlformats.org/officeDocument/2006/relationships/image" Target="../media/image30.png"/><Relationship Id="rId18" Type="http://schemas.openxmlformats.org/officeDocument/2006/relationships/image" Target="../media/image35.svg"/><Relationship Id="rId3" Type="http://schemas.openxmlformats.org/officeDocument/2006/relationships/image" Target="../media/image20.png"/><Relationship Id="rId21" Type="http://schemas.openxmlformats.org/officeDocument/2006/relationships/image" Target="../media/image38.png"/><Relationship Id="rId7" Type="http://schemas.openxmlformats.org/officeDocument/2006/relationships/image" Target="../media/image24.png"/><Relationship Id="rId12" Type="http://schemas.openxmlformats.org/officeDocument/2006/relationships/image" Target="../media/image29.svg"/><Relationship Id="rId17" Type="http://schemas.openxmlformats.org/officeDocument/2006/relationships/image" Target="../media/image34.png"/><Relationship Id="rId2" Type="http://schemas.openxmlformats.org/officeDocument/2006/relationships/image" Target="../media/image3.jpg"/><Relationship Id="rId16" Type="http://schemas.openxmlformats.org/officeDocument/2006/relationships/image" Target="../media/image33.svg"/><Relationship Id="rId20" Type="http://schemas.openxmlformats.org/officeDocument/2006/relationships/image" Target="../media/image37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sv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5" Type="http://schemas.openxmlformats.org/officeDocument/2006/relationships/image" Target="../media/image32.png"/><Relationship Id="rId10" Type="http://schemas.openxmlformats.org/officeDocument/2006/relationships/image" Target="../media/image27.svg"/><Relationship Id="rId19" Type="http://schemas.openxmlformats.org/officeDocument/2006/relationships/image" Target="../media/image36.png"/><Relationship Id="rId4" Type="http://schemas.openxmlformats.org/officeDocument/2006/relationships/image" Target="../media/image21.svg"/><Relationship Id="rId9" Type="http://schemas.openxmlformats.org/officeDocument/2006/relationships/image" Target="../media/image26.png"/><Relationship Id="rId14" Type="http://schemas.openxmlformats.org/officeDocument/2006/relationships/image" Target="../media/image31.svg"/><Relationship Id="rId22" Type="http://schemas.openxmlformats.org/officeDocument/2006/relationships/image" Target="../media/image39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mailto:sergio.vazzoler@amapola.it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8000" t="-3000" r="3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>
            <a:extLst>
              <a:ext uri="{FF2B5EF4-FFF2-40B4-BE49-F238E27FC236}">
                <a16:creationId xmlns:a16="http://schemas.microsoft.com/office/drawing/2014/main" id="{864B4A02-D2B5-C4A1-208B-ACFA364E9206}"/>
              </a:ext>
            </a:extLst>
          </p:cNvPr>
          <p:cNvSpPr/>
          <p:nvPr/>
        </p:nvSpPr>
        <p:spPr>
          <a:xfrm>
            <a:off x="11810082" y="0"/>
            <a:ext cx="381918" cy="6858000"/>
          </a:xfrm>
          <a:prstGeom prst="rect">
            <a:avLst/>
          </a:prstGeom>
          <a:solidFill>
            <a:srgbClr val="96EC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4" name="Gruppo 3">
            <a:extLst>
              <a:ext uri="{FF2B5EF4-FFF2-40B4-BE49-F238E27FC236}">
                <a16:creationId xmlns:a16="http://schemas.microsoft.com/office/drawing/2014/main" id="{73EEE5F6-C155-3DE7-F241-555DEA7F183D}"/>
              </a:ext>
            </a:extLst>
          </p:cNvPr>
          <p:cNvGrpSpPr/>
          <p:nvPr/>
        </p:nvGrpSpPr>
        <p:grpSpPr>
          <a:xfrm>
            <a:off x="7443832" y="853512"/>
            <a:ext cx="4667377" cy="5150975"/>
            <a:chOff x="7436385" y="2317892"/>
            <a:chExt cx="4667377" cy="416122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" name="Rettangolo 1">
              <a:extLst>
                <a:ext uri="{FF2B5EF4-FFF2-40B4-BE49-F238E27FC236}">
                  <a16:creationId xmlns:a16="http://schemas.microsoft.com/office/drawing/2014/main" id="{51EE462F-74CD-B7C0-82DF-67C0C1FCADAB}"/>
                </a:ext>
              </a:extLst>
            </p:cNvPr>
            <p:cNvSpPr/>
            <p:nvPr/>
          </p:nvSpPr>
          <p:spPr>
            <a:xfrm>
              <a:off x="7436385" y="2317892"/>
              <a:ext cx="4578396" cy="41612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pic>
          <p:nvPicPr>
            <p:cNvPr id="5" name="Immagine 4" descr="Immagine che contiene logo&#10;&#10;Descrizione generata automaticamente">
              <a:extLst>
                <a:ext uri="{FF2B5EF4-FFF2-40B4-BE49-F238E27FC236}">
                  <a16:creationId xmlns:a16="http://schemas.microsoft.com/office/drawing/2014/main" id="{F8A0C731-C188-094C-2F36-2F21D4D4142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38727" y="2317892"/>
              <a:ext cx="3662692" cy="716614"/>
            </a:xfrm>
            <a:prstGeom prst="rect">
              <a:avLst/>
            </a:prstGeom>
          </p:spPr>
        </p:pic>
        <p:sp>
          <p:nvSpPr>
            <p:cNvPr id="9" name="Segnaposto testo 4">
              <a:extLst>
                <a:ext uri="{FF2B5EF4-FFF2-40B4-BE49-F238E27FC236}">
                  <a16:creationId xmlns:a16="http://schemas.microsoft.com/office/drawing/2014/main" id="{D98EB2BF-3F2F-1EC4-BEB2-1C84CFA917EC}"/>
                </a:ext>
              </a:extLst>
            </p:cNvPr>
            <p:cNvSpPr txBox="1">
              <a:spLocks/>
            </p:cNvSpPr>
            <p:nvPr/>
          </p:nvSpPr>
          <p:spPr>
            <a:xfrm>
              <a:off x="7436385" y="3705965"/>
              <a:ext cx="4667377" cy="2056536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457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2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18288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2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endParaRPr lang="it-IT" sz="2200" b="1" dirty="0">
                <a:solidFill>
                  <a:srgbClr val="2E7728"/>
                </a:solidFill>
                <a:ea typeface="Roboto Slab"/>
                <a:sym typeface="Roboto Slab"/>
              </a:endParaRP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it-IT" sz="2200" b="1" dirty="0">
                  <a:solidFill>
                    <a:srgbClr val="2E7728"/>
                  </a:solidFill>
                  <a:ea typeface="Roboto Slab"/>
                  <a:sym typeface="Roboto Slab"/>
                </a:rPr>
                <a:t>Gli aspetti pratici </a:t>
              </a: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it-IT" sz="2200" b="1" dirty="0">
                  <a:solidFill>
                    <a:srgbClr val="2E7728"/>
                  </a:solidFill>
                  <a:ea typeface="Roboto Slab"/>
                  <a:sym typeface="Roboto Slab"/>
                </a:rPr>
                <a:t>della rendicontazione </a:t>
              </a: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it-IT" sz="2200" b="1" dirty="0">
                  <a:solidFill>
                    <a:srgbClr val="2E7728"/>
                  </a:solidFill>
                  <a:ea typeface="Roboto Slab"/>
                  <a:sym typeface="Roboto Slab"/>
                </a:rPr>
                <a:t>di sostenibilità</a:t>
              </a: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endParaRPr lang="it-IT" sz="1600" b="1" dirty="0">
                <a:solidFill>
                  <a:schemeClr val="accent6">
                    <a:lumMod val="50000"/>
                  </a:schemeClr>
                </a:solidFill>
                <a:ea typeface="Roboto Slab"/>
                <a:sym typeface="Roboto Slab"/>
              </a:endParaRP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endParaRPr lang="it-IT" sz="1200" b="1" dirty="0">
                <a:ea typeface="Roboto Slab"/>
                <a:sym typeface="Roboto Slab"/>
              </a:endParaRP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it-IT" b="1" dirty="0">
                  <a:ea typeface="Roboto Slab"/>
                  <a:sym typeface="Roboto Slab"/>
                </a:rPr>
                <a:t>SERGIO VAZZOLER</a:t>
              </a: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it-IT" b="1" dirty="0">
                  <a:ea typeface="Roboto Slab"/>
                  <a:sym typeface="Roboto Slab"/>
                </a:rPr>
                <a:t>GIULIA DEVANI</a:t>
              </a: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endParaRPr lang="it-IT" b="1" dirty="0">
                <a:ea typeface="Roboto Slab"/>
                <a:sym typeface="Roboto Slab"/>
              </a:endParaRP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it-IT" b="1" dirty="0">
                  <a:ea typeface="Roboto Slab"/>
                  <a:sym typeface="Roboto Slab"/>
                </a:rPr>
                <a:t>Webinar</a:t>
              </a: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r>
                <a:rPr lang="it-IT" sz="1600" i="1" dirty="0">
                  <a:ea typeface="Roboto Slab"/>
                  <a:sym typeface="Roboto Slab"/>
                </a:rPr>
                <a:t>17 Maggio 2023</a:t>
              </a: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endParaRPr lang="it-IT" sz="1100" b="1" dirty="0">
                <a:ea typeface="Roboto Slab"/>
                <a:sym typeface="Roboto Slab"/>
              </a:endParaRP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endParaRPr lang="it-IT" sz="1600" b="1" dirty="0">
                <a:ea typeface="Roboto Slab"/>
                <a:sym typeface="Roboto Slab"/>
              </a:endParaRP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endParaRPr lang="it-IT" sz="1600" b="1" dirty="0">
                <a:ea typeface="Roboto Slab"/>
                <a:sym typeface="Roboto Slab"/>
              </a:endParaRPr>
            </a:p>
            <a:p>
              <a:pPr algn="ctr">
                <a:lnSpc>
                  <a:spcPct val="100000"/>
                </a:lnSpc>
                <a:spcBef>
                  <a:spcPts val="0"/>
                </a:spcBef>
              </a:pPr>
              <a:br>
                <a:rPr lang="it-IT" sz="1400" dirty="0">
                  <a:ea typeface="Roboto Slab"/>
                  <a:sym typeface="Roboto Slab"/>
                </a:rPr>
              </a:br>
              <a:br>
                <a:rPr lang="it-IT" sz="2800" b="1" dirty="0">
                  <a:ea typeface="Roboto Slab"/>
                  <a:sym typeface="Roboto Slab"/>
                </a:rPr>
              </a:br>
              <a:endParaRPr lang="it-IT" b="1" dirty="0">
                <a:solidFill>
                  <a:srgbClr val="FF0000"/>
                </a:solidFill>
                <a:highlight>
                  <a:srgbClr val="FFFF00"/>
                </a:highlight>
              </a:endParaRPr>
            </a:p>
          </p:txBody>
        </p:sp>
      </p:grpSp>
      <p:pic>
        <p:nvPicPr>
          <p:cNvPr id="7" name="Immagine 6" descr="Immagine che contiene cibo, maglietta, disegnando&#10;&#10;Descrizione generata automaticamente">
            <a:extLst>
              <a:ext uri="{FF2B5EF4-FFF2-40B4-BE49-F238E27FC236}">
                <a16:creationId xmlns:a16="http://schemas.microsoft.com/office/drawing/2014/main" id="{E4C45F3B-7F75-6F07-55E5-2C0D65B66B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6318" y="1874545"/>
            <a:ext cx="1853423" cy="834040"/>
          </a:xfrm>
          <a:prstGeom prst="rect">
            <a:avLst/>
          </a:prstGeom>
        </p:spPr>
      </p:pic>
      <p:sp>
        <p:nvSpPr>
          <p:cNvPr id="8" name="Segnaposto numero diapositiva 7">
            <a:extLst>
              <a:ext uri="{FF2B5EF4-FFF2-40B4-BE49-F238E27FC236}">
                <a16:creationId xmlns:a16="http://schemas.microsoft.com/office/drawing/2014/main" id="{CF69B5CA-DBA6-8F76-6457-D9E867D41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88DE5-BD2C-41B7-BE7D-B460517FCC38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428160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olo 3">
            <a:extLst>
              <a:ext uri="{FF2B5EF4-FFF2-40B4-BE49-F238E27FC236}">
                <a16:creationId xmlns:a16="http://schemas.microsoft.com/office/drawing/2014/main" id="{18111A08-CAEC-DBCF-7C33-E8C64B025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>
                <a:solidFill>
                  <a:srgbClr val="2E7728"/>
                </a:solidFill>
              </a:rPr>
              <a:t>Benvenute e benvenuti!</a:t>
            </a:r>
          </a:p>
        </p:txBody>
      </p:sp>
      <p:sp>
        <p:nvSpPr>
          <p:cNvPr id="91" name="Google Shape;91;p2"/>
          <p:cNvSpPr/>
          <p:nvPr/>
        </p:nvSpPr>
        <p:spPr>
          <a:xfrm>
            <a:off x="744278" y="3795460"/>
            <a:ext cx="4357756" cy="26365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>
              <a:buClr>
                <a:srgbClr val="000000"/>
              </a:buClr>
              <a:buSzPts val="1800"/>
            </a:pPr>
            <a:r>
              <a:rPr lang="it-IT" sz="1400" b="1" i="1" dirty="0">
                <a:solidFill>
                  <a:schemeClr val="dk1"/>
                </a:solidFill>
                <a:latin typeface="Arial" panose="020B0604020202020204" pitchFamily="34" charset="0"/>
                <a:ea typeface="Roboto Slab"/>
                <a:cs typeface="Arial" panose="020B0604020202020204" pitchFamily="34" charset="0"/>
                <a:sym typeface="Roboto Slab"/>
              </a:rPr>
              <a:t>Partner Amapola </a:t>
            </a:r>
            <a:r>
              <a:rPr lang="it-IT" sz="1400" b="1" i="1" dirty="0" err="1">
                <a:solidFill>
                  <a:schemeClr val="dk1"/>
                </a:solidFill>
                <a:latin typeface="Arial" panose="020B0604020202020204" pitchFamily="34" charset="0"/>
                <a:ea typeface="Roboto Slab"/>
                <a:cs typeface="Arial" panose="020B0604020202020204" pitchFamily="34" charset="0"/>
                <a:sym typeface="Roboto Slab"/>
              </a:rPr>
              <a:t>Talking</a:t>
            </a:r>
            <a:r>
              <a:rPr lang="it-IT" sz="1400" b="1" i="1" dirty="0">
                <a:solidFill>
                  <a:schemeClr val="dk1"/>
                </a:solidFill>
                <a:latin typeface="Arial" panose="020B0604020202020204" pitchFamily="34" charset="0"/>
                <a:ea typeface="Roboto Slab"/>
                <a:cs typeface="Arial" panose="020B0604020202020204" pitchFamily="34" charset="0"/>
                <a:sym typeface="Roboto Slab"/>
              </a:rPr>
              <a:t> </a:t>
            </a:r>
            <a:r>
              <a:rPr lang="it-IT" sz="1400" b="1" i="1" dirty="0" err="1">
                <a:solidFill>
                  <a:schemeClr val="dk1"/>
                </a:solidFill>
                <a:latin typeface="Arial" panose="020B0604020202020204" pitchFamily="34" charset="0"/>
                <a:ea typeface="Roboto Slab"/>
                <a:cs typeface="Arial" panose="020B0604020202020204" pitchFamily="34" charset="0"/>
                <a:sym typeface="Roboto Slab"/>
              </a:rPr>
              <a:t>Sustainability</a:t>
            </a:r>
            <a:endParaRPr sz="1400" dirty="0">
              <a:solidFill>
                <a:srgbClr val="00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  <a:p>
            <a:pPr>
              <a:buClr>
                <a:srgbClr val="000000"/>
              </a:buClr>
              <a:buSzPts val="1600"/>
            </a:pPr>
            <a:endParaRPr sz="1400" i="1" dirty="0">
              <a:solidFill>
                <a:schemeClr val="dk1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  <a:p>
            <a:pPr algn="just">
              <a:buClr>
                <a:srgbClr val="000000"/>
              </a:buClr>
              <a:buSzPts val="1600"/>
            </a:pPr>
            <a:r>
              <a:rPr lang="it-IT" sz="1400" dirty="0">
                <a:solidFill>
                  <a:schemeClr val="dk1"/>
                </a:solidFill>
                <a:latin typeface="Arial" panose="020B0604020202020204" pitchFamily="34" charset="0"/>
                <a:ea typeface="Roboto Slab"/>
                <a:cs typeface="Arial" panose="020B0604020202020204" pitchFamily="34" charset="0"/>
                <a:sym typeface="Roboto Slab"/>
              </a:rPr>
              <a:t>Consulente in comunicazione d'impresa, istituzionale e della sostenibilità, esperto in gestione delle relazioni con il territorio e comunicazione ambientale, docente e formatore. </a:t>
            </a:r>
          </a:p>
          <a:p>
            <a:pPr algn="just">
              <a:buClr>
                <a:srgbClr val="000000"/>
              </a:buClr>
              <a:buSzPts val="1600"/>
            </a:pPr>
            <a:r>
              <a:rPr lang="it-IT" sz="1400" dirty="0">
                <a:solidFill>
                  <a:schemeClr val="dk1"/>
                </a:solidFill>
                <a:latin typeface="Arial" panose="020B0604020202020204" pitchFamily="34" charset="0"/>
                <a:ea typeface="Roboto Slab"/>
                <a:cs typeface="Arial" panose="020B0604020202020204" pitchFamily="34" charset="0"/>
                <a:sym typeface="Roboto Slab"/>
              </a:rPr>
              <a:t>Co-curatore del</a:t>
            </a:r>
            <a:r>
              <a:rPr lang="it-IT" sz="1400" i="1" dirty="0">
                <a:solidFill>
                  <a:schemeClr val="dk1"/>
                </a:solidFill>
                <a:latin typeface="Arial" panose="020B0604020202020204" pitchFamily="34" charset="0"/>
                <a:ea typeface="Roboto Slab"/>
                <a:cs typeface="Arial" panose="020B0604020202020204" pitchFamily="34" charset="0"/>
                <a:sym typeface="Roboto Slab"/>
              </a:rPr>
              <a:t> Libro bianco sulla comunicazione ambientale </a:t>
            </a:r>
            <a:r>
              <a:rPr lang="it-IT" sz="1400" dirty="0">
                <a:solidFill>
                  <a:schemeClr val="dk1"/>
                </a:solidFill>
                <a:latin typeface="Arial" panose="020B0604020202020204" pitchFamily="34" charset="0"/>
                <a:ea typeface="Roboto Slab"/>
                <a:cs typeface="Arial" panose="020B0604020202020204" pitchFamily="34" charset="0"/>
                <a:sym typeface="Roboto Slab"/>
              </a:rPr>
              <a:t>e de </a:t>
            </a:r>
            <a:r>
              <a:rPr lang="it-IT" sz="1400" i="1" dirty="0">
                <a:solidFill>
                  <a:schemeClr val="dk1"/>
                </a:solidFill>
                <a:latin typeface="Arial" panose="020B0604020202020204" pitchFamily="34" charset="0"/>
                <a:ea typeface="Roboto Slab"/>
                <a:cs typeface="Arial" panose="020B0604020202020204" pitchFamily="34" charset="0"/>
                <a:sym typeface="Roboto Slab"/>
              </a:rPr>
              <a:t>L’anello mancante. La comunicazione ambientale alla prova della transizione ecologica. </a:t>
            </a:r>
            <a:endParaRPr sz="1400" b="1" baseline="30000" dirty="0">
              <a:solidFill>
                <a:srgbClr val="00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  <a:p>
            <a:pPr algn="just">
              <a:buClr>
                <a:srgbClr val="000000"/>
              </a:buClr>
              <a:buSzPts val="1500"/>
            </a:pPr>
            <a:endParaRPr sz="1400" baseline="30000" dirty="0">
              <a:solidFill>
                <a:srgbClr val="00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  <a:p>
            <a:pPr algn="just">
              <a:buClr>
                <a:srgbClr val="000000"/>
              </a:buClr>
              <a:buSzPts val="1800"/>
            </a:pPr>
            <a:r>
              <a:rPr lang="it-IT" sz="1400" u="sng" dirty="0">
                <a:solidFill>
                  <a:schemeClr val="hlink"/>
                </a:solidFill>
                <a:latin typeface="Arial" panose="020B0604020202020204" pitchFamily="34" charset="0"/>
                <a:ea typeface="Roboto Slab"/>
                <a:cs typeface="Arial" panose="020B0604020202020204" pitchFamily="34" charset="0"/>
                <a:sym typeface="Roboto Slab"/>
                <a:hlinkClick r:id="rId3"/>
              </a:rPr>
              <a:t>https://www.amapola.it/sergio-vazzoler/</a:t>
            </a:r>
            <a:r>
              <a:rPr lang="it-IT" sz="1400" dirty="0">
                <a:solidFill>
                  <a:schemeClr val="dk1"/>
                </a:solidFill>
                <a:latin typeface="Arial" panose="020B0604020202020204" pitchFamily="34" charset="0"/>
                <a:ea typeface="Roboto Slab"/>
                <a:cs typeface="Arial" panose="020B0604020202020204" pitchFamily="34" charset="0"/>
                <a:sym typeface="Roboto Slab"/>
              </a:rPr>
              <a:t> </a:t>
            </a:r>
            <a:endParaRPr sz="1400" dirty="0">
              <a:solidFill>
                <a:srgbClr val="00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  <p:sp>
        <p:nvSpPr>
          <p:cNvPr id="92" name="Google Shape;92;p2"/>
          <p:cNvSpPr/>
          <p:nvPr/>
        </p:nvSpPr>
        <p:spPr>
          <a:xfrm>
            <a:off x="774982" y="3494671"/>
            <a:ext cx="3274985" cy="369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>
              <a:buClr>
                <a:srgbClr val="000000"/>
              </a:buClr>
              <a:buSzPts val="2000"/>
            </a:pPr>
            <a:r>
              <a:rPr lang="it-IT" sz="16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Roboto Slab"/>
                <a:cs typeface="Arial" panose="020B0604020202020204" pitchFamily="34" charset="0"/>
                <a:sym typeface="Roboto Slab"/>
              </a:rPr>
              <a:t>SERGIO VAZZOLER</a:t>
            </a:r>
            <a:endParaRPr lang="it-IT" sz="1200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  <p:pic>
        <p:nvPicPr>
          <p:cNvPr id="93" name="Google Shape;93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61106" y="1001031"/>
            <a:ext cx="2324101" cy="2327127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3" name="Immagine 2" descr="Immagine che contiene persona, muro, vestiti, uomo&#10;&#10;Descrizione generata automaticamente">
            <a:extLst>
              <a:ext uri="{FF2B5EF4-FFF2-40B4-BE49-F238E27FC236}">
                <a16:creationId xmlns:a16="http://schemas.microsoft.com/office/drawing/2014/main" id="{CCC5CCE9-1561-1B95-ECCF-4DBA1FD9051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8241" y="965863"/>
            <a:ext cx="2397465" cy="2397465"/>
          </a:xfrm>
          <a:prstGeom prst="ellipse">
            <a:avLst/>
          </a:prstGeom>
        </p:spPr>
      </p:pic>
      <p:sp>
        <p:nvSpPr>
          <p:cNvPr id="4" name="Google Shape;92;p2">
            <a:extLst>
              <a:ext uri="{FF2B5EF4-FFF2-40B4-BE49-F238E27FC236}">
                <a16:creationId xmlns:a16="http://schemas.microsoft.com/office/drawing/2014/main" id="{13A3D792-E289-1B88-F77B-BD00F25A650A}"/>
              </a:ext>
            </a:extLst>
          </p:cNvPr>
          <p:cNvSpPr/>
          <p:nvPr/>
        </p:nvSpPr>
        <p:spPr>
          <a:xfrm>
            <a:off x="6677611" y="3494672"/>
            <a:ext cx="2918297" cy="369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363538" lvl="1">
              <a:buClr>
                <a:srgbClr val="000000"/>
              </a:buClr>
              <a:buSzPts val="2000"/>
            </a:pPr>
            <a:r>
              <a:rPr lang="it-IT" sz="16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Roboto Slab"/>
                <a:cs typeface="Arial" panose="020B0604020202020204" pitchFamily="34" charset="0"/>
                <a:sym typeface="Roboto Slab"/>
              </a:rPr>
              <a:t>GIULIA DEVANI</a:t>
            </a:r>
            <a:endParaRPr lang="it-IT" sz="1200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  <p:sp>
        <p:nvSpPr>
          <p:cNvPr id="5" name="Google Shape;91;p2">
            <a:extLst>
              <a:ext uri="{FF2B5EF4-FFF2-40B4-BE49-F238E27FC236}">
                <a16:creationId xmlns:a16="http://schemas.microsoft.com/office/drawing/2014/main" id="{0D351333-E109-BF71-F203-E5269C1ADAF6}"/>
              </a:ext>
            </a:extLst>
          </p:cNvPr>
          <p:cNvSpPr/>
          <p:nvPr/>
        </p:nvSpPr>
        <p:spPr>
          <a:xfrm>
            <a:off x="7082338" y="3795461"/>
            <a:ext cx="4109272" cy="28520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>
              <a:buClr>
                <a:srgbClr val="000000"/>
              </a:buClr>
              <a:buSzPts val="1600"/>
            </a:pPr>
            <a:r>
              <a:rPr lang="it-IT" sz="1400" b="1" i="1" dirty="0">
                <a:solidFill>
                  <a:schemeClr val="dk1"/>
                </a:solidFill>
                <a:latin typeface="Arial" panose="020B0604020202020204" pitchFamily="34" charset="0"/>
                <a:ea typeface="Roboto Slab"/>
                <a:cs typeface="Arial" panose="020B0604020202020204" pitchFamily="34" charset="0"/>
                <a:sym typeface="Roboto Slab"/>
              </a:rPr>
              <a:t>Senior account Area reporting Amapola Talking Sustainability</a:t>
            </a:r>
          </a:p>
          <a:p>
            <a:pPr>
              <a:buClr>
                <a:srgbClr val="000000"/>
              </a:buClr>
              <a:buSzPts val="1600"/>
            </a:pPr>
            <a:endParaRPr lang="it-IT" sz="1400" dirty="0">
              <a:solidFill>
                <a:schemeClr val="dk1"/>
              </a:solidFill>
              <a:latin typeface="Arial" panose="020B0604020202020204" pitchFamily="34" charset="0"/>
              <a:ea typeface="Roboto Slab"/>
              <a:cs typeface="Arial" panose="020B0604020202020204" pitchFamily="34" charset="0"/>
              <a:sym typeface="Roboto Slab"/>
            </a:endParaRPr>
          </a:p>
          <a:p>
            <a:pPr algn="just">
              <a:buClr>
                <a:srgbClr val="000000"/>
              </a:buClr>
              <a:buSzPts val="1600"/>
            </a:pPr>
            <a:r>
              <a:rPr lang="it-IT" sz="1400" dirty="0">
                <a:solidFill>
                  <a:schemeClr val="dk1"/>
                </a:solidFill>
                <a:latin typeface="Arial" panose="020B0604020202020204" pitchFamily="34" charset="0"/>
                <a:ea typeface="Roboto Slab"/>
                <a:cs typeface="Arial" panose="020B0604020202020204" pitchFamily="34" charset="0"/>
                <a:sym typeface="Roboto Slab"/>
              </a:rPr>
              <a:t>Da 15 anni nel mondo della comunicazione, il suo focus è nella comunicazione d’impresa e, in particolare, per tutto quello che riguarda i temi ESG.</a:t>
            </a:r>
          </a:p>
          <a:p>
            <a:pPr algn="just">
              <a:buClr>
                <a:srgbClr val="000000"/>
              </a:buClr>
              <a:buSzPts val="1600"/>
            </a:pPr>
            <a:endParaRPr lang="it-IT" sz="1400" dirty="0">
              <a:solidFill>
                <a:schemeClr val="dk1"/>
              </a:solidFill>
              <a:latin typeface="Arial" panose="020B0604020202020204" pitchFamily="34" charset="0"/>
              <a:ea typeface="Roboto Slab"/>
              <a:cs typeface="Arial" panose="020B0604020202020204" pitchFamily="34" charset="0"/>
              <a:sym typeface="Roboto Slab"/>
            </a:endParaRPr>
          </a:p>
          <a:p>
            <a:pPr algn="just">
              <a:buClr>
                <a:srgbClr val="000000"/>
              </a:buClr>
              <a:buSzPts val="1600"/>
            </a:pPr>
            <a:r>
              <a:rPr lang="it-IT" sz="1400" dirty="0">
                <a:solidFill>
                  <a:schemeClr val="dk1"/>
                </a:solidFill>
                <a:latin typeface="Arial" panose="020B0604020202020204" pitchFamily="34" charset="0"/>
                <a:ea typeface="Roboto Slab"/>
                <a:cs typeface="Arial" panose="020B0604020202020204" pitchFamily="34" charset="0"/>
                <a:sym typeface="Roboto Slab"/>
              </a:rPr>
              <a:t>In Amapola si occupa di bilanci di sostenibilità, progetti di CSR e dialogo tra mondo profit e non profit, rapporti con la comunità e il territorio.</a:t>
            </a:r>
            <a:endParaRPr lang="it-IT" sz="1400" b="1" baseline="30000" dirty="0">
              <a:solidFill>
                <a:schemeClr val="dk1"/>
              </a:solidFill>
              <a:latin typeface="Arial" panose="020B0604020202020204" pitchFamily="34" charset="0"/>
              <a:ea typeface="Roboto Slab"/>
              <a:cs typeface="Arial" panose="020B0604020202020204" pitchFamily="34" charset="0"/>
              <a:sym typeface="Roboto Slab"/>
            </a:endParaRPr>
          </a:p>
          <a:p>
            <a:pPr algn="just">
              <a:buClr>
                <a:srgbClr val="000000"/>
              </a:buClr>
              <a:buSzPts val="1500"/>
            </a:pPr>
            <a:endParaRPr sz="1400" baseline="30000" dirty="0">
              <a:solidFill>
                <a:srgbClr val="00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  <a:p>
            <a:pPr algn="just">
              <a:buClr>
                <a:srgbClr val="000000"/>
              </a:buClr>
              <a:buSzPts val="1800"/>
            </a:pPr>
            <a:r>
              <a:rPr lang="it-IT" sz="1400" u="sng" dirty="0">
                <a:solidFill>
                  <a:schemeClr val="hlink"/>
                </a:solidFill>
                <a:latin typeface="Arial" panose="020B0604020202020204" pitchFamily="34" charset="0"/>
                <a:ea typeface="Roboto Slab"/>
                <a:cs typeface="Arial" panose="020B0604020202020204" pitchFamily="34" charset="0"/>
                <a:sym typeface="Roboto Slab"/>
              </a:rPr>
              <a:t>https://www.amapola.it/giulia-devani/</a:t>
            </a:r>
            <a:endParaRPr sz="1400" dirty="0">
              <a:solidFill>
                <a:srgbClr val="00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  <p:cxnSp>
        <p:nvCxnSpPr>
          <p:cNvPr id="6" name="Connettore diritto 5">
            <a:extLst>
              <a:ext uri="{FF2B5EF4-FFF2-40B4-BE49-F238E27FC236}">
                <a16:creationId xmlns:a16="http://schemas.microsoft.com/office/drawing/2014/main" id="{87BBAA46-5A9E-4563-3534-5453750C2BE6}"/>
              </a:ext>
            </a:extLst>
          </p:cNvPr>
          <p:cNvCxnSpPr/>
          <p:nvPr/>
        </p:nvCxnSpPr>
        <p:spPr>
          <a:xfrm>
            <a:off x="6073967" y="1443358"/>
            <a:ext cx="0" cy="4704203"/>
          </a:xfrm>
          <a:prstGeom prst="line">
            <a:avLst/>
          </a:prstGeom>
          <a:ln w="57150">
            <a:solidFill>
              <a:srgbClr val="2E77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">
            <a:extLst>
              <a:ext uri="{FF2B5EF4-FFF2-40B4-BE49-F238E27FC236}">
                <a16:creationId xmlns:a16="http://schemas.microsoft.com/office/drawing/2014/main" id="{498616B0-0CF9-1C77-8568-FDECBEB4C46C}"/>
              </a:ext>
            </a:extLst>
          </p:cNvPr>
          <p:cNvSpPr txBox="1"/>
          <p:nvPr/>
        </p:nvSpPr>
        <p:spPr>
          <a:xfrm>
            <a:off x="838200" y="1206593"/>
            <a:ext cx="5333246" cy="658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Clr>
                <a:srgbClr val="0F6A36"/>
              </a:buClr>
              <a:buFont typeface="+mj-lt"/>
              <a:buAutoNum type="arabicPeriod"/>
            </a:pPr>
            <a:r>
              <a:rPr lang="it-IT" sz="2000" b="1" dirty="0">
                <a:solidFill>
                  <a:srgbClr val="FF000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raccoglie, documenta, spiega </a:t>
            </a:r>
            <a:r>
              <a:rPr lang="it-IT" sz="2000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le performance in ambito economico, ambientale e sociale</a:t>
            </a:r>
            <a:r>
              <a:rPr lang="it-IT" sz="1600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;</a:t>
            </a:r>
          </a:p>
          <a:p>
            <a:pPr marL="342900" indent="-342900">
              <a:buFont typeface="+mj-lt"/>
              <a:buAutoNum type="arabicPeriod"/>
            </a:pPr>
            <a:endParaRPr lang="it-IT" sz="2200" dirty="0"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342900" indent="-342900">
              <a:buClr>
                <a:srgbClr val="0F6A36"/>
              </a:buClr>
              <a:buFont typeface="+mj-lt"/>
              <a:buAutoNum type="arabicPeriod"/>
            </a:pPr>
            <a:r>
              <a:rPr lang="it-IT" sz="2000" b="1" dirty="0">
                <a:solidFill>
                  <a:srgbClr val="FF000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trasmette una visione </a:t>
            </a:r>
            <a:r>
              <a:rPr lang="it-IT" sz="2000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completa dell’identità e della strategia d’impresa;</a:t>
            </a:r>
          </a:p>
          <a:p>
            <a:pPr marL="342900" indent="-342900">
              <a:buFont typeface="+mj-lt"/>
              <a:buAutoNum type="arabicPeriod"/>
            </a:pPr>
            <a:endParaRPr lang="it-IT" sz="2200" b="1" dirty="0"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342900" indent="-342900">
              <a:buClr>
                <a:srgbClr val="0F6A36"/>
              </a:buClr>
              <a:buFont typeface="+mj-lt"/>
              <a:buAutoNum type="arabicPeriod"/>
            </a:pPr>
            <a:r>
              <a:rPr lang="it-IT" sz="2000" b="1" dirty="0">
                <a:solidFill>
                  <a:srgbClr val="FF000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certifica</a:t>
            </a:r>
            <a:r>
              <a:rPr lang="it-IT" sz="2000" b="1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 </a:t>
            </a:r>
            <a:r>
              <a:rPr lang="it-IT" sz="2000" b="1" dirty="0">
                <a:solidFill>
                  <a:srgbClr val="FF000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impegni e risultati </a:t>
            </a:r>
            <a:r>
              <a:rPr lang="it-IT" sz="2000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ed è garanzia di trasparenza;</a:t>
            </a:r>
          </a:p>
          <a:p>
            <a:pPr marL="342900" indent="-342900">
              <a:buFont typeface="+mj-lt"/>
              <a:buAutoNum type="arabicPeriod"/>
            </a:pPr>
            <a:endParaRPr lang="it-IT" sz="2200" dirty="0"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342900" indent="-342900">
              <a:buClr>
                <a:srgbClr val="0F6A36"/>
              </a:buClr>
              <a:buFont typeface="+mj-lt"/>
              <a:buAutoNum type="arabicPeriod"/>
            </a:pPr>
            <a:r>
              <a:rPr lang="it-IT" sz="2000" b="1" dirty="0">
                <a:solidFill>
                  <a:srgbClr val="FF000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consolida reputazione e posizionamento </a:t>
            </a:r>
            <a:r>
              <a:rPr lang="it-IT" sz="2000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d’impresa; </a:t>
            </a:r>
          </a:p>
          <a:p>
            <a:pPr marL="342900" indent="-342900">
              <a:buFont typeface="+mj-lt"/>
              <a:buAutoNum type="arabicPeriod"/>
            </a:pPr>
            <a:endParaRPr lang="it-IT" sz="2200" dirty="0"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342900" indent="-342900">
              <a:buClr>
                <a:srgbClr val="0F6A36"/>
              </a:buClr>
              <a:buFont typeface="+mj-lt"/>
              <a:buAutoNum type="arabicPeriod"/>
            </a:pPr>
            <a:r>
              <a:rPr lang="it-IT" sz="2000" b="1" dirty="0">
                <a:solidFill>
                  <a:srgbClr val="FF000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rafforza la relazione</a:t>
            </a:r>
            <a:r>
              <a:rPr lang="it-IT" sz="2000" b="1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 </a:t>
            </a:r>
            <a:r>
              <a:rPr lang="it-IT" sz="2000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con gli stakeholder;</a:t>
            </a:r>
          </a:p>
          <a:p>
            <a:pPr marL="342900" indent="-342900">
              <a:buClr>
                <a:srgbClr val="0F6A36"/>
              </a:buClr>
              <a:buFont typeface="+mj-lt"/>
              <a:buAutoNum type="arabicPeriod"/>
            </a:pPr>
            <a:endParaRPr lang="it-IT" sz="2000" dirty="0"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342900" indent="-342900">
              <a:buClr>
                <a:srgbClr val="0F6A36"/>
              </a:buClr>
              <a:buFont typeface="+mj-lt"/>
              <a:buAutoNum type="arabicPeriod"/>
            </a:pPr>
            <a:endParaRPr lang="it-IT" sz="2000" dirty="0"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342900" indent="-342900">
              <a:buClr>
                <a:srgbClr val="0F6A36"/>
              </a:buClr>
              <a:buFont typeface="+mj-lt"/>
              <a:buAutoNum type="arabicPeriod"/>
            </a:pPr>
            <a:endParaRPr lang="it-IT" sz="2000" dirty="0"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342900" indent="-342900">
              <a:buClr>
                <a:srgbClr val="0F6A36"/>
              </a:buClr>
              <a:buFont typeface="+mj-lt"/>
              <a:buAutoNum type="arabicPeriod"/>
            </a:pPr>
            <a:endParaRPr lang="it-IT" sz="2000" dirty="0"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342900" indent="-342900">
              <a:buClr>
                <a:srgbClr val="0F6A36"/>
              </a:buClr>
              <a:buFont typeface="+mj-lt"/>
              <a:buAutoNum type="arabicPeriod"/>
            </a:pPr>
            <a:endParaRPr lang="it-IT" sz="2000" dirty="0"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342900" indent="-342900">
              <a:buClr>
                <a:srgbClr val="0F6A36"/>
              </a:buClr>
              <a:buFont typeface="+mj-lt"/>
              <a:buAutoNum type="arabicPeriod"/>
            </a:pPr>
            <a:endParaRPr lang="it-IT" sz="2000" dirty="0"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endParaRPr lang="it-IT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1">
            <a:extLst>
              <a:ext uri="{FF2B5EF4-FFF2-40B4-BE49-F238E27FC236}">
                <a16:creationId xmlns:a16="http://schemas.microsoft.com/office/drawing/2014/main" id="{FB13CA6F-CB9F-D4A1-40A2-709FAA07971C}"/>
              </a:ext>
            </a:extLst>
          </p:cNvPr>
          <p:cNvSpPr txBox="1"/>
          <p:nvPr/>
        </p:nvSpPr>
        <p:spPr>
          <a:xfrm>
            <a:off x="6618515" y="1228397"/>
            <a:ext cx="533324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F6A36"/>
              </a:buClr>
            </a:pPr>
            <a:r>
              <a:rPr lang="it-IT" sz="2000" b="1" dirty="0">
                <a:solidFill>
                  <a:srgbClr val="0F6A36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6. </a:t>
            </a:r>
            <a:r>
              <a:rPr lang="it-IT" sz="2000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è </a:t>
            </a:r>
            <a:r>
              <a:rPr lang="it-IT" sz="2000" b="1" dirty="0">
                <a:solidFill>
                  <a:srgbClr val="FF000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adatto a tutte le tipologie di impresa</a:t>
            </a:r>
            <a:r>
              <a:rPr lang="it-IT" sz="2000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, piccole o multinazionali;</a:t>
            </a:r>
          </a:p>
          <a:p>
            <a:pPr>
              <a:buClr>
                <a:srgbClr val="0F6A36"/>
              </a:buClr>
            </a:pPr>
            <a:endParaRPr lang="it-IT" sz="2000" dirty="0"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>
              <a:buClr>
                <a:srgbClr val="0F6A36"/>
              </a:buClr>
            </a:pPr>
            <a:r>
              <a:rPr lang="it-IT" sz="2000" b="1" dirty="0">
                <a:solidFill>
                  <a:srgbClr val="0F6A36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7. </a:t>
            </a:r>
            <a:r>
              <a:rPr lang="it-IT" sz="2000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è </a:t>
            </a:r>
            <a:r>
              <a:rPr lang="it-IT" sz="2000" b="1" dirty="0">
                <a:solidFill>
                  <a:srgbClr val="FF000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adatto a ogni “stadio” di maturità </a:t>
            </a:r>
            <a:r>
              <a:rPr lang="it-IT" sz="2000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dell’impresa in termini di sostenibilità (prime armi o molto esperte);</a:t>
            </a:r>
          </a:p>
          <a:p>
            <a:pPr marL="342900" indent="-342900">
              <a:buClr>
                <a:srgbClr val="0F6A36"/>
              </a:buClr>
              <a:buFont typeface="+mj-lt"/>
              <a:buAutoNum type="arabicPeriod"/>
            </a:pPr>
            <a:endParaRPr lang="it-IT" sz="2000" dirty="0"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>
              <a:buClr>
                <a:srgbClr val="0F6A36"/>
              </a:buClr>
            </a:pPr>
            <a:r>
              <a:rPr lang="it-IT" sz="2000" b="1" dirty="0">
                <a:solidFill>
                  <a:srgbClr val="0F6A36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8. </a:t>
            </a:r>
            <a:r>
              <a:rPr lang="it-IT" sz="2000" b="1" dirty="0">
                <a:solidFill>
                  <a:srgbClr val="FF000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fa emergere elementi da raccontare/far vivere</a:t>
            </a:r>
            <a:r>
              <a:rPr lang="it-IT" sz="2000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, ovvero</a:t>
            </a:r>
          </a:p>
          <a:p>
            <a:pPr marL="342900" indent="-342900">
              <a:buClr>
                <a:srgbClr val="0F6A36"/>
              </a:buClr>
              <a:buFont typeface="+mj-lt"/>
              <a:buAutoNum type="arabicPeriod"/>
            </a:pPr>
            <a:endParaRPr lang="it-IT" sz="2000" dirty="0"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342900" indent="15875">
              <a:buClr>
                <a:srgbClr val="0F6A36"/>
              </a:buClr>
              <a:buFont typeface="Arial" panose="020B0604020202020204" pitchFamily="34" charset="0"/>
              <a:buChar char="•"/>
            </a:pPr>
            <a:r>
              <a:rPr lang="it-IT" sz="2000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 opportunità di comunicazione </a:t>
            </a:r>
          </a:p>
          <a:p>
            <a:pPr marL="342900" indent="15875">
              <a:buClr>
                <a:srgbClr val="0F6A36"/>
              </a:buClr>
              <a:buFont typeface="Arial" panose="020B0604020202020204" pitchFamily="34" charset="0"/>
              <a:buChar char="•"/>
            </a:pPr>
            <a:r>
              <a:rPr lang="it-IT" sz="2000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 evidenze su cosa raccontare meglio  </a:t>
            </a:r>
          </a:p>
          <a:p>
            <a:pPr marL="342900">
              <a:buClr>
                <a:srgbClr val="0F6A36"/>
              </a:buClr>
            </a:pPr>
            <a:r>
              <a:rPr lang="it-IT" sz="2000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  l’anno successivo</a:t>
            </a:r>
          </a:p>
          <a:p>
            <a:pPr marL="342900" indent="15875">
              <a:buClr>
                <a:srgbClr val="0F6A36"/>
              </a:buClr>
              <a:buFont typeface="Arial" panose="020B0604020202020204" pitchFamily="34" charset="0"/>
              <a:buChar char="•"/>
            </a:pPr>
            <a:r>
              <a:rPr lang="it-IT" sz="2000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 cultura della sostenibilità.</a:t>
            </a:r>
          </a:p>
        </p:txBody>
      </p:sp>
      <p:sp>
        <p:nvSpPr>
          <p:cNvPr id="6" name="Titolo 1">
            <a:extLst>
              <a:ext uri="{FF2B5EF4-FFF2-40B4-BE49-F238E27FC236}">
                <a16:creationId xmlns:a16="http://schemas.microsoft.com/office/drawing/2014/main" id="{03E4E666-4AD6-068F-98B9-7F891BA1EFB7}"/>
              </a:ext>
            </a:extLst>
          </p:cNvPr>
          <p:cNvSpPr txBox="1">
            <a:spLocks/>
          </p:cNvSpPr>
          <p:nvPr/>
        </p:nvSpPr>
        <p:spPr>
          <a:xfrm>
            <a:off x="838200" y="355331"/>
            <a:ext cx="10515600" cy="730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it-IT" sz="2800" b="1" kern="1200" dirty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it-IT" dirty="0">
                <a:solidFill>
                  <a:srgbClr val="0F6A36"/>
                </a:solidFill>
                <a:ea typeface="Roboto"/>
                <a:sym typeface="Roboto"/>
              </a:rPr>
              <a:t>ABC del report di sostenibilità:</a:t>
            </a:r>
            <a:endParaRPr lang="it-IT" dirty="0">
              <a:solidFill>
                <a:srgbClr val="0F6A36"/>
              </a:solidFill>
            </a:endParaRPr>
          </a:p>
        </p:txBody>
      </p:sp>
      <p:cxnSp>
        <p:nvCxnSpPr>
          <p:cNvPr id="7" name="Connettore diritto 6">
            <a:extLst>
              <a:ext uri="{FF2B5EF4-FFF2-40B4-BE49-F238E27FC236}">
                <a16:creationId xmlns:a16="http://schemas.microsoft.com/office/drawing/2014/main" id="{030D3247-8B18-9450-D53E-29FCF433A86F}"/>
              </a:ext>
            </a:extLst>
          </p:cNvPr>
          <p:cNvCxnSpPr>
            <a:cxnSpLocks/>
          </p:cNvCxnSpPr>
          <p:nvPr/>
        </p:nvCxnSpPr>
        <p:spPr>
          <a:xfrm>
            <a:off x="6171446" y="1632857"/>
            <a:ext cx="10624" cy="3592286"/>
          </a:xfrm>
          <a:prstGeom prst="line">
            <a:avLst/>
          </a:prstGeom>
          <a:ln w="57150">
            <a:solidFill>
              <a:srgbClr val="2E77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28391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olo 1">
            <a:extLst>
              <a:ext uri="{FF2B5EF4-FFF2-40B4-BE49-F238E27FC236}">
                <a16:creationId xmlns:a16="http://schemas.microsoft.com/office/drawing/2014/main" id="{03E4E666-4AD6-068F-98B9-7F891BA1EFB7}"/>
              </a:ext>
            </a:extLst>
          </p:cNvPr>
          <p:cNvSpPr txBox="1">
            <a:spLocks/>
          </p:cNvSpPr>
          <p:nvPr/>
        </p:nvSpPr>
        <p:spPr>
          <a:xfrm>
            <a:off x="838200" y="355331"/>
            <a:ext cx="10515600" cy="730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it-IT" sz="2800" b="1" kern="1200" dirty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it-IT" dirty="0">
                <a:solidFill>
                  <a:srgbClr val="0F6A36"/>
                </a:solidFill>
                <a:ea typeface="Roboto"/>
                <a:sym typeface="Roboto"/>
              </a:rPr>
              <a:t>Quale greenwashing?</a:t>
            </a:r>
            <a:endParaRPr lang="it-IT" dirty="0">
              <a:solidFill>
                <a:srgbClr val="0F6A36"/>
              </a:solidFill>
            </a:endParaRPr>
          </a:p>
        </p:txBody>
      </p:sp>
      <p:pic>
        <p:nvPicPr>
          <p:cNvPr id="2" name="Segnaposto contenuto 8" descr="Immagine che contiene testo, schermata, Carattere, linea&#10;&#10;Descrizione generata automaticamente">
            <a:extLst>
              <a:ext uri="{FF2B5EF4-FFF2-40B4-BE49-F238E27FC236}">
                <a16:creationId xmlns:a16="http://schemas.microsoft.com/office/drawing/2014/main" id="{4990A593-646B-0EE6-C6FE-0F76D1305E0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260"/>
          <a:stretch/>
        </p:blipFill>
        <p:spPr>
          <a:xfrm>
            <a:off x="1020075" y="1215841"/>
            <a:ext cx="4155742" cy="525229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" name="Segnaposto contenuto 10" descr="Immagine che contiene testo, schermata, diagramma, Carattere&#10;&#10;Descrizione generata automaticamente">
            <a:extLst>
              <a:ext uri="{FF2B5EF4-FFF2-40B4-BE49-F238E27FC236}">
                <a16:creationId xmlns:a16="http://schemas.microsoft.com/office/drawing/2014/main" id="{0D68DE2C-12E7-D5CB-7DF7-F65D851E5A5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8930"/>
          <a:stretch/>
        </p:blipFill>
        <p:spPr>
          <a:xfrm>
            <a:off x="5423390" y="3654647"/>
            <a:ext cx="4470104" cy="281348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8" name="CasellaDiTesto 7">
            <a:extLst>
              <a:ext uri="{FF2B5EF4-FFF2-40B4-BE49-F238E27FC236}">
                <a16:creationId xmlns:a16="http://schemas.microsoft.com/office/drawing/2014/main" id="{CC3A3EE2-9372-109F-3205-8BC6DBC8A899}"/>
              </a:ext>
            </a:extLst>
          </p:cNvPr>
          <p:cNvSpPr txBox="1"/>
          <p:nvPr/>
        </p:nvSpPr>
        <p:spPr>
          <a:xfrm>
            <a:off x="5288805" y="1215841"/>
            <a:ext cx="659839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0" i="0" dirty="0">
                <a:solidFill>
                  <a:srgbClr val="11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Invece di sfruttare strategicamente i dati ESG - utilizzandoli come strumento per identificare opportunità di innovazione e miglioramento - molte organizzazioni si concentrano sul soddisfare le richieste di conformità immediata. </a:t>
            </a:r>
          </a:p>
          <a:p>
            <a:endParaRPr lang="it-IT" dirty="0">
              <a:solidFill>
                <a:srgbClr val="11111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b="0" i="0" dirty="0">
                <a:solidFill>
                  <a:srgbClr val="11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 </a:t>
            </a:r>
            <a:r>
              <a:rPr lang="it-IT" i="0" dirty="0">
                <a:solidFill>
                  <a:srgbClr val="11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il</a:t>
            </a:r>
            <a:r>
              <a:rPr lang="it-IT" b="1" i="0" dirty="0">
                <a:solidFill>
                  <a:srgbClr val="11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95% </a:t>
            </a:r>
            <a:r>
              <a:rPr lang="it-IT" b="0" i="0" dirty="0">
                <a:solidFill>
                  <a:srgbClr val="11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delle organizzazioni ha sviluppato proposte ESG, solo il </a:t>
            </a:r>
            <a:r>
              <a:rPr lang="it-IT" b="1" i="0" dirty="0">
                <a:solidFill>
                  <a:srgbClr val="11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10% </a:t>
            </a:r>
            <a:r>
              <a:rPr lang="it-IT" b="0" i="0" dirty="0">
                <a:solidFill>
                  <a:srgbClr val="11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 fatto progressi significativi verso i loro obiettivi. </a:t>
            </a:r>
          </a:p>
          <a:p>
            <a:r>
              <a:rPr lang="it-IT" b="0" i="0" dirty="0">
                <a:solidFill>
                  <a:srgbClr val="11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 ciò avviene perché…</a:t>
            </a:r>
            <a:endParaRPr lang="it-IT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43750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olo 1">
            <a:extLst>
              <a:ext uri="{FF2B5EF4-FFF2-40B4-BE49-F238E27FC236}">
                <a16:creationId xmlns:a16="http://schemas.microsoft.com/office/drawing/2014/main" id="{03E4E666-4AD6-068F-98B9-7F891BA1EFB7}"/>
              </a:ext>
            </a:extLst>
          </p:cNvPr>
          <p:cNvSpPr txBox="1">
            <a:spLocks/>
          </p:cNvSpPr>
          <p:nvPr/>
        </p:nvSpPr>
        <p:spPr>
          <a:xfrm>
            <a:off x="838200" y="355331"/>
            <a:ext cx="10515600" cy="730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it-IT" sz="2800" b="1" kern="1200" dirty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it-IT" dirty="0">
                <a:solidFill>
                  <a:srgbClr val="0F6A36"/>
                </a:solidFill>
                <a:ea typeface="Roboto"/>
                <a:sym typeface="Roboto"/>
              </a:rPr>
              <a:t>I dati ESG come linfa vitale della strategia aziendale 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B8712922-BA0A-BDCB-1FEE-106398724DA3}"/>
              </a:ext>
            </a:extLst>
          </p:cNvPr>
          <p:cNvSpPr txBox="1"/>
          <p:nvPr/>
        </p:nvSpPr>
        <p:spPr>
          <a:xfrm>
            <a:off x="1632857" y="946771"/>
            <a:ext cx="89262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2800" b="1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Attivare un percorso di reporting è utile perché: </a:t>
            </a:r>
          </a:p>
        </p:txBody>
      </p:sp>
      <p:pic>
        <p:nvPicPr>
          <p:cNvPr id="9" name="Elemento grafico 8" descr="Scacchi contorno">
            <a:extLst>
              <a:ext uri="{FF2B5EF4-FFF2-40B4-BE49-F238E27FC236}">
                <a16:creationId xmlns:a16="http://schemas.microsoft.com/office/drawing/2014/main" id="{B94222D8-65EB-BE9C-ACF1-9DC19FB533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75658" y="1964605"/>
            <a:ext cx="1687285" cy="1687285"/>
          </a:xfrm>
          <a:prstGeom prst="rect">
            <a:avLst/>
          </a:prstGeom>
        </p:spPr>
      </p:pic>
      <p:pic>
        <p:nvPicPr>
          <p:cNvPr id="11" name="Elemento grafico 10" descr="Ingranaggi contorno">
            <a:extLst>
              <a:ext uri="{FF2B5EF4-FFF2-40B4-BE49-F238E27FC236}">
                <a16:creationId xmlns:a16="http://schemas.microsoft.com/office/drawing/2014/main" id="{09B68D92-05EE-F186-D497-8B49A7AFB45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110843" y="1964605"/>
            <a:ext cx="1589314" cy="1589314"/>
          </a:xfrm>
          <a:prstGeom prst="rect">
            <a:avLst/>
          </a:prstGeom>
        </p:spPr>
      </p:pic>
      <p:pic>
        <p:nvPicPr>
          <p:cNvPr id="13" name="Elemento grafico 12" descr="Tiro a segno con riempimento a tinta unita">
            <a:extLst>
              <a:ext uri="{FF2B5EF4-FFF2-40B4-BE49-F238E27FC236}">
                <a16:creationId xmlns:a16="http://schemas.microsoft.com/office/drawing/2014/main" id="{CB8AA9CE-1C9A-B37F-1356-3A673359BF6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557656" y="2055722"/>
            <a:ext cx="1458686" cy="1458686"/>
          </a:xfrm>
          <a:prstGeom prst="rect">
            <a:avLst/>
          </a:prstGeom>
        </p:spPr>
      </p:pic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1C94809D-34A6-DE1B-383F-0CEEB39A574E}"/>
              </a:ext>
            </a:extLst>
          </p:cNvPr>
          <p:cNvSpPr txBox="1"/>
          <p:nvPr/>
        </p:nvSpPr>
        <p:spPr>
          <a:xfrm>
            <a:off x="664029" y="3602905"/>
            <a:ext cx="343988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it-IT" dirty="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È</a:t>
            </a:r>
            <a:r>
              <a:rPr lang="it-IT" sz="1800" dirty="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 un </a:t>
            </a:r>
            <a:r>
              <a:rPr lang="it-IT" sz="1800" b="1" dirty="0">
                <a:solidFill>
                  <a:srgbClr val="FF0000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processo strategico</a:t>
            </a:r>
            <a:r>
              <a:rPr lang="it-IT" sz="1800" dirty="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:</a:t>
            </a:r>
          </a:p>
          <a:p>
            <a:pPr algn="l"/>
            <a:r>
              <a:rPr lang="it-IT" sz="1800" dirty="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entrare nel vivo dei numeri, dei dati, analizzare i risultati, ripercorrere progetti e iniziative, permette di </a:t>
            </a:r>
            <a:r>
              <a:rPr lang="it-IT" sz="1800" b="1" dirty="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individuare punti di forza, debolezze, criticità </a:t>
            </a:r>
            <a:r>
              <a:rPr lang="it-IT" sz="1800" dirty="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ma anche potenzialità di crescita e scenari futuri.</a:t>
            </a:r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C6EF2A29-7828-040E-76D5-BF8A95654574}"/>
              </a:ext>
            </a:extLst>
          </p:cNvPr>
          <p:cNvSpPr txBox="1"/>
          <p:nvPr/>
        </p:nvSpPr>
        <p:spPr>
          <a:xfrm>
            <a:off x="4305300" y="3655521"/>
            <a:ext cx="3581399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it-IT" sz="1800" dirty="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È uno </a:t>
            </a:r>
            <a:r>
              <a:rPr lang="it-IT" sz="1800" b="1" dirty="0">
                <a:solidFill>
                  <a:srgbClr val="FF0000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strumento organizzativo</a:t>
            </a:r>
            <a:r>
              <a:rPr lang="it-IT" sz="1800" dirty="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:</a:t>
            </a:r>
          </a:p>
          <a:p>
            <a:pPr algn="l"/>
            <a:r>
              <a:rPr lang="it-IT" sz="1800" dirty="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è l’occasione per riflettere sui processi interni, individuare gli ambiti da rafforzare e attivare le risorse necessarie per «far funzionare la macchina».</a:t>
            </a:r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65299E26-0BBB-8067-F421-EF3CA9CFC153}"/>
              </a:ext>
            </a:extLst>
          </p:cNvPr>
          <p:cNvSpPr txBox="1"/>
          <p:nvPr/>
        </p:nvSpPr>
        <p:spPr>
          <a:xfrm>
            <a:off x="8496299" y="3564538"/>
            <a:ext cx="3581399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it-IT" sz="1800" dirty="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È un </a:t>
            </a:r>
            <a:r>
              <a:rPr lang="it-IT" sz="1800" b="1" dirty="0">
                <a:solidFill>
                  <a:srgbClr val="FF0000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vantaggio competitivo</a:t>
            </a:r>
            <a:r>
              <a:rPr lang="it-IT" sz="1800" dirty="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:</a:t>
            </a:r>
            <a:r>
              <a:rPr lang="it-IT" sz="1800" b="1" dirty="0">
                <a:solidFill>
                  <a:srgbClr val="FF0000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 </a:t>
            </a:r>
          </a:p>
          <a:p>
            <a:pPr algn="l"/>
            <a:r>
              <a:rPr lang="it-IT" sz="1800" dirty="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è in linea con gli sviluppi normativi internazionali, risponde al bisogno di trasparenza di cittadini e consumatori, soddisfa le richieste del creditore, è coerente con un sistema economico e di mercato in cui le informazioni ESG sono sempre più richieste (</a:t>
            </a:r>
            <a:r>
              <a:rPr lang="it-IT" sz="1800" dirty="0" err="1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vd</a:t>
            </a:r>
            <a:r>
              <a:rPr lang="it-IT" sz="1800" dirty="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. le catene di fornitura).</a:t>
            </a:r>
            <a:endParaRPr lang="it-IT" sz="1800" b="1" dirty="0">
              <a:solidFill>
                <a:srgbClr val="FF0000"/>
              </a:solidFill>
              <a:latin typeface="Arial" panose="020B0604020202020204" pitchFamily="34" charset="0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17935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Immagine che contiene testo&#10;&#10;Descrizione generata automaticamente">
            <a:extLst>
              <a:ext uri="{FF2B5EF4-FFF2-40B4-BE49-F238E27FC236}">
                <a16:creationId xmlns:a16="http://schemas.microsoft.com/office/drawing/2014/main" id="{7B31ED82-4965-7270-30D6-96051F507AE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803" y="1208282"/>
            <a:ext cx="6337368" cy="495087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E11FC36D-BE52-7295-6E5E-C270BE1EBE99}"/>
              </a:ext>
            </a:extLst>
          </p:cNvPr>
          <p:cNvSpPr txBox="1"/>
          <p:nvPr/>
        </p:nvSpPr>
        <p:spPr>
          <a:xfrm>
            <a:off x="7494765" y="1483117"/>
            <a:ext cx="4198375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2000" b="0" i="0" dirty="0">
                <a:effectLst/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«</a:t>
            </a:r>
            <a:r>
              <a:rPr lang="it-IT" sz="2000" dirty="0">
                <a:solidFill>
                  <a:srgbClr val="252525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I</a:t>
            </a:r>
            <a:r>
              <a:rPr lang="it-IT" sz="2000" b="0" i="0" dirty="0">
                <a:solidFill>
                  <a:srgbClr val="252525"/>
                </a:solidFill>
                <a:effectLst/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l livello di sostenibilità di un’azienda sarà determinante per ottenere </a:t>
            </a:r>
            <a:r>
              <a:rPr lang="it-IT" sz="2000" b="1" i="0" dirty="0">
                <a:solidFill>
                  <a:srgbClr val="252525"/>
                </a:solidFill>
                <a:effectLst/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migliori condizioni creditizie </a:t>
            </a:r>
            <a:r>
              <a:rPr lang="it-IT" sz="2000" b="0" i="0" dirty="0">
                <a:solidFill>
                  <a:srgbClr val="252525"/>
                </a:solidFill>
                <a:effectLst/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o premi assicurativi più vantaggiosi.</a:t>
            </a:r>
          </a:p>
          <a:p>
            <a:endParaRPr lang="it-IT" sz="2000" dirty="0"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r>
              <a:rPr lang="it-IT" sz="2000" b="0" i="0" dirty="0">
                <a:effectLst/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Tra le informazioni che le imprese dovranno comunicare ci sono anche quelle relative alla filiera, cioè ai fornitori:</a:t>
            </a:r>
            <a:endParaRPr lang="it-IT" sz="2000" dirty="0"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endParaRPr lang="it-IT" sz="2000" b="1" i="0" dirty="0">
              <a:effectLst/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r>
              <a:rPr lang="it-IT" sz="2000" b="1" i="0" dirty="0">
                <a:effectLst/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non si sceglierà un fornitore solo in base a brand e fatturato, ma anche per il suo impatto ESG.</a:t>
            </a:r>
            <a:r>
              <a:rPr lang="it-IT" sz="2000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»</a:t>
            </a:r>
            <a:endParaRPr lang="it-IT" sz="2000" b="0" i="0" dirty="0">
              <a:effectLst/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5" name="Titolo 1">
            <a:extLst>
              <a:ext uri="{FF2B5EF4-FFF2-40B4-BE49-F238E27FC236}">
                <a16:creationId xmlns:a16="http://schemas.microsoft.com/office/drawing/2014/main" id="{B1A13D26-CDD3-199D-C7F6-0437E970DE2A}"/>
              </a:ext>
            </a:extLst>
          </p:cNvPr>
          <p:cNvSpPr txBox="1">
            <a:spLocks/>
          </p:cNvSpPr>
          <p:nvPr/>
        </p:nvSpPr>
        <p:spPr>
          <a:xfrm>
            <a:off x="838200" y="355331"/>
            <a:ext cx="10515600" cy="730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it-IT" sz="2800" b="1" kern="1200" dirty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it-IT" dirty="0">
                <a:solidFill>
                  <a:srgbClr val="0F6A36"/>
                </a:solidFill>
                <a:ea typeface="Roboto"/>
                <a:sym typeface="Roboto"/>
              </a:rPr>
              <a:t>Non è solo questione di numeri</a:t>
            </a:r>
            <a:endParaRPr lang="it-IT" dirty="0">
              <a:solidFill>
                <a:srgbClr val="0F6A3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22725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>
            <a:extLst>
              <a:ext uri="{FF2B5EF4-FFF2-40B4-BE49-F238E27FC236}">
                <a16:creationId xmlns:a16="http://schemas.microsoft.com/office/drawing/2014/main" id="{B1A13D26-CDD3-199D-C7F6-0437E970DE2A}"/>
              </a:ext>
            </a:extLst>
          </p:cNvPr>
          <p:cNvSpPr txBox="1">
            <a:spLocks/>
          </p:cNvSpPr>
          <p:nvPr/>
        </p:nvSpPr>
        <p:spPr>
          <a:xfrm>
            <a:off x="838200" y="355331"/>
            <a:ext cx="10515600" cy="730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it-IT" sz="2800" b="1" kern="1200" dirty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it-IT" dirty="0">
                <a:solidFill>
                  <a:srgbClr val="0F6A36"/>
                </a:solidFill>
                <a:ea typeface="Roboto"/>
                <a:sym typeface="Roboto"/>
              </a:rPr>
              <a:t>Misurare e rendicontare gli ESG: sì ma come?</a:t>
            </a:r>
          </a:p>
        </p:txBody>
      </p:sp>
      <p:pic>
        <p:nvPicPr>
          <p:cNvPr id="6" name="Elemento grafico 5" descr="Avviso con riempimento a tinta unita">
            <a:extLst>
              <a:ext uri="{FF2B5EF4-FFF2-40B4-BE49-F238E27FC236}">
                <a16:creationId xmlns:a16="http://schemas.microsoft.com/office/drawing/2014/main" id="{18DED448-5588-779E-2409-EECB23B178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795749" y="1605852"/>
            <a:ext cx="1883272" cy="1883272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7625155C-A295-D7E2-7F9A-9FB9EDD564A9}"/>
              </a:ext>
            </a:extLst>
          </p:cNvPr>
          <p:cNvSpPr txBox="1"/>
          <p:nvPr/>
        </p:nvSpPr>
        <p:spPr>
          <a:xfrm>
            <a:off x="4063319" y="1502392"/>
            <a:ext cx="7170874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b="1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Non è un’azione di pura tattica,</a:t>
            </a:r>
          </a:p>
          <a:p>
            <a:r>
              <a:rPr lang="it-IT" b="1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non è un capo </a:t>
            </a:r>
            <a:r>
              <a:rPr lang="it-IT" b="1" i="1" u="none" strike="noStrike" baseline="0" dirty="0">
                <a:solidFill>
                  <a:srgbClr val="FF0000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prêt-à-porter</a:t>
            </a:r>
            <a:r>
              <a:rPr lang="it-IT" b="1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, </a:t>
            </a:r>
          </a:p>
          <a:p>
            <a:r>
              <a:rPr lang="it-IT" b="1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non è un punto di arrivo fisso e immutabile. </a:t>
            </a:r>
            <a:endParaRPr lang="it-IT" dirty="0">
              <a:solidFill>
                <a:srgbClr val="FF0000"/>
              </a:solidFill>
              <a:latin typeface="Arial" panose="020B0604020202020204" pitchFamily="34" charset="0"/>
              <a:ea typeface="Open Sans" panose="020B0606030504020204" pitchFamily="34" charset="0"/>
              <a:cs typeface="Arial" panose="020B0604020202020204" pitchFamily="34" charset="0"/>
            </a:endParaRPr>
          </a:p>
          <a:p>
            <a:r>
              <a:rPr lang="it-IT" dirty="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I</a:t>
            </a:r>
            <a:r>
              <a:rPr lang="it-IT" b="0" i="0" u="none" strike="noStrike" baseline="0" dirty="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l reporting di sostenibilità</a:t>
            </a:r>
            <a:r>
              <a:rPr lang="it-IT" dirty="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 </a:t>
            </a:r>
            <a:r>
              <a:rPr lang="it-IT" b="0" i="0" u="none" strike="noStrike" baseline="0" dirty="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non va inteso come un semplice strumento di rendicontazione ma può e deve diventare il terreno fertile su cui far germogliare </a:t>
            </a:r>
            <a:r>
              <a:rPr lang="it-IT" b="1" i="0" u="none" strike="noStrike" baseline="0" dirty="0">
                <a:solidFill>
                  <a:srgbClr val="FF0000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piani e strategie </a:t>
            </a:r>
            <a:r>
              <a:rPr lang="it-IT" b="0" i="0" u="none" strike="noStrike" baseline="0" dirty="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– </a:t>
            </a:r>
            <a:r>
              <a:rPr lang="it-IT" dirty="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a</a:t>
            </a:r>
            <a:r>
              <a:rPr lang="it-IT" b="0" i="0" u="none" strike="noStrike" baseline="0" dirty="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mbientali</a:t>
            </a:r>
            <a:r>
              <a:rPr lang="it-IT" dirty="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 </a:t>
            </a:r>
            <a:r>
              <a:rPr lang="it-IT" b="0" i="0" u="none" strike="noStrike" baseline="0" dirty="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e sociali – che partono dal presente per proiettarsi nel futuro. </a:t>
            </a: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080C3934-97DE-8E91-C375-8CD34FE6184E}"/>
              </a:ext>
            </a:extLst>
          </p:cNvPr>
          <p:cNvSpPr txBox="1"/>
          <p:nvPr/>
        </p:nvSpPr>
        <p:spPr>
          <a:xfrm>
            <a:off x="4183885" y="4068657"/>
            <a:ext cx="6097836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fontAlgn="base"/>
            <a:r>
              <a:rPr lang="it-IT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Non solo: può diventare un </a:t>
            </a:r>
            <a:r>
              <a:rPr lang="it-IT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utilissimo strumento di stakeholder management</a:t>
            </a:r>
            <a:r>
              <a:rPr lang="it-IT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raccogliendo di volta in volta i temi materiali che scaturiscono dal confronto continuativo e bilaterale con i propri interlocutori strategici, interni ed esterni. </a:t>
            </a:r>
          </a:p>
        </p:txBody>
      </p:sp>
      <p:pic>
        <p:nvPicPr>
          <p:cNvPr id="11" name="Elemento grafico 10" descr="Lampadina e ingranaggio con riempimento a tinta unita">
            <a:extLst>
              <a:ext uri="{FF2B5EF4-FFF2-40B4-BE49-F238E27FC236}">
                <a16:creationId xmlns:a16="http://schemas.microsoft.com/office/drawing/2014/main" id="{CDE360C7-5349-EBE0-EE3D-5C8732573C8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910279" y="3918662"/>
            <a:ext cx="1658573" cy="1658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3891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>
            <a:extLst>
              <a:ext uri="{FF2B5EF4-FFF2-40B4-BE49-F238E27FC236}">
                <a16:creationId xmlns:a16="http://schemas.microsoft.com/office/drawing/2014/main" id="{B1A13D26-CDD3-199D-C7F6-0437E970DE2A}"/>
              </a:ext>
            </a:extLst>
          </p:cNvPr>
          <p:cNvSpPr txBox="1">
            <a:spLocks/>
          </p:cNvSpPr>
          <p:nvPr/>
        </p:nvSpPr>
        <p:spPr>
          <a:xfrm>
            <a:off x="838200" y="355331"/>
            <a:ext cx="10515600" cy="730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it-IT" sz="2800" b="1" kern="1200" dirty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it-IT" dirty="0">
                <a:ea typeface="Roboto"/>
                <a:sym typeface="Roboto"/>
              </a:rPr>
              <a:t>Il decalogo del buon reporting di sostenibilità</a:t>
            </a:r>
          </a:p>
        </p:txBody>
      </p:sp>
      <p:grpSp>
        <p:nvGrpSpPr>
          <p:cNvPr id="20" name="Gruppo 19">
            <a:extLst>
              <a:ext uri="{FF2B5EF4-FFF2-40B4-BE49-F238E27FC236}">
                <a16:creationId xmlns:a16="http://schemas.microsoft.com/office/drawing/2014/main" id="{5611C217-DBC8-CF81-7DCC-EA27D09498A7}"/>
              </a:ext>
            </a:extLst>
          </p:cNvPr>
          <p:cNvGrpSpPr/>
          <p:nvPr/>
        </p:nvGrpSpPr>
        <p:grpSpPr>
          <a:xfrm>
            <a:off x="484742" y="1297106"/>
            <a:ext cx="1035586" cy="978752"/>
            <a:chOff x="451691" y="1703855"/>
            <a:chExt cx="1035586" cy="978752"/>
          </a:xfrm>
        </p:grpSpPr>
        <p:sp>
          <p:nvSpPr>
            <p:cNvPr id="8" name="Ovale 7">
              <a:extLst>
                <a:ext uri="{FF2B5EF4-FFF2-40B4-BE49-F238E27FC236}">
                  <a16:creationId xmlns:a16="http://schemas.microsoft.com/office/drawing/2014/main" id="{1532F4E3-D5B2-E87C-1C20-552BD47318EA}"/>
                </a:ext>
              </a:extLst>
            </p:cNvPr>
            <p:cNvSpPr/>
            <p:nvPr/>
          </p:nvSpPr>
          <p:spPr>
            <a:xfrm>
              <a:off x="451691" y="1713123"/>
              <a:ext cx="1035586" cy="969484"/>
            </a:xfrm>
            <a:prstGeom prst="ellipse">
              <a:avLst/>
            </a:prstGeom>
            <a:noFill/>
            <a:ln>
              <a:solidFill>
                <a:srgbClr val="2E772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pic>
          <p:nvPicPr>
            <p:cNvPr id="12" name="Elemento grafico 11" descr="Brainstorming di gruppo contorno">
              <a:extLst>
                <a:ext uri="{FF2B5EF4-FFF2-40B4-BE49-F238E27FC236}">
                  <a16:creationId xmlns:a16="http://schemas.microsoft.com/office/drawing/2014/main" id="{87914920-1719-09E7-E874-5C5470CB48A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12284" y="1703855"/>
              <a:ext cx="914400" cy="914400"/>
            </a:xfrm>
            <a:prstGeom prst="rect">
              <a:avLst/>
            </a:prstGeom>
          </p:spPr>
        </p:pic>
      </p:grp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2A8B48F0-BBF7-8BCE-70AA-FB85A9D8A29D}"/>
              </a:ext>
            </a:extLst>
          </p:cNvPr>
          <p:cNvSpPr txBox="1"/>
          <p:nvPr/>
        </p:nvSpPr>
        <p:spPr>
          <a:xfrm>
            <a:off x="1696599" y="1417150"/>
            <a:ext cx="2040875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 </a:t>
            </a:r>
            <a:r>
              <a:rPr lang="it-IT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Definizione della </a:t>
            </a:r>
            <a:r>
              <a:rPr lang="it-IT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strategia</a:t>
            </a:r>
            <a:r>
              <a:rPr lang="it-IT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e degli </a:t>
            </a:r>
            <a:r>
              <a:rPr lang="it-IT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obiettivi</a:t>
            </a:r>
            <a:r>
              <a:rPr lang="it-IT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del percorso</a:t>
            </a:r>
            <a:endParaRPr lang="it-IT" sz="1400" dirty="0"/>
          </a:p>
        </p:txBody>
      </p:sp>
      <p:sp>
        <p:nvSpPr>
          <p:cNvPr id="22" name="Ovale 21">
            <a:extLst>
              <a:ext uri="{FF2B5EF4-FFF2-40B4-BE49-F238E27FC236}">
                <a16:creationId xmlns:a16="http://schemas.microsoft.com/office/drawing/2014/main" id="{4795570E-5260-A74F-334B-AEC453508B65}"/>
              </a:ext>
            </a:extLst>
          </p:cNvPr>
          <p:cNvSpPr/>
          <p:nvPr/>
        </p:nvSpPr>
        <p:spPr>
          <a:xfrm>
            <a:off x="4708794" y="1320108"/>
            <a:ext cx="1035586" cy="969484"/>
          </a:xfrm>
          <a:prstGeom prst="ellipse">
            <a:avLst/>
          </a:prstGeom>
          <a:noFill/>
          <a:ln>
            <a:solidFill>
              <a:srgbClr val="2E77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A07C982D-EA20-F6EF-BCDC-DE17CF12EF26}"/>
              </a:ext>
            </a:extLst>
          </p:cNvPr>
          <p:cNvSpPr txBox="1"/>
          <p:nvPr/>
        </p:nvSpPr>
        <p:spPr>
          <a:xfrm>
            <a:off x="6018883" y="1300731"/>
            <a:ext cx="1887558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5. </a:t>
            </a:r>
            <a:r>
              <a:rPr lang="it-IT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Definizione degli aspetti prioritari in termini di impatto: </a:t>
            </a:r>
            <a:r>
              <a:rPr lang="it-IT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analisi e matrice di materialità</a:t>
            </a:r>
            <a:endParaRPr lang="it-IT" sz="1400" b="1" dirty="0"/>
          </a:p>
        </p:txBody>
      </p:sp>
      <p:sp>
        <p:nvSpPr>
          <p:cNvPr id="30" name="Ovale 29">
            <a:extLst>
              <a:ext uri="{FF2B5EF4-FFF2-40B4-BE49-F238E27FC236}">
                <a16:creationId xmlns:a16="http://schemas.microsoft.com/office/drawing/2014/main" id="{5407B450-800B-377E-DCC6-89B1C71606F4}"/>
              </a:ext>
            </a:extLst>
          </p:cNvPr>
          <p:cNvSpPr/>
          <p:nvPr/>
        </p:nvSpPr>
        <p:spPr>
          <a:xfrm>
            <a:off x="504023" y="2574319"/>
            <a:ext cx="1035586" cy="969484"/>
          </a:xfrm>
          <a:prstGeom prst="ellipse">
            <a:avLst/>
          </a:prstGeom>
          <a:noFill/>
          <a:ln>
            <a:solidFill>
              <a:srgbClr val="2E77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2" name="Ovale 31">
            <a:extLst>
              <a:ext uri="{FF2B5EF4-FFF2-40B4-BE49-F238E27FC236}">
                <a16:creationId xmlns:a16="http://schemas.microsoft.com/office/drawing/2014/main" id="{1F944D39-2076-81A8-3A14-1930B0088636}"/>
              </a:ext>
            </a:extLst>
          </p:cNvPr>
          <p:cNvSpPr/>
          <p:nvPr/>
        </p:nvSpPr>
        <p:spPr>
          <a:xfrm>
            <a:off x="545335" y="3871599"/>
            <a:ext cx="1035586" cy="969484"/>
          </a:xfrm>
          <a:prstGeom prst="ellipse">
            <a:avLst/>
          </a:prstGeom>
          <a:noFill/>
          <a:ln>
            <a:solidFill>
              <a:srgbClr val="2E77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3" name="Ovale 32">
            <a:extLst>
              <a:ext uri="{FF2B5EF4-FFF2-40B4-BE49-F238E27FC236}">
                <a16:creationId xmlns:a16="http://schemas.microsoft.com/office/drawing/2014/main" id="{901F99BF-ED88-4B57-144F-6E262EB0AD8E}"/>
              </a:ext>
            </a:extLst>
          </p:cNvPr>
          <p:cNvSpPr/>
          <p:nvPr/>
        </p:nvSpPr>
        <p:spPr>
          <a:xfrm>
            <a:off x="545335" y="5109080"/>
            <a:ext cx="1035586" cy="969484"/>
          </a:xfrm>
          <a:prstGeom prst="ellipse">
            <a:avLst/>
          </a:prstGeom>
          <a:noFill/>
          <a:ln>
            <a:solidFill>
              <a:srgbClr val="2E77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4" name="Ovale 33">
            <a:extLst>
              <a:ext uri="{FF2B5EF4-FFF2-40B4-BE49-F238E27FC236}">
                <a16:creationId xmlns:a16="http://schemas.microsoft.com/office/drawing/2014/main" id="{788994ED-9B79-242B-4017-08652A1A0227}"/>
              </a:ext>
            </a:extLst>
          </p:cNvPr>
          <p:cNvSpPr/>
          <p:nvPr/>
        </p:nvSpPr>
        <p:spPr>
          <a:xfrm>
            <a:off x="4708794" y="2574151"/>
            <a:ext cx="1035586" cy="969484"/>
          </a:xfrm>
          <a:prstGeom prst="ellipse">
            <a:avLst/>
          </a:prstGeom>
          <a:noFill/>
          <a:ln>
            <a:solidFill>
              <a:srgbClr val="2E77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5" name="Ovale 34">
            <a:extLst>
              <a:ext uri="{FF2B5EF4-FFF2-40B4-BE49-F238E27FC236}">
                <a16:creationId xmlns:a16="http://schemas.microsoft.com/office/drawing/2014/main" id="{44D658BD-6508-02AB-31C6-DCC2EB160AB9}"/>
              </a:ext>
            </a:extLst>
          </p:cNvPr>
          <p:cNvSpPr/>
          <p:nvPr/>
        </p:nvSpPr>
        <p:spPr>
          <a:xfrm>
            <a:off x="4708794" y="3876065"/>
            <a:ext cx="1035586" cy="969484"/>
          </a:xfrm>
          <a:prstGeom prst="ellipse">
            <a:avLst/>
          </a:prstGeom>
          <a:noFill/>
          <a:ln>
            <a:solidFill>
              <a:srgbClr val="2E77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6" name="Ovale 35">
            <a:extLst>
              <a:ext uri="{FF2B5EF4-FFF2-40B4-BE49-F238E27FC236}">
                <a16:creationId xmlns:a16="http://schemas.microsoft.com/office/drawing/2014/main" id="{89FAA583-F617-ECA0-70CF-7F93857EF508}"/>
              </a:ext>
            </a:extLst>
          </p:cNvPr>
          <p:cNvSpPr/>
          <p:nvPr/>
        </p:nvSpPr>
        <p:spPr>
          <a:xfrm>
            <a:off x="4708794" y="5109080"/>
            <a:ext cx="1035586" cy="969484"/>
          </a:xfrm>
          <a:prstGeom prst="ellipse">
            <a:avLst/>
          </a:prstGeom>
          <a:noFill/>
          <a:ln>
            <a:solidFill>
              <a:srgbClr val="2E77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8" name="Ovale 37">
            <a:extLst>
              <a:ext uri="{FF2B5EF4-FFF2-40B4-BE49-F238E27FC236}">
                <a16:creationId xmlns:a16="http://schemas.microsoft.com/office/drawing/2014/main" id="{7ECE4F0D-877D-D593-6F8C-5E528FA00E3F}"/>
              </a:ext>
            </a:extLst>
          </p:cNvPr>
          <p:cNvSpPr/>
          <p:nvPr/>
        </p:nvSpPr>
        <p:spPr>
          <a:xfrm>
            <a:off x="8812577" y="1306374"/>
            <a:ext cx="1035586" cy="969484"/>
          </a:xfrm>
          <a:prstGeom prst="ellipse">
            <a:avLst/>
          </a:prstGeom>
          <a:noFill/>
          <a:ln>
            <a:solidFill>
              <a:srgbClr val="2E77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0" name="CasellaDiTesto 39">
            <a:extLst>
              <a:ext uri="{FF2B5EF4-FFF2-40B4-BE49-F238E27FC236}">
                <a16:creationId xmlns:a16="http://schemas.microsoft.com/office/drawing/2014/main" id="{8EEFAA02-7BE4-FDCD-76EF-3DA4C240231E}"/>
              </a:ext>
            </a:extLst>
          </p:cNvPr>
          <p:cNvSpPr txBox="1"/>
          <p:nvPr/>
        </p:nvSpPr>
        <p:spPr>
          <a:xfrm>
            <a:off x="10122667" y="1407882"/>
            <a:ext cx="185162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9. Redazione </a:t>
            </a:r>
            <a:r>
              <a:rPr lang="it-IT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del documento + eventuale </a:t>
            </a:r>
            <a:r>
              <a:rPr lang="it-IT" sz="1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assurance</a:t>
            </a:r>
            <a:endParaRPr lang="it-IT" sz="1400" dirty="0"/>
          </a:p>
        </p:txBody>
      </p:sp>
      <p:sp>
        <p:nvSpPr>
          <p:cNvPr id="41" name="Ovale 40">
            <a:extLst>
              <a:ext uri="{FF2B5EF4-FFF2-40B4-BE49-F238E27FC236}">
                <a16:creationId xmlns:a16="http://schemas.microsoft.com/office/drawing/2014/main" id="{E83EB8FB-6B3F-398C-0CD1-C82126E51954}"/>
              </a:ext>
            </a:extLst>
          </p:cNvPr>
          <p:cNvSpPr/>
          <p:nvPr/>
        </p:nvSpPr>
        <p:spPr>
          <a:xfrm>
            <a:off x="8812577" y="2560417"/>
            <a:ext cx="1035586" cy="969484"/>
          </a:xfrm>
          <a:prstGeom prst="ellipse">
            <a:avLst/>
          </a:prstGeom>
          <a:noFill/>
          <a:ln>
            <a:solidFill>
              <a:srgbClr val="2E77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4" name="CasellaDiTesto 43">
            <a:extLst>
              <a:ext uri="{FF2B5EF4-FFF2-40B4-BE49-F238E27FC236}">
                <a16:creationId xmlns:a16="http://schemas.microsoft.com/office/drawing/2014/main" id="{EE7A9EF8-09C8-D56A-1D46-09306DDD98B1}"/>
              </a:ext>
            </a:extLst>
          </p:cNvPr>
          <p:cNvSpPr txBox="1"/>
          <p:nvPr/>
        </p:nvSpPr>
        <p:spPr>
          <a:xfrm>
            <a:off x="1696599" y="2574151"/>
            <a:ext cx="2588962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it-IT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Creazione (se non esiste) </a:t>
            </a:r>
          </a:p>
          <a:p>
            <a:r>
              <a:rPr lang="it-IT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coordinamento del </a:t>
            </a:r>
            <a:r>
              <a:rPr lang="it-IT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team di lavoro </a:t>
            </a:r>
            <a:r>
              <a:rPr lang="it-IT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che si occuperà del bilancio </a:t>
            </a:r>
          </a:p>
          <a:p>
            <a:endParaRPr lang="it-IT" sz="1400" dirty="0"/>
          </a:p>
        </p:txBody>
      </p:sp>
      <p:pic>
        <p:nvPicPr>
          <p:cNvPr id="46" name="Elemento grafico 45" descr="Riunione contorno">
            <a:extLst>
              <a:ext uri="{FF2B5EF4-FFF2-40B4-BE49-F238E27FC236}">
                <a16:creationId xmlns:a16="http://schemas.microsoft.com/office/drawing/2014/main" id="{38AC6BF5-179F-DFCC-B86B-4D50E54D44E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64616" y="2529042"/>
            <a:ext cx="914400" cy="914400"/>
          </a:xfrm>
          <a:prstGeom prst="rect">
            <a:avLst/>
          </a:prstGeom>
        </p:spPr>
      </p:pic>
      <p:pic>
        <p:nvPicPr>
          <p:cNvPr id="48" name="Elemento grafico 47" descr="Ricerca cartelle contorno">
            <a:extLst>
              <a:ext uri="{FF2B5EF4-FFF2-40B4-BE49-F238E27FC236}">
                <a16:creationId xmlns:a16="http://schemas.microsoft.com/office/drawing/2014/main" id="{6414DF85-E91F-9879-691F-147DE6E7703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35766" y="3864403"/>
            <a:ext cx="914400" cy="914400"/>
          </a:xfrm>
          <a:prstGeom prst="rect">
            <a:avLst/>
          </a:prstGeom>
        </p:spPr>
      </p:pic>
      <p:sp>
        <p:nvSpPr>
          <p:cNvPr id="49" name="CasellaDiTesto 48">
            <a:extLst>
              <a:ext uri="{FF2B5EF4-FFF2-40B4-BE49-F238E27FC236}">
                <a16:creationId xmlns:a16="http://schemas.microsoft.com/office/drawing/2014/main" id="{15735E6C-7F87-98D6-9C51-52F3823C01A5}"/>
              </a:ext>
            </a:extLst>
          </p:cNvPr>
          <p:cNvSpPr txBox="1"/>
          <p:nvPr/>
        </p:nvSpPr>
        <p:spPr>
          <a:xfrm>
            <a:off x="1696599" y="3952271"/>
            <a:ext cx="258896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</a:t>
            </a:r>
            <a:r>
              <a:rPr lang="it-IT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Selezione del </a:t>
            </a:r>
            <a:r>
              <a:rPr lang="it-IT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modello di reporting e mappatura dei dati </a:t>
            </a:r>
            <a:r>
              <a:rPr lang="it-IT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che occorre tracciare e gestire</a:t>
            </a:r>
          </a:p>
          <a:p>
            <a:endParaRPr lang="it-IT" sz="140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it-IT" sz="1400" dirty="0"/>
          </a:p>
        </p:txBody>
      </p:sp>
      <p:sp>
        <p:nvSpPr>
          <p:cNvPr id="50" name="CasellaDiTesto 49">
            <a:extLst>
              <a:ext uri="{FF2B5EF4-FFF2-40B4-BE49-F238E27FC236}">
                <a16:creationId xmlns:a16="http://schemas.microsoft.com/office/drawing/2014/main" id="{DE130A13-7681-F8EC-1AA3-F59ED26B6AC8}"/>
              </a:ext>
            </a:extLst>
          </p:cNvPr>
          <p:cNvSpPr txBox="1"/>
          <p:nvPr/>
        </p:nvSpPr>
        <p:spPr>
          <a:xfrm>
            <a:off x="1696599" y="5326166"/>
            <a:ext cx="2588962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it-IT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it-IT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Mappatura degli stakeholder</a:t>
            </a:r>
          </a:p>
          <a:p>
            <a:endParaRPr lang="it-IT" sz="1400" dirty="0"/>
          </a:p>
        </p:txBody>
      </p:sp>
      <p:sp>
        <p:nvSpPr>
          <p:cNvPr id="51" name="object 7">
            <a:extLst>
              <a:ext uri="{FF2B5EF4-FFF2-40B4-BE49-F238E27FC236}">
                <a16:creationId xmlns:a16="http://schemas.microsoft.com/office/drawing/2014/main" id="{A115D6C9-38C7-899D-E034-5C3DED941BA4}"/>
              </a:ext>
            </a:extLst>
          </p:cNvPr>
          <p:cNvSpPr/>
          <p:nvPr/>
        </p:nvSpPr>
        <p:spPr>
          <a:xfrm rot="3651722" flipH="1">
            <a:off x="3222107" y="5177255"/>
            <a:ext cx="450916" cy="1669507"/>
          </a:xfrm>
          <a:custGeom>
            <a:avLst/>
            <a:gdLst/>
            <a:ahLst/>
            <a:cxnLst/>
            <a:rect l="l" t="t" r="r" b="b"/>
            <a:pathLst>
              <a:path w="656590" h="1553845">
                <a:moveTo>
                  <a:pt x="608710" y="1524000"/>
                </a:moveTo>
                <a:lnTo>
                  <a:pt x="603935" y="1535811"/>
                </a:lnTo>
                <a:lnTo>
                  <a:pt x="629754" y="1545589"/>
                </a:lnTo>
                <a:lnTo>
                  <a:pt x="651954" y="1553337"/>
                </a:lnTo>
                <a:lnTo>
                  <a:pt x="656120" y="1541271"/>
                </a:lnTo>
                <a:lnTo>
                  <a:pt x="633933" y="1533652"/>
                </a:lnTo>
                <a:lnTo>
                  <a:pt x="612076" y="1525396"/>
                </a:lnTo>
                <a:lnTo>
                  <a:pt x="608710" y="1524000"/>
                </a:lnTo>
                <a:close/>
              </a:path>
              <a:path w="656590" h="1553845">
                <a:moveTo>
                  <a:pt x="528383" y="1487043"/>
                </a:moveTo>
                <a:lnTo>
                  <a:pt x="522770" y="1498472"/>
                </a:lnTo>
                <a:lnTo>
                  <a:pt x="564311" y="1518920"/>
                </a:lnTo>
                <a:lnTo>
                  <a:pt x="568667" y="1520825"/>
                </a:lnTo>
                <a:lnTo>
                  <a:pt x="573811" y="1509268"/>
                </a:lnTo>
                <a:lnTo>
                  <a:pt x="569455" y="1507363"/>
                </a:lnTo>
                <a:lnTo>
                  <a:pt x="528383" y="1487043"/>
                </a:lnTo>
                <a:close/>
              </a:path>
              <a:path w="656590" h="1553845">
                <a:moveTo>
                  <a:pt x="452589" y="1441958"/>
                </a:moveTo>
                <a:lnTo>
                  <a:pt x="445795" y="1452752"/>
                </a:lnTo>
                <a:lnTo>
                  <a:pt x="481761" y="1475486"/>
                </a:lnTo>
                <a:lnTo>
                  <a:pt x="489229" y="1479677"/>
                </a:lnTo>
                <a:lnTo>
                  <a:pt x="495452" y="1468627"/>
                </a:lnTo>
                <a:lnTo>
                  <a:pt x="487984" y="1464437"/>
                </a:lnTo>
                <a:lnTo>
                  <a:pt x="452589" y="1441958"/>
                </a:lnTo>
                <a:close/>
              </a:path>
              <a:path w="656590" h="1553845">
                <a:moveTo>
                  <a:pt x="381647" y="1389633"/>
                </a:moveTo>
                <a:lnTo>
                  <a:pt x="373786" y="1399539"/>
                </a:lnTo>
                <a:lnTo>
                  <a:pt x="404622" y="1423796"/>
                </a:lnTo>
                <a:lnTo>
                  <a:pt x="414324" y="1430655"/>
                </a:lnTo>
                <a:lnTo>
                  <a:pt x="421665" y="1420368"/>
                </a:lnTo>
                <a:lnTo>
                  <a:pt x="411962" y="1413383"/>
                </a:lnTo>
                <a:lnTo>
                  <a:pt x="381647" y="1389633"/>
                </a:lnTo>
                <a:close/>
              </a:path>
              <a:path w="656590" h="1553845">
                <a:moveTo>
                  <a:pt x="316191" y="1330452"/>
                </a:moveTo>
                <a:lnTo>
                  <a:pt x="307352" y="1339595"/>
                </a:lnTo>
                <a:lnTo>
                  <a:pt x="333146" y="1364488"/>
                </a:lnTo>
                <a:lnTo>
                  <a:pt x="344614" y="1374520"/>
                </a:lnTo>
                <a:lnTo>
                  <a:pt x="352971" y="1364995"/>
                </a:lnTo>
                <a:lnTo>
                  <a:pt x="341503" y="1354963"/>
                </a:lnTo>
                <a:lnTo>
                  <a:pt x="316191" y="1330452"/>
                </a:lnTo>
                <a:close/>
              </a:path>
              <a:path w="656590" h="1553845">
                <a:moveTo>
                  <a:pt x="256552" y="1265427"/>
                </a:moveTo>
                <a:lnTo>
                  <a:pt x="246875" y="1273683"/>
                </a:lnTo>
                <a:lnTo>
                  <a:pt x="267741" y="1298194"/>
                </a:lnTo>
                <a:lnTo>
                  <a:pt x="280695" y="1311909"/>
                </a:lnTo>
                <a:lnTo>
                  <a:pt x="289941" y="1303274"/>
                </a:lnTo>
                <a:lnTo>
                  <a:pt x="276999" y="1289558"/>
                </a:lnTo>
                <a:lnTo>
                  <a:pt x="256552" y="1265427"/>
                </a:lnTo>
                <a:close/>
              </a:path>
              <a:path w="656590" h="1553845">
                <a:moveTo>
                  <a:pt x="203060" y="1195196"/>
                </a:moveTo>
                <a:lnTo>
                  <a:pt x="192671" y="1202436"/>
                </a:lnTo>
                <a:lnTo>
                  <a:pt x="208762" y="1225422"/>
                </a:lnTo>
                <a:lnTo>
                  <a:pt x="222872" y="1243711"/>
                </a:lnTo>
                <a:lnTo>
                  <a:pt x="232917" y="1235964"/>
                </a:lnTo>
                <a:lnTo>
                  <a:pt x="218820" y="1217676"/>
                </a:lnTo>
                <a:lnTo>
                  <a:pt x="203060" y="1195196"/>
                </a:lnTo>
                <a:close/>
              </a:path>
              <a:path w="656590" h="1553845">
                <a:moveTo>
                  <a:pt x="155994" y="1120520"/>
                </a:moveTo>
                <a:lnTo>
                  <a:pt x="144957" y="1126870"/>
                </a:lnTo>
                <a:lnTo>
                  <a:pt x="156425" y="1146937"/>
                </a:lnTo>
                <a:lnTo>
                  <a:pt x="171373" y="1170558"/>
                </a:lnTo>
                <a:lnTo>
                  <a:pt x="182105" y="1163701"/>
                </a:lnTo>
                <a:lnTo>
                  <a:pt x="167144" y="1140206"/>
                </a:lnTo>
                <a:lnTo>
                  <a:pt x="155994" y="1120520"/>
                </a:lnTo>
                <a:close/>
              </a:path>
              <a:path w="656590" h="1553845">
                <a:moveTo>
                  <a:pt x="115328" y="1042162"/>
                </a:moveTo>
                <a:lnTo>
                  <a:pt x="103784" y="1047495"/>
                </a:lnTo>
                <a:lnTo>
                  <a:pt x="111086" y="1063370"/>
                </a:lnTo>
                <a:lnTo>
                  <a:pt x="126479" y="1093215"/>
                </a:lnTo>
                <a:lnTo>
                  <a:pt x="137756" y="1087374"/>
                </a:lnTo>
                <a:lnTo>
                  <a:pt x="122377" y="1057528"/>
                </a:lnTo>
                <a:lnTo>
                  <a:pt x="115328" y="1042162"/>
                </a:lnTo>
                <a:close/>
              </a:path>
              <a:path w="656590" h="1553845">
                <a:moveTo>
                  <a:pt x="81267" y="960627"/>
                </a:moveTo>
                <a:lnTo>
                  <a:pt x="69291" y="964945"/>
                </a:lnTo>
                <a:lnTo>
                  <a:pt x="73037" y="975487"/>
                </a:lnTo>
                <a:lnTo>
                  <a:pt x="88112" y="1012444"/>
                </a:lnTo>
                <a:lnTo>
                  <a:pt x="99872" y="1007618"/>
                </a:lnTo>
                <a:lnTo>
                  <a:pt x="84797" y="970661"/>
                </a:lnTo>
                <a:lnTo>
                  <a:pt x="81267" y="960627"/>
                </a:lnTo>
                <a:close/>
              </a:path>
              <a:path w="656590" h="1553845">
                <a:moveTo>
                  <a:pt x="53975" y="876681"/>
                </a:moveTo>
                <a:lnTo>
                  <a:pt x="41694" y="879856"/>
                </a:lnTo>
                <a:lnTo>
                  <a:pt x="42646" y="883538"/>
                </a:lnTo>
                <a:lnTo>
                  <a:pt x="56476" y="928751"/>
                </a:lnTo>
                <a:lnTo>
                  <a:pt x="68618" y="925068"/>
                </a:lnTo>
                <a:lnTo>
                  <a:pt x="54800" y="879856"/>
                </a:lnTo>
                <a:lnTo>
                  <a:pt x="53975" y="876681"/>
                </a:lnTo>
                <a:close/>
              </a:path>
              <a:path w="656590" h="1553845">
                <a:moveTo>
                  <a:pt x="33439" y="790447"/>
                </a:moveTo>
                <a:lnTo>
                  <a:pt x="21031" y="793114"/>
                </a:lnTo>
                <a:lnTo>
                  <a:pt x="30289" y="836294"/>
                </a:lnTo>
                <a:lnTo>
                  <a:pt x="32042" y="843026"/>
                </a:lnTo>
                <a:lnTo>
                  <a:pt x="44335" y="839851"/>
                </a:lnTo>
                <a:lnTo>
                  <a:pt x="42583" y="833119"/>
                </a:lnTo>
                <a:lnTo>
                  <a:pt x="33439" y="790447"/>
                </a:lnTo>
                <a:close/>
              </a:path>
              <a:path w="656590" h="1553845">
                <a:moveTo>
                  <a:pt x="20078" y="703199"/>
                </a:moveTo>
                <a:lnTo>
                  <a:pt x="7480" y="704722"/>
                </a:lnTo>
                <a:lnTo>
                  <a:pt x="11887" y="740028"/>
                </a:lnTo>
                <a:lnTo>
                  <a:pt x="14465" y="755395"/>
                </a:lnTo>
                <a:lnTo>
                  <a:pt x="26987" y="753237"/>
                </a:lnTo>
                <a:lnTo>
                  <a:pt x="24409" y="737869"/>
                </a:lnTo>
                <a:lnTo>
                  <a:pt x="20078" y="703199"/>
                </a:lnTo>
                <a:close/>
              </a:path>
              <a:path w="656590" h="1553845">
                <a:moveTo>
                  <a:pt x="13474" y="615188"/>
                </a:moveTo>
                <a:lnTo>
                  <a:pt x="774" y="615569"/>
                </a:lnTo>
                <a:lnTo>
                  <a:pt x="1727" y="641350"/>
                </a:lnTo>
                <a:lnTo>
                  <a:pt x="3771" y="666622"/>
                </a:lnTo>
                <a:lnTo>
                  <a:pt x="16433" y="665607"/>
                </a:lnTo>
                <a:lnTo>
                  <a:pt x="14376" y="640333"/>
                </a:lnTo>
                <a:lnTo>
                  <a:pt x="13474" y="615188"/>
                </a:lnTo>
                <a:close/>
              </a:path>
              <a:path w="656590" h="1553845">
                <a:moveTo>
                  <a:pt x="1028" y="526161"/>
                </a:moveTo>
                <a:lnTo>
                  <a:pt x="278" y="541146"/>
                </a:lnTo>
                <a:lnTo>
                  <a:pt x="0" y="577214"/>
                </a:lnTo>
                <a:lnTo>
                  <a:pt x="12700" y="577341"/>
                </a:lnTo>
                <a:lnTo>
                  <a:pt x="12973" y="541019"/>
                </a:lnTo>
                <a:lnTo>
                  <a:pt x="13715" y="526795"/>
                </a:lnTo>
                <a:lnTo>
                  <a:pt x="1028" y="526161"/>
                </a:lnTo>
                <a:close/>
              </a:path>
              <a:path w="656590" h="1553845">
                <a:moveTo>
                  <a:pt x="8089" y="437133"/>
                </a:moveTo>
                <a:lnTo>
                  <a:pt x="7734" y="439674"/>
                </a:lnTo>
                <a:lnTo>
                  <a:pt x="4965" y="465074"/>
                </a:lnTo>
                <a:lnTo>
                  <a:pt x="3073" y="487933"/>
                </a:lnTo>
                <a:lnTo>
                  <a:pt x="15722" y="488950"/>
                </a:lnTo>
                <a:lnTo>
                  <a:pt x="17614" y="466216"/>
                </a:lnTo>
                <a:lnTo>
                  <a:pt x="20370" y="441070"/>
                </a:lnTo>
                <a:lnTo>
                  <a:pt x="20675" y="438784"/>
                </a:lnTo>
                <a:lnTo>
                  <a:pt x="8089" y="437133"/>
                </a:lnTo>
                <a:close/>
              </a:path>
              <a:path w="656590" h="1553845">
                <a:moveTo>
                  <a:pt x="22351" y="348995"/>
                </a:moveTo>
                <a:lnTo>
                  <a:pt x="19418" y="363600"/>
                </a:lnTo>
                <a:lnTo>
                  <a:pt x="14922" y="389000"/>
                </a:lnTo>
                <a:lnTo>
                  <a:pt x="13373" y="399288"/>
                </a:lnTo>
                <a:lnTo>
                  <a:pt x="25920" y="401065"/>
                </a:lnTo>
                <a:lnTo>
                  <a:pt x="27470" y="390906"/>
                </a:lnTo>
                <a:lnTo>
                  <a:pt x="31927" y="365759"/>
                </a:lnTo>
                <a:lnTo>
                  <a:pt x="34797" y="351408"/>
                </a:lnTo>
                <a:lnTo>
                  <a:pt x="22351" y="348995"/>
                </a:lnTo>
                <a:close/>
              </a:path>
              <a:path w="656590" h="1553845">
                <a:moveTo>
                  <a:pt x="43929" y="262127"/>
                </a:moveTo>
                <a:lnTo>
                  <a:pt x="36461" y="287400"/>
                </a:lnTo>
                <a:lnTo>
                  <a:pt x="30568" y="311403"/>
                </a:lnTo>
                <a:lnTo>
                  <a:pt x="42900" y="314451"/>
                </a:lnTo>
                <a:lnTo>
                  <a:pt x="48793" y="290449"/>
                </a:lnTo>
                <a:lnTo>
                  <a:pt x="56108" y="265811"/>
                </a:lnTo>
                <a:lnTo>
                  <a:pt x="43929" y="262127"/>
                </a:lnTo>
                <a:close/>
              </a:path>
              <a:path w="656590" h="1553845">
                <a:moveTo>
                  <a:pt x="72047" y="177419"/>
                </a:moveTo>
                <a:lnTo>
                  <a:pt x="59918" y="211074"/>
                </a:lnTo>
                <a:lnTo>
                  <a:pt x="55283" y="225678"/>
                </a:lnTo>
                <a:lnTo>
                  <a:pt x="67373" y="229488"/>
                </a:lnTo>
                <a:lnTo>
                  <a:pt x="72008" y="215011"/>
                </a:lnTo>
                <a:lnTo>
                  <a:pt x="83997" y="181737"/>
                </a:lnTo>
                <a:lnTo>
                  <a:pt x="72047" y="177419"/>
                </a:lnTo>
                <a:close/>
              </a:path>
              <a:path w="656590" h="1553845">
                <a:moveTo>
                  <a:pt x="107111" y="94995"/>
                </a:moveTo>
                <a:lnTo>
                  <a:pt x="104355" y="100583"/>
                </a:lnTo>
                <a:lnTo>
                  <a:pt x="88264" y="136906"/>
                </a:lnTo>
                <a:lnTo>
                  <a:pt x="86258" y="141858"/>
                </a:lnTo>
                <a:lnTo>
                  <a:pt x="98031" y="146557"/>
                </a:lnTo>
                <a:lnTo>
                  <a:pt x="100050" y="141605"/>
                </a:lnTo>
                <a:lnTo>
                  <a:pt x="115963" y="105790"/>
                </a:lnTo>
                <a:lnTo>
                  <a:pt x="118516" y="100583"/>
                </a:lnTo>
                <a:lnTo>
                  <a:pt x="107111" y="94995"/>
                </a:lnTo>
                <a:close/>
              </a:path>
              <a:path w="656590" h="1553845">
                <a:moveTo>
                  <a:pt x="165595" y="0"/>
                </a:moveTo>
                <a:lnTo>
                  <a:pt x="95072" y="47751"/>
                </a:lnTo>
                <a:lnTo>
                  <a:pt x="161505" y="85089"/>
                </a:lnTo>
                <a:lnTo>
                  <a:pt x="162384" y="66801"/>
                </a:lnTo>
                <a:lnTo>
                  <a:pt x="135369" y="66801"/>
                </a:lnTo>
                <a:lnTo>
                  <a:pt x="124282" y="60578"/>
                </a:lnTo>
                <a:lnTo>
                  <a:pt x="128968" y="52196"/>
                </a:lnTo>
                <a:lnTo>
                  <a:pt x="163086" y="52196"/>
                </a:lnTo>
                <a:lnTo>
                  <a:pt x="165595" y="0"/>
                </a:lnTo>
                <a:close/>
              </a:path>
              <a:path w="656590" h="1553845">
                <a:moveTo>
                  <a:pt x="128968" y="52196"/>
                </a:moveTo>
                <a:lnTo>
                  <a:pt x="124282" y="60578"/>
                </a:lnTo>
                <a:lnTo>
                  <a:pt x="135369" y="66801"/>
                </a:lnTo>
                <a:lnTo>
                  <a:pt x="140055" y="58419"/>
                </a:lnTo>
                <a:lnTo>
                  <a:pt x="128968" y="52196"/>
                </a:lnTo>
                <a:close/>
              </a:path>
              <a:path w="656590" h="1553845">
                <a:moveTo>
                  <a:pt x="163086" y="52196"/>
                </a:moveTo>
                <a:lnTo>
                  <a:pt x="128968" y="52196"/>
                </a:lnTo>
                <a:lnTo>
                  <a:pt x="140055" y="58419"/>
                </a:lnTo>
                <a:lnTo>
                  <a:pt x="135369" y="66801"/>
                </a:lnTo>
                <a:lnTo>
                  <a:pt x="162384" y="66801"/>
                </a:lnTo>
                <a:lnTo>
                  <a:pt x="163086" y="52196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2" name="object 7">
            <a:extLst>
              <a:ext uri="{FF2B5EF4-FFF2-40B4-BE49-F238E27FC236}">
                <a16:creationId xmlns:a16="http://schemas.microsoft.com/office/drawing/2014/main" id="{4C50EC48-7C13-6FB0-AAD9-2923F04C6EA7}"/>
              </a:ext>
            </a:extLst>
          </p:cNvPr>
          <p:cNvSpPr/>
          <p:nvPr/>
        </p:nvSpPr>
        <p:spPr>
          <a:xfrm rot="1603528" flipH="1">
            <a:off x="8587120" y="4365806"/>
            <a:ext cx="450916" cy="1669507"/>
          </a:xfrm>
          <a:custGeom>
            <a:avLst/>
            <a:gdLst/>
            <a:ahLst/>
            <a:cxnLst/>
            <a:rect l="l" t="t" r="r" b="b"/>
            <a:pathLst>
              <a:path w="656590" h="1553845">
                <a:moveTo>
                  <a:pt x="608710" y="1524000"/>
                </a:moveTo>
                <a:lnTo>
                  <a:pt x="603935" y="1535811"/>
                </a:lnTo>
                <a:lnTo>
                  <a:pt x="629754" y="1545589"/>
                </a:lnTo>
                <a:lnTo>
                  <a:pt x="651954" y="1553337"/>
                </a:lnTo>
                <a:lnTo>
                  <a:pt x="656120" y="1541271"/>
                </a:lnTo>
                <a:lnTo>
                  <a:pt x="633933" y="1533652"/>
                </a:lnTo>
                <a:lnTo>
                  <a:pt x="612076" y="1525396"/>
                </a:lnTo>
                <a:lnTo>
                  <a:pt x="608710" y="1524000"/>
                </a:lnTo>
                <a:close/>
              </a:path>
              <a:path w="656590" h="1553845">
                <a:moveTo>
                  <a:pt x="528383" y="1487043"/>
                </a:moveTo>
                <a:lnTo>
                  <a:pt x="522770" y="1498472"/>
                </a:lnTo>
                <a:lnTo>
                  <a:pt x="564311" y="1518920"/>
                </a:lnTo>
                <a:lnTo>
                  <a:pt x="568667" y="1520825"/>
                </a:lnTo>
                <a:lnTo>
                  <a:pt x="573811" y="1509268"/>
                </a:lnTo>
                <a:lnTo>
                  <a:pt x="569455" y="1507363"/>
                </a:lnTo>
                <a:lnTo>
                  <a:pt x="528383" y="1487043"/>
                </a:lnTo>
                <a:close/>
              </a:path>
              <a:path w="656590" h="1553845">
                <a:moveTo>
                  <a:pt x="452589" y="1441958"/>
                </a:moveTo>
                <a:lnTo>
                  <a:pt x="445795" y="1452752"/>
                </a:lnTo>
                <a:lnTo>
                  <a:pt x="481761" y="1475486"/>
                </a:lnTo>
                <a:lnTo>
                  <a:pt x="489229" y="1479677"/>
                </a:lnTo>
                <a:lnTo>
                  <a:pt x="495452" y="1468627"/>
                </a:lnTo>
                <a:lnTo>
                  <a:pt x="487984" y="1464437"/>
                </a:lnTo>
                <a:lnTo>
                  <a:pt x="452589" y="1441958"/>
                </a:lnTo>
                <a:close/>
              </a:path>
              <a:path w="656590" h="1553845">
                <a:moveTo>
                  <a:pt x="381647" y="1389633"/>
                </a:moveTo>
                <a:lnTo>
                  <a:pt x="373786" y="1399539"/>
                </a:lnTo>
                <a:lnTo>
                  <a:pt x="404622" y="1423796"/>
                </a:lnTo>
                <a:lnTo>
                  <a:pt x="414324" y="1430655"/>
                </a:lnTo>
                <a:lnTo>
                  <a:pt x="421665" y="1420368"/>
                </a:lnTo>
                <a:lnTo>
                  <a:pt x="411962" y="1413383"/>
                </a:lnTo>
                <a:lnTo>
                  <a:pt x="381647" y="1389633"/>
                </a:lnTo>
                <a:close/>
              </a:path>
              <a:path w="656590" h="1553845">
                <a:moveTo>
                  <a:pt x="316191" y="1330452"/>
                </a:moveTo>
                <a:lnTo>
                  <a:pt x="307352" y="1339595"/>
                </a:lnTo>
                <a:lnTo>
                  <a:pt x="333146" y="1364488"/>
                </a:lnTo>
                <a:lnTo>
                  <a:pt x="344614" y="1374520"/>
                </a:lnTo>
                <a:lnTo>
                  <a:pt x="352971" y="1364995"/>
                </a:lnTo>
                <a:lnTo>
                  <a:pt x="341503" y="1354963"/>
                </a:lnTo>
                <a:lnTo>
                  <a:pt x="316191" y="1330452"/>
                </a:lnTo>
                <a:close/>
              </a:path>
              <a:path w="656590" h="1553845">
                <a:moveTo>
                  <a:pt x="256552" y="1265427"/>
                </a:moveTo>
                <a:lnTo>
                  <a:pt x="246875" y="1273683"/>
                </a:lnTo>
                <a:lnTo>
                  <a:pt x="267741" y="1298194"/>
                </a:lnTo>
                <a:lnTo>
                  <a:pt x="280695" y="1311909"/>
                </a:lnTo>
                <a:lnTo>
                  <a:pt x="289941" y="1303274"/>
                </a:lnTo>
                <a:lnTo>
                  <a:pt x="276999" y="1289558"/>
                </a:lnTo>
                <a:lnTo>
                  <a:pt x="256552" y="1265427"/>
                </a:lnTo>
                <a:close/>
              </a:path>
              <a:path w="656590" h="1553845">
                <a:moveTo>
                  <a:pt x="203060" y="1195196"/>
                </a:moveTo>
                <a:lnTo>
                  <a:pt x="192671" y="1202436"/>
                </a:lnTo>
                <a:lnTo>
                  <a:pt x="208762" y="1225422"/>
                </a:lnTo>
                <a:lnTo>
                  <a:pt x="222872" y="1243711"/>
                </a:lnTo>
                <a:lnTo>
                  <a:pt x="232917" y="1235964"/>
                </a:lnTo>
                <a:lnTo>
                  <a:pt x="218820" y="1217676"/>
                </a:lnTo>
                <a:lnTo>
                  <a:pt x="203060" y="1195196"/>
                </a:lnTo>
                <a:close/>
              </a:path>
              <a:path w="656590" h="1553845">
                <a:moveTo>
                  <a:pt x="155994" y="1120520"/>
                </a:moveTo>
                <a:lnTo>
                  <a:pt x="144957" y="1126870"/>
                </a:lnTo>
                <a:lnTo>
                  <a:pt x="156425" y="1146937"/>
                </a:lnTo>
                <a:lnTo>
                  <a:pt x="171373" y="1170558"/>
                </a:lnTo>
                <a:lnTo>
                  <a:pt x="182105" y="1163701"/>
                </a:lnTo>
                <a:lnTo>
                  <a:pt x="167144" y="1140206"/>
                </a:lnTo>
                <a:lnTo>
                  <a:pt x="155994" y="1120520"/>
                </a:lnTo>
                <a:close/>
              </a:path>
              <a:path w="656590" h="1553845">
                <a:moveTo>
                  <a:pt x="115328" y="1042162"/>
                </a:moveTo>
                <a:lnTo>
                  <a:pt x="103784" y="1047495"/>
                </a:lnTo>
                <a:lnTo>
                  <a:pt x="111086" y="1063370"/>
                </a:lnTo>
                <a:lnTo>
                  <a:pt x="126479" y="1093215"/>
                </a:lnTo>
                <a:lnTo>
                  <a:pt x="137756" y="1087374"/>
                </a:lnTo>
                <a:lnTo>
                  <a:pt x="122377" y="1057528"/>
                </a:lnTo>
                <a:lnTo>
                  <a:pt x="115328" y="1042162"/>
                </a:lnTo>
                <a:close/>
              </a:path>
              <a:path w="656590" h="1553845">
                <a:moveTo>
                  <a:pt x="81267" y="960627"/>
                </a:moveTo>
                <a:lnTo>
                  <a:pt x="69291" y="964945"/>
                </a:lnTo>
                <a:lnTo>
                  <a:pt x="73037" y="975487"/>
                </a:lnTo>
                <a:lnTo>
                  <a:pt x="88112" y="1012444"/>
                </a:lnTo>
                <a:lnTo>
                  <a:pt x="99872" y="1007618"/>
                </a:lnTo>
                <a:lnTo>
                  <a:pt x="84797" y="970661"/>
                </a:lnTo>
                <a:lnTo>
                  <a:pt x="81267" y="960627"/>
                </a:lnTo>
                <a:close/>
              </a:path>
              <a:path w="656590" h="1553845">
                <a:moveTo>
                  <a:pt x="53975" y="876681"/>
                </a:moveTo>
                <a:lnTo>
                  <a:pt x="41694" y="879856"/>
                </a:lnTo>
                <a:lnTo>
                  <a:pt x="42646" y="883538"/>
                </a:lnTo>
                <a:lnTo>
                  <a:pt x="56476" y="928751"/>
                </a:lnTo>
                <a:lnTo>
                  <a:pt x="68618" y="925068"/>
                </a:lnTo>
                <a:lnTo>
                  <a:pt x="54800" y="879856"/>
                </a:lnTo>
                <a:lnTo>
                  <a:pt x="53975" y="876681"/>
                </a:lnTo>
                <a:close/>
              </a:path>
              <a:path w="656590" h="1553845">
                <a:moveTo>
                  <a:pt x="33439" y="790447"/>
                </a:moveTo>
                <a:lnTo>
                  <a:pt x="21031" y="793114"/>
                </a:lnTo>
                <a:lnTo>
                  <a:pt x="30289" y="836294"/>
                </a:lnTo>
                <a:lnTo>
                  <a:pt x="32042" y="843026"/>
                </a:lnTo>
                <a:lnTo>
                  <a:pt x="44335" y="839851"/>
                </a:lnTo>
                <a:lnTo>
                  <a:pt x="42583" y="833119"/>
                </a:lnTo>
                <a:lnTo>
                  <a:pt x="33439" y="790447"/>
                </a:lnTo>
                <a:close/>
              </a:path>
              <a:path w="656590" h="1553845">
                <a:moveTo>
                  <a:pt x="20078" y="703199"/>
                </a:moveTo>
                <a:lnTo>
                  <a:pt x="7480" y="704722"/>
                </a:lnTo>
                <a:lnTo>
                  <a:pt x="11887" y="740028"/>
                </a:lnTo>
                <a:lnTo>
                  <a:pt x="14465" y="755395"/>
                </a:lnTo>
                <a:lnTo>
                  <a:pt x="26987" y="753237"/>
                </a:lnTo>
                <a:lnTo>
                  <a:pt x="24409" y="737869"/>
                </a:lnTo>
                <a:lnTo>
                  <a:pt x="20078" y="703199"/>
                </a:lnTo>
                <a:close/>
              </a:path>
              <a:path w="656590" h="1553845">
                <a:moveTo>
                  <a:pt x="13474" y="615188"/>
                </a:moveTo>
                <a:lnTo>
                  <a:pt x="774" y="615569"/>
                </a:lnTo>
                <a:lnTo>
                  <a:pt x="1727" y="641350"/>
                </a:lnTo>
                <a:lnTo>
                  <a:pt x="3771" y="666622"/>
                </a:lnTo>
                <a:lnTo>
                  <a:pt x="16433" y="665607"/>
                </a:lnTo>
                <a:lnTo>
                  <a:pt x="14376" y="640333"/>
                </a:lnTo>
                <a:lnTo>
                  <a:pt x="13474" y="615188"/>
                </a:lnTo>
                <a:close/>
              </a:path>
              <a:path w="656590" h="1553845">
                <a:moveTo>
                  <a:pt x="1028" y="526161"/>
                </a:moveTo>
                <a:lnTo>
                  <a:pt x="278" y="541146"/>
                </a:lnTo>
                <a:lnTo>
                  <a:pt x="0" y="577214"/>
                </a:lnTo>
                <a:lnTo>
                  <a:pt x="12700" y="577341"/>
                </a:lnTo>
                <a:lnTo>
                  <a:pt x="12973" y="541019"/>
                </a:lnTo>
                <a:lnTo>
                  <a:pt x="13715" y="526795"/>
                </a:lnTo>
                <a:lnTo>
                  <a:pt x="1028" y="526161"/>
                </a:lnTo>
                <a:close/>
              </a:path>
              <a:path w="656590" h="1553845">
                <a:moveTo>
                  <a:pt x="8089" y="437133"/>
                </a:moveTo>
                <a:lnTo>
                  <a:pt x="7734" y="439674"/>
                </a:lnTo>
                <a:lnTo>
                  <a:pt x="4965" y="465074"/>
                </a:lnTo>
                <a:lnTo>
                  <a:pt x="3073" y="487933"/>
                </a:lnTo>
                <a:lnTo>
                  <a:pt x="15722" y="488950"/>
                </a:lnTo>
                <a:lnTo>
                  <a:pt x="17614" y="466216"/>
                </a:lnTo>
                <a:lnTo>
                  <a:pt x="20370" y="441070"/>
                </a:lnTo>
                <a:lnTo>
                  <a:pt x="20675" y="438784"/>
                </a:lnTo>
                <a:lnTo>
                  <a:pt x="8089" y="437133"/>
                </a:lnTo>
                <a:close/>
              </a:path>
              <a:path w="656590" h="1553845">
                <a:moveTo>
                  <a:pt x="22351" y="348995"/>
                </a:moveTo>
                <a:lnTo>
                  <a:pt x="19418" y="363600"/>
                </a:lnTo>
                <a:lnTo>
                  <a:pt x="14922" y="389000"/>
                </a:lnTo>
                <a:lnTo>
                  <a:pt x="13373" y="399288"/>
                </a:lnTo>
                <a:lnTo>
                  <a:pt x="25920" y="401065"/>
                </a:lnTo>
                <a:lnTo>
                  <a:pt x="27470" y="390906"/>
                </a:lnTo>
                <a:lnTo>
                  <a:pt x="31927" y="365759"/>
                </a:lnTo>
                <a:lnTo>
                  <a:pt x="34797" y="351408"/>
                </a:lnTo>
                <a:lnTo>
                  <a:pt x="22351" y="348995"/>
                </a:lnTo>
                <a:close/>
              </a:path>
              <a:path w="656590" h="1553845">
                <a:moveTo>
                  <a:pt x="43929" y="262127"/>
                </a:moveTo>
                <a:lnTo>
                  <a:pt x="36461" y="287400"/>
                </a:lnTo>
                <a:lnTo>
                  <a:pt x="30568" y="311403"/>
                </a:lnTo>
                <a:lnTo>
                  <a:pt x="42900" y="314451"/>
                </a:lnTo>
                <a:lnTo>
                  <a:pt x="48793" y="290449"/>
                </a:lnTo>
                <a:lnTo>
                  <a:pt x="56108" y="265811"/>
                </a:lnTo>
                <a:lnTo>
                  <a:pt x="43929" y="262127"/>
                </a:lnTo>
                <a:close/>
              </a:path>
              <a:path w="656590" h="1553845">
                <a:moveTo>
                  <a:pt x="72047" y="177419"/>
                </a:moveTo>
                <a:lnTo>
                  <a:pt x="59918" y="211074"/>
                </a:lnTo>
                <a:lnTo>
                  <a:pt x="55283" y="225678"/>
                </a:lnTo>
                <a:lnTo>
                  <a:pt x="67373" y="229488"/>
                </a:lnTo>
                <a:lnTo>
                  <a:pt x="72008" y="215011"/>
                </a:lnTo>
                <a:lnTo>
                  <a:pt x="83997" y="181737"/>
                </a:lnTo>
                <a:lnTo>
                  <a:pt x="72047" y="177419"/>
                </a:lnTo>
                <a:close/>
              </a:path>
              <a:path w="656590" h="1553845">
                <a:moveTo>
                  <a:pt x="107111" y="94995"/>
                </a:moveTo>
                <a:lnTo>
                  <a:pt x="104355" y="100583"/>
                </a:lnTo>
                <a:lnTo>
                  <a:pt x="88264" y="136906"/>
                </a:lnTo>
                <a:lnTo>
                  <a:pt x="86258" y="141858"/>
                </a:lnTo>
                <a:lnTo>
                  <a:pt x="98031" y="146557"/>
                </a:lnTo>
                <a:lnTo>
                  <a:pt x="100050" y="141605"/>
                </a:lnTo>
                <a:lnTo>
                  <a:pt x="115963" y="105790"/>
                </a:lnTo>
                <a:lnTo>
                  <a:pt x="118516" y="100583"/>
                </a:lnTo>
                <a:lnTo>
                  <a:pt x="107111" y="94995"/>
                </a:lnTo>
                <a:close/>
              </a:path>
              <a:path w="656590" h="1553845">
                <a:moveTo>
                  <a:pt x="165595" y="0"/>
                </a:moveTo>
                <a:lnTo>
                  <a:pt x="95072" y="47751"/>
                </a:lnTo>
                <a:lnTo>
                  <a:pt x="161505" y="85089"/>
                </a:lnTo>
                <a:lnTo>
                  <a:pt x="162384" y="66801"/>
                </a:lnTo>
                <a:lnTo>
                  <a:pt x="135369" y="66801"/>
                </a:lnTo>
                <a:lnTo>
                  <a:pt x="124282" y="60578"/>
                </a:lnTo>
                <a:lnTo>
                  <a:pt x="128968" y="52196"/>
                </a:lnTo>
                <a:lnTo>
                  <a:pt x="163086" y="52196"/>
                </a:lnTo>
                <a:lnTo>
                  <a:pt x="165595" y="0"/>
                </a:lnTo>
                <a:close/>
              </a:path>
              <a:path w="656590" h="1553845">
                <a:moveTo>
                  <a:pt x="128968" y="52196"/>
                </a:moveTo>
                <a:lnTo>
                  <a:pt x="124282" y="60578"/>
                </a:lnTo>
                <a:lnTo>
                  <a:pt x="135369" y="66801"/>
                </a:lnTo>
                <a:lnTo>
                  <a:pt x="140055" y="58419"/>
                </a:lnTo>
                <a:lnTo>
                  <a:pt x="128968" y="52196"/>
                </a:lnTo>
                <a:close/>
              </a:path>
              <a:path w="656590" h="1553845">
                <a:moveTo>
                  <a:pt x="163086" y="52196"/>
                </a:moveTo>
                <a:lnTo>
                  <a:pt x="128968" y="52196"/>
                </a:lnTo>
                <a:lnTo>
                  <a:pt x="140055" y="58419"/>
                </a:lnTo>
                <a:lnTo>
                  <a:pt x="135369" y="66801"/>
                </a:lnTo>
                <a:lnTo>
                  <a:pt x="162384" y="66801"/>
                </a:lnTo>
                <a:lnTo>
                  <a:pt x="163086" y="52196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3" name="CasellaDiTesto 52">
            <a:extLst>
              <a:ext uri="{FF2B5EF4-FFF2-40B4-BE49-F238E27FC236}">
                <a16:creationId xmlns:a16="http://schemas.microsoft.com/office/drawing/2014/main" id="{53DAAE4B-D88F-957D-D9CF-67BF50A85E76}"/>
              </a:ext>
            </a:extLst>
          </p:cNvPr>
          <p:cNvSpPr txBox="1"/>
          <p:nvPr/>
        </p:nvSpPr>
        <p:spPr>
          <a:xfrm>
            <a:off x="6018883" y="2723773"/>
            <a:ext cx="20408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6. Raccolta dati </a:t>
            </a:r>
            <a:r>
              <a:rPr lang="it-IT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analisi documentale</a:t>
            </a:r>
            <a:endParaRPr lang="it-IT" sz="1400" dirty="0"/>
          </a:p>
        </p:txBody>
      </p:sp>
      <p:sp>
        <p:nvSpPr>
          <p:cNvPr id="54" name="CasellaDiTesto 53">
            <a:extLst>
              <a:ext uri="{FF2B5EF4-FFF2-40B4-BE49-F238E27FC236}">
                <a16:creationId xmlns:a16="http://schemas.microsoft.com/office/drawing/2014/main" id="{48425F25-C86B-D626-F549-FE7816A6329F}"/>
              </a:ext>
            </a:extLst>
          </p:cNvPr>
          <p:cNvSpPr txBox="1"/>
          <p:nvPr/>
        </p:nvSpPr>
        <p:spPr>
          <a:xfrm>
            <a:off x="6018883" y="4059993"/>
            <a:ext cx="230868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7. Struttura </a:t>
            </a:r>
            <a:r>
              <a:rPr lang="it-IT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del documento</a:t>
            </a:r>
            <a:endParaRPr lang="it-IT" sz="1400" dirty="0"/>
          </a:p>
        </p:txBody>
      </p:sp>
      <p:sp>
        <p:nvSpPr>
          <p:cNvPr id="55" name="CasellaDiTesto 54">
            <a:extLst>
              <a:ext uri="{FF2B5EF4-FFF2-40B4-BE49-F238E27FC236}">
                <a16:creationId xmlns:a16="http://schemas.microsoft.com/office/drawing/2014/main" id="{4DF38B1B-3C2F-562B-D8DB-944C3255462B}"/>
              </a:ext>
            </a:extLst>
          </p:cNvPr>
          <p:cNvSpPr txBox="1"/>
          <p:nvPr/>
        </p:nvSpPr>
        <p:spPr>
          <a:xfrm>
            <a:off x="6018883" y="5200561"/>
            <a:ext cx="230868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8. </a:t>
            </a:r>
            <a:r>
              <a:rPr lang="it-IT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Scelta </a:t>
            </a:r>
            <a:r>
              <a:rPr lang="it-IT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storytelling</a:t>
            </a:r>
            <a:r>
              <a:rPr lang="it-IT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e </a:t>
            </a:r>
            <a:r>
              <a:rPr lang="it-IT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progetto grafico-visivo</a:t>
            </a:r>
            <a:endParaRPr lang="it-IT" sz="1400" b="1" dirty="0"/>
          </a:p>
        </p:txBody>
      </p:sp>
      <p:sp>
        <p:nvSpPr>
          <p:cNvPr id="56" name="CasellaDiTesto 55">
            <a:extLst>
              <a:ext uri="{FF2B5EF4-FFF2-40B4-BE49-F238E27FC236}">
                <a16:creationId xmlns:a16="http://schemas.microsoft.com/office/drawing/2014/main" id="{7117DAC4-4CBE-8155-3455-63F19B15CA9D}"/>
              </a:ext>
            </a:extLst>
          </p:cNvPr>
          <p:cNvSpPr txBox="1"/>
          <p:nvPr/>
        </p:nvSpPr>
        <p:spPr>
          <a:xfrm>
            <a:off x="10122667" y="2751116"/>
            <a:ext cx="185162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10. Comunicazione</a:t>
            </a:r>
            <a:endParaRPr lang="it-IT" sz="1400" dirty="0"/>
          </a:p>
        </p:txBody>
      </p:sp>
      <p:pic>
        <p:nvPicPr>
          <p:cNvPr id="58" name="Elemento grafico 57" descr="Compasso da disegno contorno">
            <a:extLst>
              <a:ext uri="{FF2B5EF4-FFF2-40B4-BE49-F238E27FC236}">
                <a16:creationId xmlns:a16="http://schemas.microsoft.com/office/drawing/2014/main" id="{70FCC6AC-26B2-D575-71F8-EC6DEB30112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05928" y="5131751"/>
            <a:ext cx="914400" cy="914400"/>
          </a:xfrm>
          <a:prstGeom prst="rect">
            <a:avLst/>
          </a:prstGeom>
        </p:spPr>
      </p:pic>
      <p:pic>
        <p:nvPicPr>
          <p:cNvPr id="60" name="Elemento grafico 59" descr="Ricerca contorno">
            <a:extLst>
              <a:ext uri="{FF2B5EF4-FFF2-40B4-BE49-F238E27FC236}">
                <a16:creationId xmlns:a16="http://schemas.microsoft.com/office/drawing/2014/main" id="{5E86EBC2-3BF2-E110-91D1-C425BB54E9F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4808864" y="1349338"/>
            <a:ext cx="797208" cy="797208"/>
          </a:xfrm>
          <a:prstGeom prst="rect">
            <a:avLst/>
          </a:prstGeom>
        </p:spPr>
      </p:pic>
      <p:pic>
        <p:nvPicPr>
          <p:cNvPr id="62" name="Elemento grafico 61" descr="Presentazione con grafico a torta contorno">
            <a:extLst>
              <a:ext uri="{FF2B5EF4-FFF2-40B4-BE49-F238E27FC236}">
                <a16:creationId xmlns:a16="http://schemas.microsoft.com/office/drawing/2014/main" id="{931752EE-D602-4778-BA30-186EF486EE5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4750268" y="2615501"/>
            <a:ext cx="914400" cy="914400"/>
          </a:xfrm>
          <a:prstGeom prst="rect">
            <a:avLst/>
          </a:prstGeom>
        </p:spPr>
      </p:pic>
      <p:pic>
        <p:nvPicPr>
          <p:cNvPr id="64" name="Elemento grafico 63" descr="Lavoro in remoto contorno">
            <a:extLst>
              <a:ext uri="{FF2B5EF4-FFF2-40B4-BE49-F238E27FC236}">
                <a16:creationId xmlns:a16="http://schemas.microsoft.com/office/drawing/2014/main" id="{3DEB1FBD-0BF0-9A4F-EB0B-3F8F5FA256A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4847322" y="3896389"/>
            <a:ext cx="914400" cy="914400"/>
          </a:xfrm>
          <a:prstGeom prst="rect">
            <a:avLst/>
          </a:prstGeom>
        </p:spPr>
      </p:pic>
      <p:pic>
        <p:nvPicPr>
          <p:cNvPr id="66" name="Elemento grafico 65" descr="Occhio contorno">
            <a:extLst>
              <a:ext uri="{FF2B5EF4-FFF2-40B4-BE49-F238E27FC236}">
                <a16:creationId xmlns:a16="http://schemas.microsoft.com/office/drawing/2014/main" id="{0C157E3D-1070-02D4-761C-92096AEF7E05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4769387" y="5150430"/>
            <a:ext cx="914400" cy="914400"/>
          </a:xfrm>
          <a:prstGeom prst="rect">
            <a:avLst/>
          </a:prstGeom>
        </p:spPr>
      </p:pic>
      <p:pic>
        <p:nvPicPr>
          <p:cNvPr id="68" name="Elemento grafico 67" descr="Firma contorno">
            <a:extLst>
              <a:ext uri="{FF2B5EF4-FFF2-40B4-BE49-F238E27FC236}">
                <a16:creationId xmlns:a16="http://schemas.microsoft.com/office/drawing/2014/main" id="{923472FA-6568-A091-D942-E75B1D638CFE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8971370" y="1389379"/>
            <a:ext cx="757167" cy="757167"/>
          </a:xfrm>
          <a:prstGeom prst="rect">
            <a:avLst/>
          </a:prstGeom>
        </p:spPr>
      </p:pic>
      <p:pic>
        <p:nvPicPr>
          <p:cNvPr id="70" name="Elemento grafico 69" descr="Racconto contorno">
            <a:extLst>
              <a:ext uri="{FF2B5EF4-FFF2-40B4-BE49-F238E27FC236}">
                <a16:creationId xmlns:a16="http://schemas.microsoft.com/office/drawing/2014/main" id="{FFCE93BB-5F40-F8D8-0BE4-F2E7267FC8BF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8971370" y="2699488"/>
            <a:ext cx="718810" cy="718810"/>
          </a:xfrm>
          <a:prstGeom prst="rect">
            <a:avLst/>
          </a:prstGeom>
        </p:spPr>
      </p:pic>
      <p:cxnSp>
        <p:nvCxnSpPr>
          <p:cNvPr id="72" name="Connettore diritto 71">
            <a:extLst>
              <a:ext uri="{FF2B5EF4-FFF2-40B4-BE49-F238E27FC236}">
                <a16:creationId xmlns:a16="http://schemas.microsoft.com/office/drawing/2014/main" id="{ABBBDCB3-331D-5E09-BFF9-23A7243D0A4F}"/>
              </a:ext>
            </a:extLst>
          </p:cNvPr>
          <p:cNvCxnSpPr>
            <a:cxnSpLocks/>
            <a:endCxn id="73" idx="0"/>
          </p:cNvCxnSpPr>
          <p:nvPr/>
        </p:nvCxnSpPr>
        <p:spPr>
          <a:xfrm flipH="1">
            <a:off x="10851412" y="3072701"/>
            <a:ext cx="141637" cy="49318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Rettangolo 72">
            <a:extLst>
              <a:ext uri="{FF2B5EF4-FFF2-40B4-BE49-F238E27FC236}">
                <a16:creationId xmlns:a16="http://schemas.microsoft.com/office/drawing/2014/main" id="{F5C5E6E1-71F0-BFCF-4E19-85CE74DC67B3}"/>
              </a:ext>
            </a:extLst>
          </p:cNvPr>
          <p:cNvSpPr/>
          <p:nvPr/>
        </p:nvSpPr>
        <p:spPr>
          <a:xfrm>
            <a:off x="9728537" y="3565884"/>
            <a:ext cx="2245750" cy="25503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4" name="CasellaDiTesto 73">
            <a:extLst>
              <a:ext uri="{FF2B5EF4-FFF2-40B4-BE49-F238E27FC236}">
                <a16:creationId xmlns:a16="http://schemas.microsoft.com/office/drawing/2014/main" id="{37988989-0C8F-6BF0-DD9A-DDDD7ACAF62F}"/>
              </a:ext>
            </a:extLst>
          </p:cNvPr>
          <p:cNvSpPr txBox="1"/>
          <p:nvPr/>
        </p:nvSpPr>
        <p:spPr>
          <a:xfrm>
            <a:off x="9759292" y="3654069"/>
            <a:ext cx="2121483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latin typeface="Arial" panose="020B0604020202020204" pitchFamily="34" charset="0"/>
                <a:cs typeface="Arial" panose="020B0604020202020204" pitchFamily="34" charset="0"/>
              </a:rPr>
              <a:t>Da non sottovalutare </a:t>
            </a:r>
            <a:r>
              <a:rPr lang="it-IT" sz="1400" dirty="0">
                <a:latin typeface="Arial" panose="020B0604020202020204" pitchFamily="34" charset="0"/>
                <a:cs typeface="Arial" panose="020B0604020202020204" pitchFamily="34" charset="0"/>
              </a:rPr>
              <a:t>e da intendere come </a:t>
            </a:r>
            <a:r>
              <a:rPr lang="it-IT" sz="1400" b="1" dirty="0">
                <a:latin typeface="Arial" panose="020B0604020202020204" pitchFamily="34" charset="0"/>
                <a:cs typeface="Arial" panose="020B0604020202020204" pitchFamily="34" charset="0"/>
              </a:rPr>
              <a:t>integrazione dello scambio informativo e progettuale tra business </a:t>
            </a:r>
            <a:r>
              <a:rPr lang="it-IT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unit</a:t>
            </a:r>
            <a:r>
              <a:rPr lang="it-IT" sz="1400" b="1" dirty="0">
                <a:latin typeface="Arial" panose="020B0604020202020204" pitchFamily="34" charset="0"/>
                <a:cs typeface="Arial" panose="020B0604020202020204" pitchFamily="34" charset="0"/>
              </a:rPr>
              <a:t>, stakeholder e partner </a:t>
            </a:r>
            <a:r>
              <a:rPr lang="it-IT" sz="1400" dirty="0">
                <a:latin typeface="Arial" panose="020B0604020202020204" pitchFamily="34" charset="0"/>
                <a:cs typeface="Arial" panose="020B0604020202020204" pitchFamily="34" charset="0"/>
              </a:rPr>
              <a:t>&gt;&gt; è questa capacità che moltiplica gli impatti e il valore del progetto di rendicontazione</a:t>
            </a:r>
          </a:p>
        </p:txBody>
      </p:sp>
    </p:spTree>
    <p:extLst>
      <p:ext uri="{BB962C8B-B14F-4D97-AF65-F5344CB8AC3E}">
        <p14:creationId xmlns:p14="http://schemas.microsoft.com/office/powerpoint/2010/main" val="13714649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egnaposto contenuto 5" descr="Immagine che contiene testo, schermata, diagramma, Carattere&#10;&#10;Descrizione generata automaticamente">
            <a:extLst>
              <a:ext uri="{FF2B5EF4-FFF2-40B4-BE49-F238E27FC236}">
                <a16:creationId xmlns:a16="http://schemas.microsoft.com/office/drawing/2014/main" id="{C22244F1-BF6A-BA7B-6B9D-69D3FF928D6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013"/>
          <a:stretch/>
        </p:blipFill>
        <p:spPr>
          <a:xfrm>
            <a:off x="957943" y="1264137"/>
            <a:ext cx="6763075" cy="506884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C45A672B-B033-6546-AE69-E17016534EEF}"/>
              </a:ext>
            </a:extLst>
          </p:cNvPr>
          <p:cNvSpPr txBox="1"/>
          <p:nvPr/>
        </p:nvSpPr>
        <p:spPr>
          <a:xfrm>
            <a:off x="8059056" y="1348671"/>
            <a:ext cx="3606799" cy="2031325"/>
          </a:xfrm>
          <a:prstGeom prst="rect">
            <a:avLst/>
          </a:prstGeom>
          <a:solidFill>
            <a:srgbClr val="2E7728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it-IT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Parole chiave</a:t>
            </a:r>
          </a:p>
          <a:p>
            <a:endParaRPr lang="it-IT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Integrazione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Collaborazione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Capacità previsionale</a:t>
            </a:r>
          </a:p>
          <a:p>
            <a:endParaRPr lang="it-IT" dirty="0"/>
          </a:p>
        </p:txBody>
      </p:sp>
      <p:sp>
        <p:nvSpPr>
          <p:cNvPr id="4" name="Titolo 1">
            <a:extLst>
              <a:ext uri="{FF2B5EF4-FFF2-40B4-BE49-F238E27FC236}">
                <a16:creationId xmlns:a16="http://schemas.microsoft.com/office/drawing/2014/main" id="{84A26F8E-B913-FB2D-2A4B-094C98E10714}"/>
              </a:ext>
            </a:extLst>
          </p:cNvPr>
          <p:cNvSpPr txBox="1">
            <a:spLocks/>
          </p:cNvSpPr>
          <p:nvPr/>
        </p:nvSpPr>
        <p:spPr>
          <a:xfrm>
            <a:off x="838200" y="355331"/>
            <a:ext cx="10515600" cy="730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it-IT" sz="2800" b="1" kern="1200" dirty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it-IT" dirty="0">
                <a:ea typeface="Roboto"/>
                <a:sym typeface="Roboto"/>
              </a:rPr>
              <a:t>Il salto di qualità</a:t>
            </a:r>
          </a:p>
        </p:txBody>
      </p:sp>
    </p:spTree>
    <p:extLst>
      <p:ext uri="{BB962C8B-B14F-4D97-AF65-F5344CB8AC3E}">
        <p14:creationId xmlns:p14="http://schemas.microsoft.com/office/powerpoint/2010/main" val="3606355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>
            <a:extLst>
              <a:ext uri="{FF2B5EF4-FFF2-40B4-BE49-F238E27FC236}">
                <a16:creationId xmlns:a16="http://schemas.microsoft.com/office/drawing/2014/main" id="{35950400-956D-3580-1278-135D86EDA824}"/>
              </a:ext>
            </a:extLst>
          </p:cNvPr>
          <p:cNvSpPr/>
          <p:nvPr/>
        </p:nvSpPr>
        <p:spPr>
          <a:xfrm>
            <a:off x="6270171" y="4680857"/>
            <a:ext cx="5921829" cy="14913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800" b="1" dirty="0">
                <a:solidFill>
                  <a:srgbClr val="2E77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DOMANDE FREQUENTI</a:t>
            </a:r>
          </a:p>
        </p:txBody>
      </p:sp>
    </p:spTree>
    <p:extLst>
      <p:ext uri="{BB962C8B-B14F-4D97-AF65-F5344CB8AC3E}">
        <p14:creationId xmlns:p14="http://schemas.microsoft.com/office/powerpoint/2010/main" val="40764439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>
            <a:extLst>
              <a:ext uri="{FF2B5EF4-FFF2-40B4-BE49-F238E27FC236}">
                <a16:creationId xmlns:a16="http://schemas.microsoft.com/office/drawing/2014/main" id="{B1A13D26-CDD3-199D-C7F6-0437E970DE2A}"/>
              </a:ext>
            </a:extLst>
          </p:cNvPr>
          <p:cNvSpPr txBox="1">
            <a:spLocks/>
          </p:cNvSpPr>
          <p:nvPr/>
        </p:nvSpPr>
        <p:spPr>
          <a:xfrm>
            <a:off x="838200" y="355331"/>
            <a:ext cx="10515600" cy="730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it-IT" sz="2800" b="1" kern="1200" dirty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it-IT" dirty="0">
                <a:solidFill>
                  <a:srgbClr val="0F6A36"/>
                </a:solidFill>
                <a:ea typeface="Roboto"/>
                <a:sym typeface="Roboto"/>
              </a:rPr>
              <a:t>Qual è il documento più adatto a noi?</a:t>
            </a:r>
          </a:p>
        </p:txBody>
      </p:sp>
      <p:grpSp>
        <p:nvGrpSpPr>
          <p:cNvPr id="2" name="Google Shape;614;p1">
            <a:extLst>
              <a:ext uri="{FF2B5EF4-FFF2-40B4-BE49-F238E27FC236}">
                <a16:creationId xmlns:a16="http://schemas.microsoft.com/office/drawing/2014/main" id="{709DD294-606B-5305-2A77-6B7C3115569A}"/>
              </a:ext>
            </a:extLst>
          </p:cNvPr>
          <p:cNvGrpSpPr/>
          <p:nvPr/>
        </p:nvGrpSpPr>
        <p:grpSpPr>
          <a:xfrm>
            <a:off x="499645" y="1553067"/>
            <a:ext cx="11192710" cy="4237584"/>
            <a:chOff x="374434" y="1380771"/>
            <a:chExt cx="8855906" cy="2967909"/>
          </a:xfrm>
        </p:grpSpPr>
        <p:sp>
          <p:nvSpPr>
            <p:cNvPr id="3" name="Google Shape;615;p1">
              <a:extLst>
                <a:ext uri="{FF2B5EF4-FFF2-40B4-BE49-F238E27FC236}">
                  <a16:creationId xmlns:a16="http://schemas.microsoft.com/office/drawing/2014/main" id="{BB5FCAEF-5A1D-6A74-133C-E684E5926DD2}"/>
                </a:ext>
              </a:extLst>
            </p:cNvPr>
            <p:cNvSpPr/>
            <p:nvPr/>
          </p:nvSpPr>
          <p:spPr>
            <a:xfrm>
              <a:off x="374434" y="1380771"/>
              <a:ext cx="2925660" cy="2967909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60925" rIns="121900" bIns="609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67" b="0" i="0" u="none" strike="noStrike" cap="none">
                <a:solidFill>
                  <a:srgbClr val="4A7DBA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67" b="0" i="0" u="none" strike="noStrike" cap="none">
                <a:solidFill>
                  <a:srgbClr val="4A7DBA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" name="Google Shape;616;p1">
              <a:extLst>
                <a:ext uri="{FF2B5EF4-FFF2-40B4-BE49-F238E27FC236}">
                  <a16:creationId xmlns:a16="http://schemas.microsoft.com/office/drawing/2014/main" id="{3F7B962A-DAFF-8A11-B57B-755BEAE8C6F7}"/>
                </a:ext>
              </a:extLst>
            </p:cNvPr>
            <p:cNvSpPr/>
            <p:nvPr/>
          </p:nvSpPr>
          <p:spPr>
            <a:xfrm>
              <a:off x="3339557" y="1380771"/>
              <a:ext cx="2925660" cy="2967909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60925" rIns="121900" bIns="609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67" b="0" i="0" u="none" strike="noStrike" cap="none">
                <a:solidFill>
                  <a:srgbClr val="4A7DBA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67" b="0" i="0" u="none" strike="noStrike" cap="none">
                <a:solidFill>
                  <a:srgbClr val="4A7DBA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" name="Google Shape;617;p1">
              <a:extLst>
                <a:ext uri="{FF2B5EF4-FFF2-40B4-BE49-F238E27FC236}">
                  <a16:creationId xmlns:a16="http://schemas.microsoft.com/office/drawing/2014/main" id="{35625963-CB12-6464-E2C0-BA97417F7286}"/>
                </a:ext>
              </a:extLst>
            </p:cNvPr>
            <p:cNvSpPr/>
            <p:nvPr/>
          </p:nvSpPr>
          <p:spPr>
            <a:xfrm>
              <a:off x="6304680" y="1380771"/>
              <a:ext cx="2925660" cy="2967909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60925" rIns="121900" bIns="609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67" b="0" i="0" u="none" strike="noStrike" cap="none">
                <a:solidFill>
                  <a:srgbClr val="4A7DBA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67" b="0" i="0" u="none" strike="noStrike" cap="none">
                <a:solidFill>
                  <a:srgbClr val="4A7DBA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0" name="Google Shape;620;p1">
            <a:extLst>
              <a:ext uri="{FF2B5EF4-FFF2-40B4-BE49-F238E27FC236}">
                <a16:creationId xmlns:a16="http://schemas.microsoft.com/office/drawing/2014/main" id="{736DF4F5-399D-DF3D-71A4-83A74607C722}"/>
              </a:ext>
            </a:extLst>
          </p:cNvPr>
          <p:cNvSpPr txBox="1"/>
          <p:nvPr/>
        </p:nvSpPr>
        <p:spPr>
          <a:xfrm>
            <a:off x="8051751" y="1848736"/>
            <a:ext cx="3583553" cy="40318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600" b="1" i="0" u="none" strike="noStrike" cap="none" dirty="0">
                <a:solidFill>
                  <a:srgbClr val="0680C3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  <a:sym typeface="Arial"/>
              </a:rPr>
              <a:t>REPORT VOLONTARIO</a:t>
            </a:r>
            <a:endParaRPr sz="1600" b="0" i="0" u="none" strike="noStrike" cap="none" dirty="0">
              <a:solidFill>
                <a:srgbClr val="0680C3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it-IT" sz="1600" b="0" i="0" u="none" strike="noStrike" cap="none" dirty="0">
              <a:solidFill>
                <a:srgbClr val="3F3F3F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 b="0" i="0" u="none" strike="noStrike" cap="none" dirty="0">
              <a:solidFill>
                <a:srgbClr val="3F3F3F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 b="0" i="0" u="none" strike="noStrike" cap="none" dirty="0">
              <a:solidFill>
                <a:srgbClr val="3F3F3F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600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  <a:sym typeface="Arial"/>
              </a:rPr>
              <a:t>L</a:t>
            </a:r>
            <a:r>
              <a:rPr lang="it-IT" sz="1600" b="0" i="0" u="none" strike="noStrike" cap="none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  <a:sym typeface="Arial"/>
              </a:rPr>
              <a:t>o strumento di carattere volontario che riassume e riporta in un documento gli obiettivi, le azioni e i risultati di carattere sociale e ambientale messi in pratica e ottenuti dall’organizzazione. È un primo livello di reporting più flessibile.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it-IT" sz="1600" dirty="0"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600" b="0" i="0" u="none" strike="noStrike" cap="none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  <a:sym typeface="Arial"/>
              </a:rPr>
              <a:t>Può essere certificato da ente terzo oppure no. </a:t>
            </a:r>
            <a:endParaRPr sz="1867" b="0" i="0" u="none" strike="noStrike" cap="none" dirty="0"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1" i="0" u="none" strike="noStrike" cap="none" dirty="0">
              <a:solidFill>
                <a:srgbClr val="3F3F3F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12" name="Google Shape;621;p1">
            <a:extLst>
              <a:ext uri="{FF2B5EF4-FFF2-40B4-BE49-F238E27FC236}">
                <a16:creationId xmlns:a16="http://schemas.microsoft.com/office/drawing/2014/main" id="{AF9449CB-E37C-27C4-B510-6C1B3F70E03D}"/>
              </a:ext>
            </a:extLst>
          </p:cNvPr>
          <p:cNvSpPr txBox="1"/>
          <p:nvPr/>
        </p:nvSpPr>
        <p:spPr>
          <a:xfrm>
            <a:off x="620387" y="1848736"/>
            <a:ext cx="3456168" cy="332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600" b="1" i="0" u="none" strike="noStrike" cap="none" dirty="0">
                <a:solidFill>
                  <a:srgbClr val="0680C3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  <a:sym typeface="Arial"/>
              </a:rPr>
              <a:t>DNF – DICHIARAZIONE NON FINANZIARIO (!normativa in evoluzione!)</a:t>
            </a:r>
            <a:endParaRPr sz="1867" b="0" i="0" u="none" strike="noStrike" cap="none" dirty="0">
              <a:solidFill>
                <a:srgbClr val="0680C3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 b="0" i="0" u="none" strike="noStrike" cap="none" dirty="0">
              <a:solidFill>
                <a:srgbClr val="3F3F3F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600" b="0" i="0" u="none" strike="noStrike" cap="none" dirty="0">
                <a:solidFill>
                  <a:srgbClr val="00000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  <a:sym typeface="Arial"/>
              </a:rPr>
              <a:t>La dichiarazione non finanziaria ‒ DNF è il documento che sono tenute a presentare e redigere tutte le realtà che ricadono sotto l’obbligo di rendicontazione, ossia gli enti di interesse pubblico individuati dal decreto legislativo 254/2016. Ma abbiamo visto che le cose stanno cambiando. </a:t>
            </a:r>
            <a:endParaRPr sz="1600" b="0" i="0" u="none" strike="noStrike" cap="none" dirty="0">
              <a:solidFill>
                <a:srgbClr val="000000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13" name="Google Shape;622;p1">
            <a:extLst>
              <a:ext uri="{FF2B5EF4-FFF2-40B4-BE49-F238E27FC236}">
                <a16:creationId xmlns:a16="http://schemas.microsoft.com/office/drawing/2014/main" id="{F849D210-F21D-B71B-8BC7-E36FA7C0CDEE}"/>
              </a:ext>
            </a:extLst>
          </p:cNvPr>
          <p:cNvSpPr txBox="1"/>
          <p:nvPr/>
        </p:nvSpPr>
        <p:spPr>
          <a:xfrm>
            <a:off x="4367916" y="1848736"/>
            <a:ext cx="3456168" cy="35701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600" b="1" i="0" u="none" strike="noStrike" cap="none" dirty="0">
                <a:solidFill>
                  <a:srgbClr val="1688C3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REPORT INTEGRATO</a:t>
            </a:r>
            <a:endParaRPr lang="it-IT" sz="1600" dirty="0">
              <a:solidFill>
                <a:srgbClr val="3F3F3F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it-IT" sz="1600" b="0" i="0" u="none" strike="noStrike" cap="none" dirty="0">
              <a:solidFill>
                <a:srgbClr val="3F3F3F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it-IT" sz="1600" dirty="0">
              <a:solidFill>
                <a:srgbClr val="3F3F3F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it-IT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Il report integrato è lo strumento più avanzato di rendicontazione e che la nuova Direttiva ha adottato come evoluzione. Integra i dati, le informazioni e le performance ESG nel processo di reporting finanziario, riunendo in un unico documento tutte le informazioni economico-finanziarie e di sostenibilità dell’organizzazione. </a:t>
            </a:r>
            <a:endParaRPr sz="1600" b="0" i="0" u="none" strike="noStrike" cap="none" dirty="0"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438452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>
            <a:extLst>
              <a:ext uri="{FF2B5EF4-FFF2-40B4-BE49-F238E27FC236}">
                <a16:creationId xmlns:a16="http://schemas.microsoft.com/office/drawing/2014/main" id="{B1A13D26-CDD3-199D-C7F6-0437E970DE2A}"/>
              </a:ext>
            </a:extLst>
          </p:cNvPr>
          <p:cNvSpPr txBox="1">
            <a:spLocks/>
          </p:cNvSpPr>
          <p:nvPr/>
        </p:nvSpPr>
        <p:spPr>
          <a:xfrm>
            <a:off x="838200" y="355331"/>
            <a:ext cx="10515600" cy="730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it-IT" sz="2800" b="1" kern="1200" dirty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it-IT" dirty="0">
                <a:solidFill>
                  <a:srgbClr val="0F6A36"/>
                </a:solidFill>
                <a:ea typeface="Roboto"/>
                <a:sym typeface="Roboto"/>
              </a:rPr>
              <a:t>Quale organizzazione mettere in campo?</a:t>
            </a:r>
          </a:p>
        </p:txBody>
      </p:sp>
      <p:grpSp>
        <p:nvGrpSpPr>
          <p:cNvPr id="17" name="Google Shape;614;p1">
            <a:extLst>
              <a:ext uri="{FF2B5EF4-FFF2-40B4-BE49-F238E27FC236}">
                <a16:creationId xmlns:a16="http://schemas.microsoft.com/office/drawing/2014/main" id="{15C54BFE-88F5-345F-DAF8-07484AC9E216}"/>
              </a:ext>
            </a:extLst>
          </p:cNvPr>
          <p:cNvGrpSpPr/>
          <p:nvPr/>
        </p:nvGrpSpPr>
        <p:grpSpPr>
          <a:xfrm>
            <a:off x="554422" y="1523337"/>
            <a:ext cx="11083155" cy="3811325"/>
            <a:chOff x="374434" y="1380771"/>
            <a:chExt cx="8855906" cy="2967909"/>
          </a:xfrm>
        </p:grpSpPr>
        <p:sp>
          <p:nvSpPr>
            <p:cNvPr id="18" name="Google Shape;615;p1">
              <a:extLst>
                <a:ext uri="{FF2B5EF4-FFF2-40B4-BE49-F238E27FC236}">
                  <a16:creationId xmlns:a16="http://schemas.microsoft.com/office/drawing/2014/main" id="{21AA95EF-5F86-533B-6834-74AFBF6CC075}"/>
                </a:ext>
              </a:extLst>
            </p:cNvPr>
            <p:cNvSpPr/>
            <p:nvPr/>
          </p:nvSpPr>
          <p:spPr>
            <a:xfrm>
              <a:off x="374434" y="1380771"/>
              <a:ext cx="2925660" cy="2967909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60925" rIns="121900" bIns="609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67" b="0" i="0" u="none" strike="noStrike" cap="none">
                <a:solidFill>
                  <a:srgbClr val="4A7DBA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67" b="0" i="0" u="none" strike="noStrike" cap="none">
                <a:solidFill>
                  <a:srgbClr val="4A7DBA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" name="Google Shape;616;p1">
              <a:extLst>
                <a:ext uri="{FF2B5EF4-FFF2-40B4-BE49-F238E27FC236}">
                  <a16:creationId xmlns:a16="http://schemas.microsoft.com/office/drawing/2014/main" id="{980E7B6A-458B-6D01-C229-FC9A89313C9E}"/>
                </a:ext>
              </a:extLst>
            </p:cNvPr>
            <p:cNvSpPr/>
            <p:nvPr/>
          </p:nvSpPr>
          <p:spPr>
            <a:xfrm>
              <a:off x="3339557" y="1380771"/>
              <a:ext cx="2925660" cy="2967909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60925" rIns="121900" bIns="609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67" b="0" i="0" u="none" strike="noStrike" cap="none">
                <a:solidFill>
                  <a:srgbClr val="4A7DBA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67" b="0" i="0" u="none" strike="noStrike" cap="none">
                <a:solidFill>
                  <a:srgbClr val="4A7DBA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" name="Google Shape;617;p1">
              <a:extLst>
                <a:ext uri="{FF2B5EF4-FFF2-40B4-BE49-F238E27FC236}">
                  <a16:creationId xmlns:a16="http://schemas.microsoft.com/office/drawing/2014/main" id="{17D373C6-70DB-9C73-18D5-46F2F1F0F85B}"/>
                </a:ext>
              </a:extLst>
            </p:cNvPr>
            <p:cNvSpPr/>
            <p:nvPr/>
          </p:nvSpPr>
          <p:spPr>
            <a:xfrm>
              <a:off x="6304680" y="1380771"/>
              <a:ext cx="2925660" cy="2967909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60925" rIns="121900" bIns="609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67" b="0" i="0" u="none" strike="noStrike" cap="none">
                <a:solidFill>
                  <a:srgbClr val="4A7DBA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67" b="0" i="0" u="none" strike="noStrike" cap="none">
                <a:solidFill>
                  <a:srgbClr val="4A7DBA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1" name="Google Shape;620;p1">
            <a:extLst>
              <a:ext uri="{FF2B5EF4-FFF2-40B4-BE49-F238E27FC236}">
                <a16:creationId xmlns:a16="http://schemas.microsoft.com/office/drawing/2014/main" id="{806E1382-B7EB-7538-0640-CFBDA889DC50}"/>
              </a:ext>
            </a:extLst>
          </p:cNvPr>
          <p:cNvSpPr txBox="1"/>
          <p:nvPr/>
        </p:nvSpPr>
        <p:spPr>
          <a:xfrm>
            <a:off x="780211" y="1685028"/>
            <a:ext cx="3548477" cy="35701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400" b="1" dirty="0">
                <a:solidFill>
                  <a:srgbClr val="0680C3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  <a:sym typeface="Arial"/>
              </a:rPr>
              <a:t>APPROCCIO</a:t>
            </a:r>
            <a:endParaRPr sz="1400" b="0" i="0" u="none" strike="noStrike" cap="none" dirty="0">
              <a:solidFill>
                <a:srgbClr val="0680C3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 dirty="0">
              <a:solidFill>
                <a:srgbClr val="3F3F3F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  <a:sym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b="0" i="0" u="none" strike="noStrike" cap="none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  <a:sym typeface="Wingdings" panose="05000000000000000000" pitchFamily="2" charset="2"/>
              </a:rPr>
              <a:t>Il commitment dal</a:t>
            </a:r>
            <a:r>
              <a:rPr lang="it-IT" sz="1400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  <a:sym typeface="Wingdings" panose="05000000000000000000" pitchFamily="2" charset="2"/>
              </a:rPr>
              <a:t>l’alto è sempre un input prezioso</a:t>
            </a:r>
            <a:endParaRPr lang="it-IT" sz="1400" b="0" i="0" u="none" strike="noStrike" cap="none" dirty="0"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  <a:sym typeface="Arial"/>
            </a:endParaRPr>
          </a:p>
          <a:p>
            <a:pPr marL="285750" marR="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1400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  <a:sym typeface="Arial"/>
              </a:rPr>
              <a:t>Utilizzare strumenti digitali che permettano una raccolta dati funzionale anche ad altre attività (ad esempio, rispondere a questionari ESG di banche e/o clienti)</a:t>
            </a:r>
          </a:p>
          <a:p>
            <a:pPr marL="285750" marR="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1400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  <a:sym typeface="Arial"/>
              </a:rPr>
              <a:t>Darsi un obiettivo temporale chiaro aiuta a calendarizzare meglio </a:t>
            </a:r>
            <a:r>
              <a:rPr lang="it-IT" sz="1400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  <a:sym typeface="Wingdings" panose="05000000000000000000" pitchFamily="2" charset="2"/>
              </a:rPr>
              <a:t> può sembrare una banalità ma aiuta a mantenere la barra anche nei momenti in cui le attività sono più intense.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1" i="0" u="none" strike="noStrike" cap="none" dirty="0">
              <a:solidFill>
                <a:srgbClr val="3F3F3F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22" name="Google Shape;621;p1">
            <a:extLst>
              <a:ext uri="{FF2B5EF4-FFF2-40B4-BE49-F238E27FC236}">
                <a16:creationId xmlns:a16="http://schemas.microsoft.com/office/drawing/2014/main" id="{11640BB1-11A7-5530-DFD0-7BF1953C2AD6}"/>
              </a:ext>
            </a:extLst>
          </p:cNvPr>
          <p:cNvSpPr txBox="1"/>
          <p:nvPr/>
        </p:nvSpPr>
        <p:spPr>
          <a:xfrm>
            <a:off x="7989450" y="1685027"/>
            <a:ext cx="3422339" cy="29238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400" b="1" i="0" u="none" strike="noStrike" cap="none" dirty="0">
                <a:solidFill>
                  <a:srgbClr val="0680C3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  <a:sym typeface="Arial"/>
              </a:rPr>
              <a:t>TEMPO</a:t>
            </a:r>
            <a:endParaRPr sz="1400" b="0" i="0" u="none" strike="noStrike" cap="none" dirty="0">
              <a:solidFill>
                <a:srgbClr val="0680C3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 dirty="0">
              <a:solidFill>
                <a:srgbClr val="3F3F3F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400" b="0" i="0" u="none" strike="noStrike" cap="none" dirty="0">
                <a:solidFill>
                  <a:srgbClr val="00000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  <a:sym typeface="Arial"/>
              </a:rPr>
              <a:t>Il processo completo, che comprende raccolta dati, analisi di materialità, redazione testi, validazione testi e dati interna (ed esterna se con </a:t>
            </a:r>
            <a:r>
              <a:rPr lang="it-IT" sz="1400" b="0" i="0" u="none" strike="noStrike" cap="none" dirty="0" err="1">
                <a:solidFill>
                  <a:srgbClr val="00000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  <a:sym typeface="Arial"/>
              </a:rPr>
              <a:t>assurance</a:t>
            </a:r>
            <a:r>
              <a:rPr lang="it-IT" sz="1400" b="0" i="0" u="none" strike="noStrike" cap="none" dirty="0">
                <a:solidFill>
                  <a:srgbClr val="00000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  <a:sym typeface="Arial"/>
              </a:rPr>
              <a:t>), impaginazione ha una durata variabile in base a diversi fattori: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rgbClr val="00000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  <a:sym typeface="Arial"/>
              </a:rPr>
              <a:t>Organizzazione interna 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1400" b="0" i="0" u="none" strike="noStrike" cap="none" dirty="0">
                <a:solidFill>
                  <a:srgbClr val="00000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  <a:sym typeface="Arial"/>
              </a:rPr>
              <a:t>Numero di persone coinvolte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rgbClr val="00000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  <a:sym typeface="Arial"/>
              </a:rPr>
              <a:t>Presenza di referenti 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rgbClr val="00000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  <a:sym typeface="Arial"/>
              </a:rPr>
              <a:t>Esigenze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rgbClr val="00000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  <a:sym typeface="Arial"/>
              </a:rPr>
              <a:t>Varie ed eventuali</a:t>
            </a:r>
          </a:p>
        </p:txBody>
      </p:sp>
      <p:sp>
        <p:nvSpPr>
          <p:cNvPr id="23" name="Google Shape;622;p1">
            <a:extLst>
              <a:ext uri="{FF2B5EF4-FFF2-40B4-BE49-F238E27FC236}">
                <a16:creationId xmlns:a16="http://schemas.microsoft.com/office/drawing/2014/main" id="{6E33627E-B3CF-4927-EF06-D3CC1B54F1B4}"/>
              </a:ext>
            </a:extLst>
          </p:cNvPr>
          <p:cNvSpPr txBox="1"/>
          <p:nvPr/>
        </p:nvSpPr>
        <p:spPr>
          <a:xfrm>
            <a:off x="4265269" y="1685028"/>
            <a:ext cx="3435848" cy="29238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400" b="1" dirty="0">
                <a:solidFill>
                  <a:srgbClr val="1688C3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PERSONE COINVOLTE</a:t>
            </a:r>
            <a:endParaRPr lang="it-IT" sz="1400" dirty="0">
              <a:solidFill>
                <a:srgbClr val="3F3F3F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it-IT" sz="1400" b="0" i="0" u="none" strike="noStrike" cap="none" dirty="0">
              <a:solidFill>
                <a:srgbClr val="3F3F3F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400" b="0" i="0" u="none" strike="noStrike" cap="none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  <a:sym typeface="Arial"/>
              </a:rPr>
              <a:t>Quante e quali persone l’azienda deve m</a:t>
            </a:r>
            <a:r>
              <a:rPr lang="it-IT" sz="1400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  <a:sym typeface="Arial"/>
              </a:rPr>
              <a:t>ettere a disposizione?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400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  <a:sym typeface="Arial"/>
              </a:rPr>
              <a:t>Il nostro approccio è: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1400" b="0" i="0" u="none" strike="noStrike" cap="none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  <a:sym typeface="Arial"/>
              </a:rPr>
              <a:t>Creare un </a:t>
            </a:r>
            <a:r>
              <a:rPr lang="it-IT" sz="1400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  <a:sym typeface="Arial"/>
              </a:rPr>
              <a:t>gruppo di lavoro ristretto composto da referenti di area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1400" b="0" i="0" u="none" strike="noStrike" cap="none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  <a:sym typeface="Arial"/>
              </a:rPr>
              <a:t>Evitare il referente unico, soprattutto nelle aziende più complesse per evitare </a:t>
            </a:r>
            <a:r>
              <a:rPr lang="it-IT" sz="1400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  <a:sym typeface="Arial"/>
              </a:rPr>
              <a:t>l’effetto imbuto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1400" b="0" i="0" u="none" strike="noStrike" cap="none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  <a:sym typeface="Arial"/>
              </a:rPr>
              <a:t>Le aree </a:t>
            </a:r>
            <a:r>
              <a:rPr lang="it-IT" sz="1400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  <a:sym typeface="Arial"/>
              </a:rPr>
              <a:t>coinvolte sono HR, Finance, HSE, e poi, a seconda della tipologia di azienda, altre più tipiche</a:t>
            </a:r>
            <a:endParaRPr sz="1400" b="0" i="0" u="none" strike="noStrike" cap="none" dirty="0"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283603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>
            <a:extLst>
              <a:ext uri="{FF2B5EF4-FFF2-40B4-BE49-F238E27FC236}">
                <a16:creationId xmlns:a16="http://schemas.microsoft.com/office/drawing/2014/main" id="{B1A13D26-CDD3-199D-C7F6-0437E970DE2A}"/>
              </a:ext>
            </a:extLst>
          </p:cNvPr>
          <p:cNvSpPr txBox="1">
            <a:spLocks/>
          </p:cNvSpPr>
          <p:nvPr/>
        </p:nvSpPr>
        <p:spPr>
          <a:xfrm>
            <a:off x="838200" y="355331"/>
            <a:ext cx="10515600" cy="730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it-IT" sz="2800" b="1" kern="1200" dirty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it-IT" dirty="0">
                <a:solidFill>
                  <a:srgbClr val="0F6A36"/>
                </a:solidFill>
                <a:ea typeface="Roboto"/>
                <a:sym typeface="Roboto"/>
              </a:rPr>
              <a:t>A cosa serve la doppia materialità?</a:t>
            </a:r>
          </a:p>
        </p:txBody>
      </p:sp>
      <p:pic>
        <p:nvPicPr>
          <p:cNvPr id="2" name="Picture 622" descr="Grande gruppo di paracadutisti a mezz'aria">
            <a:extLst>
              <a:ext uri="{FF2B5EF4-FFF2-40B4-BE49-F238E27FC236}">
                <a16:creationId xmlns:a16="http://schemas.microsoft.com/office/drawing/2014/main" id="{66435162-790D-F002-D34D-ED085AAD92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954" r="15786"/>
          <a:stretch/>
        </p:blipFill>
        <p:spPr>
          <a:xfrm>
            <a:off x="1553380" y="1470707"/>
            <a:ext cx="4693185" cy="464013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3" name="Google Shape;621;p1">
            <a:extLst>
              <a:ext uri="{FF2B5EF4-FFF2-40B4-BE49-F238E27FC236}">
                <a16:creationId xmlns:a16="http://schemas.microsoft.com/office/drawing/2014/main" id="{3EA8790D-698F-97FD-BCFB-4FDBBB4837EE}"/>
              </a:ext>
            </a:extLst>
          </p:cNvPr>
          <p:cNvSpPr txBox="1"/>
          <p:nvPr/>
        </p:nvSpPr>
        <p:spPr>
          <a:xfrm>
            <a:off x="6429923" y="1470707"/>
            <a:ext cx="4604387" cy="4743287"/>
          </a:xfrm>
          <a:prstGeom prst="rect">
            <a:avLst/>
          </a:prstGeom>
        </p:spPr>
        <p:txBody>
          <a:bodyPr spcFirstLastPara="1" vert="horz" lIns="91440" tIns="45720" rIns="91440" bIns="45720" rtlCol="0" anchorCtr="0">
            <a:normAutofit/>
          </a:bodyPr>
          <a:lstStyle/>
          <a:p>
            <a:pPr marR="0" lvl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La doppia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materialità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include </a:t>
            </a:r>
            <a:r>
              <a:rPr lang="en-US" sz="200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nell’analisi</a:t>
            </a:r>
            <a:r>
              <a:rPr lang="en-US" sz="20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del report non solo </a:t>
            </a:r>
            <a:r>
              <a:rPr lang="en-US" sz="200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0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temi</a:t>
            </a:r>
            <a:r>
              <a:rPr lang="en-US" sz="20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rilevanti</a:t>
            </a:r>
            <a:r>
              <a:rPr lang="en-US" sz="20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perché</a:t>
            </a:r>
            <a:r>
              <a:rPr lang="en-US" sz="20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hanno</a:t>
            </a:r>
            <a:r>
              <a:rPr lang="en-US" sz="20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un </a:t>
            </a:r>
            <a:r>
              <a:rPr lang="en-US" sz="2000" b="1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effetto</a:t>
            </a:r>
            <a:r>
              <a:rPr lang="en-US" sz="20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inside-out </a:t>
            </a:r>
            <a:r>
              <a:rPr lang="en-US" sz="20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00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quindi</a:t>
            </a:r>
            <a:r>
              <a:rPr lang="en-US" sz="20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dall’organizzazione</a:t>
            </a:r>
            <a:r>
              <a:rPr lang="en-US" sz="20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verso il </a:t>
            </a:r>
            <a:r>
              <a:rPr lang="en-US" sz="200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contesto</a:t>
            </a:r>
            <a:r>
              <a:rPr lang="en-US" sz="20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cui </a:t>
            </a:r>
            <a:r>
              <a:rPr lang="en-US" sz="200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agisce</a:t>
            </a:r>
            <a:r>
              <a:rPr lang="en-US" sz="20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ma </a:t>
            </a:r>
            <a:r>
              <a:rPr lang="en-US" sz="200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anche</a:t>
            </a:r>
            <a:r>
              <a:rPr lang="en-US" sz="20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outside-in</a:t>
            </a:r>
            <a:r>
              <a:rPr lang="en-US" sz="20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considerando</a:t>
            </a:r>
            <a:r>
              <a:rPr lang="en-US" sz="20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perciò</a:t>
            </a:r>
            <a:r>
              <a:rPr lang="en-US" sz="20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tutti </a:t>
            </a:r>
            <a:r>
              <a:rPr lang="en-US" sz="200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0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temi</a:t>
            </a:r>
            <a:r>
              <a:rPr lang="en-US" sz="20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che</a:t>
            </a:r>
            <a:r>
              <a:rPr lang="en-US" sz="20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possono</a:t>
            </a:r>
            <a:r>
              <a:rPr lang="en-US" sz="20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influire</a:t>
            </a:r>
            <a:r>
              <a:rPr lang="en-US" sz="20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sull’attività</a:t>
            </a:r>
            <a:r>
              <a:rPr lang="en-US" sz="20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sz="200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un’organizzazione</a:t>
            </a:r>
            <a:r>
              <a:rPr lang="en-US" sz="20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R="0" lvl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  <a:sym typeface="Arial"/>
            </a:endParaRPr>
          </a:p>
          <a:p>
            <a:pPr marR="0" lvl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È un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tema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che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 le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imprese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già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affrontano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 con la risk analysis.</a:t>
            </a:r>
          </a:p>
        </p:txBody>
      </p:sp>
    </p:spTree>
    <p:extLst>
      <p:ext uri="{BB962C8B-B14F-4D97-AF65-F5344CB8AC3E}">
        <p14:creationId xmlns:p14="http://schemas.microsoft.com/office/powerpoint/2010/main" val="34053960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>
            <a:extLst>
              <a:ext uri="{FF2B5EF4-FFF2-40B4-BE49-F238E27FC236}">
                <a16:creationId xmlns:a16="http://schemas.microsoft.com/office/drawing/2014/main" id="{B1A13D26-CDD3-199D-C7F6-0437E970DE2A}"/>
              </a:ext>
            </a:extLst>
          </p:cNvPr>
          <p:cNvSpPr txBox="1">
            <a:spLocks/>
          </p:cNvSpPr>
          <p:nvPr/>
        </p:nvSpPr>
        <p:spPr>
          <a:xfrm>
            <a:off x="8589522" y="875841"/>
            <a:ext cx="3418863" cy="12253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it-IT" sz="2800" b="1" kern="1200" dirty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it-IT" dirty="0">
                <a:solidFill>
                  <a:schemeClr val="tx1"/>
                </a:solidFill>
                <a:ea typeface="Roboto"/>
                <a:sym typeface="Roboto"/>
              </a:rPr>
              <a:t>Esempio 1</a:t>
            </a:r>
          </a:p>
          <a:p>
            <a:endParaRPr lang="it-IT" dirty="0">
              <a:solidFill>
                <a:srgbClr val="0F6A36"/>
              </a:solidFill>
              <a:ea typeface="Roboto"/>
              <a:sym typeface="Roboto"/>
            </a:endParaRPr>
          </a:p>
          <a:p>
            <a:r>
              <a:rPr lang="it-IT" dirty="0">
                <a:solidFill>
                  <a:schemeClr val="bg1"/>
                </a:solidFill>
                <a:ea typeface="Roboto"/>
                <a:sym typeface="Roboto"/>
              </a:rPr>
              <a:t>Bilancio di sostenibilità 2022</a:t>
            </a:r>
          </a:p>
          <a:p>
            <a:r>
              <a:rPr lang="it-IT" dirty="0">
                <a:solidFill>
                  <a:schemeClr val="bg1"/>
                </a:solidFill>
                <a:ea typeface="Roboto"/>
                <a:sym typeface="Roboto"/>
              </a:rPr>
              <a:t>Gruppo Acea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20C44D49-3EEB-176F-660C-7A2B7515CF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0219" y="0"/>
            <a:ext cx="7709303" cy="67456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Elemento grafico 6">
            <a:extLst>
              <a:ext uri="{FF2B5EF4-FFF2-40B4-BE49-F238E27FC236}">
                <a16:creationId xmlns:a16="http://schemas.microsoft.com/office/drawing/2014/main" id="{72D69695-0E44-FDB6-FAD6-FC676553E9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47206" y="5558197"/>
            <a:ext cx="2534225" cy="568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6893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>
            <a:extLst>
              <a:ext uri="{FF2B5EF4-FFF2-40B4-BE49-F238E27FC236}">
                <a16:creationId xmlns:a16="http://schemas.microsoft.com/office/drawing/2014/main" id="{B1A13D26-CDD3-199D-C7F6-0437E970DE2A}"/>
              </a:ext>
            </a:extLst>
          </p:cNvPr>
          <p:cNvSpPr txBox="1">
            <a:spLocks/>
          </p:cNvSpPr>
          <p:nvPr/>
        </p:nvSpPr>
        <p:spPr>
          <a:xfrm>
            <a:off x="9212094" y="1057620"/>
            <a:ext cx="2708155" cy="10532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it-IT" sz="2800" b="1" kern="1200" dirty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it-IT" dirty="0">
                <a:solidFill>
                  <a:schemeClr val="bg1"/>
                </a:solidFill>
                <a:ea typeface="Roboto"/>
                <a:sym typeface="Roboto"/>
              </a:rPr>
              <a:t>Esempio 2</a:t>
            </a:r>
          </a:p>
          <a:p>
            <a:endParaRPr lang="it-IT" dirty="0">
              <a:solidFill>
                <a:srgbClr val="0F6A36"/>
              </a:solidFill>
              <a:ea typeface="Roboto"/>
              <a:sym typeface="Roboto"/>
            </a:endParaRPr>
          </a:p>
          <a:p>
            <a:r>
              <a:rPr lang="it-IT" dirty="0">
                <a:solidFill>
                  <a:schemeClr val="bg1"/>
                </a:solidFill>
                <a:ea typeface="Roboto"/>
                <a:sym typeface="Roboto"/>
              </a:rPr>
              <a:t>Bilancio di sostenibilità 2022</a:t>
            </a:r>
          </a:p>
          <a:p>
            <a:r>
              <a:rPr lang="it-IT" dirty="0">
                <a:solidFill>
                  <a:schemeClr val="bg1"/>
                </a:solidFill>
                <a:ea typeface="Roboto"/>
                <a:sym typeface="Roboto"/>
              </a:rPr>
              <a:t>Gruppo TIM</a:t>
            </a:r>
          </a:p>
        </p:txBody>
      </p:sp>
      <p:pic>
        <p:nvPicPr>
          <p:cNvPr id="2" name="Immagine 1" descr="Immagine che contiene testo, schermata, numero, software&#10;&#10;Descrizione generata automaticamente">
            <a:extLst>
              <a:ext uri="{FF2B5EF4-FFF2-40B4-BE49-F238E27FC236}">
                <a16:creationId xmlns:a16="http://schemas.microsoft.com/office/drawing/2014/main" id="{1AD0FED9-5DF4-8A1F-F5C7-4D7DA8C01E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50" y="1057619"/>
            <a:ext cx="8394268" cy="474276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Elemento grafico 5">
            <a:extLst>
              <a:ext uri="{FF2B5EF4-FFF2-40B4-BE49-F238E27FC236}">
                <a16:creationId xmlns:a16="http://schemas.microsoft.com/office/drawing/2014/main" id="{D37A6F52-A203-EDF0-7B95-1DD0AC0D4B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915742" y="5208361"/>
            <a:ext cx="1839842" cy="50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3959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>
            <a:extLst>
              <a:ext uri="{FF2B5EF4-FFF2-40B4-BE49-F238E27FC236}">
                <a16:creationId xmlns:a16="http://schemas.microsoft.com/office/drawing/2014/main" id="{B1A13D26-CDD3-199D-C7F6-0437E970DE2A}"/>
              </a:ext>
            </a:extLst>
          </p:cNvPr>
          <p:cNvSpPr txBox="1">
            <a:spLocks/>
          </p:cNvSpPr>
          <p:nvPr/>
        </p:nvSpPr>
        <p:spPr>
          <a:xfrm>
            <a:off x="8336603" y="895419"/>
            <a:ext cx="3511686" cy="13254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it-IT" sz="2800" b="1" kern="1200" dirty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it-IT" dirty="0">
                <a:solidFill>
                  <a:schemeClr val="bg1"/>
                </a:solidFill>
                <a:ea typeface="Roboto"/>
                <a:sym typeface="Roboto"/>
              </a:rPr>
              <a:t>Esempio 3</a:t>
            </a:r>
          </a:p>
          <a:p>
            <a:endParaRPr lang="it-IT" dirty="0">
              <a:solidFill>
                <a:srgbClr val="0F6A36"/>
              </a:solidFill>
              <a:ea typeface="Roboto"/>
              <a:sym typeface="Roboto"/>
            </a:endParaRPr>
          </a:p>
          <a:p>
            <a:r>
              <a:rPr lang="it-IT" dirty="0">
                <a:solidFill>
                  <a:schemeClr val="bg1"/>
                </a:solidFill>
                <a:ea typeface="Roboto"/>
                <a:sym typeface="Roboto"/>
              </a:rPr>
              <a:t>Bilancio di sostenibilità 2022</a:t>
            </a:r>
          </a:p>
          <a:p>
            <a:r>
              <a:rPr lang="it-IT" dirty="0">
                <a:solidFill>
                  <a:schemeClr val="bg1"/>
                </a:solidFill>
                <a:ea typeface="Roboto"/>
                <a:sym typeface="Roboto"/>
              </a:rPr>
              <a:t>Gruppo </a:t>
            </a:r>
            <a:r>
              <a:rPr lang="it-IT" dirty="0" err="1">
                <a:solidFill>
                  <a:schemeClr val="bg1"/>
                </a:solidFill>
                <a:ea typeface="Roboto"/>
                <a:sym typeface="Roboto"/>
              </a:rPr>
              <a:t>Growens</a:t>
            </a:r>
            <a:endParaRPr lang="it-IT" dirty="0">
              <a:solidFill>
                <a:schemeClr val="bg1"/>
              </a:solidFill>
              <a:ea typeface="Roboto"/>
              <a:sym typeface="Roboto"/>
            </a:endParaRPr>
          </a:p>
        </p:txBody>
      </p:sp>
      <p:grpSp>
        <p:nvGrpSpPr>
          <p:cNvPr id="9" name="Gruppo 8">
            <a:extLst>
              <a:ext uri="{FF2B5EF4-FFF2-40B4-BE49-F238E27FC236}">
                <a16:creationId xmlns:a16="http://schemas.microsoft.com/office/drawing/2014/main" id="{B31E099E-96EF-3A36-61D1-442B80F6FB4E}"/>
              </a:ext>
            </a:extLst>
          </p:cNvPr>
          <p:cNvGrpSpPr/>
          <p:nvPr/>
        </p:nvGrpSpPr>
        <p:grpSpPr>
          <a:xfrm>
            <a:off x="7920" y="0"/>
            <a:ext cx="11955059" cy="6754195"/>
            <a:chOff x="-270860" y="0"/>
            <a:chExt cx="11955059" cy="675419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3" name="Immagine 2" descr="Immagine che contiene testo, schermata, Carattere&#10;&#10;Descrizione generata automaticamente">
              <a:extLst>
                <a:ext uri="{FF2B5EF4-FFF2-40B4-BE49-F238E27FC236}">
                  <a16:creationId xmlns:a16="http://schemas.microsoft.com/office/drawing/2014/main" id="{3578418B-7237-980A-3A4D-B6CBDE96965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11097" y="2511676"/>
              <a:ext cx="4873102" cy="1834648"/>
            </a:xfrm>
            <a:prstGeom prst="rect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4" name="Immagine 3" descr="Immagine che contiene testo, schermata, Carattere, documento&#10;&#10;Descrizione generata automaticamente">
              <a:extLst>
                <a:ext uri="{FF2B5EF4-FFF2-40B4-BE49-F238E27FC236}">
                  <a16:creationId xmlns:a16="http://schemas.microsoft.com/office/drawing/2014/main" id="{9A9CED46-BA66-D054-5C19-0CBB1B8DFFC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70860" y="0"/>
              <a:ext cx="7086787" cy="6754195"/>
            </a:xfrm>
            <a:prstGeom prst="rect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8" name="Immagine 7" descr="Immagine che contiene testo, Carattere, Elementi grafici, logo&#10;&#10;Descrizione generata automaticamente">
              <a:extLst>
                <a:ext uri="{FF2B5EF4-FFF2-40B4-BE49-F238E27FC236}">
                  <a16:creationId xmlns:a16="http://schemas.microsoft.com/office/drawing/2014/main" id="{E133B02B-101B-8358-89F1-C5ADA144C21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33985" y="5158153"/>
              <a:ext cx="2249879" cy="54225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94977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8000" t="-3000" r="3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>
            <a:extLst>
              <a:ext uri="{FF2B5EF4-FFF2-40B4-BE49-F238E27FC236}">
                <a16:creationId xmlns:a16="http://schemas.microsoft.com/office/drawing/2014/main" id="{864B4A02-D2B5-C4A1-208B-ACFA364E9206}"/>
              </a:ext>
            </a:extLst>
          </p:cNvPr>
          <p:cNvSpPr/>
          <p:nvPr/>
        </p:nvSpPr>
        <p:spPr>
          <a:xfrm>
            <a:off x="11810082" y="0"/>
            <a:ext cx="381918" cy="6858000"/>
          </a:xfrm>
          <a:prstGeom prst="rect">
            <a:avLst/>
          </a:prstGeom>
          <a:solidFill>
            <a:srgbClr val="96EC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Segnaposto numero diapositiva 7">
            <a:extLst>
              <a:ext uri="{FF2B5EF4-FFF2-40B4-BE49-F238E27FC236}">
                <a16:creationId xmlns:a16="http://schemas.microsoft.com/office/drawing/2014/main" id="{CF69B5CA-DBA6-8F76-6457-D9E867D41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it-IT" dirty="0"/>
          </a:p>
        </p:txBody>
      </p:sp>
      <p:grpSp>
        <p:nvGrpSpPr>
          <p:cNvPr id="10" name="Gruppo 9">
            <a:extLst>
              <a:ext uri="{FF2B5EF4-FFF2-40B4-BE49-F238E27FC236}">
                <a16:creationId xmlns:a16="http://schemas.microsoft.com/office/drawing/2014/main" id="{D7E25BA3-6C51-14BF-27FD-0F8BB0FBE694}"/>
              </a:ext>
            </a:extLst>
          </p:cNvPr>
          <p:cNvGrpSpPr/>
          <p:nvPr/>
        </p:nvGrpSpPr>
        <p:grpSpPr>
          <a:xfrm>
            <a:off x="7432946" y="984141"/>
            <a:ext cx="5261732" cy="5150975"/>
            <a:chOff x="2806517" y="222141"/>
            <a:chExt cx="5261732" cy="515097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" name="Rettangolo 1">
              <a:extLst>
                <a:ext uri="{FF2B5EF4-FFF2-40B4-BE49-F238E27FC236}">
                  <a16:creationId xmlns:a16="http://schemas.microsoft.com/office/drawing/2014/main" id="{51EE462F-74CD-B7C0-82DF-67C0C1FCADAB}"/>
                </a:ext>
              </a:extLst>
            </p:cNvPr>
            <p:cNvSpPr/>
            <p:nvPr/>
          </p:nvSpPr>
          <p:spPr>
            <a:xfrm>
              <a:off x="2806517" y="222141"/>
              <a:ext cx="4578396" cy="51509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3" name="Google Shape;587;p51">
              <a:extLst>
                <a:ext uri="{FF2B5EF4-FFF2-40B4-BE49-F238E27FC236}">
                  <a16:creationId xmlns:a16="http://schemas.microsoft.com/office/drawing/2014/main" id="{52A49604-38DD-3C2D-6EE7-458BCB785BD3}"/>
                </a:ext>
              </a:extLst>
            </p:cNvPr>
            <p:cNvSpPr/>
            <p:nvPr/>
          </p:nvSpPr>
          <p:spPr>
            <a:xfrm>
              <a:off x="3007011" y="2533373"/>
              <a:ext cx="5061238" cy="261604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60933" rIns="121900" bIns="60933" anchor="t" anchorCtr="0">
              <a:spAutoFit/>
            </a:bodyPr>
            <a:lstStyle/>
            <a:p>
              <a:pPr>
                <a:buClr>
                  <a:srgbClr val="000000"/>
                </a:buClr>
                <a:buSzPts val="1600"/>
              </a:pPr>
              <a:r>
                <a:rPr lang="it-IT" b="1" dirty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Sergio Vazzoler </a:t>
              </a:r>
              <a:endParaRPr dirty="0"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endParaRPr>
            </a:p>
            <a:p>
              <a:pPr>
                <a:buClr>
                  <a:srgbClr val="000000"/>
                </a:buClr>
                <a:buSzPts val="1600"/>
              </a:pPr>
              <a:r>
                <a:rPr lang="it-IT" dirty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+39 339 4473382 </a:t>
              </a:r>
              <a:endParaRPr dirty="0"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endParaRPr>
            </a:p>
            <a:p>
              <a:pPr>
                <a:buClr>
                  <a:srgbClr val="000000"/>
                </a:buClr>
                <a:buSzPts val="1600"/>
              </a:pPr>
              <a:r>
                <a:rPr lang="it-IT" u="sng" dirty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  <a:hlinkClick r:id="rId3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sergio.vazzoler@amapola.it</a:t>
              </a:r>
              <a:endParaRPr lang="it-IT" u="sng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  <a:p>
              <a:pPr>
                <a:buClr>
                  <a:srgbClr val="000000"/>
                </a:buClr>
                <a:buSzPts val="1600"/>
              </a:pPr>
              <a:endParaRPr lang="it-IT" u="sng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  <a:p>
              <a:pPr>
                <a:buClr>
                  <a:srgbClr val="000000"/>
                </a:buClr>
                <a:buSzPts val="1600"/>
              </a:pPr>
              <a:r>
                <a:rPr lang="it-IT" b="1" dirty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Giulia Devani</a:t>
              </a:r>
            </a:p>
            <a:p>
              <a:pPr>
                <a:buClr>
                  <a:srgbClr val="000000"/>
                </a:buClr>
                <a:buSzPts val="1600"/>
              </a:pPr>
              <a:r>
                <a:rPr lang="it-IT" dirty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+39 348 7401201</a:t>
              </a:r>
            </a:p>
            <a:p>
              <a:pPr>
                <a:buClr>
                  <a:srgbClr val="000000"/>
                </a:buClr>
                <a:buSzPts val="1600"/>
              </a:pPr>
              <a:r>
                <a:rPr lang="it-IT" u="sng" dirty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giulia.devani@amapola.it </a:t>
              </a:r>
            </a:p>
            <a:p>
              <a:pPr>
                <a:buClr>
                  <a:srgbClr val="000000"/>
                </a:buClr>
                <a:buSzPts val="1600"/>
              </a:pPr>
              <a:endParaRPr dirty="0">
                <a:solidFill>
                  <a:schemeClr val="l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  <a:p>
              <a:pPr>
                <a:buClr>
                  <a:srgbClr val="000000"/>
                </a:buClr>
                <a:buSzPts val="1100"/>
              </a:pPr>
              <a:endParaRPr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</p:grp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8EC1F97A-F0BF-1087-51BC-78D670F30FA7}"/>
              </a:ext>
            </a:extLst>
          </p:cNvPr>
          <p:cNvSpPr txBox="1"/>
          <p:nvPr/>
        </p:nvSpPr>
        <p:spPr>
          <a:xfrm>
            <a:off x="7633440" y="1867228"/>
            <a:ext cx="397614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ts val="4000"/>
            </a:pPr>
            <a:r>
              <a:rPr lang="it-IT" sz="3600" b="1" dirty="0">
                <a:solidFill>
                  <a:srgbClr val="FF0000"/>
                </a:solidFill>
                <a:latin typeface="Arial" panose="020B0604020202020204" pitchFamily="34" charset="0"/>
                <a:ea typeface="Roboto Slab"/>
                <a:cs typeface="Arial" panose="020B0604020202020204" pitchFamily="34" charset="0"/>
                <a:sym typeface="Roboto Slab"/>
              </a:rPr>
              <a:t>Restiamo</a:t>
            </a:r>
            <a:endParaRPr lang="it-IT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000000"/>
              </a:buClr>
              <a:buSzPts val="4000"/>
            </a:pPr>
            <a:r>
              <a:rPr lang="it-IT" sz="3600" b="1" dirty="0">
                <a:solidFill>
                  <a:srgbClr val="FF0000"/>
                </a:solidFill>
                <a:latin typeface="Arial" panose="020B0604020202020204" pitchFamily="34" charset="0"/>
                <a:ea typeface="Roboto Slab"/>
                <a:cs typeface="Arial" panose="020B0604020202020204" pitchFamily="34" charset="0"/>
                <a:sym typeface="Roboto Slab"/>
              </a:rPr>
              <a:t>in contatto!</a:t>
            </a:r>
            <a:endParaRPr lang="it-IT" sz="3600" dirty="0">
              <a:solidFill>
                <a:srgbClr val="00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7531081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14705</TotalTime>
  <Words>1302</Words>
  <Application>Microsoft Office PowerPoint</Application>
  <PresentationFormat>Widescreen</PresentationFormat>
  <Paragraphs>165</Paragraphs>
  <Slides>17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17</vt:i4>
      </vt:variant>
    </vt:vector>
  </HeadingPairs>
  <TitlesOfParts>
    <vt:vector size="23" baseType="lpstr">
      <vt:lpstr>-apple-system</vt:lpstr>
      <vt:lpstr>Arial</vt:lpstr>
      <vt:lpstr>Avenir Next LT Pro Light</vt:lpstr>
      <vt:lpstr>Calibri</vt:lpstr>
      <vt:lpstr>Roboto</vt:lpstr>
      <vt:lpstr>Tema di Office</vt:lpstr>
      <vt:lpstr>Presentazione standard di PowerPoint</vt:lpstr>
      <vt:lpstr>Benvenute e benvenuti!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Comunicazione  Ambientale_SVazzoler_MasterSole24Ore_220611</dc:title>
  <dc:creator>ELENA MANCINO</dc:creator>
  <cp:lastModifiedBy>Giulia Devani</cp:lastModifiedBy>
  <cp:revision>1176</cp:revision>
  <cp:lastPrinted>2019-10-16T10:47:32Z</cp:lastPrinted>
  <dcterms:created xsi:type="dcterms:W3CDTF">2019-09-30T20:50:30Z</dcterms:created>
  <dcterms:modified xsi:type="dcterms:W3CDTF">2023-05-15T15:27:52Z</dcterms:modified>
</cp:coreProperties>
</file>