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3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4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5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8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9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20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21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22.xml" ContentType="application/vnd.openxmlformats-officedocument.presentationml.notesSl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8" r:id="rId4"/>
    <p:sldMasterId id="2147483705" r:id="rId5"/>
  </p:sldMasterIdLst>
  <p:notesMasterIdLst>
    <p:notesMasterId r:id="rId35"/>
  </p:notesMasterIdLst>
  <p:handoutMasterIdLst>
    <p:handoutMasterId r:id="rId36"/>
  </p:handoutMasterIdLst>
  <p:sldIdLst>
    <p:sldId id="350" r:id="rId6"/>
    <p:sldId id="401" r:id="rId7"/>
    <p:sldId id="440" r:id="rId8"/>
    <p:sldId id="429" r:id="rId9"/>
    <p:sldId id="441" r:id="rId10"/>
    <p:sldId id="432" r:id="rId11"/>
    <p:sldId id="442" r:id="rId12"/>
    <p:sldId id="433" r:id="rId13"/>
    <p:sldId id="443" r:id="rId14"/>
    <p:sldId id="398" r:id="rId15"/>
    <p:sldId id="407" r:id="rId16"/>
    <p:sldId id="408" r:id="rId17"/>
    <p:sldId id="428" r:id="rId18"/>
    <p:sldId id="409" r:id="rId19"/>
    <p:sldId id="410" r:id="rId20"/>
    <p:sldId id="431" r:id="rId21"/>
    <p:sldId id="411" r:id="rId22"/>
    <p:sldId id="412" r:id="rId23"/>
    <p:sldId id="430" r:id="rId24"/>
    <p:sldId id="452" r:id="rId25"/>
    <p:sldId id="413" r:id="rId26"/>
    <p:sldId id="418" r:id="rId27"/>
    <p:sldId id="438" r:id="rId28"/>
    <p:sldId id="434" r:id="rId29"/>
    <p:sldId id="447" r:id="rId30"/>
    <p:sldId id="449" r:id="rId31"/>
    <p:sldId id="450" r:id="rId32"/>
    <p:sldId id="451" r:id="rId33"/>
    <p:sldId id="427" r:id="rId34"/>
  </p:sldIdLst>
  <p:sldSz cx="12192000" cy="6858000"/>
  <p:notesSz cx="6669088" cy="9926638"/>
  <p:defaultTextStyle>
    <a:defPPr rtl="0"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6" userDrawn="1">
          <p15:clr>
            <a:srgbClr val="A4A3A4"/>
          </p15:clr>
        </p15:guide>
        <p15:guide id="2" orient="horz" pos="2387" userDrawn="1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e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B531"/>
    <a:srgbClr val="F2B800"/>
    <a:srgbClr val="005BA2"/>
    <a:srgbClr val="E77A03"/>
    <a:srgbClr val="477CA7"/>
    <a:srgbClr val="3A6587"/>
    <a:srgbClr val="01579B"/>
    <a:srgbClr val="89CB41"/>
    <a:srgbClr val="FC8803"/>
    <a:srgbClr val="3C90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4" autoAdjust="0"/>
    <p:restoredTop sz="89952" autoAdjust="0"/>
  </p:normalViewPr>
  <p:slideViewPr>
    <p:cSldViewPr snapToGrid="0">
      <p:cViewPr varScale="1">
        <p:scale>
          <a:sx n="71" d="100"/>
          <a:sy n="71" d="100"/>
        </p:scale>
        <p:origin x="1382" y="43"/>
      </p:cViewPr>
      <p:guideLst>
        <p:guide orient="horz" pos="1706"/>
        <p:guide orient="horz" pos="2387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85" d="100"/>
          <a:sy n="85" d="100"/>
        </p:scale>
        <p:origin x="388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\\utentiunione\studieconomici$\Luca\Inda\Archivio\Archivio_indagine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428734494125735E-2"/>
          <c:y val="2.7508100727863621E-2"/>
          <c:w val="0.92274932651888175"/>
          <c:h val="0.95013004953328206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COMPLESSIVO'!$B$49</c:f>
              <c:strCache>
                <c:ptCount val="1"/>
                <c:pt idx="0">
                  <c:v>PIEMONTE</c:v>
                </c:pt>
              </c:strCache>
            </c:strRef>
          </c:tx>
          <c:spPr>
            <a:ln w="28575" cap="rnd">
              <a:solidFill>
                <a:srgbClr val="76B531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COMPLESSIVO'!$S$48:$AK$48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COMPLESSIVO'!$S$49:$AK$49</c:f>
              <c:numCache>
                <c:formatCode>0.0</c:formatCode>
                <c:ptCount val="19"/>
                <c:pt idx="0">
                  <c:v>-10.504549214226635</c:v>
                </c:pt>
                <c:pt idx="1">
                  <c:v>7.2941176470588225</c:v>
                </c:pt>
                <c:pt idx="2">
                  <c:v>18.9841798501249</c:v>
                </c:pt>
                <c:pt idx="3">
                  <c:v>21.3</c:v>
                </c:pt>
                <c:pt idx="4">
                  <c:v>15.807269653423496</c:v>
                </c:pt>
                <c:pt idx="5">
                  <c:v>14.032121724429414</c:v>
                </c:pt>
                <c:pt idx="6">
                  <c:v>13.268892794376102</c:v>
                </c:pt>
                <c:pt idx="7">
                  <c:v>2.1445591739475773</c:v>
                </c:pt>
                <c:pt idx="8">
                  <c:v>3.9622641509433958</c:v>
                </c:pt>
                <c:pt idx="9">
                  <c:v>15.627822944896119</c:v>
                </c:pt>
                <c:pt idx="10">
                  <c:v>7.8431372549019613</c:v>
                </c:pt>
                <c:pt idx="11">
                  <c:v>2.3295944779982776</c:v>
                </c:pt>
                <c:pt idx="12">
                  <c:v>-1.5200868621064068</c:v>
                </c:pt>
                <c:pt idx="13">
                  <c:v>7.7167859984089091</c:v>
                </c:pt>
                <c:pt idx="14">
                  <c:v>-0.14858841010401136</c:v>
                </c:pt>
                <c:pt idx="15">
                  <c:v>-1.8615040953090123</c:v>
                </c:pt>
                <c:pt idx="16">
                  <c:v>-4.5525902668759812</c:v>
                </c:pt>
                <c:pt idx="17">
                  <c:v>4.3545878693623621</c:v>
                </c:pt>
                <c:pt idx="18">
                  <c:v>-1.0407632263659998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DB4-45EB-95B6-BEB07A8C9A28}"/>
            </c:ext>
          </c:extLst>
        </c:ser>
        <c:ser>
          <c:idx val="1"/>
          <c:order val="1"/>
          <c:tx>
            <c:strRef>
              <c:f>'G_PIEM E TO COMPLESSIVO'!$B$50</c:f>
              <c:strCache>
                <c:ptCount val="1"/>
                <c:pt idx="0">
                  <c:v>TORINO</c:v>
                </c:pt>
              </c:strCache>
            </c:strRef>
          </c:tx>
          <c:spPr>
            <a:ln w="28575" cap="rnd">
              <a:solidFill>
                <a:srgbClr val="01579B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'G_PIEM E TO COMPLESSIVO'!$S$48:$AK$48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COMPLESSIVO'!$S$50:$AK$50</c:f>
              <c:numCache>
                <c:formatCode>0.0</c:formatCode>
                <c:ptCount val="19"/>
                <c:pt idx="0">
                  <c:v>-12.225705329153607</c:v>
                </c:pt>
                <c:pt idx="1">
                  <c:v>5.0991501416430616</c:v>
                </c:pt>
                <c:pt idx="2">
                  <c:v>15.568862275449101</c:v>
                </c:pt>
                <c:pt idx="3">
                  <c:v>16.666666666666671</c:v>
                </c:pt>
                <c:pt idx="4">
                  <c:v>11.869436201780415</c:v>
                </c:pt>
                <c:pt idx="5">
                  <c:v>14.473684210526311</c:v>
                </c:pt>
                <c:pt idx="6">
                  <c:v>18.243243243243242</c:v>
                </c:pt>
                <c:pt idx="7">
                  <c:v>6.7204301075268802</c:v>
                </c:pt>
                <c:pt idx="8">
                  <c:v>13.461538461538462</c:v>
                </c:pt>
                <c:pt idx="9">
                  <c:v>22.775800711743777</c:v>
                </c:pt>
                <c:pt idx="10">
                  <c:v>12.772585669781931</c:v>
                </c:pt>
                <c:pt idx="11">
                  <c:v>13.355048859934852</c:v>
                </c:pt>
                <c:pt idx="12">
                  <c:v>9.4488188976377927</c:v>
                </c:pt>
                <c:pt idx="13">
                  <c:v>14.626865671641792</c:v>
                </c:pt>
                <c:pt idx="14">
                  <c:v>3.0660377358490578</c:v>
                </c:pt>
                <c:pt idx="15">
                  <c:v>2.2388059701492544</c:v>
                </c:pt>
                <c:pt idx="16">
                  <c:v>0.2604166666666643</c:v>
                </c:pt>
                <c:pt idx="17">
                  <c:v>4.5454545454545432</c:v>
                </c:pt>
                <c:pt idx="18">
                  <c:v>6.3013698630137007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DB4-45EB-95B6-BEB07A8C9A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32346704"/>
        <c:axId val="532344736"/>
      </c:lineChart>
      <c:catAx>
        <c:axId val="532346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22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532344736"/>
        <c:crosses val="autoZero"/>
        <c:auto val="1"/>
        <c:lblAlgn val="ctr"/>
        <c:lblOffset val="100"/>
        <c:tickLblSkip val="3"/>
        <c:noMultiLvlLbl val="0"/>
      </c:catAx>
      <c:valAx>
        <c:axId val="53234473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532346704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312962344550678"/>
          <c:y val="0.90708902806571157"/>
          <c:w val="0.38772692475940512"/>
          <c:h val="6.2593146351547557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827825232783398E-2"/>
          <c:y val="2.4351719368344231E-2"/>
          <c:w val="0.91697497773715786"/>
          <c:h val="0.71655764306334013"/>
        </c:manualLayout>
      </c:layout>
      <c:lineChart>
        <c:grouping val="standard"/>
        <c:varyColors val="0"/>
        <c:ser>
          <c:idx val="0"/>
          <c:order val="0"/>
          <c:tx>
            <c:strRef>
              <c:f>arch_complessivo_Piem!$A$10</c:f>
              <c:strCache>
                <c:ptCount val="1"/>
                <c:pt idx="0">
                  <c:v>ORDINI TOTALI</c:v>
                </c:pt>
              </c:strCache>
            </c:strRef>
          </c:tx>
          <c:spPr>
            <a:ln w="28575" cap="rnd">
              <a:solidFill>
                <a:srgbClr val="76B531"/>
              </a:solidFill>
              <a:round/>
            </a:ln>
            <a:effectLst/>
          </c:spPr>
          <c:marker>
            <c:symbol val="none"/>
          </c:marker>
          <c:cat>
            <c:strRef>
              <c:f>arch_complessivo_Piem!$P$5:$AK$5</c:f>
              <c:strCache>
                <c:ptCount val="22"/>
                <c:pt idx="0">
                  <c:v>2020/02</c:v>
                </c:pt>
                <c:pt idx="1">
                  <c:v>2020/03</c:v>
                </c:pt>
                <c:pt idx="2">
                  <c:v>2020/04</c:v>
                </c:pt>
                <c:pt idx="3">
                  <c:v>2021/1</c:v>
                </c:pt>
                <c:pt idx="4">
                  <c:v>2021/2</c:v>
                </c:pt>
                <c:pt idx="5">
                  <c:v>2021/3</c:v>
                </c:pt>
                <c:pt idx="6">
                  <c:v>2021/4</c:v>
                </c:pt>
                <c:pt idx="7">
                  <c:v>2022/1</c:v>
                </c:pt>
                <c:pt idx="8">
                  <c:v>2022/2</c:v>
                </c:pt>
                <c:pt idx="9">
                  <c:v>2022/3</c:v>
                </c:pt>
                <c:pt idx="10">
                  <c:v>2022/4</c:v>
                </c:pt>
                <c:pt idx="11">
                  <c:v>2023/1</c:v>
                </c:pt>
                <c:pt idx="12">
                  <c:v>2023/2</c:v>
                </c:pt>
                <c:pt idx="13">
                  <c:v>2023/3</c:v>
                </c:pt>
                <c:pt idx="14">
                  <c:v>2023/4</c:v>
                </c:pt>
                <c:pt idx="15">
                  <c:v>2024/1</c:v>
                </c:pt>
                <c:pt idx="16">
                  <c:v>2024/2</c:v>
                </c:pt>
                <c:pt idx="17">
                  <c:v>2024/3</c:v>
                </c:pt>
                <c:pt idx="18">
                  <c:v>2024/4</c:v>
                </c:pt>
                <c:pt idx="19">
                  <c:v>2025/1</c:v>
                </c:pt>
                <c:pt idx="20">
                  <c:v>2025/2</c:v>
                </c:pt>
                <c:pt idx="21">
                  <c:v>2025/3</c:v>
                </c:pt>
              </c:strCache>
            </c:strRef>
          </c:cat>
          <c:val>
            <c:numRef>
              <c:f>arch_complessivo_Piem!$P$10:$AK$10</c:f>
              <c:numCache>
                <c:formatCode>0.0</c:formatCode>
                <c:ptCount val="22"/>
                <c:pt idx="0">
                  <c:v>-31.2</c:v>
                </c:pt>
                <c:pt idx="1">
                  <c:v>-30.915086562242369</c:v>
                </c:pt>
                <c:pt idx="2">
                  <c:v>-11.075949367088608</c:v>
                </c:pt>
                <c:pt idx="3">
                  <c:v>-12.241521918941274</c:v>
                </c:pt>
                <c:pt idx="4">
                  <c:v>5.8039215686274517</c:v>
                </c:pt>
                <c:pt idx="5">
                  <c:v>18.651124063280605</c:v>
                </c:pt>
                <c:pt idx="6" formatCode="General">
                  <c:v>21.3</c:v>
                </c:pt>
                <c:pt idx="7">
                  <c:v>14.87743026204565</c:v>
                </c:pt>
                <c:pt idx="8">
                  <c:v>13.524936601859679</c:v>
                </c:pt>
                <c:pt idx="9">
                  <c:v>10.017574692442883</c:v>
                </c:pt>
                <c:pt idx="10">
                  <c:v>-0.55643879173290856</c:v>
                </c:pt>
                <c:pt idx="11">
                  <c:v>1.415094339622641</c:v>
                </c:pt>
                <c:pt idx="12">
                  <c:v>14.905149051490516</c:v>
                </c:pt>
                <c:pt idx="13">
                  <c:v>4.411764705882355</c:v>
                </c:pt>
                <c:pt idx="14">
                  <c:v>-0.43103448275861922</c:v>
                </c:pt>
                <c:pt idx="15">
                  <c:v>-2.3887079261672071</c:v>
                </c:pt>
                <c:pt idx="16">
                  <c:v>5.6483691328560077</c:v>
                </c:pt>
                <c:pt idx="17">
                  <c:v>-1.1144130757800887</c:v>
                </c:pt>
                <c:pt idx="18">
                  <c:v>-4.9888309754281437</c:v>
                </c:pt>
                <c:pt idx="19">
                  <c:v>-6.0439560439560438</c:v>
                </c:pt>
                <c:pt idx="20">
                  <c:v>2.8771384136858487</c:v>
                </c:pt>
                <c:pt idx="21">
                  <c:v>-2.2549869904596704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93E-4665-956D-39DC187B8E98}"/>
            </c:ext>
          </c:extLst>
        </c:ser>
        <c:ser>
          <c:idx val="1"/>
          <c:order val="1"/>
          <c:tx>
            <c:strRef>
              <c:f>arch_complessivo_Piem!$A$12</c:f>
              <c:strCache>
                <c:ptCount val="1"/>
                <c:pt idx="0">
                  <c:v>EXPORT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arch_complessivo_Piem!$P$5:$AK$5</c:f>
              <c:strCache>
                <c:ptCount val="22"/>
                <c:pt idx="0">
                  <c:v>2020/02</c:v>
                </c:pt>
                <c:pt idx="1">
                  <c:v>2020/03</c:v>
                </c:pt>
                <c:pt idx="2">
                  <c:v>2020/04</c:v>
                </c:pt>
                <c:pt idx="3">
                  <c:v>2021/1</c:v>
                </c:pt>
                <c:pt idx="4">
                  <c:v>2021/2</c:v>
                </c:pt>
                <c:pt idx="5">
                  <c:v>2021/3</c:v>
                </c:pt>
                <c:pt idx="6">
                  <c:v>2021/4</c:v>
                </c:pt>
                <c:pt idx="7">
                  <c:v>2022/1</c:v>
                </c:pt>
                <c:pt idx="8">
                  <c:v>2022/2</c:v>
                </c:pt>
                <c:pt idx="9">
                  <c:v>2022/3</c:v>
                </c:pt>
                <c:pt idx="10">
                  <c:v>2022/4</c:v>
                </c:pt>
                <c:pt idx="11">
                  <c:v>2023/1</c:v>
                </c:pt>
                <c:pt idx="12">
                  <c:v>2023/2</c:v>
                </c:pt>
                <c:pt idx="13">
                  <c:v>2023/3</c:v>
                </c:pt>
                <c:pt idx="14">
                  <c:v>2023/4</c:v>
                </c:pt>
                <c:pt idx="15">
                  <c:v>2024/1</c:v>
                </c:pt>
                <c:pt idx="16">
                  <c:v>2024/2</c:v>
                </c:pt>
                <c:pt idx="17">
                  <c:v>2024/3</c:v>
                </c:pt>
                <c:pt idx="18">
                  <c:v>2024/4</c:v>
                </c:pt>
                <c:pt idx="19">
                  <c:v>2025/1</c:v>
                </c:pt>
                <c:pt idx="20">
                  <c:v>2025/2</c:v>
                </c:pt>
                <c:pt idx="21">
                  <c:v>2025/3</c:v>
                </c:pt>
              </c:strCache>
            </c:strRef>
          </c:cat>
          <c:val>
            <c:numRef>
              <c:f>arch_complessivo_Piem!$P$12:$AK$12</c:f>
              <c:numCache>
                <c:formatCode>0.0</c:formatCode>
                <c:ptCount val="22"/>
                <c:pt idx="0">
                  <c:v>-24.4</c:v>
                </c:pt>
                <c:pt idx="1">
                  <c:v>-27.579365079365083</c:v>
                </c:pt>
                <c:pt idx="2">
                  <c:v>-16.38418079096045</c:v>
                </c:pt>
                <c:pt idx="3">
                  <c:v>-10.568295114656031</c:v>
                </c:pt>
                <c:pt idx="4">
                  <c:v>-3.1775700934579429</c:v>
                </c:pt>
                <c:pt idx="5">
                  <c:v>7.4509803921568629</c:v>
                </c:pt>
                <c:pt idx="6">
                  <c:v>8</c:v>
                </c:pt>
                <c:pt idx="7">
                  <c:v>1.190476190476188</c:v>
                </c:pt>
                <c:pt idx="8">
                  <c:v>-3.615702479338843</c:v>
                </c:pt>
                <c:pt idx="9">
                  <c:v>0.63829787234042712</c:v>
                </c:pt>
                <c:pt idx="10">
                  <c:v>-5.2681992337164765</c:v>
                </c:pt>
                <c:pt idx="11">
                  <c:v>-2.0524515393386533</c:v>
                </c:pt>
                <c:pt idx="12">
                  <c:v>3.023758099352051</c:v>
                </c:pt>
                <c:pt idx="13">
                  <c:v>-2.5390625</c:v>
                </c:pt>
                <c:pt idx="14">
                  <c:v>-7.3319755600814673</c:v>
                </c:pt>
                <c:pt idx="15">
                  <c:v>-8.4087968952134542</c:v>
                </c:pt>
                <c:pt idx="16">
                  <c:v>-4.6845124282982784</c:v>
                </c:pt>
                <c:pt idx="17">
                  <c:v>-7.1999999999999993</c:v>
                </c:pt>
                <c:pt idx="18">
                  <c:v>-8.7892376681614373</c:v>
                </c:pt>
                <c:pt idx="19">
                  <c:v>-8.9635854341736714</c:v>
                </c:pt>
                <c:pt idx="20">
                  <c:v>-3.6398467432950206</c:v>
                </c:pt>
                <c:pt idx="21">
                  <c:v>-6.1162079510703382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93E-4665-956D-39DC187B8E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2965784"/>
        <c:axId val="392973328"/>
      </c:lineChart>
      <c:catAx>
        <c:axId val="392965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6350" cap="flat" cmpd="sng" algn="ctr">
            <a:solidFill>
              <a:schemeClr val="bg2">
                <a:lumMod val="10000"/>
              </a:schemeClr>
            </a:solidFill>
            <a:round/>
          </a:ln>
          <a:effectLst/>
        </c:spPr>
        <c:txPr>
          <a:bodyPr rot="-228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392973328"/>
        <c:crosses val="autoZero"/>
        <c:auto val="1"/>
        <c:lblAlgn val="ctr"/>
        <c:lblOffset val="100"/>
        <c:noMultiLvlLbl val="0"/>
      </c:catAx>
      <c:valAx>
        <c:axId val="39297332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392965784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867934476940387"/>
          <c:y val="0.88884757445227303"/>
          <c:w val="0.38081372640919886"/>
          <c:h val="7.1181770670783615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50340731218194E-2"/>
          <c:y val="3.7059757343444612E-2"/>
          <c:w val="0.91795280924081424"/>
          <c:h val="0.90632519387782884"/>
        </c:manualLayout>
      </c:layout>
      <c:lineChart>
        <c:grouping val="standard"/>
        <c:varyColors val="0"/>
        <c:ser>
          <c:idx val="0"/>
          <c:order val="0"/>
          <c:tx>
            <c:strRef>
              <c:f>'SERIE STORICHE COMPLESSIVO'!$A$7</c:f>
              <c:strCache>
                <c:ptCount val="1"/>
                <c:pt idx="0">
                  <c:v>&lt; 50 Dip.</c:v>
                </c:pt>
              </c:strCache>
            </c:strRef>
          </c:tx>
          <c:spPr>
            <a:ln w="28575" cap="rnd">
              <a:solidFill>
                <a:srgbClr val="89CB41"/>
              </a:solidFill>
              <a:round/>
            </a:ln>
            <a:effectLst/>
          </c:spPr>
          <c:marker>
            <c:symbol val="none"/>
          </c:marker>
          <c:cat>
            <c:strRef>
              <c:f>'SERIE STORICHE COMPLESSIVO'!$R$5:$AJ$5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'SERIE STORICHE COMPLESSIVO'!$R$7:$AJ$7</c:f>
              <c:numCache>
                <c:formatCode>0.0%</c:formatCode>
                <c:ptCount val="19"/>
                <c:pt idx="0">
                  <c:v>-0.16608187134502925</c:v>
                </c:pt>
                <c:pt idx="1">
                  <c:v>2.53303964757709E-2</c:v>
                </c:pt>
                <c:pt idx="2">
                  <c:v>0.1504739336492891</c:v>
                </c:pt>
                <c:pt idx="3">
                  <c:v>0.11901983663943992</c:v>
                </c:pt>
                <c:pt idx="4">
                  <c:v>0.13532934131736529</c:v>
                </c:pt>
                <c:pt idx="5">
                  <c:v>0.12189349112426037</c:v>
                </c:pt>
                <c:pt idx="6">
                  <c:v>0.12469135802469135</c:v>
                </c:pt>
                <c:pt idx="7">
                  <c:v>-1.6147635524798143E-2</c:v>
                </c:pt>
                <c:pt idx="8">
                  <c:v>2.3560209424083767E-2</c:v>
                </c:pt>
                <c:pt idx="9">
                  <c:v>0.13161290322580643</c:v>
                </c:pt>
                <c:pt idx="10">
                  <c:v>6.3437139561707045E-2</c:v>
                </c:pt>
                <c:pt idx="11">
                  <c:v>-1.2330456226880282E-3</c:v>
                </c:pt>
                <c:pt idx="12">
                  <c:v>-4.6969696969696967E-2</c:v>
                </c:pt>
                <c:pt idx="13">
                  <c:v>6.3876651982378879E-2</c:v>
                </c:pt>
                <c:pt idx="14">
                  <c:v>1.1995637949836435E-2</c:v>
                </c:pt>
                <c:pt idx="15">
                  <c:v>-1.9334049409237386E-2</c:v>
                </c:pt>
                <c:pt idx="16">
                  <c:v>-6.2287655719139273E-2</c:v>
                </c:pt>
                <c:pt idx="17">
                  <c:v>3.1763417305586017E-2</c:v>
                </c:pt>
                <c:pt idx="18">
                  <c:v>-1.9059720457433288E-2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2D3-445E-81BA-3A9593942D4F}"/>
            </c:ext>
          </c:extLst>
        </c:ser>
        <c:ser>
          <c:idx val="1"/>
          <c:order val="1"/>
          <c:tx>
            <c:strRef>
              <c:f>'SERIE STORICHE COMPLESSIVO'!$A$8</c:f>
              <c:strCache>
                <c:ptCount val="1"/>
                <c:pt idx="0">
                  <c:v>≥ 50 Dip.</c:v>
                </c:pt>
              </c:strCache>
            </c:strRef>
          </c:tx>
          <c:spPr>
            <a:ln w="28575" cap="rnd">
              <a:solidFill>
                <a:srgbClr val="FC8803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'SERIE STORICHE COMPLESSIVO'!$R$5:$AJ$5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'SERIE STORICHE COMPLESSIVO'!$R$8:$AJ$8</c:f>
              <c:numCache>
                <c:formatCode>0.0%</c:formatCode>
                <c:ptCount val="19"/>
                <c:pt idx="0">
                  <c:v>4.2372881355932229E-2</c:v>
                </c:pt>
                <c:pt idx="1">
                  <c:v>0.19073569482288827</c:v>
                </c:pt>
                <c:pt idx="2">
                  <c:v>0.28291316526610644</c:v>
                </c:pt>
                <c:pt idx="3">
                  <c:v>0.18784530386740333</c:v>
                </c:pt>
                <c:pt idx="4">
                  <c:v>0.2126436781609195</c:v>
                </c:pt>
                <c:pt idx="5">
                  <c:v>0.18639053254437871</c:v>
                </c:pt>
                <c:pt idx="6">
                  <c:v>0.15596330275229359</c:v>
                </c:pt>
                <c:pt idx="7">
                  <c:v>0.10459183673469385</c:v>
                </c:pt>
                <c:pt idx="8">
                  <c:v>8.1355932203389825E-2</c:v>
                </c:pt>
                <c:pt idx="9">
                  <c:v>0.21385542168674698</c:v>
                </c:pt>
                <c:pt idx="10">
                  <c:v>0.11484593837535012</c:v>
                </c:pt>
                <c:pt idx="11">
                  <c:v>8.0459770114942514E-2</c:v>
                </c:pt>
                <c:pt idx="12">
                  <c:v>6.513409961685826E-2</c:v>
                </c:pt>
                <c:pt idx="13">
                  <c:v>0.1117478510028653</c:v>
                </c:pt>
                <c:pt idx="14">
                  <c:v>-3.0303030303030304E-2</c:v>
                </c:pt>
                <c:pt idx="15">
                  <c:v>-1.6990291262135859E-2</c:v>
                </c:pt>
                <c:pt idx="16">
                  <c:v>-7.6726342710997375E-3</c:v>
                </c:pt>
                <c:pt idx="17">
                  <c:v>7.2386058981233237E-2</c:v>
                </c:pt>
                <c:pt idx="18">
                  <c:v>8.1967213114754189E-3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2D3-445E-81BA-3A9593942D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67683408"/>
        <c:axId val="767681248"/>
      </c:lineChart>
      <c:catAx>
        <c:axId val="767683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767681248"/>
        <c:crosses val="autoZero"/>
        <c:auto val="1"/>
        <c:lblAlgn val="ctr"/>
        <c:lblOffset val="100"/>
        <c:noMultiLvlLbl val="0"/>
      </c:catAx>
      <c:valAx>
        <c:axId val="767681248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767683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620371338998134"/>
          <c:y val="0.86017001821877437"/>
          <c:w val="0.36582574938398998"/>
          <c:h val="6.1651433056362191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rgbClr val="005BA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610958950665425E-2"/>
          <c:y val="3.9999212935859126E-2"/>
          <c:w val="0.92389107807074988"/>
          <c:h val="0.82418916113509466"/>
        </c:manualLayout>
      </c:layout>
      <c:lineChart>
        <c:grouping val="standard"/>
        <c:varyColors val="0"/>
        <c:ser>
          <c:idx val="0"/>
          <c:order val="0"/>
          <c:tx>
            <c:strRef>
              <c:f>'SERIE STORICHE COMPLESSIVO'!$A$7</c:f>
              <c:strCache>
                <c:ptCount val="1"/>
                <c:pt idx="0">
                  <c:v>&lt; 50 Dip.</c:v>
                </c:pt>
              </c:strCache>
            </c:strRef>
          </c:tx>
          <c:spPr>
            <a:ln w="28575" cap="rnd">
              <a:solidFill>
                <a:srgbClr val="89CB41"/>
              </a:solidFill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rgbClr val="89CB4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3CF6-4CCE-A916-A7714BAC03F0}"/>
              </c:ext>
            </c:extLst>
          </c:dPt>
          <c:cat>
            <c:strRef>
              <c:f>'SERIE STORICHE COMPLESSIVO'!$AD$5:$AJ$5</c:f>
              <c:strCache>
                <c:ptCount val="7"/>
                <c:pt idx="0">
                  <c:v>2024/1</c:v>
                </c:pt>
                <c:pt idx="1">
                  <c:v>2024/2</c:v>
                </c:pt>
                <c:pt idx="2">
                  <c:v>2024/3</c:v>
                </c:pt>
                <c:pt idx="3">
                  <c:v>2024/4</c:v>
                </c:pt>
                <c:pt idx="4">
                  <c:v>2025/1</c:v>
                </c:pt>
                <c:pt idx="5">
                  <c:v>2025/2</c:v>
                </c:pt>
                <c:pt idx="6">
                  <c:v>2025/3</c:v>
                </c:pt>
              </c:strCache>
            </c:strRef>
          </c:cat>
          <c:val>
            <c:numRef>
              <c:f>'SERIE STORICHE COMPLESSIVO'!$AD$7:$AJ$7</c:f>
              <c:numCache>
                <c:formatCode>0.0%</c:formatCode>
                <c:ptCount val="7"/>
                <c:pt idx="0">
                  <c:v>-4.6969696969696967E-2</c:v>
                </c:pt>
                <c:pt idx="1">
                  <c:v>6.3876651982378879E-2</c:v>
                </c:pt>
                <c:pt idx="2">
                  <c:v>1.1995637949836435E-2</c:v>
                </c:pt>
                <c:pt idx="3">
                  <c:v>-1.9334049409237386E-2</c:v>
                </c:pt>
                <c:pt idx="4">
                  <c:v>-6.2287655719139273E-2</c:v>
                </c:pt>
                <c:pt idx="5">
                  <c:v>3.1763417305586017E-2</c:v>
                </c:pt>
                <c:pt idx="6">
                  <c:v>-1.9059720457433288E-2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454-423C-B1F4-8424391719A6}"/>
            </c:ext>
          </c:extLst>
        </c:ser>
        <c:ser>
          <c:idx val="1"/>
          <c:order val="1"/>
          <c:tx>
            <c:strRef>
              <c:f>'SERIE STORICHE COMPLESSIVO'!$A$8</c:f>
              <c:strCache>
                <c:ptCount val="1"/>
                <c:pt idx="0">
                  <c:v>≥ 50 Dip.</c:v>
                </c:pt>
              </c:strCache>
            </c:strRef>
          </c:tx>
          <c:spPr>
            <a:ln w="28575" cap="rnd">
              <a:solidFill>
                <a:srgbClr val="FC8803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'SERIE STORICHE COMPLESSIVO'!$AD$5:$AJ$5</c:f>
              <c:strCache>
                <c:ptCount val="7"/>
                <c:pt idx="0">
                  <c:v>2024/1</c:v>
                </c:pt>
                <c:pt idx="1">
                  <c:v>2024/2</c:v>
                </c:pt>
                <c:pt idx="2">
                  <c:v>2024/3</c:v>
                </c:pt>
                <c:pt idx="3">
                  <c:v>2024/4</c:v>
                </c:pt>
                <c:pt idx="4">
                  <c:v>2025/1</c:v>
                </c:pt>
                <c:pt idx="5">
                  <c:v>2025/2</c:v>
                </c:pt>
                <c:pt idx="6">
                  <c:v>2025/3</c:v>
                </c:pt>
              </c:strCache>
            </c:strRef>
          </c:cat>
          <c:val>
            <c:numRef>
              <c:f>'SERIE STORICHE COMPLESSIVO'!$AD$8:$AJ$8</c:f>
              <c:numCache>
                <c:formatCode>0.0%</c:formatCode>
                <c:ptCount val="7"/>
                <c:pt idx="0">
                  <c:v>6.513409961685826E-2</c:v>
                </c:pt>
                <c:pt idx="1">
                  <c:v>0.1117478510028653</c:v>
                </c:pt>
                <c:pt idx="2">
                  <c:v>-3.0303030303030304E-2</c:v>
                </c:pt>
                <c:pt idx="3">
                  <c:v>-1.6990291262135859E-2</c:v>
                </c:pt>
                <c:pt idx="4">
                  <c:v>-7.6726342710997375E-3</c:v>
                </c:pt>
                <c:pt idx="5">
                  <c:v>7.2386058981233237E-2</c:v>
                </c:pt>
                <c:pt idx="6">
                  <c:v>8.1967213114754189E-3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BB7-4670-BCF9-DBB601C465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65064936"/>
        <c:axId val="665069976"/>
      </c:lineChart>
      <c:catAx>
        <c:axId val="665064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665069976"/>
        <c:crosses val="autoZero"/>
        <c:auto val="1"/>
        <c:lblAlgn val="ctr"/>
        <c:lblOffset val="100"/>
        <c:noMultiLvlLbl val="0"/>
      </c:catAx>
      <c:valAx>
        <c:axId val="66506997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50000"/>
                <a:lumOff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665064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255001216811542"/>
          <c:y val="0.88106446880359968"/>
          <c:w val="0.36769058879720151"/>
          <c:h val="6.4788510218817194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rgbClr val="005BA2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690924352964986E-2"/>
          <c:y val="2.0202559425834481E-2"/>
          <c:w val="0.94482235288478145"/>
          <c:h val="0.70554546338418078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COMPLESSIVO'!$A$135</c:f>
              <c:strCache>
                <c:ptCount val="1"/>
                <c:pt idx="0">
                  <c:v>TOTALE PIEMONTE</c:v>
                </c:pt>
              </c:strCache>
            </c:strRef>
          </c:tx>
          <c:spPr>
            <a:ln w="28575" cap="rnd">
              <a:solidFill>
                <a:srgbClr val="76B531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COMPLESSIVO'!$S$134:$AJ$134</c:f>
              <c:strCache>
                <c:ptCount val="18"/>
                <c:pt idx="0">
                  <c:v>2021/2</c:v>
                </c:pt>
                <c:pt idx="1">
                  <c:v>2021/3</c:v>
                </c:pt>
                <c:pt idx="2">
                  <c:v>2021/4</c:v>
                </c:pt>
                <c:pt idx="3">
                  <c:v>2022/1</c:v>
                </c:pt>
                <c:pt idx="4">
                  <c:v>2022/2</c:v>
                </c:pt>
                <c:pt idx="5">
                  <c:v>2022/3</c:v>
                </c:pt>
                <c:pt idx="6">
                  <c:v>2022/4</c:v>
                </c:pt>
                <c:pt idx="7">
                  <c:v>2023/1</c:v>
                </c:pt>
                <c:pt idx="8">
                  <c:v>2023/2</c:v>
                </c:pt>
                <c:pt idx="9">
                  <c:v>2023/3</c:v>
                </c:pt>
                <c:pt idx="10">
                  <c:v>2023/4</c:v>
                </c:pt>
                <c:pt idx="11">
                  <c:v>2024/1</c:v>
                </c:pt>
                <c:pt idx="12">
                  <c:v>2024/2</c:v>
                </c:pt>
                <c:pt idx="13">
                  <c:v>2024/3</c:v>
                </c:pt>
                <c:pt idx="14">
                  <c:v>2024/4</c:v>
                </c:pt>
                <c:pt idx="15">
                  <c:v>2025/1</c:v>
                </c:pt>
                <c:pt idx="16">
                  <c:v>2025/2</c:v>
                </c:pt>
                <c:pt idx="17">
                  <c:v>2025/3</c:v>
                </c:pt>
              </c:strCache>
            </c:strRef>
          </c:cat>
          <c:val>
            <c:numRef>
              <c:f>'G_PIEM E TO COMPLESSIVO'!$S$135:$AJ$135</c:f>
              <c:numCache>
                <c:formatCode>###0</c:formatCode>
                <c:ptCount val="18"/>
                <c:pt idx="0" formatCode="###0.0">
                  <c:v>72.7875598086124</c:v>
                </c:pt>
                <c:pt idx="1">
                  <c:v>76.221327967806857</c:v>
                </c:pt>
                <c:pt idx="2" formatCode="General">
                  <c:v>77.7</c:v>
                </c:pt>
                <c:pt idx="3" formatCode="###0.0">
                  <c:v>78.86565656565655</c:v>
                </c:pt>
                <c:pt idx="4" formatCode="0.0">
                  <c:v>79.599999999999994</c:v>
                </c:pt>
                <c:pt idx="5" formatCode="###0.0">
                  <c:v>80.213029989658565</c:v>
                </c:pt>
                <c:pt idx="6" formatCode="0.0">
                  <c:v>80.183962264150992</c:v>
                </c:pt>
                <c:pt idx="7" formatCode="###0.0">
                  <c:v>79.82850779510008</c:v>
                </c:pt>
                <c:pt idx="8">
                  <c:v>81.947136563876654</c:v>
                </c:pt>
                <c:pt idx="9" formatCode="0.0">
                  <c:v>80</c:v>
                </c:pt>
                <c:pt idx="10" formatCode="0.0">
                  <c:v>79.390143737166369</c:v>
                </c:pt>
                <c:pt idx="11" formatCode="0.0">
                  <c:v>78</c:v>
                </c:pt>
                <c:pt idx="12" formatCode="0.0">
                  <c:v>78</c:v>
                </c:pt>
                <c:pt idx="13" formatCode="0.0">
                  <c:v>78</c:v>
                </c:pt>
                <c:pt idx="14" formatCode="0.0">
                  <c:v>77.43904593639563</c:v>
                </c:pt>
                <c:pt idx="15" formatCode="0.0">
                  <c:v>76.954832881662085</c:v>
                </c:pt>
                <c:pt idx="16" formatCode="0.0">
                  <c:v>77.126267281106038</c:v>
                </c:pt>
                <c:pt idx="17" formatCode="0.0">
                  <c:v>77.227272727272748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17A-411E-8DF4-507EB1DBBB46}"/>
            </c:ext>
          </c:extLst>
        </c:ser>
        <c:ser>
          <c:idx val="1"/>
          <c:order val="1"/>
          <c:tx>
            <c:strRef>
              <c:f>'G_PIEM E TO COMPLESSIVO'!$A$136</c:f>
              <c:strCache>
                <c:ptCount val="1"/>
                <c:pt idx="0">
                  <c:v>MANIFATTURIERO</c:v>
                </c:pt>
              </c:strCache>
            </c:strRef>
          </c:tx>
          <c:spPr>
            <a:ln w="28575" cap="rnd">
              <a:solidFill>
                <a:srgbClr val="01579B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'G_PIEM E TO COMPLESSIVO'!$S$134:$AJ$134</c:f>
              <c:strCache>
                <c:ptCount val="18"/>
                <c:pt idx="0">
                  <c:v>2021/2</c:v>
                </c:pt>
                <c:pt idx="1">
                  <c:v>2021/3</c:v>
                </c:pt>
                <c:pt idx="2">
                  <c:v>2021/4</c:v>
                </c:pt>
                <c:pt idx="3">
                  <c:v>2022/1</c:v>
                </c:pt>
                <c:pt idx="4">
                  <c:v>2022/2</c:v>
                </c:pt>
                <c:pt idx="5">
                  <c:v>2022/3</c:v>
                </c:pt>
                <c:pt idx="6">
                  <c:v>2022/4</c:v>
                </c:pt>
                <c:pt idx="7">
                  <c:v>2023/1</c:v>
                </c:pt>
                <c:pt idx="8">
                  <c:v>2023/2</c:v>
                </c:pt>
                <c:pt idx="9">
                  <c:v>2023/3</c:v>
                </c:pt>
                <c:pt idx="10">
                  <c:v>2023/4</c:v>
                </c:pt>
                <c:pt idx="11">
                  <c:v>2024/1</c:v>
                </c:pt>
                <c:pt idx="12">
                  <c:v>2024/2</c:v>
                </c:pt>
                <c:pt idx="13">
                  <c:v>2024/3</c:v>
                </c:pt>
                <c:pt idx="14">
                  <c:v>2024/4</c:v>
                </c:pt>
                <c:pt idx="15">
                  <c:v>2025/1</c:v>
                </c:pt>
                <c:pt idx="16">
                  <c:v>2025/2</c:v>
                </c:pt>
                <c:pt idx="17">
                  <c:v>2025/3</c:v>
                </c:pt>
              </c:strCache>
            </c:strRef>
          </c:cat>
          <c:val>
            <c:numRef>
              <c:f>'G_PIEM E TO COMPLESSIVO'!$S$136:$AJ$136</c:f>
              <c:numCache>
                <c:formatCode>###0.0</c:formatCode>
                <c:ptCount val="18"/>
                <c:pt idx="0">
                  <c:v>71.065552699228675</c:v>
                </c:pt>
                <c:pt idx="1">
                  <c:v>74.88918918918931</c:v>
                </c:pt>
                <c:pt idx="2">
                  <c:v>76.099999999999994</c:v>
                </c:pt>
                <c:pt idx="3">
                  <c:v>77.640710382513689</c:v>
                </c:pt>
                <c:pt idx="4">
                  <c:v>78.099999999999994</c:v>
                </c:pt>
                <c:pt idx="5">
                  <c:v>78.643646408839686</c:v>
                </c:pt>
                <c:pt idx="6">
                  <c:v>77.900000000000006</c:v>
                </c:pt>
                <c:pt idx="7">
                  <c:v>77.954614220877332</c:v>
                </c:pt>
                <c:pt idx="8" formatCode="###0">
                  <c:v>79.205479452054817</c:v>
                </c:pt>
                <c:pt idx="9" formatCode="General">
                  <c:v>78</c:v>
                </c:pt>
                <c:pt idx="10" formatCode="###0">
                  <c:v>76.626721763085399</c:v>
                </c:pt>
                <c:pt idx="11" formatCode="General">
                  <c:v>76</c:v>
                </c:pt>
                <c:pt idx="12" formatCode="General">
                  <c:v>75</c:v>
                </c:pt>
                <c:pt idx="13" formatCode="General">
                  <c:v>75</c:v>
                </c:pt>
                <c:pt idx="14">
                  <c:v>75.300970873786369</c:v>
                </c:pt>
                <c:pt idx="15" formatCode="General">
                  <c:v>75</c:v>
                </c:pt>
                <c:pt idx="16">
                  <c:v>74.890724269377472</c:v>
                </c:pt>
                <c:pt idx="17">
                  <c:v>74.450704225352112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17A-411E-8DF4-507EB1DBBB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22616824"/>
        <c:axId val="622616496"/>
      </c:lineChart>
      <c:catAx>
        <c:axId val="622616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28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622616496"/>
        <c:crosses val="autoZero"/>
        <c:auto val="1"/>
        <c:lblAlgn val="ctr"/>
        <c:lblOffset val="100"/>
        <c:noMultiLvlLbl val="0"/>
      </c:catAx>
      <c:valAx>
        <c:axId val="622616496"/>
        <c:scaling>
          <c:orientation val="minMax"/>
          <c:min val="60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622616824"/>
        <c:crosses val="autoZero"/>
        <c:crossBetween val="between"/>
        <c:dispUnits>
          <c:builtInUnit val="hundreds"/>
          <c:dispUnits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accent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it-IT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9561300313518719"/>
          <c:y val="0.88072070043649375"/>
          <c:w val="0.46929552792537904"/>
          <c:h val="5.4800661136725326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6350">
      <a:noFill/>
    </a:ln>
    <a:effectLst/>
  </c:spPr>
  <c:txPr>
    <a:bodyPr/>
    <a:lstStyle/>
    <a:p>
      <a:pPr>
        <a:defRPr sz="12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102324123547054E-2"/>
          <c:y val="2.1616336287993507E-2"/>
          <c:w val="0.92812637206628856"/>
          <c:h val="0.69002263481162751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COMPLESSIVO'!$B$66</c:f>
              <c:strCache>
                <c:ptCount val="1"/>
                <c:pt idx="0">
                  <c:v>PIEMONTE</c:v>
                </c:pt>
              </c:strCache>
            </c:strRef>
          </c:tx>
          <c:spPr>
            <a:ln w="28575" cap="rnd">
              <a:solidFill>
                <a:srgbClr val="76B531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COMPLESSIVO'!$S$65:$AK$65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COMPLESSIVO'!$S$66:$AK$66</c:f>
              <c:numCache>
                <c:formatCode>0.0</c:formatCode>
                <c:ptCount val="19"/>
                <c:pt idx="0">
                  <c:v>19.75</c:v>
                </c:pt>
                <c:pt idx="1">
                  <c:v>24.271079590228524</c:v>
                </c:pt>
                <c:pt idx="2">
                  <c:v>28.198653198653201</c:v>
                </c:pt>
                <c:pt idx="3">
                  <c:v>28.9</c:v>
                </c:pt>
                <c:pt idx="4">
                  <c:v>29.727427597955707</c:v>
                </c:pt>
                <c:pt idx="5">
                  <c:v>26.27986348122867</c:v>
                </c:pt>
                <c:pt idx="6">
                  <c:v>27.846975088967973</c:v>
                </c:pt>
                <c:pt idx="7">
                  <c:v>25.705076551168411</c:v>
                </c:pt>
                <c:pt idx="8">
                  <c:v>26.970560303893638</c:v>
                </c:pt>
                <c:pt idx="9">
                  <c:v>28.440366972477065</c:v>
                </c:pt>
                <c:pt idx="10">
                  <c:v>26.977518734388013</c:v>
                </c:pt>
                <c:pt idx="11">
                  <c:v>25.220458553791886</c:v>
                </c:pt>
                <c:pt idx="12">
                  <c:v>22.369878183831673</c:v>
                </c:pt>
                <c:pt idx="13">
                  <c:v>24.112903225806452</c:v>
                </c:pt>
                <c:pt idx="14">
                  <c:v>25.93440122044241</c:v>
                </c:pt>
                <c:pt idx="15">
                  <c:v>23.470948012232416</c:v>
                </c:pt>
                <c:pt idx="16">
                  <c:v>23.629032258064516</c:v>
                </c:pt>
                <c:pt idx="17">
                  <c:v>25.119999999999997</c:v>
                </c:pt>
                <c:pt idx="18">
                  <c:v>26.148409893992934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4CC-44D4-A30B-F57D6EC15774}"/>
            </c:ext>
          </c:extLst>
        </c:ser>
        <c:ser>
          <c:idx val="1"/>
          <c:order val="1"/>
          <c:tx>
            <c:strRef>
              <c:f>'G_PIEM E TO COMPLESSIVO'!$B$67</c:f>
              <c:strCache>
                <c:ptCount val="1"/>
                <c:pt idx="0">
                  <c:v>TORINO</c:v>
                </c:pt>
              </c:strCache>
            </c:strRef>
          </c:tx>
          <c:spPr>
            <a:ln w="28575" cap="rnd">
              <a:solidFill>
                <a:srgbClr val="E77A03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'G_PIEM E TO COMPLESSIVO'!$S$65:$AK$65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COMPLESSIVO'!$S$67:$AK$67</c:f>
              <c:numCache>
                <c:formatCode>0.0</c:formatCode>
                <c:ptCount val="19"/>
                <c:pt idx="0">
                  <c:v>18.238993710691823</c:v>
                </c:pt>
                <c:pt idx="1">
                  <c:v>25.071225071225072</c:v>
                </c:pt>
                <c:pt idx="2">
                  <c:v>29.216867469879521</c:v>
                </c:pt>
                <c:pt idx="3">
                  <c:v>25.513196480938415</c:v>
                </c:pt>
                <c:pt idx="4">
                  <c:v>24.69879518072289</c:v>
                </c:pt>
                <c:pt idx="5">
                  <c:v>23.569023569023571</c:v>
                </c:pt>
                <c:pt idx="6">
                  <c:v>23.183391003460208</c:v>
                </c:pt>
                <c:pt idx="7">
                  <c:v>21.703296703296704</c:v>
                </c:pt>
                <c:pt idx="8">
                  <c:v>24.418604651162788</c:v>
                </c:pt>
                <c:pt idx="9">
                  <c:v>26.90909090909091</c:v>
                </c:pt>
                <c:pt idx="10">
                  <c:v>24.522292993630572</c:v>
                </c:pt>
                <c:pt idx="11">
                  <c:v>25.084745762711862</c:v>
                </c:pt>
                <c:pt idx="12">
                  <c:v>22.040816326530614</c:v>
                </c:pt>
                <c:pt idx="13">
                  <c:v>24.012158054711247</c:v>
                </c:pt>
                <c:pt idx="14">
                  <c:v>22.249388753056234</c:v>
                </c:pt>
                <c:pt idx="15">
                  <c:v>18.911917098445596</c:v>
                </c:pt>
                <c:pt idx="16">
                  <c:v>22.826086956521738</c:v>
                </c:pt>
                <c:pt idx="17">
                  <c:v>22.969187675070028</c:v>
                </c:pt>
                <c:pt idx="18">
                  <c:v>25.41899441340782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511-4698-B8BC-BA3BDC6E97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33436272"/>
        <c:axId val="433439880"/>
      </c:lineChart>
      <c:catAx>
        <c:axId val="4334362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28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433439880"/>
        <c:crosses val="autoZero"/>
        <c:auto val="1"/>
        <c:lblAlgn val="ctr"/>
        <c:lblOffset val="100"/>
        <c:tickLblSkip val="3"/>
        <c:noMultiLvlLbl val="0"/>
      </c:catAx>
      <c:valAx>
        <c:axId val="433439880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433436272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081875507749037"/>
          <c:y val="0.8633668966167336"/>
          <c:w val="0.38864758604393201"/>
          <c:h val="6.405358761095209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6350">
      <a:noFill/>
    </a:ln>
    <a:effectLst/>
  </c:spPr>
  <c:txPr>
    <a:bodyPr/>
    <a:lstStyle/>
    <a:p>
      <a:pPr>
        <a:defRPr sz="12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482442960615635E-2"/>
          <c:y val="5.5731663822843426E-2"/>
          <c:w val="0.93517552710138441"/>
          <c:h val="0.6163479053291895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75000"/>
                <a:lumOff val="2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0" h="0"/>
            </a:sp3d>
          </c:spPr>
          <c:invertIfNegative val="0"/>
          <c:cat>
            <c:strRef>
              <c:f>dati_settori!$E$92:$E$107</c:f>
              <c:strCache>
                <c:ptCount val="16"/>
                <c:pt idx="0">
                  <c:v>CHIMICA</c:v>
                </c:pt>
                <c:pt idx="1">
                  <c:v>GOMMA-PLASTICA</c:v>
                </c:pt>
                <c:pt idx="2">
                  <c:v>ALTRI SERVIZI</c:v>
                </c:pt>
                <c:pt idx="3">
                  <c:v>UTILITY</c:v>
                </c:pt>
                <c:pt idx="4">
                  <c:v>ALIMENTARE</c:v>
                </c:pt>
                <c:pt idx="5">
                  <c:v>TESSILE-ABBIGLIAM</c:v>
                </c:pt>
                <c:pt idx="6">
                  <c:v>METALMECCANICA</c:v>
                </c:pt>
                <c:pt idx="7">
                  <c:v>MINER NON METALLIFERI</c:v>
                </c:pt>
                <c:pt idx="8">
                  <c:v>ICT</c:v>
                </c:pt>
                <c:pt idx="9">
                  <c:v>TRASPORTI</c:v>
                </c:pt>
                <c:pt idx="10">
                  <c:v>CARTA-EDITORIA</c:v>
                </c:pt>
                <c:pt idx="11">
                  <c:v>SERVIZI ALLE IMPRESE</c:v>
                </c:pt>
                <c:pt idx="12">
                  <c:v>ALTRI MANIFATT</c:v>
                </c:pt>
                <c:pt idx="13">
                  <c:v>COMMERCIO E TURISMO</c:v>
                </c:pt>
                <c:pt idx="14">
                  <c:v>EDILIZIA E IMPIANTISTI</c:v>
                </c:pt>
                <c:pt idx="15">
                  <c:v> LEGNO</c:v>
                </c:pt>
              </c:strCache>
            </c:strRef>
          </c:cat>
          <c:val>
            <c:numRef>
              <c:f>dati_settori!$F$92:$F$107</c:f>
              <c:numCache>
                <c:formatCode>###0.0%</c:formatCode>
                <c:ptCount val="16"/>
                <c:pt idx="0">
                  <c:v>0.42105263157894735</c:v>
                </c:pt>
                <c:pt idx="1">
                  <c:v>0.37209302325581395</c:v>
                </c:pt>
                <c:pt idx="2">
                  <c:v>0.35353535353535359</c:v>
                </c:pt>
                <c:pt idx="3">
                  <c:v>0.31578947368421051</c:v>
                </c:pt>
                <c:pt idx="4">
                  <c:v>0.31428571428571428</c:v>
                </c:pt>
                <c:pt idx="5">
                  <c:v>0.2857142857142857</c:v>
                </c:pt>
                <c:pt idx="6">
                  <c:v>0.25362318840579712</c:v>
                </c:pt>
                <c:pt idx="7">
                  <c:v>0.23529411764705879</c:v>
                </c:pt>
                <c:pt idx="8">
                  <c:v>0.234375</c:v>
                </c:pt>
                <c:pt idx="9">
                  <c:v>0.23076923076923075</c:v>
                </c:pt>
                <c:pt idx="10">
                  <c:v>0.22222222222222221</c:v>
                </c:pt>
                <c:pt idx="11">
                  <c:v>0.22222222222222221</c:v>
                </c:pt>
                <c:pt idx="12">
                  <c:v>0.2207792207792208</c:v>
                </c:pt>
                <c:pt idx="13">
                  <c:v>0.22033898305084743</c:v>
                </c:pt>
                <c:pt idx="14">
                  <c:v>0.16814159292035399</c:v>
                </c:pt>
                <c:pt idx="15">
                  <c:v>0.16666666666666663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4B4-4DA9-AD7E-BE3D6572DE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392345664"/>
        <c:axId val="392342056"/>
      </c:barChart>
      <c:catAx>
        <c:axId val="392345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392342056"/>
        <c:crosses val="autoZero"/>
        <c:auto val="1"/>
        <c:lblAlgn val="ctr"/>
        <c:lblOffset val="100"/>
        <c:noMultiLvlLbl val="0"/>
      </c:catAx>
      <c:valAx>
        <c:axId val="392342056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392345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355510495752271E-2"/>
          <c:y val="3.6928435276388921E-2"/>
          <c:w val="0.92057602982406728"/>
          <c:h val="0.72495725100125641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COMPLESSIVO'!$B$45</c:f>
              <c:strCache>
                <c:ptCount val="1"/>
                <c:pt idx="0">
                  <c:v>PIEMONTE</c:v>
                </c:pt>
              </c:strCache>
            </c:strRef>
          </c:tx>
          <c:spPr>
            <a:ln w="28575" cap="rnd">
              <a:solidFill>
                <a:srgbClr val="76B531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COMPLESSIVO'!$S$44:$AK$44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COMPLESSIVO'!$S$45:$AK$45</c:f>
              <c:numCache>
                <c:formatCode>0.0</c:formatCode>
                <c:ptCount val="19"/>
                <c:pt idx="0">
                  <c:v>-1.6542597187758474</c:v>
                </c:pt>
                <c:pt idx="1">
                  <c:v>5.6426332288401255</c:v>
                </c:pt>
                <c:pt idx="2">
                  <c:v>13.821815154038298</c:v>
                </c:pt>
                <c:pt idx="3">
                  <c:v>13.9</c:v>
                </c:pt>
                <c:pt idx="4">
                  <c:v>14.358108108108109</c:v>
                </c:pt>
                <c:pt idx="5">
                  <c:v>13.743676222596966</c:v>
                </c:pt>
                <c:pt idx="6">
                  <c:v>14.850615114235501</c:v>
                </c:pt>
                <c:pt idx="7">
                  <c:v>9.7696584590945221</c:v>
                </c:pt>
                <c:pt idx="8">
                  <c:v>9.8963242224316659</c:v>
                </c:pt>
                <c:pt idx="9">
                  <c:v>16.621499548328821</c:v>
                </c:pt>
                <c:pt idx="10">
                  <c:v>13.725490196078432</c:v>
                </c:pt>
                <c:pt idx="11">
                  <c:v>11.19724375538329</c:v>
                </c:pt>
                <c:pt idx="12">
                  <c:v>8.5776330076004328</c:v>
                </c:pt>
                <c:pt idx="13">
                  <c:v>11.614956245027845</c:v>
                </c:pt>
                <c:pt idx="14">
                  <c:v>7.2808320950965815</c:v>
                </c:pt>
                <c:pt idx="15">
                  <c:v>5.1377513030528679</c:v>
                </c:pt>
                <c:pt idx="16">
                  <c:v>2.3547880690737841</c:v>
                </c:pt>
                <c:pt idx="17">
                  <c:v>6.9984447900466558</c:v>
                </c:pt>
                <c:pt idx="18">
                  <c:v>4.9436253252385089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C76-470D-8914-73CFB0E8F22E}"/>
            </c:ext>
          </c:extLst>
        </c:ser>
        <c:ser>
          <c:idx val="1"/>
          <c:order val="1"/>
          <c:tx>
            <c:strRef>
              <c:f>'G_PIEM E TO COMPLESSIVO'!$B$46</c:f>
              <c:strCache>
                <c:ptCount val="1"/>
                <c:pt idx="0">
                  <c:v>TORINO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'G_PIEM E TO COMPLESSIVO'!$S$44:$AK$44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COMPLESSIVO'!$S$46:$AK$46</c:f>
              <c:numCache>
                <c:formatCode>0.0</c:formatCode>
                <c:ptCount val="19"/>
                <c:pt idx="0">
                  <c:v>4.0752351097178678</c:v>
                </c:pt>
                <c:pt idx="1">
                  <c:v>5.3824362606232281</c:v>
                </c:pt>
                <c:pt idx="2">
                  <c:v>16.167664670658681</c:v>
                </c:pt>
                <c:pt idx="3">
                  <c:v>13.505747126436779</c:v>
                </c:pt>
                <c:pt idx="4">
                  <c:v>12.462908011869439</c:v>
                </c:pt>
                <c:pt idx="5">
                  <c:v>14.80263157894737</c:v>
                </c:pt>
                <c:pt idx="6">
                  <c:v>15.878378378378375</c:v>
                </c:pt>
                <c:pt idx="7">
                  <c:v>13.978494623655916</c:v>
                </c:pt>
                <c:pt idx="8">
                  <c:v>17.307692307692307</c:v>
                </c:pt>
                <c:pt idx="9">
                  <c:v>24.555160142348758</c:v>
                </c:pt>
                <c:pt idx="10">
                  <c:v>16.510903426791277</c:v>
                </c:pt>
                <c:pt idx="11">
                  <c:v>17.915309446254074</c:v>
                </c:pt>
                <c:pt idx="12">
                  <c:v>19.685039370078741</c:v>
                </c:pt>
                <c:pt idx="13">
                  <c:v>15.522388059701493</c:v>
                </c:pt>
                <c:pt idx="14">
                  <c:v>8.9622641509433976</c:v>
                </c:pt>
                <c:pt idx="15">
                  <c:v>6.7164179104477615</c:v>
                </c:pt>
                <c:pt idx="16">
                  <c:v>2.8645833333333339</c:v>
                </c:pt>
                <c:pt idx="17">
                  <c:v>4.2780748663101598</c:v>
                </c:pt>
                <c:pt idx="18">
                  <c:v>9.8630136986301373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A73-41E8-977C-888B54E8EC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04026592"/>
        <c:axId val="504027248"/>
      </c:lineChart>
      <c:catAx>
        <c:axId val="504026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6350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228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504027248"/>
        <c:crosses val="autoZero"/>
        <c:auto val="1"/>
        <c:lblAlgn val="ctr"/>
        <c:lblOffset val="100"/>
        <c:tickLblSkip val="3"/>
        <c:noMultiLvlLbl val="0"/>
      </c:catAx>
      <c:valAx>
        <c:axId val="504027248"/>
        <c:scaling>
          <c:orientation val="minMax"/>
          <c:min val="-10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504026592"/>
        <c:crosses val="autoZero"/>
        <c:crossBetween val="between"/>
        <c:dispUnits>
          <c:builtInUnit val="hundreds"/>
        </c:dispUnits>
      </c:valAx>
      <c:spPr>
        <a:noFill/>
        <a:ln w="6350">
          <a:noFill/>
        </a:ln>
        <a:effectLst/>
      </c:spPr>
    </c:plotArea>
    <c:legend>
      <c:legendPos val="b"/>
      <c:layout>
        <c:manualLayout>
          <c:xMode val="edge"/>
          <c:yMode val="edge"/>
          <c:x val="0.58283341322312443"/>
          <c:y val="0.92536342878139677"/>
          <c:w val="0.38377009666664719"/>
          <c:h val="5.6354636361250363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3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7013621259703124E-2"/>
          <c:y val="1.9279436874201899E-2"/>
          <c:w val="0.88273522838822871"/>
          <c:h val="0.75083333732290403"/>
        </c:manualLayout>
      </c:layout>
      <c:lineChart>
        <c:grouping val="standard"/>
        <c:varyColors val="0"/>
        <c:ser>
          <c:idx val="0"/>
          <c:order val="0"/>
          <c:tx>
            <c:strRef>
              <c:f>'G_PIEM E TO COMPLESSIVO'!$B$62</c:f>
              <c:strCache>
                <c:ptCount val="1"/>
                <c:pt idx="0">
                  <c:v>PIEMONTE</c:v>
                </c:pt>
              </c:strCache>
            </c:strRef>
          </c:tx>
          <c:spPr>
            <a:ln w="28575" cap="rnd">
              <a:solidFill>
                <a:srgbClr val="76B531"/>
              </a:solidFill>
              <a:round/>
            </a:ln>
            <a:effectLst/>
          </c:spPr>
          <c:marker>
            <c:symbol val="none"/>
          </c:marker>
          <c:cat>
            <c:strRef>
              <c:f>'G_PIEM E TO COMPLESSIVO'!$S$61:$AK$61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COMPLESSIVO'!$S$62:$AK$62</c:f>
              <c:numCache>
                <c:formatCode>0.0</c:formatCode>
                <c:ptCount val="19"/>
                <c:pt idx="0">
                  <c:v>32.997481108312343</c:v>
                </c:pt>
                <c:pt idx="1">
                  <c:v>25.737051792828687</c:v>
                </c:pt>
                <c:pt idx="2">
                  <c:v>15.860899067005937</c:v>
                </c:pt>
                <c:pt idx="3">
                  <c:v>12.8</c:v>
                </c:pt>
                <c:pt idx="4">
                  <c:v>10.717372515125325</c:v>
                </c:pt>
                <c:pt idx="5">
                  <c:v>6.6780821917808222</c:v>
                </c:pt>
                <c:pt idx="6">
                  <c:v>5.0847457627118651</c:v>
                </c:pt>
                <c:pt idx="7">
                  <c:v>8.4552845528455283</c:v>
                </c:pt>
                <c:pt idx="8">
                  <c:v>8.3253588516746415</c:v>
                </c:pt>
                <c:pt idx="9">
                  <c:v>6.1167747914735866</c:v>
                </c:pt>
                <c:pt idx="10">
                  <c:v>5.5555555555555554</c:v>
                </c:pt>
                <c:pt idx="11">
                  <c:v>8.4581497797356828</c:v>
                </c:pt>
                <c:pt idx="12">
                  <c:v>10.777777777777779</c:v>
                </c:pt>
                <c:pt idx="13">
                  <c:v>8.1433224755700326</c:v>
                </c:pt>
                <c:pt idx="14">
                  <c:v>10.442073170731707</c:v>
                </c:pt>
                <c:pt idx="15">
                  <c:v>11.474164133738601</c:v>
                </c:pt>
                <c:pt idx="16">
                  <c:v>13.731825525040387</c:v>
                </c:pt>
                <c:pt idx="17">
                  <c:v>10.48</c:v>
                </c:pt>
                <c:pt idx="18">
                  <c:v>10.353982300884956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985-4299-AA39-0F9BEB533ED8}"/>
            </c:ext>
          </c:extLst>
        </c:ser>
        <c:ser>
          <c:idx val="1"/>
          <c:order val="1"/>
          <c:tx>
            <c:strRef>
              <c:f>'G_PIEM E TO COMPLESSIVO'!$B$63</c:f>
              <c:strCache>
                <c:ptCount val="1"/>
                <c:pt idx="0">
                  <c:v>TORINO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dash"/>
              <a:round/>
            </a:ln>
            <a:effectLst/>
          </c:spPr>
          <c:marker>
            <c:symbol val="none"/>
          </c:marker>
          <c:cat>
            <c:strRef>
              <c:f>'G_PIEM E TO COMPLESSIVO'!$S$61:$AK$61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'G_PIEM E TO COMPLESSIVO'!$S$63:$AK$63</c:f>
              <c:numCache>
                <c:formatCode>0.0</c:formatCode>
                <c:ptCount val="19"/>
                <c:pt idx="0">
                  <c:v>35.668789808917197</c:v>
                </c:pt>
                <c:pt idx="1">
                  <c:v>26.571428571428573</c:v>
                </c:pt>
                <c:pt idx="2">
                  <c:v>19.578313253012048</c:v>
                </c:pt>
                <c:pt idx="3">
                  <c:v>15.451895043731778</c:v>
                </c:pt>
                <c:pt idx="4">
                  <c:v>13.595166163141995</c:v>
                </c:pt>
                <c:pt idx="5">
                  <c:v>9.3023255813953494</c:v>
                </c:pt>
                <c:pt idx="6">
                  <c:v>6.8728522336769764</c:v>
                </c:pt>
                <c:pt idx="7">
                  <c:v>9.1922005571030638</c:v>
                </c:pt>
                <c:pt idx="8">
                  <c:v>7.421875</c:v>
                </c:pt>
                <c:pt idx="9">
                  <c:v>6.2962962962962958</c:v>
                </c:pt>
                <c:pt idx="10">
                  <c:v>4.1533546325878596</c:v>
                </c:pt>
                <c:pt idx="11">
                  <c:v>5.6856187290969897</c:v>
                </c:pt>
                <c:pt idx="12">
                  <c:v>8.0321285140562253</c:v>
                </c:pt>
                <c:pt idx="13">
                  <c:v>6.9908814589665651</c:v>
                </c:pt>
                <c:pt idx="14">
                  <c:v>9.3366093366093352</c:v>
                </c:pt>
                <c:pt idx="15">
                  <c:v>10.459183673469388</c:v>
                </c:pt>
                <c:pt idx="16">
                  <c:v>13.972602739726028</c:v>
                </c:pt>
                <c:pt idx="17">
                  <c:v>11.080332409972298</c:v>
                </c:pt>
                <c:pt idx="18">
                  <c:v>11.484593837535014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FBF-4F46-B18A-00378E1F2C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33396256"/>
        <c:axId val="433393632"/>
      </c:lineChart>
      <c:catAx>
        <c:axId val="433396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433393632"/>
        <c:crosses val="autoZero"/>
        <c:auto val="1"/>
        <c:lblAlgn val="ctr"/>
        <c:lblOffset val="100"/>
        <c:tickLblSkip val="3"/>
        <c:noMultiLvlLbl val="0"/>
      </c:catAx>
      <c:valAx>
        <c:axId val="433393632"/>
        <c:scaling>
          <c:orientation val="minMax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433396256"/>
        <c:crosses val="autoZero"/>
        <c:crossBetween val="between"/>
        <c:dispUnits>
          <c:builtInUnit val="hundreds"/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8187144758352871"/>
          <c:y val="0.91948289510589354"/>
          <c:w val="0.38686339040582068"/>
          <c:h val="5.791862188400617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 w="6350">
      <a:noFill/>
    </a:ln>
    <a:effectLst/>
  </c:spPr>
  <c:txPr>
    <a:bodyPr/>
    <a:lstStyle/>
    <a:p>
      <a:pPr>
        <a:defRPr sz="13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279480689913762E-2"/>
          <c:y val="2.3929643892970802E-2"/>
          <c:w val="0.93702721973900183"/>
          <c:h val="0.67264340014640278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rgbClr val="FC8803"/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0" h="0"/>
            </a:sp3d>
          </c:spPr>
          <c:invertIfNegative val="0"/>
          <c:cat>
            <c:strRef>
              <c:f>dati_settori!$E$59:$E$74</c:f>
              <c:strCache>
                <c:ptCount val="16"/>
                <c:pt idx="0">
                  <c:v>TESSILE-ABBIGLIAM</c:v>
                </c:pt>
                <c:pt idx="1">
                  <c:v>METALMECCANICA</c:v>
                </c:pt>
                <c:pt idx="2">
                  <c:v>ALTRI MANIFATT</c:v>
                </c:pt>
                <c:pt idx="3">
                  <c:v> LEGNO</c:v>
                </c:pt>
                <c:pt idx="4">
                  <c:v>CARTA-EDITORIA</c:v>
                </c:pt>
                <c:pt idx="5">
                  <c:v>EDILIZIA E IMPIANTISTI</c:v>
                </c:pt>
                <c:pt idx="6">
                  <c:v>MINER NON METALLIFERI</c:v>
                </c:pt>
                <c:pt idx="7">
                  <c:v>CHIMICA</c:v>
                </c:pt>
                <c:pt idx="8">
                  <c:v>SERVIZI ALLE IMPRESE</c:v>
                </c:pt>
                <c:pt idx="9">
                  <c:v>ALTRI</c:v>
                </c:pt>
                <c:pt idx="10">
                  <c:v>GOMMA-PLASTICA</c:v>
                </c:pt>
                <c:pt idx="11">
                  <c:v>ICT</c:v>
                </c:pt>
                <c:pt idx="12">
                  <c:v>ALIMENTARE</c:v>
                </c:pt>
                <c:pt idx="13">
                  <c:v>UTILITY</c:v>
                </c:pt>
                <c:pt idx="14">
                  <c:v>TRASPORTI</c:v>
                </c:pt>
                <c:pt idx="15">
                  <c:v>COMMERCIO E TURISMO</c:v>
                </c:pt>
              </c:strCache>
            </c:strRef>
          </c:cat>
          <c:val>
            <c:numRef>
              <c:f>dati_settori!$F$59:$F$74</c:f>
              <c:numCache>
                <c:formatCode>###0.0%</c:formatCode>
                <c:ptCount val="16"/>
                <c:pt idx="0">
                  <c:v>0.28712871287128711</c:v>
                </c:pt>
                <c:pt idx="1">
                  <c:v>0.19272727272727275</c:v>
                </c:pt>
                <c:pt idx="2">
                  <c:v>0.14285714285714285</c:v>
                </c:pt>
                <c:pt idx="3">
                  <c:v>0.1111111111111111</c:v>
                </c:pt>
                <c:pt idx="4">
                  <c:v>0.10344827586206896</c:v>
                </c:pt>
                <c:pt idx="5">
                  <c:v>6.1946902654867256E-2</c:v>
                </c:pt>
                <c:pt idx="6">
                  <c:v>5.8823529411764698E-2</c:v>
                </c:pt>
                <c:pt idx="7">
                  <c:v>5.2631578947368418E-2</c:v>
                </c:pt>
                <c:pt idx="8">
                  <c:v>3.7499999999999999E-2</c:v>
                </c:pt>
                <c:pt idx="9">
                  <c:v>3.0303030303030304E-2</c:v>
                </c:pt>
                <c:pt idx="10">
                  <c:v>2.3255813953488372E-2</c:v>
                </c:pt>
                <c:pt idx="11">
                  <c:v>1.5625E-2</c:v>
                </c:pt>
                <c:pt idx="12">
                  <c:v>1.4285714285714285E-2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3F-4354-B208-6E09520275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621347144"/>
        <c:axId val="621342224"/>
      </c:barChart>
      <c:catAx>
        <c:axId val="621347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621342224"/>
        <c:crosses val="autoZero"/>
        <c:auto val="1"/>
        <c:lblAlgn val="ctr"/>
        <c:lblOffset val="100"/>
        <c:noMultiLvlLbl val="0"/>
      </c:catAx>
      <c:valAx>
        <c:axId val="62134222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62134714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 w="6350">
      <a:noFill/>
    </a:ln>
    <a:effectLst/>
  </c:spPr>
  <c:txPr>
    <a:bodyPr/>
    <a:lstStyle/>
    <a:p>
      <a:pPr>
        <a:defRPr sz="1300">
          <a:solidFill>
            <a:schemeClr val="accent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'SERIE STORICHE COMPLESSIVO'!$A$57</c:f>
              <c:strCache>
                <c:ptCount val="1"/>
                <c:pt idx="0">
                  <c:v>MANIFATTURIERO</c:v>
                </c:pt>
              </c:strCache>
            </c:strRef>
          </c:tx>
          <c:spPr>
            <a:ln w="28575" cap="rnd">
              <a:solidFill>
                <a:srgbClr val="E77A03"/>
              </a:solidFill>
              <a:prstDash val="lgDash"/>
              <a:round/>
            </a:ln>
            <a:effectLst/>
          </c:spPr>
          <c:marker>
            <c:symbol val="none"/>
          </c:marker>
          <c:cat>
            <c:strRef>
              <c:f>'SERIE STORICHE COMPLESSIVO'!$R$5:$AJ$5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'SERIE STORICHE COMPLESSIVO'!$R$57:$AJ$57</c:f>
              <c:numCache>
                <c:formatCode>0.0%</c:formatCode>
                <c:ptCount val="19"/>
                <c:pt idx="0">
                  <c:v>-0.10477299185098951</c:v>
                </c:pt>
                <c:pt idx="1">
                  <c:v>8.6033519553072646E-2</c:v>
                </c:pt>
                <c:pt idx="2">
                  <c:v>0.17772511848341233</c:v>
                </c:pt>
                <c:pt idx="3">
                  <c:v>0.20799999999999999</c:v>
                </c:pt>
                <c:pt idx="4">
                  <c:v>0.14096385542168674</c:v>
                </c:pt>
                <c:pt idx="5">
                  <c:v>0.11904761904761904</c:v>
                </c:pt>
                <c:pt idx="6">
                  <c:v>0.10648714810281518</c:v>
                </c:pt>
                <c:pt idx="7">
                  <c:v>-1.7679558011049729E-2</c:v>
                </c:pt>
                <c:pt idx="8">
                  <c:v>-1.8716577540106943E-2</c:v>
                </c:pt>
                <c:pt idx="9">
                  <c:v>0.15541401273885347</c:v>
                </c:pt>
                <c:pt idx="10">
                  <c:v>2.1965317919075134E-2</c:v>
                </c:pt>
                <c:pt idx="11">
                  <c:v>-1.3398294762484775E-2</c:v>
                </c:pt>
                <c:pt idx="12">
                  <c:v>-0.1010886469673406</c:v>
                </c:pt>
                <c:pt idx="13">
                  <c:v>1.6260162601626021E-2</c:v>
                </c:pt>
                <c:pt idx="14">
                  <c:v>-7.6508620689655138E-2</c:v>
                </c:pt>
                <c:pt idx="15">
                  <c:v>-9.0021691973969642E-2</c:v>
                </c:pt>
                <c:pt idx="16">
                  <c:v>-0.1274175199089875</c:v>
                </c:pt>
                <c:pt idx="17">
                  <c:v>1.6853932584269649E-2</c:v>
                </c:pt>
                <c:pt idx="18">
                  <c:v>-5.9493670886075989E-2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416-45FF-8495-CEBA4D5BAAE7}"/>
            </c:ext>
          </c:extLst>
        </c:ser>
        <c:ser>
          <c:idx val="1"/>
          <c:order val="1"/>
          <c:tx>
            <c:strRef>
              <c:f>'SERIE STORICHE COMPLESSIVO'!$A$58</c:f>
              <c:strCache>
                <c:ptCount val="1"/>
                <c:pt idx="0">
                  <c:v>SERVIZI</c:v>
                </c:pt>
              </c:strCache>
            </c:strRef>
          </c:tx>
          <c:spPr>
            <a:ln w="28575" cap="rnd">
              <a:solidFill>
                <a:srgbClr val="76B531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'SERIE STORICHE COMPLESSIVO'!$R$5:$AJ$5</c:f>
              <c:strCache>
                <c:ptCount val="19"/>
                <c:pt idx="0">
                  <c:v>2021/1</c:v>
                </c:pt>
                <c:pt idx="1">
                  <c:v>2021/2</c:v>
                </c:pt>
                <c:pt idx="2">
                  <c:v>2021/3</c:v>
                </c:pt>
                <c:pt idx="3">
                  <c:v>2021/4</c:v>
                </c:pt>
                <c:pt idx="4">
                  <c:v>2022/1</c:v>
                </c:pt>
                <c:pt idx="5">
                  <c:v>2022/2</c:v>
                </c:pt>
                <c:pt idx="6">
                  <c:v>2022/3</c:v>
                </c:pt>
                <c:pt idx="7">
                  <c:v>2022/4</c:v>
                </c:pt>
                <c:pt idx="8">
                  <c:v>2023/1</c:v>
                </c:pt>
                <c:pt idx="9">
                  <c:v>2023/2</c:v>
                </c:pt>
                <c:pt idx="10">
                  <c:v>2023/3</c:v>
                </c:pt>
                <c:pt idx="11">
                  <c:v>2023/4</c:v>
                </c:pt>
                <c:pt idx="12">
                  <c:v>2024/1</c:v>
                </c:pt>
                <c:pt idx="13">
                  <c:v>2024/2</c:v>
                </c:pt>
                <c:pt idx="14">
                  <c:v>2024/3</c:v>
                </c:pt>
                <c:pt idx="15">
                  <c:v>2024/4</c:v>
                </c:pt>
                <c:pt idx="16">
                  <c:v>2025/1</c:v>
                </c:pt>
                <c:pt idx="17">
                  <c:v>2025/2</c:v>
                </c:pt>
                <c:pt idx="18">
                  <c:v>2025/3</c:v>
                </c:pt>
              </c:strCache>
            </c:strRef>
          </c:cat>
          <c:val>
            <c:numRef>
              <c:f>'SERIE STORICHE COMPLESSIVO'!$R$58:$AJ$58</c:f>
              <c:numCache>
                <c:formatCode>0.0%</c:formatCode>
                <c:ptCount val="19"/>
                <c:pt idx="0">
                  <c:v>-0.10571428571428568</c:v>
                </c:pt>
                <c:pt idx="1">
                  <c:v>4.2105263157894729E-2</c:v>
                </c:pt>
                <c:pt idx="2">
                  <c:v>0.2191011235955056</c:v>
                </c:pt>
                <c:pt idx="3">
                  <c:v>0.22399999999999998</c:v>
                </c:pt>
                <c:pt idx="4">
                  <c:v>0.19830028328611898</c:v>
                </c:pt>
                <c:pt idx="5">
                  <c:v>0.1924198250728863</c:v>
                </c:pt>
                <c:pt idx="6">
                  <c:v>0.19937694704049841</c:v>
                </c:pt>
                <c:pt idx="7">
                  <c:v>0.12146892655367235</c:v>
                </c:pt>
                <c:pt idx="8">
                  <c:v>0.17948717948717949</c:v>
                </c:pt>
                <c:pt idx="9">
                  <c:v>0.15838509316770188</c:v>
                </c:pt>
                <c:pt idx="10">
                  <c:v>0.21448467966573814</c:v>
                </c:pt>
                <c:pt idx="11">
                  <c:v>0.11242603550295857</c:v>
                </c:pt>
                <c:pt idx="12">
                  <c:v>0.18345323741007197</c:v>
                </c:pt>
                <c:pt idx="13">
                  <c:v>0.20959595959595959</c:v>
                </c:pt>
                <c:pt idx="14">
                  <c:v>0.16507177033492826</c:v>
                </c:pt>
                <c:pt idx="15">
                  <c:v>0.13776722090261287</c:v>
                </c:pt>
                <c:pt idx="16">
                  <c:v>0.13670886075949368</c:v>
                </c:pt>
                <c:pt idx="17">
                  <c:v>0.10353535353535354</c:v>
                </c:pt>
                <c:pt idx="18">
                  <c:v>9.6418732782369121E-2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416-45FF-8495-CEBA4D5BAA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854430016"/>
        <c:axId val="854431456"/>
      </c:lineChart>
      <c:catAx>
        <c:axId val="854430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01579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854431456"/>
        <c:crosses val="autoZero"/>
        <c:auto val="1"/>
        <c:lblAlgn val="ctr"/>
        <c:lblOffset val="100"/>
        <c:noMultiLvlLbl val="0"/>
      </c:catAx>
      <c:valAx>
        <c:axId val="854431456"/>
        <c:scaling>
          <c:orientation val="minMax"/>
        </c:scaling>
        <c:delete val="0"/>
        <c:axPos val="l"/>
        <c:numFmt formatCode="0.0%" sourceLinked="1"/>
        <c:majorTickMark val="out"/>
        <c:minorTickMark val="none"/>
        <c:tickLblPos val="nextTo"/>
        <c:spPr>
          <a:noFill/>
          <a:ln w="6350"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rgbClr val="01579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it-IT"/>
          </a:p>
        </c:txPr>
        <c:crossAx val="854430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0893280524835482"/>
          <c:y val="0.87710770533875648"/>
          <c:w val="0.4599327378253546"/>
          <c:h val="5.79200518888216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rgbClr val="01579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rgbClr val="01579B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571077748729771E-2"/>
          <c:y val="2.3689384018187234E-2"/>
          <c:w val="0.91181420360281074"/>
          <c:h val="0.9354110098339021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dati_settori!$B$6</c:f>
              <c:strCache>
                <c:ptCount val="1"/>
                <c:pt idx="0">
                  <c:v>2025/2</c:v>
                </c:pt>
              </c:strCache>
            </c:strRef>
          </c:tx>
          <c:spPr>
            <a:solidFill>
              <a:srgbClr val="89CB4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38100" h="0"/>
            </a:sp3d>
          </c:spPr>
          <c:invertIfNegative val="0"/>
          <c:cat>
            <c:strRef>
              <c:f>dati_settori!$A$8:$A$16</c:f>
              <c:strCache>
                <c:ptCount val="9"/>
                <c:pt idx="0">
                  <c:v>CHIMICA</c:v>
                </c:pt>
                <c:pt idx="1">
                  <c:v>METALMECCANICA</c:v>
                </c:pt>
                <c:pt idx="2">
                  <c:v>ALIMENTARE</c:v>
                </c:pt>
                <c:pt idx="3">
                  <c:v>TESSILE-ABBIGLIAM</c:v>
                </c:pt>
                <c:pt idx="4">
                  <c:v> LEGNO</c:v>
                </c:pt>
                <c:pt idx="5">
                  <c:v>CARTA-EDITORIA</c:v>
                </c:pt>
                <c:pt idx="6">
                  <c:v>ALTRI MANIFATT</c:v>
                </c:pt>
                <c:pt idx="7">
                  <c:v>GOMMA-PLASTICA</c:v>
                </c:pt>
                <c:pt idx="8">
                  <c:v>EDILIZIA E IMPIANTISTI</c:v>
                </c:pt>
              </c:strCache>
            </c:strRef>
          </c:cat>
          <c:val>
            <c:numRef>
              <c:f>dati_settori!$B$8:$B$16</c:f>
              <c:numCache>
                <c:formatCode>0.0%</c:formatCode>
                <c:ptCount val="9"/>
                <c:pt idx="0">
                  <c:v>0.10416666666666669</c:v>
                </c:pt>
                <c:pt idx="1">
                  <c:v>-6.097560975609756E-2</c:v>
                </c:pt>
                <c:pt idx="2">
                  <c:v>0.14634146341463414</c:v>
                </c:pt>
                <c:pt idx="3">
                  <c:v>5.9322033898305093E-2</c:v>
                </c:pt>
                <c:pt idx="4">
                  <c:v>-5.0000000000000017E-2</c:v>
                </c:pt>
                <c:pt idx="5">
                  <c:v>0.24137931034482762</c:v>
                </c:pt>
                <c:pt idx="6">
                  <c:v>-0.15942028985507251</c:v>
                </c:pt>
                <c:pt idx="7">
                  <c:v>-0.12</c:v>
                </c:pt>
                <c:pt idx="8">
                  <c:v>0.15322580645161291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D4-487A-AA81-01A936012839}"/>
            </c:ext>
          </c:extLst>
        </c:ser>
        <c:ser>
          <c:idx val="1"/>
          <c:order val="1"/>
          <c:tx>
            <c:strRef>
              <c:f>dati_settori!$C$6</c:f>
              <c:strCache>
                <c:ptCount val="1"/>
                <c:pt idx="0">
                  <c:v>2025/3</c:v>
                </c:pt>
              </c:strCache>
            </c:strRef>
          </c:tx>
          <c:spPr>
            <a:solidFill>
              <a:schemeClr val="tx2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0" h="0"/>
            </a:sp3d>
          </c:spPr>
          <c:invertIfNegative val="0"/>
          <c:dPt>
            <c:idx val="8"/>
            <c:invertIfNegative val="0"/>
            <c:bubble3D val="0"/>
            <c:spPr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7-E1D4-487A-AA81-01A936012839}"/>
              </c:ext>
            </c:extLst>
          </c:dPt>
          <c:dLbls>
            <c:dLbl>
              <c:idx val="0"/>
              <c:layout>
                <c:manualLayout>
                  <c:x val="5.2021733888486703E-3"/>
                  <c:y val="-1.06857688237697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1D4-487A-AA81-01A936012839}"/>
                </c:ext>
              </c:extLst>
            </c:dLbl>
            <c:dLbl>
              <c:idx val="1"/>
              <c:layout>
                <c:manualLayout>
                  <c:x val="0"/>
                  <c:y val="-1.144106932507564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1D4-487A-AA81-01A936012839}"/>
                </c:ext>
              </c:extLst>
            </c:dLbl>
            <c:dLbl>
              <c:idx val="2"/>
              <c:layout>
                <c:manualLayout>
                  <c:x val="0"/>
                  <c:y val="4.564322370426382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1D4-487A-AA81-01A936012839}"/>
                </c:ext>
              </c:extLst>
            </c:dLbl>
            <c:dLbl>
              <c:idx val="3"/>
              <c:layout>
                <c:manualLayout>
                  <c:x val="1.9074635759111728E-2"/>
                  <c:y val="9.446334954264614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1D4-487A-AA81-01A936012839}"/>
                </c:ext>
              </c:extLst>
            </c:dLbl>
            <c:dLbl>
              <c:idx val="4"/>
              <c:layout>
                <c:manualLayout>
                  <c:x val="7.3583864988185201E-3"/>
                  <c:y val="5.371214156742415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1D4-487A-AA81-01A936012839}"/>
                </c:ext>
              </c:extLst>
            </c:dLbl>
            <c:dLbl>
              <c:idx val="5"/>
              <c:layout>
                <c:manualLayout>
                  <c:x val="4.6399411738271756E-3"/>
                  <c:y val="7.0052160650760789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1D4-487A-AA81-01A936012839}"/>
                </c:ext>
              </c:extLst>
            </c:dLbl>
            <c:dLbl>
              <c:idx val="6"/>
              <c:layout>
                <c:manualLayout>
                  <c:x val="-1.2716276939891528E-16"/>
                  <c:y val="-2.757735554896984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1D4-487A-AA81-01A936012839}"/>
                </c:ext>
              </c:extLst>
            </c:dLbl>
            <c:dLbl>
              <c:idx val="7"/>
              <c:layout>
                <c:manualLayout>
                  <c:x val="7.496975817867657E-4"/>
                  <c:y val="4.564674011800263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E1D4-487A-AA81-01A936012839}"/>
                </c:ext>
              </c:extLst>
            </c:dLbl>
            <c:dLbl>
              <c:idx val="8"/>
              <c:layout>
                <c:manualLayout>
                  <c:x val="1.101395380104335E-2"/>
                  <c:y val="-3.584648985783407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1D4-487A-AA81-01A9360128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accent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it-IT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dati_settori!$A$8:$A$16</c:f>
              <c:strCache>
                <c:ptCount val="9"/>
                <c:pt idx="0">
                  <c:v>CHIMICA</c:v>
                </c:pt>
                <c:pt idx="1">
                  <c:v>METALMECCANICA</c:v>
                </c:pt>
                <c:pt idx="2">
                  <c:v>ALIMENTARE</c:v>
                </c:pt>
                <c:pt idx="3">
                  <c:v>TESSILE-ABBIGLIAM</c:v>
                </c:pt>
                <c:pt idx="4">
                  <c:v> LEGNO</c:v>
                </c:pt>
                <c:pt idx="5">
                  <c:v>CARTA-EDITORIA</c:v>
                </c:pt>
                <c:pt idx="6">
                  <c:v>ALTRI MANIFATT</c:v>
                </c:pt>
                <c:pt idx="7">
                  <c:v>GOMMA-PLASTICA</c:v>
                </c:pt>
                <c:pt idx="8">
                  <c:v>EDILIZIA E IMPIANTISTI</c:v>
                </c:pt>
              </c:strCache>
            </c:strRef>
          </c:cat>
          <c:val>
            <c:numRef>
              <c:f>dati_settori!$C$8:$C$16</c:f>
              <c:numCache>
                <c:formatCode>0.0%</c:formatCode>
                <c:ptCount val="9"/>
                <c:pt idx="0">
                  <c:v>0.10526315789473684</c:v>
                </c:pt>
                <c:pt idx="1">
                  <c:v>-9.712230215827336E-2</c:v>
                </c:pt>
                <c:pt idx="2">
                  <c:v>0.11428571428571427</c:v>
                </c:pt>
                <c:pt idx="3">
                  <c:v>-0.28301886792452829</c:v>
                </c:pt>
                <c:pt idx="4">
                  <c:v>-5.5555555555555552E-2</c:v>
                </c:pt>
                <c:pt idx="5">
                  <c:v>-0.16666666666666666</c:v>
                </c:pt>
                <c:pt idx="6">
                  <c:v>-0.15584415584415584</c:v>
                </c:pt>
                <c:pt idx="7">
                  <c:v>0</c:v>
                </c:pt>
                <c:pt idx="8">
                  <c:v>0.11504424778761062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1D4-487A-AA81-01A9360128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4"/>
        <c:axId val="389542416"/>
        <c:axId val="389542744"/>
      </c:barChart>
      <c:catAx>
        <c:axId val="389542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6350" cap="flat" cmpd="sng" algn="ctr">
            <a:solidFill>
              <a:schemeClr val="tx1">
                <a:lumMod val="50000"/>
                <a:lumOff val="50000"/>
              </a:schemeClr>
            </a:solidFill>
            <a:round/>
          </a:ln>
          <a:effectLst/>
        </c:spPr>
        <c:txPr>
          <a:bodyPr rot="-2400000" spcFirstLastPara="1" vertOverflow="ellipsis" wrap="square" anchor="ctr" anchorCtr="1"/>
          <a:lstStyle/>
          <a:p>
            <a:pPr>
              <a:defRPr sz="11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389542744"/>
        <c:crosses val="autoZero"/>
        <c:auto val="1"/>
        <c:lblAlgn val="ctr"/>
        <c:lblOffset val="300"/>
        <c:noMultiLvlLbl val="0"/>
      </c:catAx>
      <c:valAx>
        <c:axId val="389542744"/>
        <c:scaling>
          <c:orientation val="minMax"/>
          <c:max val="0.30000000000000004"/>
          <c:min val="-0.30000000000000004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389542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6510280757847318"/>
          <c:y val="6.9233396638859718E-2"/>
          <c:w val="0.29676284335107994"/>
          <c:h val="4.7770191394419799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3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999695350506803E-2"/>
          <c:y val="3.294215993043581E-2"/>
          <c:w val="0.91649149727658497"/>
          <c:h val="0.785536063516729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dati_settori!$B$19</c:f>
              <c:strCache>
                <c:ptCount val="1"/>
                <c:pt idx="0">
                  <c:v>2025/2</c:v>
                </c:pt>
              </c:strCache>
            </c:strRef>
          </c:tx>
          <c:spPr>
            <a:solidFill>
              <a:srgbClr val="89CB4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0" h="0"/>
            </a:sp3d>
          </c:spPr>
          <c:invertIfNegative val="0"/>
          <c:cat>
            <c:strRef>
              <c:f>dati_settori!$A$20:$A$25</c:f>
              <c:strCache>
                <c:ptCount val="6"/>
                <c:pt idx="0">
                  <c:v>UTILITY</c:v>
                </c:pt>
                <c:pt idx="1">
                  <c:v>ICT</c:v>
                </c:pt>
                <c:pt idx="2">
                  <c:v>SERVIZI ALLE IMPRESE</c:v>
                </c:pt>
                <c:pt idx="3">
                  <c:v>TRASPORTO MERCI E PERSONE</c:v>
                </c:pt>
                <c:pt idx="4">
                  <c:v>COMMERCIO E TURISMO</c:v>
                </c:pt>
                <c:pt idx="5">
                  <c:v>ALTRI</c:v>
                </c:pt>
              </c:strCache>
            </c:strRef>
          </c:cat>
          <c:val>
            <c:numRef>
              <c:f>dati_settori!$B$20:$B$25</c:f>
              <c:numCache>
                <c:formatCode>0.0%</c:formatCode>
                <c:ptCount val="6"/>
                <c:pt idx="0">
                  <c:v>8.6956521739130432E-2</c:v>
                </c:pt>
                <c:pt idx="1">
                  <c:v>0.22972972972972971</c:v>
                </c:pt>
                <c:pt idx="2">
                  <c:v>6.8965517241379309E-2</c:v>
                </c:pt>
                <c:pt idx="3">
                  <c:v>5.8823529411764719E-2</c:v>
                </c:pt>
                <c:pt idx="4">
                  <c:v>0</c:v>
                </c:pt>
                <c:pt idx="5">
                  <c:v>0.12499999999999999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81-4D31-B53C-CD334BD6E6C6}"/>
            </c:ext>
          </c:extLst>
        </c:ser>
        <c:ser>
          <c:idx val="1"/>
          <c:order val="1"/>
          <c:tx>
            <c:strRef>
              <c:f>dati_settori!$C$19</c:f>
              <c:strCache>
                <c:ptCount val="1"/>
                <c:pt idx="0">
                  <c:v>2025/3</c:v>
                </c:pt>
              </c:strCache>
            </c:strRef>
          </c:tx>
          <c:spPr>
            <a:solidFill>
              <a:schemeClr val="tx2">
                <a:lumMod val="75000"/>
                <a:lumOff val="2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0" h="6350"/>
            </a:sp3d>
          </c:spPr>
          <c:invertIfNegative val="0"/>
          <c:dLbls>
            <c:dLbl>
              <c:idx val="0"/>
              <c:layout>
                <c:manualLayout>
                  <c:x val="3.100199169488377E-3"/>
                  <c:y val="-1.24669643849749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583-47A1-BD9A-285A5A58B48A}"/>
                </c:ext>
              </c:extLst>
            </c:dLbl>
            <c:dLbl>
              <c:idx val="1"/>
              <c:layout>
                <c:manualLayout>
                  <c:x val="7.750497923720942E-3"/>
                  <c:y val="5.02187976790830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C81-4D31-B53C-CD334BD6E6C6}"/>
                </c:ext>
              </c:extLst>
            </c:dLbl>
            <c:dLbl>
              <c:idx val="2"/>
              <c:layout>
                <c:manualLayout>
                  <c:x val="4.2310395358391003E-3"/>
                  <c:y val="-2.51106259029652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33F-4B2E-9B8C-AF02E638628A}"/>
                </c:ext>
              </c:extLst>
            </c:dLbl>
            <c:dLbl>
              <c:idx val="4"/>
              <c:layout>
                <c:manualLayout>
                  <c:x val="2.5182443831253038E-3"/>
                  <c:y val="1.33156825398688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C81-4D31-B53C-CD334BD6E6C6}"/>
                </c:ext>
              </c:extLst>
            </c:dLbl>
            <c:dLbl>
              <c:idx val="5"/>
              <c:layout>
                <c:manualLayout>
                  <c:x val="2.5587628105966272E-3"/>
                  <c:y val="-2.511062590296586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33F-4B2E-9B8C-AF02E638628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accent1"/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dati_settori!$A$20:$A$25</c:f>
              <c:strCache>
                <c:ptCount val="6"/>
                <c:pt idx="0">
                  <c:v>UTILITY</c:v>
                </c:pt>
                <c:pt idx="1">
                  <c:v>ICT</c:v>
                </c:pt>
                <c:pt idx="2">
                  <c:v>SERVIZI ALLE IMPRESE</c:v>
                </c:pt>
                <c:pt idx="3">
                  <c:v>TRASPORTO MERCI E PERSONE</c:v>
                </c:pt>
                <c:pt idx="4">
                  <c:v>COMMERCIO E TURISMO</c:v>
                </c:pt>
                <c:pt idx="5">
                  <c:v>ALTRI</c:v>
                </c:pt>
              </c:strCache>
            </c:strRef>
          </c:cat>
          <c:val>
            <c:numRef>
              <c:f>dati_settori!$C$20:$C$25</c:f>
              <c:numCache>
                <c:formatCode>0.0%</c:formatCode>
                <c:ptCount val="6"/>
                <c:pt idx="0">
                  <c:v>5.2631578947368418E-2</c:v>
                </c:pt>
                <c:pt idx="1">
                  <c:v>0.24242424242424243</c:v>
                </c:pt>
                <c:pt idx="2">
                  <c:v>0.26190476190476186</c:v>
                </c:pt>
                <c:pt idx="3">
                  <c:v>3.7037037037037035E-2</c:v>
                </c:pt>
                <c:pt idx="4">
                  <c:v>-0.14516129032258066</c:v>
                </c:pt>
                <c:pt idx="5">
                  <c:v>3.8095238095238113E-2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C81-4D31-B53C-CD334BD6E6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0"/>
        <c:overlap val="-4"/>
        <c:axId val="621341240"/>
        <c:axId val="621348128"/>
      </c:barChart>
      <c:catAx>
        <c:axId val="621341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noFill/>
          <a:ln w="6350" cap="flat" cmpd="sng" algn="ctr">
            <a:solidFill>
              <a:schemeClr val="tx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621348128"/>
        <c:crosses val="autoZero"/>
        <c:auto val="1"/>
        <c:lblAlgn val="ctr"/>
        <c:lblOffset val="300"/>
        <c:noMultiLvlLbl val="0"/>
      </c:catAx>
      <c:valAx>
        <c:axId val="621348128"/>
        <c:scaling>
          <c:orientation val="minMax"/>
          <c:max val="0.30000000000000004"/>
          <c:min val="-0.15000000000000002"/>
        </c:scaling>
        <c:delete val="0"/>
        <c:axPos val="l"/>
        <c:numFmt formatCode="0%" sourceLinked="0"/>
        <c:majorTickMark val="out"/>
        <c:minorTickMark val="none"/>
        <c:tickLblPos val="nextTo"/>
        <c:spPr>
          <a:noFill/>
          <a:ln w="6350">
            <a:solidFill>
              <a:schemeClr val="tx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accent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it-IT"/>
          </a:p>
        </c:txPr>
        <c:crossAx val="621341240"/>
        <c:crosses val="autoZero"/>
        <c:crossBetween val="between"/>
      </c:valAx>
      <c:spPr>
        <a:noFill/>
        <a:ln w="6350">
          <a:noFill/>
        </a:ln>
        <a:effectLst/>
      </c:spPr>
    </c:plotArea>
    <c:legend>
      <c:legendPos val="b"/>
      <c:layout>
        <c:manualLayout>
          <c:xMode val="edge"/>
          <c:yMode val="edge"/>
          <c:x val="0.70152795879225016"/>
          <c:y val="2.5229896467750687E-2"/>
          <c:w val="0.28297104536030782"/>
          <c:h val="5.3730519977456613E-2"/>
        </c:manualLayout>
      </c:layout>
      <c:overlay val="0"/>
      <c:spPr>
        <a:noFill/>
        <a:ln w="6350">
          <a:solidFill>
            <a:schemeClr val="tx2">
              <a:lumMod val="50000"/>
              <a:lumOff val="5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accent1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accent1"/>
          </a:solidFill>
          <a:latin typeface="Calibri" panose="020F0502020204030204" pitchFamily="34" charset="0"/>
          <a:cs typeface="Calibri" panose="020F0502020204030204" pitchFamily="34" charset="0"/>
        </a:defRPr>
      </a:pPr>
      <a:endParaRPr lang="it-IT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4455396835643867E-2"/>
          <c:y val="7.5541056194266792E-2"/>
          <c:w val="0.84064782114541647"/>
          <c:h val="0.81761898307312519"/>
        </c:manualLayout>
      </c:layout>
      <c:ofPieChart>
        <c:ofPieType val="pie"/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8E4-4425-BF58-B0B6D504B1F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8E4-4425-BF58-B0B6D504B1F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8E4-4425-BF58-B0B6D504B1F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8E4-4425-BF58-B0B6D504B1F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8E4-4425-BF58-B0B6D504B1F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8E4-4425-BF58-B0B6D504B1F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8E4-4425-BF58-B0B6D504B1F3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8E4-4425-BF58-B0B6D504B1F3}"/>
              </c:ext>
            </c:extLst>
          </c:dPt>
          <c:dLbls>
            <c:dLbl>
              <c:idx val="0"/>
              <c:layout>
                <c:manualLayout>
                  <c:x val="6.4918835472097855E-2"/>
                  <c:y val="-1.260910461309707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FF00"/>
                      </a:solidFill>
                      <a:latin typeface="Calibri" panose="020F0502020204030204" pitchFamily="34" charset="0"/>
                      <a:ea typeface="Calibri" panose="020F0502020204030204" pitchFamily="34" charset="0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8E4-4425-BF58-B0B6D504B1F3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1400" b="0" i="0" u="none" strike="noStrike" kern="1200" baseline="0">
                      <a:solidFill>
                        <a:schemeClr val="accent1"/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8E4-4425-BF58-B0B6D504B1F3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1400" b="0" i="0" u="none" strike="noStrike" kern="1200" baseline="0">
                      <a:solidFill>
                        <a:schemeClr val="accent1"/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8E4-4425-BF58-B0B6D504B1F3}"/>
                </c:ext>
              </c:extLst>
            </c:dLbl>
            <c:dLbl>
              <c:idx val="3"/>
              <c:layout>
                <c:manualLayout>
                  <c:x val="8.2399811344788049E-2"/>
                  <c:y val="-6.38737939447710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en-US" sz="1400" b="0" i="0" u="none" strike="noStrike" kern="1200" baseline="0">
                      <a:solidFill>
                        <a:schemeClr val="accent1"/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8E4-4425-BF58-B0B6D504B1F3}"/>
                </c:ext>
              </c:extLst>
            </c:dLbl>
            <c:dLbl>
              <c:idx val="4"/>
              <c:layout>
                <c:manualLayout>
                  <c:x val="-6.4306709119319079E-4"/>
                  <c:y val="-4.421360475480470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1400" b="0" i="0" u="none" strike="noStrike" kern="1200" baseline="0">
                      <a:solidFill>
                        <a:schemeClr val="accent1"/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8E4-4425-BF58-B0B6D504B1F3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1400" b="0" i="0" u="none" strike="noStrike" kern="1200" baseline="0">
                      <a:solidFill>
                        <a:schemeClr val="accent1"/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8E4-4425-BF58-B0B6D504B1F3}"/>
                </c:ext>
              </c:extLst>
            </c:dLbl>
            <c:dLbl>
              <c:idx val="6"/>
              <c:layout>
                <c:manualLayout>
                  <c:x val="1.5628163549042774E-2"/>
                  <c:y val="2.040960539273250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1400" b="0" i="0" u="none" strike="noStrike" kern="1200" baseline="0">
                      <a:solidFill>
                        <a:schemeClr val="accent1"/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8E4-4425-BF58-B0B6D504B1F3}"/>
                </c:ext>
              </c:extLst>
            </c:dLbl>
            <c:dLbl>
              <c:idx val="7"/>
              <c:layout>
                <c:manualLayout>
                  <c:x val="-0.18454591964931719"/>
                  <c:y val="-5.945216022711828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rgbClr val="FFFF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defRPr>
                    </a:pPr>
                    <a:r>
                      <a:rPr lang="en-US" sz="1400" b="1">
                        <a:solidFill>
                          <a:srgbClr val="FFFF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rPr>
                      <a:t>Manifatturiero</a:t>
                    </a:r>
                  </a:p>
                  <a:p>
                    <a:pPr>
                      <a:defRPr sz="1400" b="1">
                        <a:solidFill>
                          <a:srgbClr val="FFFF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defRPr>
                    </a:pPr>
                    <a:fld id="{8AE53257-AA10-4242-8911-2483918672EC}" type="PERCENTAGE">
                      <a:rPr lang="en-US" sz="1400" b="1">
                        <a:solidFill>
                          <a:srgbClr val="FFFF00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rPr>
                      <a:pPr>
                        <a:defRPr sz="1400" b="1">
                          <a:solidFill>
                            <a:srgbClr val="FFFF00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defRPr>
                      </a:pPr>
                      <a:t>[PERCENTUALE]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rgbClr val="FFFF00"/>
                      </a:solidFill>
                      <a:latin typeface="Calibri" panose="020F0502020204030204" pitchFamily="34" charset="0"/>
                      <a:ea typeface="Calibri" panose="020F0502020204030204" pitchFamily="34" charset="0"/>
                      <a:cs typeface="Calibri" panose="020F0502020204030204" pitchFamily="34" charset="0"/>
                    </a:defRPr>
                  </a:pPr>
                  <a:endParaRPr lang="it-IT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08E4-4425-BF58-B0B6D504B1F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defRPr>
                </a:pPr>
                <a:endParaRPr lang="it-IT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'COMPILANTI PER SETTORE'!$A$6:$A$12</c:f>
              <c:strCache>
                <c:ptCount val="7"/>
                <c:pt idx="0">
                  <c:v>Servizi</c:v>
                </c:pt>
                <c:pt idx="1">
                  <c:v>Alimentare</c:v>
                </c:pt>
                <c:pt idx="2">
                  <c:v>Chimico Gomma Plastica</c:v>
                </c:pt>
                <c:pt idx="3">
                  <c:v>Metalmeccanica</c:v>
                </c:pt>
                <c:pt idx="4">
                  <c:v>Edilizia e indotto</c:v>
                </c:pt>
                <c:pt idx="5">
                  <c:v>Tessile-Abbigliamento</c:v>
                </c:pt>
                <c:pt idx="6">
                  <c:v>Altra manifattura</c:v>
                </c:pt>
              </c:strCache>
            </c:strRef>
          </c:cat>
          <c:val>
            <c:numRef>
              <c:f>'COMPILANTI PER SETTORE'!$B$6:$B$12</c:f>
              <c:numCache>
                <c:formatCode>###0</c:formatCode>
                <c:ptCount val="7"/>
                <c:pt idx="0">
                  <c:v>363</c:v>
                </c:pt>
                <c:pt idx="1">
                  <c:v>70</c:v>
                </c:pt>
                <c:pt idx="2">
                  <c:v>81</c:v>
                </c:pt>
                <c:pt idx="3">
                  <c:v>278</c:v>
                </c:pt>
                <c:pt idx="4">
                  <c:v>130</c:v>
                </c:pt>
                <c:pt idx="5">
                  <c:v>106</c:v>
                </c:pt>
                <c:pt idx="6">
                  <c:v>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08E4-4425-BF58-B0B6D504B1F3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gapWidth val="150"/>
        <c:splitType val="pos"/>
        <c:splitPos val="6"/>
        <c:secondPieSize val="75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</c:of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395B66E5-15AA-4745-8A67-3CE257BEE3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AC844A45-21B3-834A-A491-E4E4B9DC11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C039FDB-18A0-074D-8BA3-A4C3DE896AF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E6D13E5-4CEC-3A4A-8E5D-AFCEE7512EE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322844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it-IT" noProof="0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77BE0AF-9538-4086-8B93-6A4D28D24C1C}" type="datetime1">
              <a:rPr lang="it-IT" noProof="0" smtClean="0"/>
              <a:t>16/07/2025</a:t>
            </a:fld>
            <a:endParaRPr lang="it-IT" noProof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39838"/>
            <a:ext cx="5954712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66909" y="4777195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it-IT" noProof="0"/>
              <a:t>Fare clic per modificare gli stili del testo dello schema</a:t>
            </a:r>
          </a:p>
          <a:p>
            <a:pPr lvl="1" rtl="0"/>
            <a:r>
              <a:rPr lang="it-IT" noProof="0"/>
              <a:t>Secondo livello</a:t>
            </a:r>
          </a:p>
          <a:p>
            <a:pPr lvl="2" rtl="0"/>
            <a:r>
              <a:rPr lang="it-IT" noProof="0"/>
              <a:t>Terzo livello</a:t>
            </a:r>
          </a:p>
          <a:p>
            <a:pPr lvl="3" rtl="0"/>
            <a:r>
              <a:rPr lang="it-IT" noProof="0"/>
              <a:t>Quarto livello</a:t>
            </a:r>
          </a:p>
          <a:p>
            <a:pPr lvl="4" rtl="0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it-IT" noProof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9C7E07-3C67-C64C-8DA0-0404F6303970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40325283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8623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2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954956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5EEE1-1CD6-EEC7-8AC0-211A39235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FF387AD-4714-71B4-310D-A106B187B9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3A379F4-3BF6-AB38-1295-B5409C038E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7B7899D-A3FC-1406-4C35-4D7804381E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3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4249830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5DD05-7B41-5C87-1D01-510D97E06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D2D82FB2-E5E4-18D2-ADAB-0BC8E076DB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2842689F-B490-1276-12FF-9C9253FA5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EB8B2C5-F343-6656-F875-37A4E076F6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4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07605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E09F5F-9BE2-8909-1801-C01E28DBB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2318799-F36A-432C-D824-60A5DE2A23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47738946-5F3D-1072-FE57-F57FF36BDE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2100C80-AED4-E52D-18F7-C399C22847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5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2889444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3BC659-691B-9B62-DCE0-65A26DB8A4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CCBB8DB0-56DD-F07A-47D4-F7922A0BD0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48F681E4-E002-BD16-BB97-E0DA314F9C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969135A-E31B-3254-8CFB-1A327867C2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6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933791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6058E-A709-9E4F-F864-9EA0AFEC8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98D948B-8274-81FB-90C9-3BB4703603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5A13536-0EA3-E916-EABC-90C5B3D69F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B75C9E3-16CF-4DAB-486F-21C1F572F0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7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709061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9C907-0E5C-29D7-5BC6-FEFFAF2E2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BD9F485B-6C32-90D5-392E-885387DEEC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2113D330-F1FF-2333-44B1-7D5608D0B8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5E3BDE2-2DFA-C5AA-3183-120BCB336E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8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60150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158C4-E781-69C3-256E-696E12F8F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8454556E-CF61-D571-FD82-369A683A75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4CF2BE71-85B1-D69C-8E85-AC385AA6B8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B135666-A631-398B-6539-E78F67FB3C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9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5230657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10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12334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Export 7° trimestre negativo di fila</a:t>
            </a:r>
          </a:p>
          <a:p>
            <a:r>
              <a:rPr lang="it-IT" dirty="0"/>
              <a:t>Ordini 3° trimestre negativo di fila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11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2856574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Piccole e Grandi hanno aspettative simili, entrambe negative.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12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4046649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I trend sono inversi: peggiora la vision delle piccole e recupera leggermente quella delle grandi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13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51608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14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2656953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15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3967706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540D5-191C-5E8F-3EDE-1B1C876D3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892747A-1227-CD96-45CC-220E3877C2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D5F082F-F05E-3EA8-B8CD-E0BD55CFA7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Parliamo di investimenti aggiuntivi e non sostitutivi o programmati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8A33D0F-00BB-396B-A0CF-8B0591B8EB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16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7668245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17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9849009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18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2574852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19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7087918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93679-D1C1-349B-8485-9C01B2BE2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3788953-6A79-44E2-51DB-942CDD5114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EA6B9A6-82F3-9262-7110-7459644679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800" dirty="0">
                <a:effectLst/>
                <a:latin typeface="Times New Roman" panose="02020603050405020304" pitchFamily="18" charset="0"/>
                <a:ea typeface="Arial Unicode MS"/>
              </a:rPr>
              <a:t>Il rimbalzo del 2023_2 lo avevamo spiegato come dovuto: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800" dirty="0">
                <a:effectLst/>
                <a:latin typeface="Times New Roman" panose="02020603050405020304" pitchFamily="18" charset="0"/>
                <a:ea typeface="Arial Unicode MS"/>
              </a:rPr>
              <a:t>al calo dei prezzi di energia e materie prime,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800" dirty="0">
                <a:effectLst/>
                <a:latin typeface="Times New Roman" panose="02020603050405020304" pitchFamily="18" charset="0"/>
                <a:ea typeface="Arial Unicode MS"/>
              </a:rPr>
              <a:t>all’effetto di trascinamento di un 2022 superiore alle attese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800" dirty="0">
                <a:effectLst/>
                <a:latin typeface="Times New Roman" panose="02020603050405020304" pitchFamily="18" charset="0"/>
                <a:ea typeface="Arial Unicode MS"/>
              </a:rPr>
              <a:t>all’allentarsi delle tensioni sulle supply chain</a:t>
            </a:r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65A2408-338D-31E0-F77C-C10112432F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20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7916292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21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9651732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22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4304454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2D621-2731-2830-3899-77927489C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F809777-72ED-0B81-133E-C9756D1032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09CE8BBC-1025-DACA-D3CF-3EF431D5F6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3842533-DFE0-BE5D-AE49-4D15FADFAB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smtClean="0"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68220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CA2E2-9640-5943-7901-C461A2225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F6F174DA-BAC8-63AF-42BF-D86C59B24C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01E61D1F-E68A-E1A9-6489-0F55C36ACD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477C056-876F-C79A-CB18-634C4306B0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24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8100065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noProof="0" smtClean="0"/>
              <a:t>25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0130567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A89C7E07-3C67-C64C-8DA0-0404F6303970}" type="slidenum">
              <a:rPr lang="it-IT" smtClean="0"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0704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7C7817E8-CE59-5D48-EC98-62F76C892B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499" y="1355110"/>
            <a:ext cx="5491571" cy="1514019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defRPr sz="4800" b="1" i="0" spc="100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8" name="Segnaposto tes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52500" y="3433559"/>
            <a:ext cx="5491570" cy="953337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pic>
        <p:nvPicPr>
          <p:cNvPr id="7" name="Immagine 6" descr="Immagine che contiene testo, candelabro, luce&#10;&#10;Descrizione generata automaticamente">
            <a:extLst>
              <a:ext uri="{FF2B5EF4-FFF2-40B4-BE49-F238E27FC236}">
                <a16:creationId xmlns:a16="http://schemas.microsoft.com/office/drawing/2014/main" id="{77CFA16F-62C9-E5FB-BDCD-6B7D7A074B1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>
                  <a:alpha val="0"/>
                </a:srgbClr>
              </a:clrFrom>
              <a:clrTo>
                <a:srgbClr val="FFFFFF">
                  <a:alpha val="0"/>
                </a:srgbClr>
              </a:clrTo>
            </a:clrChange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7385" b="36567"/>
          <a:stretch/>
        </p:blipFill>
        <p:spPr>
          <a:xfrm>
            <a:off x="6840226" y="3192517"/>
            <a:ext cx="5351774" cy="3665483"/>
          </a:xfrm>
          <a:prstGeom prst="rect">
            <a:avLst/>
          </a:prstGeom>
        </p:spPr>
      </p:pic>
      <p:pic>
        <p:nvPicPr>
          <p:cNvPr id="6" name="Immagine 5" descr="Immagine che contiene testo, schermata, Carattere, Elementi grafici&#10;&#10;Descrizione generata automaticamente">
            <a:extLst>
              <a:ext uri="{FF2B5EF4-FFF2-40B4-BE49-F238E27FC236}">
                <a16:creationId xmlns:a16="http://schemas.microsoft.com/office/drawing/2014/main" id="{348876D3-998B-48F8-FB97-6F0AE0C6A53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" t="58633" r="13234" b="16581"/>
          <a:stretch/>
        </p:blipFill>
        <p:spPr>
          <a:xfrm>
            <a:off x="2911875" y="5812412"/>
            <a:ext cx="4065973" cy="693468"/>
          </a:xfrm>
          <a:prstGeom prst="rect">
            <a:avLst/>
          </a:prstGeom>
        </p:spPr>
      </p:pic>
      <p:pic>
        <p:nvPicPr>
          <p:cNvPr id="4" name="Immagine 3" descr="Immagine che contiene testo, Carattere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A59DA25C-7240-B9AA-170D-586560A5B554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6" y="5726315"/>
            <a:ext cx="2254164" cy="77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0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gnaposto immagine 2">
            <a:extLst>
              <a:ext uri="{FF2B5EF4-FFF2-40B4-BE49-F238E27FC236}">
                <a16:creationId xmlns:a16="http://schemas.microsoft.com/office/drawing/2014/main" id="{F0C4E8C2-3240-594A-9D5E-1BCD1AF44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-1"/>
            <a:ext cx="6096000" cy="6858001"/>
          </a:xfrm>
        </p:spPr>
        <p:txBody>
          <a:bodyPr rtlCol="0"/>
          <a:lstStyle/>
          <a:p>
            <a:pPr rtl="0"/>
            <a:endParaRPr lang="it-IT" noProof="0" dirty="0"/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437" y="879063"/>
            <a:ext cx="5284063" cy="1064037"/>
          </a:xfrm>
          <a:prstGeom prst="rect">
            <a:avLst/>
          </a:prstGeom>
        </p:spPr>
        <p:txBody>
          <a:bodyPr lIns="0" tIns="0" rIns="0" bIns="0" rtlCol="0" anchor="t" anchorCtr="0">
            <a:no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8" name="Segnaposto testo 29">
            <a:extLst>
              <a:ext uri="{FF2B5EF4-FFF2-40B4-BE49-F238E27FC236}">
                <a16:creationId xmlns:a16="http://schemas.microsoft.com/office/drawing/2014/main" id="{E66F2BC9-2F8A-1543-9AFD-9BAB0E75B3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1437" y="2289362"/>
            <a:ext cx="5284063" cy="3197037"/>
          </a:xfrm>
        </p:spPr>
        <p:txBody>
          <a:bodyPr lIns="0" tIns="0" rIns="0" bIns="0" rtlCol="0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81D7EF02-D2E4-AFC8-1D21-20DA2C5FF1F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0613155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7376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71" y="879063"/>
            <a:ext cx="10591430" cy="894175"/>
          </a:xfrm>
          <a:prstGeom prst="rect">
            <a:avLst/>
          </a:prstGeom>
        </p:spPr>
        <p:txBody>
          <a:bodyPr lIns="0" tIns="0" rIns="0" bIns="0" rtlCol="0" anchor="t" anchorCtr="0">
            <a:no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8" name="Segnaposto testo 29">
            <a:extLst>
              <a:ext uri="{FF2B5EF4-FFF2-40B4-BE49-F238E27FC236}">
                <a16:creationId xmlns:a16="http://schemas.microsoft.com/office/drawing/2014/main" id="{E66F2BC9-2F8A-1543-9AFD-9BAB0E75B3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8071" y="2289362"/>
            <a:ext cx="5257430" cy="3197037"/>
          </a:xfrm>
        </p:spPr>
        <p:txBody>
          <a:bodyPr lIns="0" tIns="0" rIns="0" bIns="0" rtlCol="0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rgbClr val="21212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" name="Segnaposto immagine 2">
            <a:extLst>
              <a:ext uri="{FF2B5EF4-FFF2-40B4-BE49-F238E27FC236}">
                <a16:creationId xmlns:a16="http://schemas.microsoft.com/office/drawing/2014/main" id="{E60B7520-F997-1EAB-88BD-0535E5F5EC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2286000"/>
            <a:ext cx="5148263" cy="3879850"/>
          </a:xfrm>
        </p:spPr>
        <p:txBody>
          <a:bodyPr rtlCol="0"/>
          <a:lstStyle/>
          <a:p>
            <a:pPr rtl="0"/>
            <a:endParaRPr lang="it-IT" noProof="0" dirty="0"/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68F8FBDD-5F29-DE0E-0884-F4A77F69992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0608392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8704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0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agine 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gnaposto immagine 2">
            <a:extLst>
              <a:ext uri="{FF2B5EF4-FFF2-40B4-BE49-F238E27FC236}">
                <a16:creationId xmlns:a16="http://schemas.microsoft.com/office/drawing/2014/main" id="{F0C4E8C2-3240-594A-9D5E-1BCD1AF44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56700" y="-1"/>
            <a:ext cx="3035300" cy="6858001"/>
          </a:xfrm>
        </p:spPr>
        <p:txBody>
          <a:bodyPr rtlCol="0"/>
          <a:lstStyle/>
          <a:p>
            <a:pPr rtl="0"/>
            <a:endParaRPr lang="it-IT" noProof="0" dirty="0"/>
          </a:p>
        </p:txBody>
      </p:sp>
      <p:sp>
        <p:nvSpPr>
          <p:cNvPr id="9" name="Titolo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31" y="879063"/>
            <a:ext cx="8194694" cy="1064037"/>
          </a:xfrm>
          <a:prstGeom prst="rect">
            <a:avLst/>
          </a:prstGeom>
        </p:spPr>
        <p:txBody>
          <a:bodyPr lIns="0" tIns="0" rIns="0" bIns="0" rtlCol="0" anchor="t" anchorCtr="0">
            <a:no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8" name="Segnaposto testo 29">
            <a:extLst>
              <a:ext uri="{FF2B5EF4-FFF2-40B4-BE49-F238E27FC236}">
                <a16:creationId xmlns:a16="http://schemas.microsoft.com/office/drawing/2014/main" id="{E66F2BC9-2F8A-1543-9AFD-9BAB0E75B3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1437" y="2289363"/>
            <a:ext cx="8213805" cy="3207670"/>
          </a:xfrm>
        </p:spPr>
        <p:txBody>
          <a:bodyPr lIns="0" tIns="0" rIns="0" bIns="0" rtlCol="0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9894010-B28E-DDB5-DA5D-0D5B06C7634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0608392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1760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ntrodu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70" y="896155"/>
            <a:ext cx="10584670" cy="704572"/>
          </a:xfrm>
          <a:prstGeom prst="rect">
            <a:avLst/>
          </a:prstGeom>
        </p:spPr>
        <p:txBody>
          <a:bodyPr lIns="0" tIns="0" rIns="0" bIns="0" rtlCol="0" anchor="t" anchorCtr="0">
            <a:norm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8" name="Segnaposto testo 29">
            <a:extLst>
              <a:ext uri="{FF2B5EF4-FFF2-40B4-BE49-F238E27FC236}">
                <a16:creationId xmlns:a16="http://schemas.microsoft.com/office/drawing/2014/main" id="{2D912233-EFD6-3FB6-6B1B-998409EE431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52499" y="2209800"/>
            <a:ext cx="2414543" cy="276999"/>
          </a:xfrm>
          <a:ln w="28575">
            <a:noFill/>
          </a:ln>
        </p:spPr>
        <p:txBody>
          <a:bodyPr wrap="square" lIns="0" tIns="0" rIns="0" bIns="0" rtlCol="0">
            <a:sp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12" name="Segnaposto testo 29">
            <a:extLst>
              <a:ext uri="{FF2B5EF4-FFF2-40B4-BE49-F238E27FC236}">
                <a16:creationId xmlns:a16="http://schemas.microsoft.com/office/drawing/2014/main" id="{A6A3E7D5-BBC8-0D29-74B8-BDB43DAB856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663042" y="2209800"/>
            <a:ext cx="2438655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</a:t>
            </a:r>
          </a:p>
        </p:txBody>
      </p:sp>
      <p:sp>
        <p:nvSpPr>
          <p:cNvPr id="25" name="Segnaposto testo 29">
            <a:extLst>
              <a:ext uri="{FF2B5EF4-FFF2-40B4-BE49-F238E27FC236}">
                <a16:creationId xmlns:a16="http://schemas.microsoft.com/office/drawing/2014/main" id="{354090FA-F96A-FBB4-A8B3-92A4A1FE2E66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367054" y="2219218"/>
            <a:ext cx="2477843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1B6FE26C-7070-756D-F7DC-1D498929754A}"/>
              </a:ext>
            </a:extLst>
          </p:cNvPr>
          <p:cNvSpPr>
            <a:spLocks noGrp="1"/>
          </p:cNvSpPr>
          <p:nvPr>
            <p:ph type="sldNum" sz="quarter" idx="30"/>
          </p:nvPr>
        </p:nvSpPr>
        <p:spPr>
          <a:xfrm>
            <a:off x="10608392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  <p:sp>
        <p:nvSpPr>
          <p:cNvPr id="38" name="Segnaposto testo 29">
            <a:extLst>
              <a:ext uri="{FF2B5EF4-FFF2-40B4-BE49-F238E27FC236}">
                <a16:creationId xmlns:a16="http://schemas.microsoft.com/office/drawing/2014/main" id="{2D912233-EFD6-3FB6-6B1B-998409EE431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952499" y="2809455"/>
            <a:ext cx="2414543" cy="276999"/>
          </a:xfrm>
          <a:ln w="28575">
            <a:noFill/>
          </a:ln>
        </p:spPr>
        <p:txBody>
          <a:bodyPr wrap="square" lIns="0" tIns="0" rIns="0" bIns="0" rtlCol="0">
            <a:sp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39" name="Segnaposto testo 29">
            <a:extLst>
              <a:ext uri="{FF2B5EF4-FFF2-40B4-BE49-F238E27FC236}">
                <a16:creationId xmlns:a16="http://schemas.microsoft.com/office/drawing/2014/main" id="{A6A3E7D5-BBC8-0D29-74B8-BDB43DAB856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663042" y="2809455"/>
            <a:ext cx="2438655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</a:t>
            </a:r>
          </a:p>
        </p:txBody>
      </p:sp>
      <p:sp>
        <p:nvSpPr>
          <p:cNvPr id="40" name="Segnaposto testo 29">
            <a:extLst>
              <a:ext uri="{FF2B5EF4-FFF2-40B4-BE49-F238E27FC236}">
                <a16:creationId xmlns:a16="http://schemas.microsoft.com/office/drawing/2014/main" id="{354090FA-F96A-FBB4-A8B3-92A4A1FE2E6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367054" y="2818873"/>
            <a:ext cx="2477843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1" name="Segnaposto testo 29">
            <a:extLst>
              <a:ext uri="{FF2B5EF4-FFF2-40B4-BE49-F238E27FC236}">
                <a16:creationId xmlns:a16="http://schemas.microsoft.com/office/drawing/2014/main" id="{2D912233-EFD6-3FB6-6B1B-998409EE431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952499" y="3261192"/>
            <a:ext cx="2414543" cy="276999"/>
          </a:xfrm>
          <a:ln w="28575">
            <a:noFill/>
          </a:ln>
        </p:spPr>
        <p:txBody>
          <a:bodyPr wrap="square" lIns="0" tIns="0" rIns="0" bIns="0" rtlCol="0">
            <a:sp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2" name="Segnaposto testo 29">
            <a:extLst>
              <a:ext uri="{FF2B5EF4-FFF2-40B4-BE49-F238E27FC236}">
                <a16:creationId xmlns:a16="http://schemas.microsoft.com/office/drawing/2014/main" id="{A6A3E7D5-BBC8-0D29-74B8-BDB43DAB856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3663042" y="3261192"/>
            <a:ext cx="2438655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</a:t>
            </a:r>
          </a:p>
        </p:txBody>
      </p:sp>
      <p:sp>
        <p:nvSpPr>
          <p:cNvPr id="43" name="Segnaposto testo 29">
            <a:extLst>
              <a:ext uri="{FF2B5EF4-FFF2-40B4-BE49-F238E27FC236}">
                <a16:creationId xmlns:a16="http://schemas.microsoft.com/office/drawing/2014/main" id="{354090FA-F96A-FBB4-A8B3-92A4A1FE2E66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6367054" y="3270610"/>
            <a:ext cx="2477843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4" name="Segnaposto testo 29">
            <a:extLst>
              <a:ext uri="{FF2B5EF4-FFF2-40B4-BE49-F238E27FC236}">
                <a16:creationId xmlns:a16="http://schemas.microsoft.com/office/drawing/2014/main" id="{2D912233-EFD6-3FB6-6B1B-998409EE431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52499" y="3712929"/>
            <a:ext cx="2414543" cy="276999"/>
          </a:xfrm>
          <a:ln w="28575">
            <a:noFill/>
          </a:ln>
        </p:spPr>
        <p:txBody>
          <a:bodyPr wrap="square" lIns="0" tIns="0" rIns="0" bIns="0" rtlCol="0">
            <a:sp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5" name="Segnaposto testo 29">
            <a:extLst>
              <a:ext uri="{FF2B5EF4-FFF2-40B4-BE49-F238E27FC236}">
                <a16:creationId xmlns:a16="http://schemas.microsoft.com/office/drawing/2014/main" id="{A6A3E7D5-BBC8-0D29-74B8-BDB43DAB8565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3663042" y="3712929"/>
            <a:ext cx="2438655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</a:t>
            </a:r>
          </a:p>
        </p:txBody>
      </p:sp>
      <p:sp>
        <p:nvSpPr>
          <p:cNvPr id="46" name="Segnaposto testo 29">
            <a:extLst>
              <a:ext uri="{FF2B5EF4-FFF2-40B4-BE49-F238E27FC236}">
                <a16:creationId xmlns:a16="http://schemas.microsoft.com/office/drawing/2014/main" id="{354090FA-F96A-FBB4-A8B3-92A4A1FE2E66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6367054" y="3722347"/>
            <a:ext cx="2477843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7" name="Segnaposto testo 29">
            <a:extLst>
              <a:ext uri="{FF2B5EF4-FFF2-40B4-BE49-F238E27FC236}">
                <a16:creationId xmlns:a16="http://schemas.microsoft.com/office/drawing/2014/main" id="{2D912233-EFD6-3FB6-6B1B-998409EE4315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952499" y="4169023"/>
            <a:ext cx="2414543" cy="276999"/>
          </a:xfrm>
          <a:ln w="28575">
            <a:noFill/>
          </a:ln>
        </p:spPr>
        <p:txBody>
          <a:bodyPr wrap="square" lIns="0" tIns="0" rIns="0" bIns="0" rtlCol="0">
            <a:sp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8" name="Segnaposto testo 29">
            <a:extLst>
              <a:ext uri="{FF2B5EF4-FFF2-40B4-BE49-F238E27FC236}">
                <a16:creationId xmlns:a16="http://schemas.microsoft.com/office/drawing/2014/main" id="{A6A3E7D5-BBC8-0D29-74B8-BDB43DAB8565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663042" y="4169023"/>
            <a:ext cx="2438655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</a:t>
            </a:r>
          </a:p>
        </p:txBody>
      </p:sp>
      <p:sp>
        <p:nvSpPr>
          <p:cNvPr id="49" name="Segnaposto testo 29">
            <a:extLst>
              <a:ext uri="{FF2B5EF4-FFF2-40B4-BE49-F238E27FC236}">
                <a16:creationId xmlns:a16="http://schemas.microsoft.com/office/drawing/2014/main" id="{354090FA-F96A-FBB4-A8B3-92A4A1FE2E66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6367054" y="4178441"/>
            <a:ext cx="2477843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50" name="Segnaposto testo 29">
            <a:extLst>
              <a:ext uri="{FF2B5EF4-FFF2-40B4-BE49-F238E27FC236}">
                <a16:creationId xmlns:a16="http://schemas.microsoft.com/office/drawing/2014/main" id="{2D912233-EFD6-3FB6-6B1B-998409EE4315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952499" y="4615699"/>
            <a:ext cx="2414543" cy="276999"/>
          </a:xfrm>
          <a:ln w="28575">
            <a:noFill/>
          </a:ln>
        </p:spPr>
        <p:txBody>
          <a:bodyPr wrap="square" lIns="0" tIns="0" rIns="0" bIns="0" rtlCol="0">
            <a:spAutoFit/>
          </a:bodyPr>
          <a:lstStyle>
            <a:lvl1pPr marL="0" indent="0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51" name="Segnaposto testo 29">
            <a:extLst>
              <a:ext uri="{FF2B5EF4-FFF2-40B4-BE49-F238E27FC236}">
                <a16:creationId xmlns:a16="http://schemas.microsoft.com/office/drawing/2014/main" id="{A6A3E7D5-BBC8-0D29-74B8-BDB43DAB8565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3663042" y="4615699"/>
            <a:ext cx="2438655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</a:t>
            </a:r>
          </a:p>
        </p:txBody>
      </p:sp>
      <p:sp>
        <p:nvSpPr>
          <p:cNvPr id="52" name="Segnaposto testo 29">
            <a:extLst>
              <a:ext uri="{FF2B5EF4-FFF2-40B4-BE49-F238E27FC236}">
                <a16:creationId xmlns:a16="http://schemas.microsoft.com/office/drawing/2014/main" id="{354090FA-F96A-FBB4-A8B3-92A4A1FE2E66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6367054" y="4625117"/>
            <a:ext cx="2477843" cy="276999"/>
          </a:xfrm>
        </p:spPr>
        <p:txBody>
          <a:bodyPr wrap="square" lIns="0" tIns="0" rIns="0" bIns="0" rtlCol="0">
            <a:sp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buNone/>
              <a:defRPr sz="18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</p:spTree>
    <p:extLst>
      <p:ext uri="{BB962C8B-B14F-4D97-AF65-F5344CB8AC3E}">
        <p14:creationId xmlns:p14="http://schemas.microsoft.com/office/powerpoint/2010/main" val="405958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03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test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olo 1">
            <a:extLst>
              <a:ext uri="{FF2B5EF4-FFF2-40B4-BE49-F238E27FC236}">
                <a16:creationId xmlns:a16="http://schemas.microsoft.com/office/drawing/2014/main" id="{109B023A-F28F-184D-BA48-3F1C0502A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165" y="879063"/>
            <a:ext cx="10638858" cy="731076"/>
          </a:xfrm>
          <a:prstGeom prst="rect">
            <a:avLst/>
          </a:prstGeom>
        </p:spPr>
        <p:txBody>
          <a:bodyPr lIns="0" tIns="0" rIns="0" bIns="0" rtlCol="0" anchor="t" anchorCtr="0">
            <a:norm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E0CFD97-010F-2A79-8D79-111575288E2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2559" y="1773238"/>
            <a:ext cx="10626941" cy="4392612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bg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bg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bg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bg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D81A352E-B87B-D5AD-171A-88FB9F6E926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10608392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4152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testo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437" y="879063"/>
            <a:ext cx="10622825" cy="704572"/>
          </a:xfrm>
          <a:prstGeom prst="rect">
            <a:avLst/>
          </a:prstGeom>
        </p:spPr>
        <p:txBody>
          <a:bodyPr lIns="0" tIns="0" rIns="0" bIns="0" rtlCol="0" anchor="t" anchorCtr="0">
            <a:norm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8" name="Segnaposto testo 29">
            <a:extLst>
              <a:ext uri="{FF2B5EF4-FFF2-40B4-BE49-F238E27FC236}">
                <a16:creationId xmlns:a16="http://schemas.microsoft.com/office/drawing/2014/main" id="{E66F2BC9-2F8A-1543-9AFD-9BAB0E75B3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1438" y="2289363"/>
            <a:ext cx="5148264" cy="3207670"/>
          </a:xfrm>
        </p:spPr>
        <p:txBody>
          <a:bodyPr lIns="0" tIns="0" rIns="0" bIns="0" rtlCol="0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rgbClr val="21212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2" name="Segnaposto testo 29">
            <a:extLst>
              <a:ext uri="{FF2B5EF4-FFF2-40B4-BE49-F238E27FC236}">
                <a16:creationId xmlns:a16="http://schemas.microsoft.com/office/drawing/2014/main" id="{ABC0AFBA-746F-ACD4-7067-160FAA77AF8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096000" y="2276475"/>
            <a:ext cx="5148263" cy="3207670"/>
          </a:xfrm>
        </p:spPr>
        <p:txBody>
          <a:bodyPr lIns="0" tIns="0" rIns="0" bIns="0" rtlCol="0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rgbClr val="21212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F4476D4-D42F-9C75-B2A3-0902EBDDF0A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0608392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8750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us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1520F480-8D48-376D-9C2C-BA9EEC6BFB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sp>
        <p:nvSpPr>
          <p:cNvPr id="21" name="Segnaposto immagine 2">
            <a:extLst>
              <a:ext uri="{FF2B5EF4-FFF2-40B4-BE49-F238E27FC236}">
                <a16:creationId xmlns:a16="http://schemas.microsoft.com/office/drawing/2014/main" id="{50E2385F-F6FA-D345-AF77-A9EE8E49310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8" cy="6858000"/>
          </a:xfrm>
          <a:solidFill>
            <a:schemeClr val="bg2"/>
          </a:solidFill>
        </p:spPr>
        <p:txBody>
          <a:bodyPr rtlCol="0"/>
          <a:lstStyle/>
          <a:p>
            <a:pPr rtl="0"/>
            <a:endParaRPr lang="it-IT" noProof="0" dirty="0"/>
          </a:p>
        </p:txBody>
      </p:sp>
      <p:sp>
        <p:nvSpPr>
          <p:cNvPr id="18" name="Titolo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3943" y="2548304"/>
            <a:ext cx="4941477" cy="1107996"/>
          </a:xfrm>
          <a:prstGeom prst="rect">
            <a:avLst/>
          </a:prstGeom>
        </p:spPr>
        <p:txBody>
          <a:bodyPr lIns="0" tIns="0" rIns="0" bIns="0" rtlCol="0" anchor="b" anchorCtr="0">
            <a:spAutoFit/>
          </a:bodyPr>
          <a:lstStyle>
            <a:lvl1pPr>
              <a:defRPr sz="4000" b="0" i="0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</p:spTree>
    <p:extLst>
      <p:ext uri="{BB962C8B-B14F-4D97-AF65-F5344CB8AC3E}">
        <p14:creationId xmlns:p14="http://schemas.microsoft.com/office/powerpoint/2010/main" val="235788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">
    <p:bg>
      <p:bgPr>
        <a:solidFill>
          <a:schemeClr val="tx1"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495473C-AC89-A7C6-8077-05C329E2AB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itolo 1">
            <a:extLst>
              <a:ext uri="{FF2B5EF4-FFF2-40B4-BE49-F238E27FC236}">
                <a16:creationId xmlns:a16="http://schemas.microsoft.com/office/drawing/2014/main" id="{8D492973-78E3-D34E-835E-CF2D45170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3943" y="2548304"/>
            <a:ext cx="4941477" cy="1107996"/>
          </a:xfrm>
          <a:prstGeom prst="rect">
            <a:avLst/>
          </a:prstGeom>
        </p:spPr>
        <p:txBody>
          <a:bodyPr lIns="0" tIns="0" rIns="0" bIns="0" rtlCol="0" anchor="b" anchorCtr="0">
            <a:spAutoFit/>
          </a:bodyPr>
          <a:lstStyle>
            <a:lvl1pPr>
              <a:defRPr sz="4000" b="1" i="0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pic>
        <p:nvPicPr>
          <p:cNvPr id="5" name="Immagine 4" descr="Immagine che contiene testo, schermata, Carattere, Elementi grafici&#10;&#10;Descrizione generata automaticamente">
            <a:extLst>
              <a:ext uri="{FF2B5EF4-FFF2-40B4-BE49-F238E27FC236}">
                <a16:creationId xmlns:a16="http://schemas.microsoft.com/office/drawing/2014/main" id="{06A2580E-77F1-082B-4703-6D6CD74A69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9" t="58633" r="13357" b="16124"/>
          <a:stretch/>
        </p:blipFill>
        <p:spPr>
          <a:xfrm>
            <a:off x="2301906" y="6194892"/>
            <a:ext cx="2296727" cy="403033"/>
          </a:xfrm>
          <a:prstGeom prst="rect">
            <a:avLst/>
          </a:prstGeom>
        </p:spPr>
      </p:pic>
      <p:pic>
        <p:nvPicPr>
          <p:cNvPr id="6" name="Immagine 5" descr="Immagine che contiene testo, Carattere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86C53A8B-091F-95FF-10CD-43A330AADE2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70" y="6203771"/>
            <a:ext cx="1189608" cy="411406"/>
          </a:xfrm>
          <a:prstGeom prst="rect">
            <a:avLst/>
          </a:prstGeom>
        </p:spPr>
      </p:pic>
      <p:cxnSp>
        <p:nvCxnSpPr>
          <p:cNvPr id="7" name="Connettore 1 10">
            <a:extLst>
              <a:ext uri="{FF2B5EF4-FFF2-40B4-BE49-F238E27FC236}">
                <a16:creationId xmlns:a16="http://schemas.microsoft.com/office/drawing/2014/main" id="{F393F235-5BC0-ED50-CC2E-0997D631541F}"/>
              </a:ext>
            </a:extLst>
          </p:cNvPr>
          <p:cNvCxnSpPr>
            <a:cxnSpLocks/>
          </p:cNvCxnSpPr>
          <p:nvPr userDrawn="1"/>
        </p:nvCxnSpPr>
        <p:spPr>
          <a:xfrm>
            <a:off x="4608576" y="6396309"/>
            <a:ext cx="3849624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egnaposto numero diapositiva 1">
            <a:extLst>
              <a:ext uri="{FF2B5EF4-FFF2-40B4-BE49-F238E27FC236}">
                <a16:creationId xmlns:a16="http://schemas.microsoft.com/office/drawing/2014/main" id="{9E8D656D-2A8B-D46A-7470-52C16F119ED1}"/>
              </a:ext>
            </a:extLst>
          </p:cNvPr>
          <p:cNvSpPr txBox="1">
            <a:spLocks/>
          </p:cNvSpPr>
          <p:nvPr userDrawn="1"/>
        </p:nvSpPr>
        <p:spPr>
          <a:xfrm>
            <a:off x="5931025" y="6257747"/>
            <a:ext cx="2902079" cy="273844"/>
          </a:xfrm>
          <a:prstGeom prst="rect">
            <a:avLst/>
          </a:prstGeom>
        </p:spPr>
        <p:txBody>
          <a:bodyPr/>
          <a:lstStyle>
            <a:defPPr rtl="0">
              <a:defRPr lang="it-it"/>
            </a:defPPr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2831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zione">
    <p:bg>
      <p:bgPr>
        <a:solidFill>
          <a:schemeClr val="tx1">
            <a:alpha val="98796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2F02EB22-08D9-B034-E3B2-34F689579D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CBA32001-AFB4-600D-41AE-EDBE51CFB0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74703" y="2266476"/>
            <a:ext cx="8872251" cy="1844608"/>
          </a:xfrm>
        </p:spPr>
        <p:txBody>
          <a:bodyPr wrap="square">
            <a:spAutoFit/>
          </a:bodyPr>
          <a:lstStyle>
            <a:lvl1pPr>
              <a:defRPr b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b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b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b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b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9" name="Titolo 8">
            <a:extLst>
              <a:ext uri="{FF2B5EF4-FFF2-40B4-BE49-F238E27FC236}">
                <a16:creationId xmlns:a16="http://schemas.microsoft.com/office/drawing/2014/main" id="{38651DFC-F239-4D92-2B59-EFA2ACC23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996" y="903042"/>
            <a:ext cx="10619504" cy="1089529"/>
          </a:xfrm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pic>
        <p:nvPicPr>
          <p:cNvPr id="3" name="Immagine 2" descr="Immagine che contiene testo, schermata, Carattere, Elementi grafici&#10;&#10;Descrizione generata automaticamente">
            <a:extLst>
              <a:ext uri="{FF2B5EF4-FFF2-40B4-BE49-F238E27FC236}">
                <a16:creationId xmlns:a16="http://schemas.microsoft.com/office/drawing/2014/main" id="{828A857D-FBB7-F721-5511-58395311BC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9" t="58633" r="13357" b="16124"/>
          <a:stretch/>
        </p:blipFill>
        <p:spPr>
          <a:xfrm>
            <a:off x="2301906" y="6194892"/>
            <a:ext cx="2296727" cy="403033"/>
          </a:xfrm>
          <a:prstGeom prst="rect">
            <a:avLst/>
          </a:prstGeom>
        </p:spPr>
      </p:pic>
      <p:pic>
        <p:nvPicPr>
          <p:cNvPr id="8" name="Immagine 7" descr="Immagine che contiene testo, Carattere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AA105225-A57F-8589-9328-3C8AE8E4AB9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70" y="6203771"/>
            <a:ext cx="1189608" cy="411406"/>
          </a:xfrm>
          <a:prstGeom prst="rect">
            <a:avLst/>
          </a:prstGeom>
        </p:spPr>
      </p:pic>
      <p:cxnSp>
        <p:nvCxnSpPr>
          <p:cNvPr id="10" name="Connettore 1 10">
            <a:extLst>
              <a:ext uri="{FF2B5EF4-FFF2-40B4-BE49-F238E27FC236}">
                <a16:creationId xmlns:a16="http://schemas.microsoft.com/office/drawing/2014/main" id="{9CBF642D-E486-105B-5B22-A1A626B02078}"/>
              </a:ext>
            </a:extLst>
          </p:cNvPr>
          <p:cNvCxnSpPr>
            <a:cxnSpLocks/>
          </p:cNvCxnSpPr>
          <p:nvPr userDrawn="1"/>
        </p:nvCxnSpPr>
        <p:spPr>
          <a:xfrm>
            <a:off x="4608576" y="6396309"/>
            <a:ext cx="3849624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egnaposto numero diapositiva 1">
            <a:extLst>
              <a:ext uri="{FF2B5EF4-FFF2-40B4-BE49-F238E27FC236}">
                <a16:creationId xmlns:a16="http://schemas.microsoft.com/office/drawing/2014/main" id="{C0F1B70E-AB96-3020-CCB0-7DE37D180D27}"/>
              </a:ext>
            </a:extLst>
          </p:cNvPr>
          <p:cNvSpPr txBox="1">
            <a:spLocks/>
          </p:cNvSpPr>
          <p:nvPr userDrawn="1"/>
        </p:nvSpPr>
        <p:spPr>
          <a:xfrm>
            <a:off x="5931025" y="6257747"/>
            <a:ext cx="2902079" cy="273844"/>
          </a:xfrm>
          <a:prstGeom prst="rect">
            <a:avLst/>
          </a:prstGeom>
        </p:spPr>
        <p:txBody>
          <a:bodyPr/>
          <a:lstStyle>
            <a:defPPr rtl="0">
              <a:defRPr lang="it-it"/>
            </a:defPPr>
            <a:lvl1pPr marL="0" algn="l" defTabSz="914400" rtl="0" eaLnBrk="1" latinLnBrk="0" hangingPunct="1">
              <a:defRPr sz="120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1351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7104">
          <p15:clr>
            <a:srgbClr val="FBAE40"/>
          </p15:clr>
        </p15:guide>
        <p15:guide id="3" pos="4344" userDrawn="1">
          <p15:clr>
            <a:srgbClr val="FBAE40"/>
          </p15:clr>
        </p15:guide>
        <p15:guide id="4" pos="4560" userDrawn="1">
          <p15:clr>
            <a:srgbClr val="FBAE40"/>
          </p15:clr>
        </p15:guide>
        <p15:guide id="8" orient="horz" pos="1848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olo 1">
            <a:extLst>
              <a:ext uri="{FF2B5EF4-FFF2-40B4-BE49-F238E27FC236}">
                <a16:creationId xmlns:a16="http://schemas.microsoft.com/office/drawing/2014/main" id="{A5C37098-CEB2-1E45-989B-3DD92F3B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559" y="879063"/>
            <a:ext cx="3614001" cy="1064037"/>
          </a:xfrm>
          <a:prstGeom prst="rect">
            <a:avLst/>
          </a:prstGeom>
        </p:spPr>
        <p:txBody>
          <a:bodyPr lIns="0" tIns="0" rIns="0" bIns="0" rtlCol="0" anchor="t" anchorCtr="0">
            <a:no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8" name="Segnaposto testo 29">
            <a:extLst>
              <a:ext uri="{FF2B5EF4-FFF2-40B4-BE49-F238E27FC236}">
                <a16:creationId xmlns:a16="http://schemas.microsoft.com/office/drawing/2014/main" id="{E66F2BC9-2F8A-1543-9AFD-9BAB0E75B3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4689" y="2289362"/>
            <a:ext cx="3611871" cy="3876487"/>
          </a:xfrm>
        </p:spPr>
        <p:txBody>
          <a:bodyPr lIns="0" tIns="0" rIns="0" bIns="0" rtlCol="0">
            <a:noAutofit/>
          </a:bodyPr>
          <a:lstStyle>
            <a:lvl1pPr marL="0" indent="0">
              <a:lnSpc>
                <a:spcPct val="100000"/>
              </a:lnSpc>
              <a:buNone/>
              <a:defRPr sz="1600" b="0" i="0">
                <a:solidFill>
                  <a:schemeClr val="bg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6616695F-AED5-F8EC-0B64-497B3CC8A78D}"/>
              </a:ext>
            </a:extLst>
          </p:cNvPr>
          <p:cNvSpPr/>
          <p:nvPr userDrawn="1"/>
        </p:nvSpPr>
        <p:spPr>
          <a:xfrm>
            <a:off x="4403725" y="0"/>
            <a:ext cx="7788275" cy="6857999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1FA9DF3-648D-7748-1E35-30E54CEA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8392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8668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olo 1">
            <a:extLst>
              <a:ext uri="{FF2B5EF4-FFF2-40B4-BE49-F238E27FC236}">
                <a16:creationId xmlns:a16="http://schemas.microsoft.com/office/drawing/2014/main" id="{467E05B6-B7CB-1E4F-96BA-4B8CFE8B6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023" y="879063"/>
            <a:ext cx="10275477" cy="695005"/>
          </a:xfrm>
          <a:prstGeom prst="rect">
            <a:avLst/>
          </a:prstGeom>
        </p:spPr>
        <p:txBody>
          <a:bodyPr lIns="0" tIns="0" rIns="0" bIns="0" rtlCol="0" anchor="t" anchorCtr="0">
            <a:normAutofit/>
          </a:bodyPr>
          <a:lstStyle>
            <a:lvl1pPr>
              <a:defRPr sz="3600" b="1" i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cxnSp>
        <p:nvCxnSpPr>
          <p:cNvPr id="33" name="Connettore diritto 32">
            <a:extLst>
              <a:ext uri="{FF2B5EF4-FFF2-40B4-BE49-F238E27FC236}">
                <a16:creationId xmlns:a16="http://schemas.microsoft.com/office/drawing/2014/main" id="{51DEB652-BD6A-BD41-B85E-704D2C41A1C4}"/>
              </a:ext>
            </a:extLst>
          </p:cNvPr>
          <p:cNvCxnSpPr>
            <a:cxnSpLocks/>
          </p:cNvCxnSpPr>
          <p:nvPr userDrawn="1"/>
        </p:nvCxnSpPr>
        <p:spPr>
          <a:xfrm>
            <a:off x="952500" y="1939108"/>
            <a:ext cx="2133600" cy="3992"/>
          </a:xfrm>
          <a:prstGeom prst="line">
            <a:avLst/>
          </a:prstGeom>
          <a:ln w="25400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Segnaposto testo 2">
            <a:extLst>
              <a:ext uri="{FF2B5EF4-FFF2-40B4-BE49-F238E27FC236}">
                <a16:creationId xmlns:a16="http://schemas.microsoft.com/office/drawing/2014/main" id="{A6147D10-E7D7-8F40-AF69-7263987293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52500" y="2300156"/>
            <a:ext cx="3036477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800" b="1" spc="0" baseline="0" dirty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rtl="0">
              <a:buNone/>
            </a:pPr>
            <a:r>
              <a:rPr lang="it-IT" noProof="0" dirty="0"/>
              <a:t>Fare clic per modificare </a:t>
            </a:r>
          </a:p>
        </p:txBody>
      </p:sp>
      <p:sp>
        <p:nvSpPr>
          <p:cNvPr id="27" name="Segnaposto contenuto 3">
            <a:extLst>
              <a:ext uri="{FF2B5EF4-FFF2-40B4-BE49-F238E27FC236}">
                <a16:creationId xmlns:a16="http://schemas.microsoft.com/office/drawing/2014/main" id="{E81957B7-CEA6-A446-A203-471CF9A57F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52500" y="2799146"/>
            <a:ext cx="3036477" cy="2687254"/>
          </a:xfrm>
          <a:prstGeom prst="rect">
            <a:avLst/>
          </a:prstGeom>
        </p:spPr>
        <p:txBody>
          <a:bodyPr lIns="0" tIns="0" rIns="0" bIns="0" rtlCol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solidFill>
                  <a:schemeClr val="bg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it-IT" noProof="0" dirty="0"/>
              <a:t>Fare clic per modificare lo stile del titolo</a:t>
            </a:r>
          </a:p>
        </p:txBody>
      </p:sp>
      <p:sp>
        <p:nvSpPr>
          <p:cNvPr id="20" name="Segnaposto testo 2">
            <a:extLst>
              <a:ext uri="{FF2B5EF4-FFF2-40B4-BE49-F238E27FC236}">
                <a16:creationId xmlns:a16="http://schemas.microsoft.com/office/drawing/2014/main" id="{057DFE0A-61D9-1B48-8196-EA94D04685DD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569372" y="2300156"/>
            <a:ext cx="3036477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800" b="1" spc="0" baseline="0" dirty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rtl="0">
              <a:buNone/>
            </a:pPr>
            <a:r>
              <a:rPr lang="it-IT" noProof="0" dirty="0"/>
              <a:t>Fare clic per modificare </a:t>
            </a:r>
          </a:p>
        </p:txBody>
      </p:sp>
      <p:sp>
        <p:nvSpPr>
          <p:cNvPr id="21" name="Segnaposto contenuto 3">
            <a:extLst>
              <a:ext uri="{FF2B5EF4-FFF2-40B4-BE49-F238E27FC236}">
                <a16:creationId xmlns:a16="http://schemas.microsoft.com/office/drawing/2014/main" id="{C946754A-F105-644E-99A4-DC80B9944243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4569372" y="2799146"/>
            <a:ext cx="3050628" cy="2687254"/>
          </a:xfrm>
          <a:prstGeom prst="rect">
            <a:avLst/>
          </a:prstGeom>
        </p:spPr>
        <p:txBody>
          <a:bodyPr lIns="0" tIns="0" rIns="0" bIns="0" rtlCol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solidFill>
                  <a:schemeClr val="bg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it-IT" noProof="0" dirty="0"/>
              <a:t>Fare clic per modificare lo stile del titolo</a:t>
            </a:r>
          </a:p>
        </p:txBody>
      </p:sp>
      <p:sp>
        <p:nvSpPr>
          <p:cNvPr id="22" name="Segnaposto testo 2">
            <a:extLst>
              <a:ext uri="{FF2B5EF4-FFF2-40B4-BE49-F238E27FC236}">
                <a16:creationId xmlns:a16="http://schemas.microsoft.com/office/drawing/2014/main" id="{368648FC-FC9A-5645-8F0C-390FFFAE180D}"/>
              </a:ext>
            </a:extLst>
          </p:cNvPr>
          <p:cNvSpPr>
            <a:spLocks noGrp="1"/>
          </p:cNvSpPr>
          <p:nvPr>
            <p:ph type="body" idx="12"/>
          </p:nvPr>
        </p:nvSpPr>
        <p:spPr>
          <a:xfrm>
            <a:off x="8187017" y="2300156"/>
            <a:ext cx="3036477" cy="40421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marL="0" indent="0">
              <a:buNone/>
              <a:defRPr lang="en-US" sz="1800" b="1" spc="0" baseline="0" dirty="0">
                <a:solidFill>
                  <a:srgbClr val="01579B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rtl="0">
              <a:buNone/>
            </a:pPr>
            <a:r>
              <a:rPr lang="it-IT" noProof="0" dirty="0"/>
              <a:t>Fare clic per modificare </a:t>
            </a:r>
          </a:p>
        </p:txBody>
      </p:sp>
      <p:sp>
        <p:nvSpPr>
          <p:cNvPr id="24" name="Segnaposto contenuto 3">
            <a:extLst>
              <a:ext uri="{FF2B5EF4-FFF2-40B4-BE49-F238E27FC236}">
                <a16:creationId xmlns:a16="http://schemas.microsoft.com/office/drawing/2014/main" id="{BBB849DC-B114-D145-9879-4FE0688BF57E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187017" y="2799146"/>
            <a:ext cx="3036477" cy="2687254"/>
          </a:xfrm>
          <a:prstGeom prst="rect">
            <a:avLst/>
          </a:prstGeom>
        </p:spPr>
        <p:txBody>
          <a:bodyPr lIns="0" tIns="0" rIns="0" bIns="0" rtlCol="0" anchor="t" anchorCtr="0">
            <a:normAutofit/>
          </a:bodyPr>
          <a:lstStyle>
            <a:lvl1pPr marL="285750" indent="-285750">
              <a:lnSpc>
                <a:spcPct val="100000"/>
              </a:lnSpc>
              <a:buFont typeface="Wingdings" pitchFamily="2" charset="2"/>
              <a:buChar char="§"/>
              <a:defRPr sz="1600">
                <a:solidFill>
                  <a:schemeClr val="bg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it-IT" noProof="0" dirty="0"/>
              <a:t>Fare clic per modificare lo stile del titolo</a:t>
            </a:r>
          </a:p>
        </p:txBody>
      </p:sp>
      <p:cxnSp>
        <p:nvCxnSpPr>
          <p:cNvPr id="26" name="Connettore diritto 25">
            <a:extLst>
              <a:ext uri="{FF2B5EF4-FFF2-40B4-BE49-F238E27FC236}">
                <a16:creationId xmlns:a16="http://schemas.microsoft.com/office/drawing/2014/main" id="{9F0C4CE5-5F02-B143-8FD1-1B235D270DAC}"/>
              </a:ext>
            </a:extLst>
          </p:cNvPr>
          <p:cNvCxnSpPr>
            <a:cxnSpLocks/>
          </p:cNvCxnSpPr>
          <p:nvPr userDrawn="1"/>
        </p:nvCxnSpPr>
        <p:spPr>
          <a:xfrm>
            <a:off x="4569372" y="1939108"/>
            <a:ext cx="2133600" cy="3992"/>
          </a:xfrm>
          <a:prstGeom prst="line">
            <a:avLst/>
          </a:prstGeom>
          <a:ln w="25400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Connettore diritto 27">
            <a:extLst>
              <a:ext uri="{FF2B5EF4-FFF2-40B4-BE49-F238E27FC236}">
                <a16:creationId xmlns:a16="http://schemas.microsoft.com/office/drawing/2014/main" id="{289A8C14-DB28-F34E-8098-168D4C75AF23}"/>
              </a:ext>
            </a:extLst>
          </p:cNvPr>
          <p:cNvCxnSpPr>
            <a:cxnSpLocks/>
          </p:cNvCxnSpPr>
          <p:nvPr userDrawn="1"/>
        </p:nvCxnSpPr>
        <p:spPr>
          <a:xfrm>
            <a:off x="8187017" y="1939108"/>
            <a:ext cx="2133600" cy="3992"/>
          </a:xfrm>
          <a:prstGeom prst="line">
            <a:avLst/>
          </a:prstGeom>
          <a:ln w="25400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E8D02C97-474C-23D6-05BC-E2309210E0B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0608392" y="6360161"/>
            <a:ext cx="631108" cy="213360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AB9D26A-97EF-6A44-ADA4-0C2FC71C8295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279487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2" orient="horz" pos="175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Grazi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D47CE4C3-8DC3-1423-E602-FF8FC1DFF2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" name="Titolo 1">
            <a:extLst>
              <a:ext uri="{FF2B5EF4-FFF2-40B4-BE49-F238E27FC236}">
                <a16:creationId xmlns:a16="http://schemas.microsoft.com/office/drawing/2014/main" id="{E29321F6-59C5-6E4C-A846-6AD00848A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0" y="1620060"/>
            <a:ext cx="4903377" cy="1164461"/>
          </a:xfrm>
          <a:prstGeom prst="rect">
            <a:avLst/>
          </a:prstGeom>
        </p:spPr>
        <p:txBody>
          <a:bodyPr lIns="0" tIns="0" rIns="0" bIns="0" rtlCol="0" anchor="b" anchorCtr="0">
            <a:noAutofit/>
          </a:bodyPr>
          <a:lstStyle>
            <a:lvl1pPr>
              <a:defRPr sz="3600" b="1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7" name="Sottotitolo 2">
            <a:extLst>
              <a:ext uri="{FF2B5EF4-FFF2-40B4-BE49-F238E27FC236}">
                <a16:creationId xmlns:a16="http://schemas.microsoft.com/office/drawing/2014/main" id="{32916F3A-28FA-9A4B-A780-0D687D9328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500" y="3146190"/>
            <a:ext cx="4903377" cy="1057791"/>
          </a:xfrm>
        </p:spPr>
        <p:txBody>
          <a:bodyPr lIns="0" tIns="0" rIns="0" bIns="0" rtlCol="0">
            <a:normAutofit/>
          </a:bodyPr>
          <a:lstStyle>
            <a:lvl1pPr marL="0" indent="0" algn="l">
              <a:buNone/>
              <a:defRPr sz="1800" b="0" i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it-IT" noProof="0" dirty="0"/>
              <a:t>Fare clic per modificare</a:t>
            </a:r>
          </a:p>
        </p:txBody>
      </p:sp>
      <p:pic>
        <p:nvPicPr>
          <p:cNvPr id="4" name="Immagine 3" descr="Immagine che contiene testo, schermata, Carattere, Elementi grafici&#10;&#10;Descrizione generata automaticamente">
            <a:extLst>
              <a:ext uri="{FF2B5EF4-FFF2-40B4-BE49-F238E27FC236}">
                <a16:creationId xmlns:a16="http://schemas.microsoft.com/office/drawing/2014/main" id="{16054078-E3E0-6A7F-7097-6917A05A733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9" t="58633" r="13357" b="16124"/>
          <a:stretch/>
        </p:blipFill>
        <p:spPr>
          <a:xfrm>
            <a:off x="3210374" y="5869761"/>
            <a:ext cx="3467197" cy="608429"/>
          </a:xfrm>
          <a:prstGeom prst="rect">
            <a:avLst/>
          </a:prstGeom>
        </p:spPr>
      </p:pic>
      <p:pic>
        <p:nvPicPr>
          <p:cNvPr id="5" name="Immagine 4" descr="Immagine che contiene testo, Carattere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CF07C8A0-7E72-EF90-E997-A93E05CD099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05" y="5631053"/>
            <a:ext cx="2254164" cy="77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13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0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E4D5AF-38DD-D171-4254-9B8D8CDD18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4360" y="295987"/>
            <a:ext cx="8257032" cy="819581"/>
          </a:xfrm>
          <a:prstGeom prst="rect">
            <a:avLst/>
          </a:prstGeom>
        </p:spPr>
        <p:txBody>
          <a:bodyPr anchor="t"/>
          <a:lstStyle>
            <a:lvl1pPr algn="l">
              <a:defRPr sz="3800"/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709622F-52BB-93A7-15BA-AE860C547B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4360" y="3521075"/>
            <a:ext cx="8257032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9" name="Segnaposto numero diapositiva 1">
            <a:extLst>
              <a:ext uri="{FF2B5EF4-FFF2-40B4-BE49-F238E27FC236}">
                <a16:creationId xmlns:a16="http://schemas.microsoft.com/office/drawing/2014/main" id="{B7D4891B-52CF-E925-4095-B2547ED30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4809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BF750ED-09F4-3BE1-FC09-38C18AE48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365125"/>
            <a:ext cx="827532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CD1689A-EF72-0BDD-98AF-902EFA139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" y="2276855"/>
            <a:ext cx="8275320" cy="390010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9" name="Segnaposto numero diapositiva 1">
            <a:extLst>
              <a:ext uri="{FF2B5EF4-FFF2-40B4-BE49-F238E27FC236}">
                <a16:creationId xmlns:a16="http://schemas.microsoft.com/office/drawing/2014/main" id="{565E97D3-3FE5-0095-D75C-FFC1983966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6521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E3A9C96-D2E0-13DA-B2D8-FEA0FA812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709738"/>
            <a:ext cx="8193024" cy="2852737"/>
          </a:xfrm>
          <a:prstGeom prst="rect">
            <a:avLst/>
          </a:prstGeom>
        </p:spPr>
        <p:txBody>
          <a:bodyPr anchor="b"/>
          <a:lstStyle>
            <a:lvl1pPr>
              <a:defRPr sz="4000"/>
            </a:lvl1pPr>
          </a:lstStyle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8C0F48D-E5C8-BFD7-80A1-62963DC7CD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1792" y="4589463"/>
            <a:ext cx="8193024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9" name="Segnaposto numero diapositiva 1">
            <a:extLst>
              <a:ext uri="{FF2B5EF4-FFF2-40B4-BE49-F238E27FC236}">
                <a16:creationId xmlns:a16="http://schemas.microsoft.com/office/drawing/2014/main" id="{529FF288-8C4D-D802-7CA2-E930BEBBD7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683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6560807-9D14-CBA4-F6C9-EAF97C4C1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8241792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869DB57-5CD2-1A9F-1335-E413CA2D7E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25625"/>
            <a:ext cx="406117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75B4C9F-B9BC-8E30-CE01-F46730D1C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90219" y="1835531"/>
            <a:ext cx="406117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" name="Segnaposto numero diapositiva 1">
            <a:extLst>
              <a:ext uri="{FF2B5EF4-FFF2-40B4-BE49-F238E27FC236}">
                <a16:creationId xmlns:a16="http://schemas.microsoft.com/office/drawing/2014/main" id="{2F1B8347-894D-8ACC-2D12-A6F7845784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9227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089E43-E7E6-12F2-BFED-16501B72B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365125"/>
            <a:ext cx="8229600" cy="1325563"/>
          </a:xfrm>
          <a:prstGeom prst="rect">
            <a:avLst/>
          </a:prstGeo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5F6BDAC-2D11-D458-8836-9DB6875590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937" y="1801367"/>
            <a:ext cx="4059935" cy="70370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0756660-FC2E-EE6E-AF97-22617951C9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7" y="2615753"/>
            <a:ext cx="4059935" cy="35739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3D6E3AA-208E-EBAD-D06C-53DDE18B43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800601" y="1801367"/>
            <a:ext cx="4059935" cy="70370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C9C87E6C-2C46-7AA1-FDE0-062C68D3BC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800601" y="2615753"/>
            <a:ext cx="4059935" cy="35739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12" name="Segnaposto numero diapositiva 1">
            <a:extLst>
              <a:ext uri="{FF2B5EF4-FFF2-40B4-BE49-F238E27FC236}">
                <a16:creationId xmlns:a16="http://schemas.microsoft.com/office/drawing/2014/main" id="{F74244F5-BA6C-3968-EDEE-1C7224C117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41010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327077B-78F1-9B5D-5D21-131A4BA8D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65125"/>
            <a:ext cx="8211312" cy="1325563"/>
          </a:xfrm>
          <a:prstGeom prst="rect">
            <a:avLst/>
          </a:prstGeom>
        </p:spPr>
        <p:txBody>
          <a:bodyPr/>
          <a:lstStyle/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7" name="Segnaposto numero diapositiva 1">
            <a:extLst>
              <a:ext uri="{FF2B5EF4-FFF2-40B4-BE49-F238E27FC236}">
                <a16:creationId xmlns:a16="http://schemas.microsoft.com/office/drawing/2014/main" id="{D8DF3C64-8D81-CFA4-0EF7-D55F27A2B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A17B4543-05D1-434E-8E60-5C2E75A6738E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3922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numero diapositiva 1">
            <a:extLst>
              <a:ext uri="{FF2B5EF4-FFF2-40B4-BE49-F238E27FC236}">
                <a16:creationId xmlns:a16="http://schemas.microsoft.com/office/drawing/2014/main" id="{2DDDE5B7-3414-184A-D5A8-8274FDD1C8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8210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1871695-E323-A8D7-2D4E-69B932A5D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457200"/>
            <a:ext cx="41316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7665DAE-97D6-DFCE-2627-9551B26D4B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7760" y="987425"/>
            <a:ext cx="3886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A9B2AE7-A8F8-E335-93EB-28FEB317F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4360" y="2057400"/>
            <a:ext cx="413162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Segnaposto numero diapositiva 1">
            <a:extLst>
              <a:ext uri="{FF2B5EF4-FFF2-40B4-BE49-F238E27FC236}">
                <a16:creationId xmlns:a16="http://schemas.microsoft.com/office/drawing/2014/main" id="{3EF06533-D5EF-2DA9-B209-8263A3ACA2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4215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B979E4B-F45D-1F6A-98EA-097B7B851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476" y="457200"/>
            <a:ext cx="407054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1488AF52-7049-7DFB-BC6B-DBA3338312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00867" y="987425"/>
            <a:ext cx="3932237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B9F24FC-BCAD-EF53-1BD3-995453DAC6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476" y="2057400"/>
            <a:ext cx="4070540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Segnaposto numero diapositiva 1">
            <a:extLst>
              <a:ext uri="{FF2B5EF4-FFF2-40B4-BE49-F238E27FC236}">
                <a16:creationId xmlns:a16="http://schemas.microsoft.com/office/drawing/2014/main" id="{314C3BEE-81B7-4062-B3C7-26E4B416DD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3663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2CA022-E952-F0EE-F298-095D38FA8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365125"/>
            <a:ext cx="8257032" cy="1325563"/>
          </a:xfrm>
          <a:prstGeom prst="rect">
            <a:avLst/>
          </a:prstGeom>
        </p:spPr>
        <p:txBody>
          <a:bodyPr/>
          <a:lstStyle/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0E12F65-7D52-B2FE-A04F-C7C61308FC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76072" y="1825625"/>
            <a:ext cx="8257032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8" name="Segnaposto numero diapositiva 1">
            <a:extLst>
              <a:ext uri="{FF2B5EF4-FFF2-40B4-BE49-F238E27FC236}">
                <a16:creationId xmlns:a16="http://schemas.microsoft.com/office/drawing/2014/main" id="{D9AE7EA3-20CA-098B-0213-13CB09E3BF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7061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17E4BBDD-9F86-37EB-1C48-E2459A0BCC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210300" y="391922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8B427F2-657E-DD48-1FA0-9A98C48EFD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8744" y="365125"/>
            <a:ext cx="5477256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sp>
        <p:nvSpPr>
          <p:cNvPr id="8" name="Segnaposto numero diapositiva 1">
            <a:extLst>
              <a:ext uri="{FF2B5EF4-FFF2-40B4-BE49-F238E27FC236}">
                <a16:creationId xmlns:a16="http://schemas.microsoft.com/office/drawing/2014/main" id="{CE3E827F-8A9A-4863-C2CF-02F2354EE3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5274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v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7C7817E8-CE59-5D48-EC98-62F76C892B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E3B6987D-0137-DE42-B76B-FF621E808D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499" y="1355110"/>
            <a:ext cx="5491571" cy="1514019"/>
          </a:xfrm>
          <a:prstGeom prst="rect">
            <a:avLst/>
          </a:prstGeom>
        </p:spPr>
        <p:txBody>
          <a:bodyPr lIns="0" tIns="0" rIns="0" bIns="0" rtlCol="0" anchor="b">
            <a:noAutofit/>
          </a:bodyPr>
          <a:lstStyle>
            <a:lvl1pPr algn="l">
              <a:defRPr sz="4800" b="1" i="0" spc="100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r>
              <a:rPr lang="it-IT" noProof="0" dirty="0"/>
              <a:t>Fare clic per modificare </a:t>
            </a:r>
          </a:p>
        </p:txBody>
      </p:sp>
      <p:sp>
        <p:nvSpPr>
          <p:cNvPr id="18" name="Segnaposto testo 29">
            <a:extLst>
              <a:ext uri="{FF2B5EF4-FFF2-40B4-BE49-F238E27FC236}">
                <a16:creationId xmlns:a16="http://schemas.microsoft.com/office/drawing/2014/main" id="{276A9CD7-E675-3048-86D3-3546A2F6B4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52500" y="3433559"/>
            <a:ext cx="5491570" cy="953337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4000"/>
            </a:lvl2pPr>
            <a:lvl3pPr>
              <a:defRPr sz="4000"/>
            </a:lvl3pPr>
            <a:lvl4pPr>
              <a:defRPr sz="4000"/>
            </a:lvl4pPr>
            <a:lvl5pPr>
              <a:defRPr sz="4000"/>
            </a:lvl5pPr>
          </a:lstStyle>
          <a:p>
            <a:pPr lvl="0" rtl="0"/>
            <a:r>
              <a:rPr lang="it-IT" noProof="0" dirty="0"/>
              <a:t>Fare clic per modificare </a:t>
            </a:r>
          </a:p>
        </p:txBody>
      </p:sp>
      <p:pic>
        <p:nvPicPr>
          <p:cNvPr id="7" name="Immagine 6" descr="Immagine che contiene testo, candelabro, luce&#10;&#10;Descrizione generata automaticamente">
            <a:extLst>
              <a:ext uri="{FF2B5EF4-FFF2-40B4-BE49-F238E27FC236}">
                <a16:creationId xmlns:a16="http://schemas.microsoft.com/office/drawing/2014/main" id="{77CFA16F-62C9-E5FB-BDCD-6B7D7A074B1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>
                  <a:alpha val="0"/>
                </a:srgbClr>
              </a:clrFrom>
              <a:clrTo>
                <a:srgbClr val="FFFFFF">
                  <a:alpha val="0"/>
                </a:srgbClr>
              </a:clrTo>
            </a:clrChange>
            <a:biLevel thresh="5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bright="-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7385" b="36567"/>
          <a:stretch/>
        </p:blipFill>
        <p:spPr>
          <a:xfrm>
            <a:off x="6840226" y="3192517"/>
            <a:ext cx="5351774" cy="3665483"/>
          </a:xfrm>
          <a:prstGeom prst="rect">
            <a:avLst/>
          </a:prstGeom>
        </p:spPr>
      </p:pic>
      <p:pic>
        <p:nvPicPr>
          <p:cNvPr id="6" name="Immagine 5" descr="Immagine che contiene testo, schermata, Carattere, Elementi grafici&#10;&#10;Descrizione generata automaticamente">
            <a:extLst>
              <a:ext uri="{FF2B5EF4-FFF2-40B4-BE49-F238E27FC236}">
                <a16:creationId xmlns:a16="http://schemas.microsoft.com/office/drawing/2014/main" id="{348876D3-998B-48F8-FB97-6F0AE0C6A53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" t="58633" r="13234" b="16581"/>
          <a:stretch/>
        </p:blipFill>
        <p:spPr>
          <a:xfrm>
            <a:off x="2867487" y="5812412"/>
            <a:ext cx="4065973" cy="693468"/>
          </a:xfrm>
          <a:prstGeom prst="rect">
            <a:avLst/>
          </a:prstGeom>
        </p:spPr>
      </p:pic>
      <p:pic>
        <p:nvPicPr>
          <p:cNvPr id="5" name="Immagine 4" descr="Immagine che contiene testo, Carattere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1706BD38-A592-8966-E900-EDB84459442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62" y="5726315"/>
            <a:ext cx="2254164" cy="77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1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7.jpg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EED84C6-50E6-6C43-8031-AFF6268E0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315" y="1808163"/>
            <a:ext cx="10609185" cy="436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it-IT" noProof="0" dirty="0"/>
              <a:t>Fare clic per modificare gli stili del testo dello schema</a:t>
            </a:r>
          </a:p>
          <a:p>
            <a:pPr lvl="1" rtl="0"/>
            <a:r>
              <a:rPr lang="it-IT" noProof="0" dirty="0"/>
              <a:t>Secondo livello</a:t>
            </a:r>
          </a:p>
          <a:p>
            <a:pPr lvl="2" rtl="0"/>
            <a:r>
              <a:rPr lang="it-IT" noProof="0" dirty="0"/>
              <a:t>Terzo livello</a:t>
            </a:r>
          </a:p>
          <a:p>
            <a:pPr lvl="3" rtl="0"/>
            <a:r>
              <a:rPr lang="it-IT" noProof="0" dirty="0"/>
              <a:t>Quarto livello</a:t>
            </a:r>
          </a:p>
          <a:p>
            <a:pPr lvl="4" rtl="0"/>
            <a:r>
              <a:rPr lang="it-IT" noProof="0" dirty="0"/>
              <a:t>Quinto livello</a:t>
            </a:r>
          </a:p>
        </p:txBody>
      </p:sp>
      <p:sp>
        <p:nvSpPr>
          <p:cNvPr id="9" name="Segnaposto titolo 8">
            <a:extLst>
              <a:ext uri="{FF2B5EF4-FFF2-40B4-BE49-F238E27FC236}">
                <a16:creationId xmlns:a16="http://schemas.microsoft.com/office/drawing/2014/main" id="{BEBAB298-830C-A612-EFF3-9C4107579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315" y="381000"/>
            <a:ext cx="10609185" cy="1309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 dello schema</a:t>
            </a:r>
          </a:p>
        </p:txBody>
      </p:sp>
      <p:cxnSp>
        <p:nvCxnSpPr>
          <p:cNvPr id="4" name="Connettore 1 10">
            <a:extLst>
              <a:ext uri="{FF2B5EF4-FFF2-40B4-BE49-F238E27FC236}">
                <a16:creationId xmlns:a16="http://schemas.microsoft.com/office/drawing/2014/main" id="{5B4662CD-A485-69F7-6481-95BF237A877F}"/>
              </a:ext>
            </a:extLst>
          </p:cNvPr>
          <p:cNvCxnSpPr>
            <a:cxnSpLocks/>
          </p:cNvCxnSpPr>
          <p:nvPr userDrawn="1"/>
        </p:nvCxnSpPr>
        <p:spPr>
          <a:xfrm>
            <a:off x="2670048" y="6491559"/>
            <a:ext cx="5788152" cy="0"/>
          </a:xfrm>
          <a:prstGeom prst="line">
            <a:avLst/>
          </a:prstGeom>
          <a:ln w="952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egnaposto numero diapositiva 1">
            <a:extLst>
              <a:ext uri="{FF2B5EF4-FFF2-40B4-BE49-F238E27FC236}">
                <a16:creationId xmlns:a16="http://schemas.microsoft.com/office/drawing/2014/main" id="{6F01EC57-DBD3-8930-6EFC-2FB1898A4C6D}"/>
              </a:ext>
            </a:extLst>
          </p:cNvPr>
          <p:cNvSpPr txBox="1">
            <a:spLocks/>
          </p:cNvSpPr>
          <p:nvPr userDrawn="1"/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defPPr rtl="0">
              <a:defRPr lang="it-it"/>
            </a:defPPr>
            <a:lvl1pPr marL="0" algn="l" defTabSz="914400" rtl="0" eaLnBrk="1" latinLnBrk="0" hangingPunct="1">
              <a:defRPr sz="12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A17B4543-05D1-434E-8E60-5C2E75A6738E}" type="slidenum">
              <a:rPr lang="it-IT" sz="1000" smtClean="0"/>
              <a:pPr algn="r"/>
              <a:t>‹N›</a:t>
            </a:fld>
            <a:endParaRPr lang="it-IT" sz="1000" dirty="0"/>
          </a:p>
        </p:txBody>
      </p:sp>
      <p:pic>
        <p:nvPicPr>
          <p:cNvPr id="6" name="Immagine 5" descr="Immagine che contiene testo, schermata, Carattere, Elementi grafici&#10;&#10;Descrizione generata automaticamente">
            <a:extLst>
              <a:ext uri="{FF2B5EF4-FFF2-40B4-BE49-F238E27FC236}">
                <a16:creationId xmlns:a16="http://schemas.microsoft.com/office/drawing/2014/main" id="{0B26804A-C396-01DE-6994-3726EDFD620E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" t="16178" r="14524" b="59819"/>
          <a:stretch/>
        </p:blipFill>
        <p:spPr>
          <a:xfrm>
            <a:off x="331924" y="6281588"/>
            <a:ext cx="2253616" cy="37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8922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71" r:id="rId2"/>
    <p:sldLayoutId id="2147483695" r:id="rId3"/>
    <p:sldLayoutId id="2147483699" r:id="rId4"/>
    <p:sldLayoutId id="2147483700" r:id="rId5"/>
    <p:sldLayoutId id="2147483696" r:id="rId6"/>
    <p:sldLayoutId id="2147483694" r:id="rId7"/>
    <p:sldLayoutId id="2147483672" r:id="rId8"/>
    <p:sldLayoutId id="2147483703" r:id="rId9"/>
    <p:sldLayoutId id="2147483704" r:id="rId10"/>
    <p:sldLayoutId id="2147483702" r:id="rId11"/>
    <p:sldLayoutId id="2147483688" r:id="rId12"/>
    <p:sldLayoutId id="2147483682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 spc="100" baseline="0">
          <a:solidFill>
            <a:srgbClr val="01579B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bg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>
              <a:lumMod val="85000"/>
              <a:lumOff val="15000"/>
            </a:schemeClr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3884" userDrawn="1">
          <p15:clr>
            <a:srgbClr val="547EBF"/>
          </p15:clr>
        </p15:guide>
        <p15:guide id="7" pos="600" userDrawn="1">
          <p15:clr>
            <a:srgbClr val="547EBF"/>
          </p15:clr>
        </p15:guide>
        <p15:guide id="8" pos="3840" userDrawn="1">
          <p15:clr>
            <a:srgbClr val="547EBF"/>
          </p15:clr>
        </p15:guide>
        <p15:guide id="12" pos="7083" userDrawn="1">
          <p15:clr>
            <a:srgbClr val="547EBF"/>
          </p15:clr>
        </p15:guide>
        <p15:guide id="13" orient="horz" pos="550" userDrawn="1">
          <p15:clr>
            <a:srgbClr val="547EBF"/>
          </p15:clr>
        </p15:guide>
        <p15:guide id="14" orient="horz" pos="1117" userDrawn="1">
          <p15:clr>
            <a:srgbClr val="547EBF"/>
          </p15:clr>
        </p15:guide>
        <p15:guide id="16" pos="2774" userDrawn="1">
          <p15:clr>
            <a:srgbClr val="F26B43"/>
          </p15:clr>
        </p15:guide>
        <p15:guide id="17" pos="4929" userDrawn="1">
          <p15:clr>
            <a:srgbClr val="F26B43"/>
          </p15:clr>
        </p15:guide>
        <p15:guide id="18" orient="horz" pos="1003" userDrawn="1">
          <p15:clr>
            <a:srgbClr val="F26B43"/>
          </p15:clr>
        </p15:guide>
        <p15:guide id="19" orient="horz" pos="1434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magine 27">
            <a:extLst>
              <a:ext uri="{FF2B5EF4-FFF2-40B4-BE49-F238E27FC236}">
                <a16:creationId xmlns:a16="http://schemas.microsoft.com/office/drawing/2014/main" id="{47B04357-5641-DFE5-4600-46BF704B8FC8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696" y="0"/>
            <a:ext cx="3194304" cy="6858000"/>
          </a:xfrm>
          <a:prstGeom prst="rect">
            <a:avLst/>
          </a:prstGeom>
        </p:spPr>
      </p:pic>
      <p:sp>
        <p:nvSpPr>
          <p:cNvPr id="8" name="Segnaposto titolo 1">
            <a:extLst>
              <a:ext uri="{FF2B5EF4-FFF2-40B4-BE49-F238E27FC236}">
                <a16:creationId xmlns:a16="http://schemas.microsoft.com/office/drawing/2014/main" id="{A1652A5F-CB20-91E0-A28A-F0A0F3799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366440"/>
            <a:ext cx="8211312" cy="9199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 dirty="0"/>
              <a:t>Fare clic per modificare lo stile del titolo</a:t>
            </a:r>
          </a:p>
        </p:txBody>
      </p:sp>
      <p:sp>
        <p:nvSpPr>
          <p:cNvPr id="9" name="Segnaposto testo 2">
            <a:extLst>
              <a:ext uri="{FF2B5EF4-FFF2-40B4-BE49-F238E27FC236}">
                <a16:creationId xmlns:a16="http://schemas.microsoft.com/office/drawing/2014/main" id="{EF5D9028-9E84-A6EB-076A-1F8A526DF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936" y="1798438"/>
            <a:ext cx="8211312" cy="4121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</a:p>
        </p:txBody>
      </p:sp>
      <p:pic>
        <p:nvPicPr>
          <p:cNvPr id="20" name="Immagine 19" descr="Immagine che contiene testo, Carattere, Elementi grafici, logo&#10;&#10;Descrizione generata automaticamente">
            <a:extLst>
              <a:ext uri="{FF2B5EF4-FFF2-40B4-BE49-F238E27FC236}">
                <a16:creationId xmlns:a16="http://schemas.microsoft.com/office/drawing/2014/main" id="{4A2F99EE-C944-77EC-DC6C-7FB1D9095BF2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93" t="12127" r="37050" b="46752"/>
          <a:stretch/>
        </p:blipFill>
        <p:spPr>
          <a:xfrm>
            <a:off x="9930199" y="3632387"/>
            <a:ext cx="3577955" cy="3401625"/>
          </a:xfrm>
          <a:prstGeom prst="rect">
            <a:avLst/>
          </a:prstGeom>
        </p:spPr>
      </p:pic>
      <p:cxnSp>
        <p:nvCxnSpPr>
          <p:cNvPr id="2" name="Connettore 1 10">
            <a:extLst>
              <a:ext uri="{FF2B5EF4-FFF2-40B4-BE49-F238E27FC236}">
                <a16:creationId xmlns:a16="http://schemas.microsoft.com/office/drawing/2014/main" id="{D6B19A32-5C1A-91ED-04B3-412FE54F7570}"/>
              </a:ext>
            </a:extLst>
          </p:cNvPr>
          <p:cNvCxnSpPr>
            <a:cxnSpLocks/>
          </p:cNvCxnSpPr>
          <p:nvPr userDrawn="1"/>
        </p:nvCxnSpPr>
        <p:spPr>
          <a:xfrm>
            <a:off x="4608576" y="6491559"/>
            <a:ext cx="3849624" cy="0"/>
          </a:xfrm>
          <a:prstGeom prst="line">
            <a:avLst/>
          </a:prstGeom>
          <a:ln w="952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egnaposto numero diapositiva 1">
            <a:extLst>
              <a:ext uri="{FF2B5EF4-FFF2-40B4-BE49-F238E27FC236}">
                <a16:creationId xmlns:a16="http://schemas.microsoft.com/office/drawing/2014/main" id="{33FD56AE-D295-C39D-8E91-01DBBD32A0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r"/>
            <a:fld id="{A17B4543-05D1-434E-8E60-5C2E75A6738E}" type="slidenum">
              <a:rPr lang="it-IT" smtClean="0"/>
              <a:pPr algn="r"/>
              <a:t>‹N›</a:t>
            </a:fld>
            <a:endParaRPr lang="it-IT" dirty="0"/>
          </a:p>
        </p:txBody>
      </p:sp>
      <p:pic>
        <p:nvPicPr>
          <p:cNvPr id="4" name="Immagine 3" descr="Immagine che contiene testo, schermata, Carattere, Elementi grafici&#10;&#10;Descrizione generata automaticamente">
            <a:extLst>
              <a:ext uri="{FF2B5EF4-FFF2-40B4-BE49-F238E27FC236}">
                <a16:creationId xmlns:a16="http://schemas.microsoft.com/office/drawing/2014/main" id="{1DC1758B-EEA3-80D1-C8B3-44289DD69765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" t="16178" r="14524" b="59819"/>
          <a:stretch/>
        </p:blipFill>
        <p:spPr>
          <a:xfrm>
            <a:off x="2108072" y="6270694"/>
            <a:ext cx="2253616" cy="378494"/>
          </a:xfrm>
          <a:prstGeom prst="rect">
            <a:avLst/>
          </a:prstGeom>
        </p:spPr>
      </p:pic>
      <p:pic>
        <p:nvPicPr>
          <p:cNvPr id="5" name="Immagine 4" descr="Immagine che contiene Carattere, testo, bianco, logo&#10;&#10;Il contenuto generato dall'IA potrebbe non essere corretto.">
            <a:extLst>
              <a:ext uri="{FF2B5EF4-FFF2-40B4-BE49-F238E27FC236}">
                <a16:creationId xmlns:a16="http://schemas.microsoft.com/office/drawing/2014/main" id="{532937C6-7E0E-A574-622F-38BEE3FD5E09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36" y="6254727"/>
            <a:ext cx="1136068" cy="3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8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b="1" i="0" kern="1200" cap="all" baseline="0">
          <a:solidFill>
            <a:schemeClr val="tx2">
              <a:lumMod val="75000"/>
              <a:lumOff val="25000"/>
            </a:schemeClr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000" kern="1200">
          <a:solidFill>
            <a:schemeClr val="tx2">
              <a:lumMod val="75000"/>
              <a:lumOff val="25000"/>
            </a:schemeClr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  <a:lumOff val="25000"/>
            </a:schemeClr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  <a:lumOff val="25000"/>
            </a:schemeClr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i.sinis@ui.torino.it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3E168C-8042-5B4E-A5A4-A5BF693AE2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2499" y="1238167"/>
            <a:ext cx="10750063" cy="2659190"/>
          </a:xfrm>
        </p:spPr>
        <p:txBody>
          <a:bodyPr rtlCol="0" anchor="t">
            <a:spAutoFit/>
          </a:bodyPr>
          <a:lstStyle/>
          <a:p>
            <a:r>
              <a:rPr lang="it-IT" dirty="0"/>
              <a:t>Le previsioni</a:t>
            </a:r>
            <a:br>
              <a:rPr lang="it-IT" dirty="0"/>
            </a:br>
            <a:r>
              <a:rPr lang="it-IT" dirty="0"/>
              <a:t>delle aziende piemontesi</a:t>
            </a:r>
            <a:br>
              <a:rPr lang="it-IT" dirty="0"/>
            </a:br>
            <a:r>
              <a:rPr lang="it-IT" dirty="0"/>
              <a:t>per il III trimestre 2025</a:t>
            </a:r>
            <a:br>
              <a:rPr lang="it-IT" dirty="0"/>
            </a:br>
            <a:endParaRPr lang="it-IT" dirty="0"/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59B3BD9E-AD64-FA7C-436B-26F81D8FA2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52500" y="3897357"/>
            <a:ext cx="5491570" cy="443116"/>
          </a:xfrm>
        </p:spPr>
        <p:txBody>
          <a:bodyPr/>
          <a:lstStyle/>
          <a:p>
            <a:r>
              <a:rPr lang="it-IT" sz="2000" dirty="0"/>
              <a:t>Torino, 17 luglio 2025</a:t>
            </a:r>
          </a:p>
        </p:txBody>
      </p:sp>
    </p:spTree>
    <p:extLst>
      <p:ext uri="{BB962C8B-B14F-4D97-AF65-F5344CB8AC3E}">
        <p14:creationId xmlns:p14="http://schemas.microsoft.com/office/powerpoint/2010/main" val="2960950710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5029D8E-4D27-FDAB-D1E6-5B07B013B9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985" y="296401"/>
            <a:ext cx="8257032" cy="957109"/>
          </a:xfrm>
        </p:spPr>
        <p:txBody>
          <a:bodyPr anchor="t">
            <a:normAutofit fontScale="90000"/>
          </a:bodyPr>
          <a:lstStyle/>
          <a:p>
            <a:pPr algn="l">
              <a:lnSpc>
                <a:spcPts val="3500"/>
              </a:lnSpc>
            </a:pP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DATI COMPLESSIVI PIEMONTE</a:t>
            </a:r>
            <a:br>
              <a:rPr lang="it-IT" b="1" dirty="0">
                <a:solidFill>
                  <a:schemeClr val="tx2">
                    <a:lumMod val="75000"/>
                    <a:lumOff val="25000"/>
                  </a:schemeClr>
                </a:solidFill>
              </a:rPr>
            </a:br>
            <a:r>
              <a:rPr lang="it-IT" b="0" i="0" u="none" strike="noStrike" cap="none" dirty="0"/>
              <a:t>Il clima di fiducia</a:t>
            </a:r>
            <a:endParaRPr lang="it-IT" sz="3300" b="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44E567DC-6A10-3DC5-0F72-A3F4EC8C5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/>
            <a:fld id="{5AB9D26A-97EF-6A44-ADA4-0C2FC71C8295}" type="slidenum">
              <a:rPr lang="it-IT" sz="1000" smtClean="0"/>
              <a:pPr algn="r"/>
              <a:t>2</a:t>
            </a:fld>
            <a:endParaRPr lang="it-IT" sz="1000" dirty="0"/>
          </a:p>
        </p:txBody>
      </p:sp>
      <p:graphicFrame>
        <p:nvGraphicFramePr>
          <p:cNvPr id="77" name="Tabella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793634"/>
              </p:ext>
            </p:extLst>
          </p:nvPr>
        </p:nvGraphicFramePr>
        <p:xfrm>
          <a:off x="617143" y="1697782"/>
          <a:ext cx="8208000" cy="324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6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</a:pPr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 </a:t>
                      </a:r>
                      <a:r>
                        <a:rPr lang="it-IT" sz="2600" b="0" i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(saldo delle attese)</a:t>
                      </a:r>
                      <a:endParaRPr lang="it-IT" sz="2600" b="0" i="1" kern="12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2D7F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2D7F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2D7F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Occupazione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2D7F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7,0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2D7F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4,9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2D7F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Produzione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4,4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-1,0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Nuovi ordini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2,9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-2,3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Redditività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-5,2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-6,9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132616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Ordini export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-3,6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-6,1</a:t>
                      </a:r>
                    </a:p>
                  </a:txBody>
                  <a:tcPr marL="0" marR="648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310272"/>
                  </a:ext>
                </a:extLst>
              </a:tr>
            </a:tbl>
          </a:graphicData>
        </a:graphic>
      </p:graphicFrame>
      <p:sp>
        <p:nvSpPr>
          <p:cNvPr id="29" name="Segnaposto titolo 1">
            <a:extLst>
              <a:ext uri="{FF2B5EF4-FFF2-40B4-BE49-F238E27FC236}">
                <a16:creationId xmlns:a16="http://schemas.microsoft.com/office/drawing/2014/main" id="{0E20FF84-09A4-2AD6-17A8-108B2200D2BB}"/>
              </a:ext>
            </a:extLst>
          </p:cNvPr>
          <p:cNvSpPr txBox="1">
            <a:spLocks/>
          </p:cNvSpPr>
          <p:nvPr/>
        </p:nvSpPr>
        <p:spPr>
          <a:xfrm>
            <a:off x="9084366" y="703123"/>
            <a:ext cx="2991678" cy="4880099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lvl1pPr algn="l" defTabSz="779135" rtl="0" eaLnBrk="1" latinLnBrk="0" hangingPunct="1">
              <a:spcBef>
                <a:spcPct val="0"/>
              </a:spcBef>
              <a:buNone/>
              <a:defRPr sz="1800" b="1" kern="1200" baseline="0">
                <a:solidFill>
                  <a:srgbClr val="004489"/>
                </a:solidFill>
                <a:latin typeface="Futura Bk BT" panose="020B0502020204020303" pitchFamily="34" charset="0"/>
                <a:ea typeface="Futura" panose="02020800000000000000" pitchFamily="18" charset="0"/>
                <a:cs typeface="Futura" panose="02020800000000000000" pitchFamily="18" charset="0"/>
              </a:defRPr>
            </a:lvl1pPr>
          </a:lstStyle>
          <a:p>
            <a:r>
              <a:rPr lang="it-IT" sz="24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 attese delle aziende piemontesi per il terzo trimestre non sono immuni alla preoccupazione per l’incertezza globale, peraltro in linea con analoghi indici PMI (</a:t>
            </a:r>
            <a:r>
              <a:rPr lang="it-IT" sz="2400" b="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Purchasing</a:t>
            </a:r>
            <a:r>
              <a:rPr lang="it-IT" sz="2400" b="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Managers’ Index).</a:t>
            </a:r>
          </a:p>
          <a:p>
            <a:endParaRPr lang="it-IT" sz="2400" b="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6230A097-50AA-9750-D358-71182356BBA4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9537322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3C978-C360-6458-0BC4-FC4D19684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9E3EC83-7902-9A03-2980-1EE8219AE6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410" y="298999"/>
            <a:ext cx="8257032" cy="995205"/>
          </a:xfrm>
        </p:spPr>
        <p:txBody>
          <a:bodyPr anchor="t">
            <a:normAutofit fontScale="90000"/>
          </a:bodyPr>
          <a:lstStyle/>
          <a:p>
            <a:pPr algn="l">
              <a:lnSpc>
                <a:spcPts val="3500"/>
              </a:lnSpc>
            </a:pPr>
            <a:r>
              <a:rPr lang="it-IT" b="1" dirty="0">
                <a:solidFill>
                  <a:srgbClr val="89CB41"/>
                </a:solidFill>
              </a:rPr>
              <a:t>DATI COMPLESSIVI TORINO</a:t>
            </a:r>
            <a:br>
              <a:rPr lang="it-IT" b="1" dirty="0"/>
            </a:br>
            <a:r>
              <a:rPr lang="it-IT" b="0" i="0" u="none" strike="noStrike" cap="none" dirty="0"/>
              <a:t>Il clima di fiducia</a:t>
            </a:r>
            <a:endParaRPr lang="it-IT" sz="3300" b="0" dirty="0"/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F7C60361-FA1D-CA42-16BC-157E4A028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/>
            <a:fld id="{5AB9D26A-97EF-6A44-ADA4-0C2FC71C8295}" type="slidenum">
              <a:rPr lang="it-IT" sz="1000" smtClean="0"/>
              <a:pPr algn="r"/>
              <a:t>3</a:t>
            </a:fld>
            <a:endParaRPr lang="it-IT" sz="1000" dirty="0"/>
          </a:p>
        </p:txBody>
      </p:sp>
      <p:graphicFrame>
        <p:nvGraphicFramePr>
          <p:cNvPr id="77" name="Tabella 76">
            <a:extLst>
              <a:ext uri="{FF2B5EF4-FFF2-40B4-BE49-F238E27FC236}">
                <a16:creationId xmlns:a16="http://schemas.microsoft.com/office/drawing/2014/main" id="{2CA4B233-8BD5-59E1-37DC-D9B2CF9401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633092"/>
              </p:ext>
            </p:extLst>
          </p:nvPr>
        </p:nvGraphicFramePr>
        <p:xfrm>
          <a:off x="623549" y="1706663"/>
          <a:ext cx="8208000" cy="324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6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</a:pPr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 </a:t>
                      </a:r>
                      <a:r>
                        <a:rPr lang="it-IT" sz="2600" b="0" i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(saldo delle attese)</a:t>
                      </a:r>
                      <a:endParaRPr lang="it-IT" sz="2600" b="0" i="1" kern="12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Occupazione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4,3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9,9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Produzione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4,5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6,3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Nuovi ordini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1,6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5,2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Redditività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-4,8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-3,6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132616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Ordini export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-4,7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-4,5</a:t>
                      </a:r>
                    </a:p>
                  </a:txBody>
                  <a:tcPr marL="0" marR="684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310272"/>
                  </a:ext>
                </a:extLst>
              </a:tr>
            </a:tbl>
          </a:graphicData>
        </a:graphic>
      </p:graphicFrame>
      <p:sp>
        <p:nvSpPr>
          <p:cNvPr id="29" name="Segnaposto titolo 1">
            <a:extLst>
              <a:ext uri="{FF2B5EF4-FFF2-40B4-BE49-F238E27FC236}">
                <a16:creationId xmlns:a16="http://schemas.microsoft.com/office/drawing/2014/main" id="{3317CC26-1BF3-CEC0-5081-AA48D3C5AEE0}"/>
              </a:ext>
            </a:extLst>
          </p:cNvPr>
          <p:cNvSpPr txBox="1">
            <a:spLocks/>
          </p:cNvSpPr>
          <p:nvPr/>
        </p:nvSpPr>
        <p:spPr>
          <a:xfrm>
            <a:off x="9104242" y="677719"/>
            <a:ext cx="3011557" cy="4268944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A Torino, le attese delle aziende risultano complessivamente favorevoli, con indicatori positivi per occupazione, ordini e produzione. Resta prudente il clima di fiducia per export e redditività. </a:t>
            </a:r>
          </a:p>
        </p:txBody>
      </p: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5943376A-3556-28BF-C902-5A49F40A3C1F}"/>
              </a:ext>
            </a:extLst>
          </p:cNvPr>
          <p:cNvCxnSpPr>
            <a:cxnSpLocks/>
          </p:cNvCxnSpPr>
          <p:nvPr/>
        </p:nvCxnSpPr>
        <p:spPr>
          <a:xfrm>
            <a:off x="594360" y="1224525"/>
            <a:ext cx="8211311" cy="0"/>
          </a:xfrm>
          <a:prstGeom prst="line">
            <a:avLst/>
          </a:prstGeom>
          <a:ln w="15875">
            <a:solidFill>
              <a:srgbClr val="89CB4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830312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CF4DF-2DDF-FDB4-7F4E-19D7F2E59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C033BA9E-7E7F-1F65-08E6-76212B5227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43673" y="6352997"/>
            <a:ext cx="2307719" cy="273844"/>
          </a:xfrm>
        </p:spPr>
        <p:txBody>
          <a:bodyPr/>
          <a:lstStyle/>
          <a:p>
            <a:fld id="{5AB9D26A-97EF-6A44-ADA4-0C2FC71C8295}" type="slidenum">
              <a:rPr lang="it-IT" sz="1000" smtClean="0"/>
              <a:pPr/>
              <a:t>4</a:t>
            </a:fld>
            <a:endParaRPr lang="it-IT" sz="1000" dirty="0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911B0ADB-0C3C-A458-5C0F-0650D2F348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622540"/>
              </p:ext>
            </p:extLst>
          </p:nvPr>
        </p:nvGraphicFramePr>
        <p:xfrm>
          <a:off x="617330" y="1679041"/>
          <a:ext cx="8208000" cy="3096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6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 </a:t>
                      </a:r>
                      <a:r>
                        <a:rPr lang="it-IT" sz="2600" b="0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(%)</a:t>
                      </a:r>
                      <a:endParaRPr lang="it-IT" sz="2600" b="0" kern="12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Investimenti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71,4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74,6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i="1" kern="1200" cap="none" baseline="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di cui in nuovi impianti</a:t>
                      </a:r>
                    </a:p>
                  </a:txBody>
                  <a:tcPr marL="25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25,1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26,1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61338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Ricorso alla CIG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10,5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10,4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4341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i="1" cap="none" baseline="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nel</a:t>
                      </a:r>
                      <a:r>
                        <a:rPr lang="it-IT" sz="2600" b="0" cap="none" baseline="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it-IT" sz="2600" b="0" i="1" cap="none" baseline="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manifatturiero</a:t>
                      </a:r>
                    </a:p>
                  </a:txBody>
                  <a:tcPr marL="25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14,1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14,1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913192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Utilizzo impianti e risorse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77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77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itolo 1">
            <a:extLst>
              <a:ext uri="{FF2B5EF4-FFF2-40B4-BE49-F238E27FC236}">
                <a16:creationId xmlns:a16="http://schemas.microsoft.com/office/drawing/2014/main" id="{13AAEE37-8AAC-2C18-1D07-C6F4B3FA70A2}"/>
              </a:ext>
            </a:extLst>
          </p:cNvPr>
          <p:cNvSpPr txBox="1">
            <a:spLocks/>
          </p:cNvSpPr>
          <p:nvPr/>
        </p:nvSpPr>
        <p:spPr>
          <a:xfrm>
            <a:off x="620830" y="310632"/>
            <a:ext cx="8211312" cy="9698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buNone/>
              <a:tabLst>
                <a:tab pos="361950" algn="l"/>
              </a:tabLst>
              <a:defRPr sz="4200" b="1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ts val="3500"/>
              </a:lnSpc>
            </a:pPr>
            <a:r>
              <a:rPr lang="it-IT" sz="3400" dirty="0">
                <a:solidFill>
                  <a:schemeClr val="accent2">
                    <a:lumMod val="75000"/>
                  </a:schemeClr>
                </a:solidFill>
              </a:rPr>
              <a:t>DATI COMPLESSIVI PIEMONTE</a:t>
            </a:r>
            <a:br>
              <a:rPr lang="it-IT" sz="3400" dirty="0"/>
            </a:br>
            <a:r>
              <a:rPr lang="it-IT" sz="3400" b="0" dirty="0"/>
              <a:t>Investimenti, CIG e utilizzo impianti</a:t>
            </a: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892D20C6-47BD-73F4-6760-E3A4DEB77FC1}"/>
              </a:ext>
            </a:extLst>
          </p:cNvPr>
          <p:cNvCxnSpPr>
            <a:cxnSpLocks/>
          </p:cNvCxnSpPr>
          <p:nvPr/>
        </p:nvCxnSpPr>
        <p:spPr>
          <a:xfrm>
            <a:off x="640080" y="122452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Segnaposto titolo 1">
            <a:extLst>
              <a:ext uri="{FF2B5EF4-FFF2-40B4-BE49-F238E27FC236}">
                <a16:creationId xmlns:a16="http://schemas.microsoft.com/office/drawing/2014/main" id="{0FFFAC4E-DBC7-2FBF-4F9D-FA50C83A2289}"/>
              </a:ext>
            </a:extLst>
          </p:cNvPr>
          <p:cNvSpPr txBox="1">
            <a:spLocks/>
          </p:cNvSpPr>
          <p:nvPr/>
        </p:nvSpPr>
        <p:spPr>
          <a:xfrm>
            <a:off x="9024730" y="682273"/>
            <a:ext cx="3091070" cy="4296525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Crescono gli investimenti in nuovi impianti, il tasso di utilizzo delle risorse rimane invariato. Rispetto alla scorsa rilevazione, si mantiene stabile il ricorso alla CIG, anche nel manifatturiero.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30512026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12B20-0321-6A75-E725-7145B8DF7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0793F664-F4D3-B295-1A27-885548BAB7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43673" y="6352997"/>
            <a:ext cx="2307719" cy="273844"/>
          </a:xfrm>
        </p:spPr>
        <p:txBody>
          <a:bodyPr/>
          <a:lstStyle/>
          <a:p>
            <a:fld id="{5AB9D26A-97EF-6A44-ADA4-0C2FC71C8295}" type="slidenum">
              <a:rPr lang="it-IT" sz="1000" smtClean="0"/>
              <a:pPr/>
              <a:t>5</a:t>
            </a:fld>
            <a:endParaRPr lang="it-IT" sz="1000" dirty="0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E256ED71-8975-96E0-3F12-25DBE63910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247056"/>
              </p:ext>
            </p:extLst>
          </p:nvPr>
        </p:nvGraphicFramePr>
        <p:xfrm>
          <a:off x="621144" y="1679041"/>
          <a:ext cx="8208000" cy="3096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6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 </a:t>
                      </a:r>
                      <a:r>
                        <a:rPr lang="it-IT" sz="2600" b="0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(%)</a:t>
                      </a:r>
                      <a:endParaRPr lang="it-IT" sz="2600" b="0" kern="12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Investimenti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70,0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75,7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i="1" kern="1200" cap="none" baseline="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di cui in nuovi impianti</a:t>
                      </a:r>
                    </a:p>
                  </a:txBody>
                  <a:tcPr marL="25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23,0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25,4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613386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Ricorso alla CIG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11,1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11,5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4341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it-IT" sz="2600" b="0" i="1" cap="none" baseline="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nel manifatturiero</a:t>
                      </a:r>
                    </a:p>
                  </a:txBody>
                  <a:tcPr marL="25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16,9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1" kern="1200" dirty="0">
                          <a:solidFill>
                            <a:schemeClr val="tx2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18,6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913192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Utilizzo impianti e risorse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76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77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itolo 1">
            <a:extLst>
              <a:ext uri="{FF2B5EF4-FFF2-40B4-BE49-F238E27FC236}">
                <a16:creationId xmlns:a16="http://schemas.microsoft.com/office/drawing/2014/main" id="{A1AE1679-752D-7C92-0BD7-C0A58ACBC6E6}"/>
              </a:ext>
            </a:extLst>
          </p:cNvPr>
          <p:cNvSpPr txBox="1">
            <a:spLocks/>
          </p:cNvSpPr>
          <p:nvPr/>
        </p:nvSpPr>
        <p:spPr>
          <a:xfrm>
            <a:off x="611205" y="310632"/>
            <a:ext cx="8211312" cy="9698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buNone/>
              <a:tabLst>
                <a:tab pos="361950" algn="l"/>
              </a:tabLst>
              <a:defRPr sz="4200" b="1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ts val="3500"/>
              </a:lnSpc>
            </a:pPr>
            <a:r>
              <a:rPr lang="it-IT" sz="3400" dirty="0">
                <a:solidFill>
                  <a:srgbClr val="89CB41"/>
                </a:solidFill>
              </a:rPr>
              <a:t>DATI COMPLESSIVI TORINO</a:t>
            </a:r>
            <a:br>
              <a:rPr lang="it-IT" sz="3400" dirty="0"/>
            </a:br>
            <a:r>
              <a:rPr lang="it-IT" sz="3400" b="0" dirty="0"/>
              <a:t>Investimenti, CIG e utilizzo impianti</a:t>
            </a: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99B84E46-9FEC-7D39-F9C0-E8A705FC86B1}"/>
              </a:ext>
            </a:extLst>
          </p:cNvPr>
          <p:cNvCxnSpPr>
            <a:cxnSpLocks/>
          </p:cNvCxnSpPr>
          <p:nvPr/>
        </p:nvCxnSpPr>
        <p:spPr>
          <a:xfrm>
            <a:off x="640080" y="1215000"/>
            <a:ext cx="8211311" cy="0"/>
          </a:xfrm>
          <a:prstGeom prst="line">
            <a:avLst/>
          </a:prstGeom>
          <a:ln w="15875">
            <a:solidFill>
              <a:srgbClr val="89CB4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Segnaposto titolo 1">
            <a:extLst>
              <a:ext uri="{FF2B5EF4-FFF2-40B4-BE49-F238E27FC236}">
                <a16:creationId xmlns:a16="http://schemas.microsoft.com/office/drawing/2014/main" id="{D58F076E-C7DC-D57F-8F9A-8F5B4C271A13}"/>
              </a:ext>
            </a:extLst>
          </p:cNvPr>
          <p:cNvSpPr txBox="1">
            <a:spLocks/>
          </p:cNvSpPr>
          <p:nvPr/>
        </p:nvSpPr>
        <p:spPr>
          <a:xfrm>
            <a:off x="9074426" y="690406"/>
            <a:ext cx="3031435" cy="4973880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A Torino, aumenta la propensione a investire, anche in nuovi impianti, varia poco il tasso di utilizzo delle risorse.</a:t>
            </a:r>
          </a:p>
          <a:p>
            <a:r>
              <a:rPr lang="it-IT" dirty="0"/>
              <a:t>Si assesta, complessivamente, il ricorso alla CIG, che aumenta, però, nel manifatturiero.</a:t>
            </a:r>
          </a:p>
        </p:txBody>
      </p:sp>
    </p:spTree>
    <p:extLst>
      <p:ext uri="{BB962C8B-B14F-4D97-AF65-F5344CB8AC3E}">
        <p14:creationId xmlns:p14="http://schemas.microsoft.com/office/powerpoint/2010/main" val="3553999832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40C49B-DA23-3047-C7E4-ABFD82423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8EE01EE0-DEA6-898C-3BA0-3491F86655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3104"/>
              </p:ext>
            </p:extLst>
          </p:nvPr>
        </p:nvGraphicFramePr>
        <p:xfrm>
          <a:off x="620182" y="1715914"/>
          <a:ext cx="8244000" cy="216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7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</a:pPr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</a:t>
                      </a:r>
                      <a:endParaRPr lang="it-IT" sz="2600" b="0" kern="1200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Ritardi negli incassi </a:t>
                      </a:r>
                      <a:r>
                        <a:rPr lang="it-IT" sz="2600" b="0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(% di imprese)</a:t>
                      </a:r>
                      <a:endParaRPr lang="it-IT" sz="2600" b="0" cap="none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25,4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25,0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Tempi di pagamento totale (gg)</a:t>
                      </a:r>
                    </a:p>
                  </a:txBody>
                  <a:tcPr marL="72000" marR="90000" marT="46800" marB="4680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72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73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spc="-7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Tempi di pagamento Enti pubbl. (gg)</a:t>
                      </a:r>
                    </a:p>
                  </a:txBody>
                  <a:tcPr marL="72000" marR="90000" marT="46800" marB="4680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82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82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1326165"/>
                  </a:ext>
                </a:extLst>
              </a:tr>
            </a:tbl>
          </a:graphicData>
        </a:graphic>
      </p:graphicFrame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00B2CCE8-3C51-6D6C-A4BA-1491BF3875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7B4543-05D1-434E-8E60-5C2E75A6738E}" type="slidenum">
              <a:rPr lang="it-IT" smtClean="0"/>
              <a:pPr/>
              <a:t>6</a:t>
            </a:fld>
            <a:endParaRPr lang="it-IT" dirty="0"/>
          </a:p>
        </p:txBody>
      </p:sp>
      <p:sp>
        <p:nvSpPr>
          <p:cNvPr id="6" name="Titolo 1">
            <a:extLst>
              <a:ext uri="{FF2B5EF4-FFF2-40B4-BE49-F238E27FC236}">
                <a16:creationId xmlns:a16="http://schemas.microsoft.com/office/drawing/2014/main" id="{D8B26EC0-BFE6-268B-B7A8-82D952729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12305"/>
            <a:ext cx="8211312" cy="96983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cap="none" dirty="0">
                <a:solidFill>
                  <a:schemeClr val="accent2">
                    <a:lumMod val="75000"/>
                  </a:schemeClr>
                </a:solidFill>
              </a:rPr>
              <a:t>DATI COMPLESSIVI PIEMONTE</a:t>
            </a:r>
            <a:br>
              <a:rPr lang="it-IT" sz="3400" cap="none" dirty="0">
                <a:solidFill>
                  <a:schemeClr val="tx2">
                    <a:lumMod val="75000"/>
                    <a:lumOff val="25000"/>
                  </a:schemeClr>
                </a:solidFill>
              </a:rPr>
            </a:br>
            <a:r>
              <a:rPr lang="it-IT" sz="3400" b="0" cap="none" dirty="0"/>
              <a:t>Incassi e pagamenti</a:t>
            </a:r>
            <a:endParaRPr lang="it-IT" sz="3400" b="0" cap="none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Segnaposto titolo 1">
            <a:extLst>
              <a:ext uri="{FF2B5EF4-FFF2-40B4-BE49-F238E27FC236}">
                <a16:creationId xmlns:a16="http://schemas.microsoft.com/office/drawing/2014/main" id="{3BFCC5BC-4983-3C69-1A0B-8942BF307A46}"/>
              </a:ext>
            </a:extLst>
          </p:cNvPr>
          <p:cNvSpPr txBox="1">
            <a:spLocks/>
          </p:cNvSpPr>
          <p:nvPr/>
        </p:nvSpPr>
        <p:spPr>
          <a:xfrm>
            <a:off x="9104242" y="728905"/>
            <a:ext cx="3011557" cy="3147009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Rispetto al secondo trimestre restano stabili i  ritardi negli incassi e i tempi di pagamento.</a:t>
            </a:r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83A1F209-4F85-3FED-8A26-AA2A2EADBBE4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8837108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694ED-FD4A-38FF-FEFF-873ECC534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la 7">
            <a:extLst>
              <a:ext uri="{FF2B5EF4-FFF2-40B4-BE49-F238E27FC236}">
                <a16:creationId xmlns:a16="http://schemas.microsoft.com/office/drawing/2014/main" id="{2B9FE434-988D-999C-FFB0-98F620E155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419358"/>
              </p:ext>
            </p:extLst>
          </p:nvPr>
        </p:nvGraphicFramePr>
        <p:xfrm>
          <a:off x="621144" y="1710308"/>
          <a:ext cx="8244000" cy="216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7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4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</a:pPr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</a:t>
                      </a:r>
                      <a:endParaRPr lang="it-IT" sz="2600" b="0" kern="1200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Ritardi negli incassi </a:t>
                      </a:r>
                      <a:r>
                        <a:rPr lang="it-IT" sz="2600" b="0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(% di imprese)</a:t>
                      </a:r>
                      <a:endParaRPr lang="it-IT" sz="2600" b="0" cap="none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30,3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28,9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Tempi di pagamento totale (gg)</a:t>
                      </a:r>
                    </a:p>
                  </a:txBody>
                  <a:tcPr marL="72000" marR="90000" marT="46800" marB="4680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71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72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600" b="0" kern="1200" cap="none" spc="-7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Tempi di pagamento Enti pubbl. (gg)</a:t>
                      </a:r>
                    </a:p>
                  </a:txBody>
                  <a:tcPr marL="72000" marR="90000" marT="46800" marB="4680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82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it-IT" sz="2600" b="0" kern="1200" cap="all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88</a:t>
                      </a:r>
                    </a:p>
                  </a:txBody>
                  <a:tcPr marL="0" marR="576000" marT="0" marB="0" anchor="b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1326165"/>
                  </a:ext>
                </a:extLst>
              </a:tr>
            </a:tbl>
          </a:graphicData>
        </a:graphic>
      </p:graphicFrame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834B53AE-8529-58E5-3136-84910B6D2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17B4543-05D1-434E-8E60-5C2E75A6738E}" type="slidenum">
              <a:rPr lang="it-IT" smtClean="0"/>
              <a:pPr/>
              <a:t>7</a:t>
            </a:fld>
            <a:endParaRPr lang="it-IT" dirty="0"/>
          </a:p>
        </p:txBody>
      </p:sp>
      <p:sp>
        <p:nvSpPr>
          <p:cNvPr id="6" name="Titolo 1">
            <a:extLst>
              <a:ext uri="{FF2B5EF4-FFF2-40B4-BE49-F238E27FC236}">
                <a16:creationId xmlns:a16="http://schemas.microsoft.com/office/drawing/2014/main" id="{3BAB0DEF-2857-E3C4-51C4-D8C92E952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02594"/>
            <a:ext cx="8211312" cy="96983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cap="none" dirty="0">
                <a:solidFill>
                  <a:srgbClr val="89CB41"/>
                </a:solidFill>
              </a:rPr>
              <a:t>DATI COMPLESSIVI TORINO</a:t>
            </a:r>
            <a:br>
              <a:rPr lang="it-IT" sz="3400" cap="none" dirty="0">
                <a:solidFill>
                  <a:schemeClr val="tx2">
                    <a:lumMod val="75000"/>
                    <a:lumOff val="25000"/>
                  </a:schemeClr>
                </a:solidFill>
              </a:rPr>
            </a:br>
            <a:r>
              <a:rPr lang="it-IT" sz="3400" b="0" cap="none" dirty="0"/>
              <a:t>Incassi e pagamenti</a:t>
            </a:r>
            <a:endParaRPr lang="it-IT" sz="3400" b="0" cap="none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Connettore diritto 6">
            <a:extLst>
              <a:ext uri="{FF2B5EF4-FFF2-40B4-BE49-F238E27FC236}">
                <a16:creationId xmlns:a16="http://schemas.microsoft.com/office/drawing/2014/main" id="{5E1B1BC4-7FC4-4017-95E4-3372377F5B64}"/>
              </a:ext>
            </a:extLst>
          </p:cNvPr>
          <p:cNvCxnSpPr>
            <a:cxnSpLocks/>
          </p:cNvCxnSpPr>
          <p:nvPr/>
        </p:nvCxnSpPr>
        <p:spPr>
          <a:xfrm>
            <a:off x="640080" y="1224001"/>
            <a:ext cx="8211311" cy="0"/>
          </a:xfrm>
          <a:prstGeom prst="line">
            <a:avLst/>
          </a:prstGeom>
          <a:ln w="15875">
            <a:solidFill>
              <a:srgbClr val="89CB4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Segnaposto titolo 1">
            <a:extLst>
              <a:ext uri="{FF2B5EF4-FFF2-40B4-BE49-F238E27FC236}">
                <a16:creationId xmlns:a16="http://schemas.microsoft.com/office/drawing/2014/main" id="{20EDBB28-8DCC-2590-5B87-C0AB2A28A578}"/>
              </a:ext>
            </a:extLst>
          </p:cNvPr>
          <p:cNvSpPr txBox="1">
            <a:spLocks/>
          </p:cNvSpPr>
          <p:nvPr/>
        </p:nvSpPr>
        <p:spPr>
          <a:xfrm>
            <a:off x="9114183" y="698684"/>
            <a:ext cx="2981739" cy="4322394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A Torino diminuisce ancora il numero di imprese che segnalano ritardi negli incassi.</a:t>
            </a:r>
          </a:p>
          <a:p>
            <a:r>
              <a:rPr lang="it-IT" dirty="0"/>
              <a:t>Si allungano</a:t>
            </a:r>
            <a:r>
              <a:rPr lang="it-IT" dirty="0">
                <a:solidFill>
                  <a:srgbClr val="FFFF00"/>
                </a:solidFill>
              </a:rPr>
              <a:t> </a:t>
            </a:r>
            <a:r>
              <a:rPr lang="it-IT" dirty="0"/>
              <a:t>i tempi di pagamento degli Enti Pubblici.</a:t>
            </a:r>
          </a:p>
        </p:txBody>
      </p:sp>
    </p:spTree>
    <p:extLst>
      <p:ext uri="{BB962C8B-B14F-4D97-AF65-F5344CB8AC3E}">
        <p14:creationId xmlns:p14="http://schemas.microsoft.com/office/powerpoint/2010/main" val="2590390768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1F92D4-3831-7B82-C95C-C68476146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3C030121-2971-EDC4-2FA0-D0ECA9FFEA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43673" y="6352997"/>
            <a:ext cx="2307719" cy="273844"/>
          </a:xfrm>
        </p:spPr>
        <p:txBody>
          <a:bodyPr/>
          <a:lstStyle/>
          <a:p>
            <a:fld id="{5AB9D26A-97EF-6A44-ADA4-0C2FC71C8295}" type="slidenum">
              <a:rPr lang="it-IT" sz="1000" smtClean="0"/>
              <a:pPr/>
              <a:t>8</a:t>
            </a:fld>
            <a:endParaRPr lang="it-IT" sz="1000" dirty="0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D5F4D513-0106-014F-7647-EEB435CE88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114230"/>
              </p:ext>
            </p:extLst>
          </p:nvPr>
        </p:nvGraphicFramePr>
        <p:xfrm>
          <a:off x="623735" y="1689293"/>
          <a:ext cx="7920000" cy="324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 (%)</a:t>
                      </a:r>
                      <a:endParaRPr lang="it-IT" sz="2600" b="1" kern="12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1" cap="none" baseline="0" dirty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Carnet ordini 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it-IT" sz="2600" b="0" i="0" kern="1200" dirty="0">
                        <a:solidFill>
                          <a:srgbClr val="C00000"/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0" marR="504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it-IT" sz="2600" b="0" i="0" kern="1200" dirty="0">
                        <a:solidFill>
                          <a:srgbClr val="C00000"/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0" marR="504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&lt; 1 mese</a:t>
                      </a:r>
                      <a:endParaRPr lang="it-IT" sz="2600" b="0" i="1" kern="1200" cap="none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15,5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14,7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61338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da 1 a 3 mesi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42,4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39,7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43417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da 3 a 6 mesi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20,4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23,5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913192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oltre 6 mesi</a:t>
                      </a:r>
                      <a:endParaRPr lang="it-IT" sz="2600" b="0" i="1" cap="none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21,7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22,1</a:t>
                      </a:r>
                    </a:p>
                  </a:txBody>
                  <a:tcPr marL="0" marR="576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itolo 1">
            <a:extLst>
              <a:ext uri="{FF2B5EF4-FFF2-40B4-BE49-F238E27FC236}">
                <a16:creationId xmlns:a16="http://schemas.microsoft.com/office/drawing/2014/main" id="{7FA0CB67-47A2-2ACF-FB21-178A3BF84A02}"/>
              </a:ext>
            </a:extLst>
          </p:cNvPr>
          <p:cNvSpPr txBox="1">
            <a:spLocks/>
          </p:cNvSpPr>
          <p:nvPr/>
        </p:nvSpPr>
        <p:spPr>
          <a:xfrm>
            <a:off x="640080" y="300693"/>
            <a:ext cx="8211312" cy="9698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buNone/>
              <a:tabLst>
                <a:tab pos="361950" algn="l"/>
              </a:tabLst>
              <a:defRPr sz="4200" b="1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ts val="3500"/>
              </a:lnSpc>
            </a:pPr>
            <a:r>
              <a:rPr lang="it-IT" sz="3400" dirty="0">
                <a:solidFill>
                  <a:schemeClr val="accent2">
                    <a:lumMod val="75000"/>
                  </a:schemeClr>
                </a:solidFill>
              </a:rPr>
              <a:t>DATI COMPLESSIVI PIEMONTE</a:t>
            </a:r>
            <a:br>
              <a:rPr lang="it-IT" sz="3400" dirty="0"/>
            </a:br>
            <a:r>
              <a:rPr lang="it-IT" sz="3400" b="0" dirty="0"/>
              <a:t>Prospettiva ordinativi</a:t>
            </a: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B3121FC1-E1D3-D419-2E5F-0A19FBAC9276}"/>
              </a:ext>
            </a:extLst>
          </p:cNvPr>
          <p:cNvCxnSpPr>
            <a:cxnSpLocks/>
          </p:cNvCxnSpPr>
          <p:nvPr/>
        </p:nvCxnSpPr>
        <p:spPr>
          <a:xfrm>
            <a:off x="640080" y="122452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Segnaposto titolo 1">
            <a:extLst>
              <a:ext uri="{FF2B5EF4-FFF2-40B4-BE49-F238E27FC236}">
                <a16:creationId xmlns:a16="http://schemas.microsoft.com/office/drawing/2014/main" id="{DADDC2D7-7F25-8F26-DA41-2475486EA108}"/>
              </a:ext>
            </a:extLst>
          </p:cNvPr>
          <p:cNvSpPr txBox="1">
            <a:spLocks/>
          </p:cNvSpPr>
          <p:nvPr/>
        </p:nvSpPr>
        <p:spPr>
          <a:xfrm>
            <a:off x="9084365" y="694369"/>
            <a:ext cx="3001618" cy="4224985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Anche se torna ad aumentare il numero di aziende con ordinativi di  lungo periodo, oltre metà delle rispondenti ha visibilità massima per tre mesi. </a:t>
            </a:r>
          </a:p>
        </p:txBody>
      </p:sp>
    </p:spTree>
    <p:extLst>
      <p:ext uri="{BB962C8B-B14F-4D97-AF65-F5344CB8AC3E}">
        <p14:creationId xmlns:p14="http://schemas.microsoft.com/office/powerpoint/2010/main" val="4211624780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1DABF-3DE9-1DCF-0A6F-B69C5B490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6030AFC8-1A4F-0F94-81B5-2389B043CE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43673" y="6352997"/>
            <a:ext cx="2307719" cy="273844"/>
          </a:xfrm>
        </p:spPr>
        <p:txBody>
          <a:bodyPr/>
          <a:lstStyle/>
          <a:p>
            <a:fld id="{5AB9D26A-97EF-6A44-ADA4-0C2FC71C8295}" type="slidenum">
              <a:rPr lang="it-IT" sz="1000" smtClean="0"/>
              <a:pPr/>
              <a:t>9</a:t>
            </a:fld>
            <a:endParaRPr lang="it-IT" sz="1000" dirty="0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80DBA90B-43B1-7077-1F65-05F305D23C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026731"/>
              </p:ext>
            </p:extLst>
          </p:nvPr>
        </p:nvGraphicFramePr>
        <p:xfrm>
          <a:off x="623735" y="1679349"/>
          <a:ext cx="7920000" cy="324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32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1" kern="1200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Trimestre (%)</a:t>
                      </a:r>
                      <a:endParaRPr lang="it-IT" sz="2600" b="1" kern="12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Futura" panose="02020800000000000000" pitchFamily="18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600" b="1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2025/3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1" cap="none" baseline="0" dirty="0">
                          <a:solidFill>
                            <a:srgbClr val="C00000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Carnet ordini 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it-IT" sz="2600" b="0" kern="1200" dirty="0">
                        <a:solidFill>
                          <a:srgbClr val="C00000"/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0" marR="504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it-IT" sz="2600" b="0" kern="1200" dirty="0">
                        <a:solidFill>
                          <a:srgbClr val="C00000"/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0" marR="50400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&lt; 1 mese</a:t>
                      </a:r>
                      <a:endParaRPr lang="it-IT" sz="2600" b="0" i="1" kern="1200" cap="none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13,0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11,6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61338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da 1 a 3 mesi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35,3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33,0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43417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kern="120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da 3 a 6 mesi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21,7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25,8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913192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it-IT" sz="2600" b="0" cap="none" baseline="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   oltre 6 mesi</a:t>
                      </a:r>
                      <a:endParaRPr lang="it-IT" sz="2600" b="0" i="1" cap="none" baseline="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  <a:latin typeface="Calibri" panose="020F0502020204030204" pitchFamily="34" charset="0"/>
                        <a:ea typeface="Roboto" panose="02000000000000000000" pitchFamily="2" charset="0"/>
                        <a:cs typeface="Calibri" panose="020F0502020204030204" pitchFamily="34" charset="0"/>
                      </a:endParaRP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30,1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it-IT" sz="2600" b="0" i="0" kern="1200" dirty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29,6</a:t>
                      </a:r>
                    </a:p>
                  </a:txBody>
                  <a:tcPr marL="0" marR="540000" marT="0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itolo 1">
            <a:extLst>
              <a:ext uri="{FF2B5EF4-FFF2-40B4-BE49-F238E27FC236}">
                <a16:creationId xmlns:a16="http://schemas.microsoft.com/office/drawing/2014/main" id="{E89299C0-02F6-29FA-434F-2251535DCF33}"/>
              </a:ext>
            </a:extLst>
          </p:cNvPr>
          <p:cNvSpPr txBox="1">
            <a:spLocks/>
          </p:cNvSpPr>
          <p:nvPr/>
        </p:nvSpPr>
        <p:spPr>
          <a:xfrm>
            <a:off x="640080" y="300693"/>
            <a:ext cx="8211312" cy="96983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>
              <a:lnSpc>
                <a:spcPct val="100000"/>
              </a:lnSpc>
              <a:spcBef>
                <a:spcPct val="0"/>
              </a:spcBef>
              <a:buNone/>
              <a:tabLst>
                <a:tab pos="361950" algn="l"/>
              </a:tabLst>
              <a:defRPr sz="4200" b="1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ts val="3500"/>
              </a:lnSpc>
            </a:pPr>
            <a:r>
              <a:rPr lang="it-IT" sz="3400" dirty="0">
                <a:solidFill>
                  <a:srgbClr val="89CB41"/>
                </a:solidFill>
              </a:rPr>
              <a:t>DATI COMPLESSIVI TORINO</a:t>
            </a:r>
            <a:br>
              <a:rPr lang="it-IT" sz="3400" dirty="0"/>
            </a:br>
            <a:r>
              <a:rPr lang="it-IT" sz="3400" b="0" dirty="0"/>
              <a:t>Prospettiva ordinativi</a:t>
            </a: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0028DD0A-B9DB-AE68-FE51-FC82A7FE1DC3}"/>
              </a:ext>
            </a:extLst>
          </p:cNvPr>
          <p:cNvCxnSpPr>
            <a:cxnSpLocks/>
          </p:cNvCxnSpPr>
          <p:nvPr/>
        </p:nvCxnSpPr>
        <p:spPr>
          <a:xfrm>
            <a:off x="640080" y="1224525"/>
            <a:ext cx="8211311" cy="0"/>
          </a:xfrm>
          <a:prstGeom prst="line">
            <a:avLst/>
          </a:prstGeom>
          <a:ln w="15875">
            <a:solidFill>
              <a:srgbClr val="89CB4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Segnaposto titolo 1">
            <a:extLst>
              <a:ext uri="{FF2B5EF4-FFF2-40B4-BE49-F238E27FC236}">
                <a16:creationId xmlns:a16="http://schemas.microsoft.com/office/drawing/2014/main" id="{8A2BE3BC-E125-9776-AB50-482AAC9F3AD7}"/>
              </a:ext>
            </a:extLst>
          </p:cNvPr>
          <p:cNvSpPr txBox="1">
            <a:spLocks/>
          </p:cNvSpPr>
          <p:nvPr/>
        </p:nvSpPr>
        <p:spPr>
          <a:xfrm>
            <a:off x="9104243" y="672036"/>
            <a:ext cx="2941983" cy="4491988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A livello di ordinativi, cresce la visibilità di medio termine, mentre risultano in calo le commesse per il breve e lungo periodo. </a:t>
            </a:r>
          </a:p>
        </p:txBody>
      </p:sp>
    </p:spTree>
    <p:extLst>
      <p:ext uri="{BB962C8B-B14F-4D97-AF65-F5344CB8AC3E}">
        <p14:creationId xmlns:p14="http://schemas.microsoft.com/office/powerpoint/2010/main" val="4128812643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10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42A338-9A78-7012-66AD-23E3D3541F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21793" y="1036203"/>
            <a:ext cx="8193024" cy="417212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2400" b="1" dirty="0"/>
              <a:t>Saldo delle attese</a:t>
            </a:r>
          </a:p>
        </p:txBody>
      </p:sp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8769353"/>
              </p:ext>
            </p:extLst>
          </p:nvPr>
        </p:nvGraphicFramePr>
        <p:xfrm>
          <a:off x="621793" y="1492126"/>
          <a:ext cx="8193024" cy="44049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itolo 1">
            <a:extLst>
              <a:ext uri="{FF2B5EF4-FFF2-40B4-BE49-F238E27FC236}">
                <a16:creationId xmlns:a16="http://schemas.microsoft.com/office/drawing/2014/main" id="{F2F912DD-9F1F-E28D-BA9B-2A8CB0FBF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02894"/>
            <a:ext cx="8211312" cy="96983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Attese SULLA PRODUZIONE</a:t>
            </a:r>
            <a:endParaRPr lang="it-IT" sz="3400" b="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A080DECC-4C2D-7CD6-6488-ACD7130AC954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Segnaposto titolo 1">
            <a:extLst>
              <a:ext uri="{FF2B5EF4-FFF2-40B4-BE49-F238E27FC236}">
                <a16:creationId xmlns:a16="http://schemas.microsoft.com/office/drawing/2014/main" id="{86B9DBC1-AEEF-3B29-FAFD-71E934D75C7E}"/>
              </a:ext>
            </a:extLst>
          </p:cNvPr>
          <p:cNvSpPr txBox="1">
            <a:spLocks/>
          </p:cNvSpPr>
          <p:nvPr/>
        </p:nvSpPr>
        <p:spPr>
          <a:xfrm>
            <a:off x="9100801" y="666765"/>
            <a:ext cx="2995121" cy="6404219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ts val="2600"/>
              </a:lnSpc>
            </a:pPr>
            <a:r>
              <a:rPr lang="it-IT" dirty="0"/>
              <a:t>Rispetto al trimestre precedente, il saldo delle aspettative sulla produzione mostra un andamento differenziato: negativo in Piemonte, positivo a Torino. </a:t>
            </a:r>
          </a:p>
          <a:p>
            <a:pPr>
              <a:lnSpc>
                <a:spcPts val="2600"/>
              </a:lnSpc>
            </a:pPr>
            <a:endParaRPr lang="it-IT" dirty="0"/>
          </a:p>
          <a:p>
            <a:pPr>
              <a:lnSpc>
                <a:spcPts val="2600"/>
              </a:lnSpc>
            </a:pPr>
            <a:endParaRPr lang="it-IT" dirty="0"/>
          </a:p>
          <a:p>
            <a:pPr>
              <a:lnSpc>
                <a:spcPts val="2600"/>
              </a:lnSpc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06910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 uiExpand="1">
        <p:bldSub>
          <a:bldChart bld="series"/>
        </p:bldSub>
      </p:bldGraphic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11</a:t>
            </a:fld>
            <a:endParaRPr lang="it-IT" sz="1000" dirty="0"/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2099056"/>
              </p:ext>
            </p:extLst>
          </p:nvPr>
        </p:nvGraphicFramePr>
        <p:xfrm>
          <a:off x="594360" y="1843959"/>
          <a:ext cx="8238744" cy="4085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itolo 1">
            <a:extLst>
              <a:ext uri="{FF2B5EF4-FFF2-40B4-BE49-F238E27FC236}">
                <a16:creationId xmlns:a16="http://schemas.microsoft.com/office/drawing/2014/main" id="{0BD886A6-81D3-97F7-D73F-C2A05E39A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3" y="317034"/>
            <a:ext cx="8193024" cy="96983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ts val="3500"/>
              </a:lnSpc>
            </a:pPr>
            <a:r>
              <a:rPr lang="it-IT" sz="3400" dirty="0">
                <a:solidFill>
                  <a:srgbClr val="01569B"/>
                </a:solidFill>
              </a:rPr>
              <a:t>Attese SU ORDINI TOTALI ED EXPORT</a:t>
            </a:r>
            <a:br>
              <a:rPr lang="it-IT" sz="3400" dirty="0">
                <a:solidFill>
                  <a:srgbClr val="01569B"/>
                </a:solidFill>
              </a:rPr>
            </a:br>
            <a:r>
              <a:rPr lang="it-IT" sz="3400" dirty="0">
                <a:solidFill>
                  <a:srgbClr val="01569B"/>
                </a:solidFill>
              </a:rPr>
              <a:t>IN PIEMONTE</a:t>
            </a:r>
          </a:p>
        </p:txBody>
      </p:sp>
      <p:sp>
        <p:nvSpPr>
          <p:cNvPr id="10" name="Segnaposto testo 2">
            <a:extLst>
              <a:ext uri="{FF2B5EF4-FFF2-40B4-BE49-F238E27FC236}">
                <a16:creationId xmlns:a16="http://schemas.microsoft.com/office/drawing/2014/main" id="{5B8D43B3-F206-945C-86CB-49C0E8C3D020}"/>
              </a:ext>
            </a:extLst>
          </p:cNvPr>
          <p:cNvSpPr txBox="1">
            <a:spLocks/>
          </p:cNvSpPr>
          <p:nvPr/>
        </p:nvSpPr>
        <p:spPr>
          <a:xfrm>
            <a:off x="640080" y="1349291"/>
            <a:ext cx="8193024" cy="469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2400" b="1" dirty="0"/>
              <a:t>Saldo delle attese</a:t>
            </a:r>
          </a:p>
        </p:txBody>
      </p:sp>
      <p:sp>
        <p:nvSpPr>
          <p:cNvPr id="12" name="Segnaposto titolo 1">
            <a:extLst>
              <a:ext uri="{FF2B5EF4-FFF2-40B4-BE49-F238E27FC236}">
                <a16:creationId xmlns:a16="http://schemas.microsoft.com/office/drawing/2014/main" id="{D348B0F2-433D-638B-844C-5A599AE4124D}"/>
              </a:ext>
            </a:extLst>
          </p:cNvPr>
          <p:cNvSpPr txBox="1">
            <a:spLocks/>
          </p:cNvSpPr>
          <p:nvPr/>
        </p:nvSpPr>
        <p:spPr>
          <a:xfrm>
            <a:off x="9104243" y="692468"/>
            <a:ext cx="3001617" cy="3243786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Guerre commerciali,  tensioni geopolitiche e conflitti non aiutano l’export, negativo da nove trimestri. Nuovamente in calo le attese sugli ordinativi.</a:t>
            </a:r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ED3BE9E3-366A-D343-57AA-F14A4AB5A08D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1971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12</a:t>
            </a:fld>
            <a:endParaRPr lang="it-IT" sz="1000" dirty="0"/>
          </a:p>
        </p:txBody>
      </p:sp>
      <p:sp>
        <p:nvSpPr>
          <p:cNvPr id="14" name="Titolo 1">
            <a:extLst>
              <a:ext uri="{FF2B5EF4-FFF2-40B4-BE49-F238E27FC236}">
                <a16:creationId xmlns:a16="http://schemas.microsoft.com/office/drawing/2014/main" id="{4C109EBA-C54E-EFF7-0EC2-60E174B07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13905"/>
            <a:ext cx="8211312" cy="96983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Attese SULLA PRODUZIONE PIEMONTESE PER DIMENSIONE D’AZIENDA</a:t>
            </a:r>
            <a:endParaRPr lang="it-IT" sz="3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Segnaposto testo 2">
            <a:extLst>
              <a:ext uri="{FF2B5EF4-FFF2-40B4-BE49-F238E27FC236}">
                <a16:creationId xmlns:a16="http://schemas.microsoft.com/office/drawing/2014/main" id="{EC8503E4-D7A1-C7A7-F756-D03ACD4A1942}"/>
              </a:ext>
            </a:extLst>
          </p:cNvPr>
          <p:cNvSpPr txBox="1">
            <a:spLocks/>
          </p:cNvSpPr>
          <p:nvPr/>
        </p:nvSpPr>
        <p:spPr>
          <a:xfrm>
            <a:off x="658368" y="1332052"/>
            <a:ext cx="8193024" cy="4220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2400" b="1" spc="-70" dirty="0"/>
              <a:t>Saldo </a:t>
            </a:r>
            <a:r>
              <a:rPr lang="it-IT" sz="2400" b="1" dirty="0"/>
              <a:t>delle attese</a:t>
            </a:r>
            <a:endParaRPr lang="it-IT" sz="2400" b="1" spc="-70" dirty="0"/>
          </a:p>
        </p:txBody>
      </p:sp>
      <p:sp>
        <p:nvSpPr>
          <p:cNvPr id="17" name="Segnaposto titolo 1">
            <a:extLst>
              <a:ext uri="{FF2B5EF4-FFF2-40B4-BE49-F238E27FC236}">
                <a16:creationId xmlns:a16="http://schemas.microsoft.com/office/drawing/2014/main" id="{CA34D3AD-6538-5CFB-B15C-FE4E4BE00DB4}"/>
              </a:ext>
            </a:extLst>
          </p:cNvPr>
          <p:cNvSpPr txBox="1">
            <a:spLocks/>
          </p:cNvSpPr>
          <p:nvPr/>
        </p:nvSpPr>
        <p:spPr>
          <a:xfrm>
            <a:off x="9064487" y="692014"/>
            <a:ext cx="2991678" cy="4592954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Piccole e grandi imprese hanno visioni differenti, le prime orientate verso un mercato locale, le altre proiettate verso prospettive più ampie.</a:t>
            </a:r>
          </a:p>
          <a:p>
            <a:r>
              <a:rPr lang="it-IT" dirty="0"/>
              <a:t>Per il terzo trimestre 2025 entrambi i gruppi registrano un calo delle attese sulla produzione rispetto alla rilevazione precedente.</a:t>
            </a:r>
          </a:p>
        </p:txBody>
      </p:sp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6F74FA23-BC5D-4020-D9DA-3119F89C80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3924981"/>
              </p:ext>
            </p:extLst>
          </p:nvPr>
        </p:nvGraphicFramePr>
        <p:xfrm>
          <a:off x="594360" y="1842596"/>
          <a:ext cx="8211311" cy="42236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601F468A-DBDE-8357-8CA9-5791B678ED21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49964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Graphic spid="2" grpId="0" uiExpand="1">
        <p:bldSub>
          <a:bldChart bld="series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13</a:t>
            </a:fld>
            <a:endParaRPr lang="it-IT" sz="1000" dirty="0"/>
          </a:p>
        </p:txBody>
      </p:sp>
      <p:graphicFrame>
        <p:nvGraphicFramePr>
          <p:cNvPr id="5" name="Grafico 4">
            <a:extLst>
              <a:ext uri="{FF2B5EF4-FFF2-40B4-BE49-F238E27FC236}">
                <a16:creationId xmlns:a16="http://schemas.microsoft.com/office/drawing/2014/main" id="{87B99912-EB86-06A2-5C90-29972E0B17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4488655"/>
              </p:ext>
            </p:extLst>
          </p:nvPr>
        </p:nvGraphicFramePr>
        <p:xfrm>
          <a:off x="612646" y="1694985"/>
          <a:ext cx="8238745" cy="43208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>
            <a:extLst>
              <a:ext uri="{FF2B5EF4-FFF2-40B4-BE49-F238E27FC236}">
                <a16:creationId xmlns:a16="http://schemas.microsoft.com/office/drawing/2014/main" id="{AFED82CC-97D4-1D3B-F287-74912313069F}"/>
              </a:ext>
            </a:extLst>
          </p:cNvPr>
          <p:cNvSpPr txBox="1"/>
          <p:nvPr/>
        </p:nvSpPr>
        <p:spPr>
          <a:xfrm>
            <a:off x="6573308" y="2412073"/>
            <a:ext cx="2125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sz="1400" b="1" dirty="0">
                <a:solidFill>
                  <a:srgbClr val="01579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FOCUS ULTIMI  TRIMESTRI</a:t>
            </a:r>
          </a:p>
        </p:txBody>
      </p:sp>
      <p:sp>
        <p:nvSpPr>
          <p:cNvPr id="14" name="Titolo 1">
            <a:extLst>
              <a:ext uri="{FF2B5EF4-FFF2-40B4-BE49-F238E27FC236}">
                <a16:creationId xmlns:a16="http://schemas.microsoft.com/office/drawing/2014/main" id="{6F1BD8D0-98C6-9021-B2EE-D6AFB7881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14319"/>
            <a:ext cx="8211312" cy="96983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ATTESE sulla produzione piemontese per dimensione d’azienda</a:t>
            </a:r>
          </a:p>
        </p:txBody>
      </p:sp>
      <p:sp>
        <p:nvSpPr>
          <p:cNvPr id="15" name="Segnaposto testo 2">
            <a:extLst>
              <a:ext uri="{FF2B5EF4-FFF2-40B4-BE49-F238E27FC236}">
                <a16:creationId xmlns:a16="http://schemas.microsoft.com/office/drawing/2014/main" id="{E0019DF4-ABFD-444B-8E3F-F962050B4242}"/>
              </a:ext>
            </a:extLst>
          </p:cNvPr>
          <p:cNvSpPr txBox="1">
            <a:spLocks/>
          </p:cNvSpPr>
          <p:nvPr/>
        </p:nvSpPr>
        <p:spPr>
          <a:xfrm>
            <a:off x="649224" y="1329254"/>
            <a:ext cx="8193024" cy="4706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t-IT" sz="2400" b="1" spc="-70" dirty="0"/>
              <a:t>Saldo </a:t>
            </a:r>
            <a:r>
              <a:rPr lang="it-IT" sz="2400" b="1" dirty="0"/>
              <a:t>delle attese</a:t>
            </a:r>
            <a:endParaRPr lang="it-IT" sz="2000" dirty="0"/>
          </a:p>
        </p:txBody>
      </p:sp>
      <p:sp>
        <p:nvSpPr>
          <p:cNvPr id="17" name="Segnaposto titolo 1">
            <a:extLst>
              <a:ext uri="{FF2B5EF4-FFF2-40B4-BE49-F238E27FC236}">
                <a16:creationId xmlns:a16="http://schemas.microsoft.com/office/drawing/2014/main" id="{A03066E3-6B4E-DA91-F2AD-312592EB820D}"/>
              </a:ext>
            </a:extLst>
          </p:cNvPr>
          <p:cNvSpPr txBox="1">
            <a:spLocks/>
          </p:cNvSpPr>
          <p:nvPr/>
        </p:nvSpPr>
        <p:spPr>
          <a:xfrm>
            <a:off x="9094305" y="709125"/>
            <a:ext cx="3011556" cy="3564255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Trend invariato negli ultimi tre trimestri con linee che restano parallele: le aziende di grandi dimensioni mostrano saldi proporzionalmente più ottimistici.  </a:t>
            </a:r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D3C57B3D-0761-486B-F0AD-9C8B94462C4C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70349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Chart bld="series"/>
        </p:bldSub>
      </p:bldGraphic>
      <p:bldP spid="6" grpId="0"/>
      <p:bldP spid="15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42A338-9A78-7012-66AD-23E3D3541F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0080" y="1080072"/>
            <a:ext cx="8122920" cy="677862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Saldo delle attese</a:t>
            </a: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6456941"/>
              </p:ext>
            </p:extLst>
          </p:nvPr>
        </p:nvGraphicFramePr>
        <p:xfrm>
          <a:off x="640080" y="1326598"/>
          <a:ext cx="8211312" cy="4885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itolo 1">
            <a:extLst>
              <a:ext uri="{FF2B5EF4-FFF2-40B4-BE49-F238E27FC236}">
                <a16:creationId xmlns:a16="http://schemas.microsoft.com/office/drawing/2014/main" id="{44FF30F0-3A72-2785-E6AA-61EEA0514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01021"/>
            <a:ext cx="8211312" cy="544054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Tasso di UTILIZZO degli Impianti</a:t>
            </a:r>
            <a:endParaRPr lang="it-IT" sz="3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Segnaposto titolo 1">
            <a:extLst>
              <a:ext uri="{FF2B5EF4-FFF2-40B4-BE49-F238E27FC236}">
                <a16:creationId xmlns:a16="http://schemas.microsoft.com/office/drawing/2014/main" id="{C755926F-93FD-26A2-C7C7-9487DA75DA43}"/>
              </a:ext>
            </a:extLst>
          </p:cNvPr>
          <p:cNvSpPr txBox="1">
            <a:spLocks/>
          </p:cNvSpPr>
          <p:nvPr/>
        </p:nvSpPr>
        <p:spPr>
          <a:xfrm>
            <a:off x="9081052" y="697541"/>
            <a:ext cx="3024809" cy="3002246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Resta alto il tasso di utilizzo di impianti e risorse, con il manifatturiero al di sotto della media complessiva.</a:t>
            </a:r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21A3E044-7543-B158-7091-DF0627EDAF1F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62FAB6A-23CD-4CDF-8BD5-47CD87428E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</p:spPr>
        <p:txBody>
          <a:bodyPr/>
          <a:lstStyle/>
          <a:p>
            <a:fld id="{5AB9D26A-97EF-6A44-ADA4-0C2FC71C8295}" type="slidenum">
              <a:rPr lang="it-IT" sz="1000" smtClean="0"/>
              <a:pPr/>
              <a:t>14</a:t>
            </a:fld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23456201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6" grpId="0" uiExpand="1">
        <p:bldSub>
          <a:bldChart bld="series"/>
        </p:bldSub>
      </p:bldGraphic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15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42A338-9A78-7012-66AD-23E3D3541F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58368" y="1333848"/>
            <a:ext cx="8193024" cy="361822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Percentuale di aziende</a:t>
            </a:r>
          </a:p>
        </p:txBody>
      </p:sp>
      <p:graphicFrame>
        <p:nvGraphicFramePr>
          <p:cNvPr id="7" name="Gra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5814403"/>
              </p:ext>
            </p:extLst>
          </p:nvPr>
        </p:nvGraphicFramePr>
        <p:xfrm>
          <a:off x="640081" y="1750219"/>
          <a:ext cx="8193024" cy="43494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itolo 1">
            <a:extLst>
              <a:ext uri="{FF2B5EF4-FFF2-40B4-BE49-F238E27FC236}">
                <a16:creationId xmlns:a16="http://schemas.microsoft.com/office/drawing/2014/main" id="{88661AC1-7F72-8908-FBAA-FA38EED91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02480"/>
            <a:ext cx="8211312" cy="96983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PREVISIONI DI INVESTIMENTO</a:t>
            </a:r>
            <a:b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</a:b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IN nuovi impianti</a:t>
            </a:r>
            <a:endParaRPr lang="it-IT" sz="3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Segnaposto titolo 1">
            <a:extLst>
              <a:ext uri="{FF2B5EF4-FFF2-40B4-BE49-F238E27FC236}">
                <a16:creationId xmlns:a16="http://schemas.microsoft.com/office/drawing/2014/main" id="{5B50714B-D58B-7DD1-5006-5DC1E7BD4B10}"/>
              </a:ext>
            </a:extLst>
          </p:cNvPr>
          <p:cNvSpPr txBox="1">
            <a:spLocks/>
          </p:cNvSpPr>
          <p:nvPr/>
        </p:nvSpPr>
        <p:spPr>
          <a:xfrm>
            <a:off x="9084365" y="691602"/>
            <a:ext cx="3001618" cy="4065268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Aumenta la propensione delle imprese a investire in nuovi impianti, sia a Torino che in Piemonte.</a:t>
            </a:r>
          </a:p>
        </p:txBody>
      </p:sp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FBF36C4F-A11B-D8E0-BAB2-002B7D7CE3A1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49226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7" grpId="0" uiExpand="1">
        <p:bldSub>
          <a:bldChart bld="series"/>
        </p:bldSub>
      </p:bldGraphic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43756-6A3C-1D34-D1A1-5B8B791EA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6D357804-9B98-3C44-81F2-DBC5053FAB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16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59FE384-1029-CFE8-36A7-55E57C79467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0080" y="1332707"/>
            <a:ext cx="8211311" cy="461203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Percentuale di aziende</a:t>
            </a:r>
          </a:p>
        </p:txBody>
      </p:sp>
      <p:graphicFrame>
        <p:nvGraphicFramePr>
          <p:cNvPr id="5" name="Grafico 4">
            <a:extLst>
              <a:ext uri="{FF2B5EF4-FFF2-40B4-BE49-F238E27FC236}">
                <a16:creationId xmlns:a16="http://schemas.microsoft.com/office/drawing/2014/main" id="{DA2E6368-F940-2998-FD1C-1A63AAABF4E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2454511"/>
              </p:ext>
            </p:extLst>
          </p:nvPr>
        </p:nvGraphicFramePr>
        <p:xfrm>
          <a:off x="640080" y="1522802"/>
          <a:ext cx="8211311" cy="4859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" name="Connettore 2 10">
            <a:extLst>
              <a:ext uri="{FF2B5EF4-FFF2-40B4-BE49-F238E27FC236}">
                <a16:creationId xmlns:a16="http://schemas.microsoft.com/office/drawing/2014/main" id="{C59C5590-5B41-00D8-D321-43EA71A84197}"/>
              </a:ext>
            </a:extLst>
          </p:cNvPr>
          <p:cNvCxnSpPr/>
          <p:nvPr/>
        </p:nvCxnSpPr>
        <p:spPr>
          <a:xfrm flipH="1">
            <a:off x="7036112" y="1950798"/>
            <a:ext cx="17928" cy="1024955"/>
          </a:xfrm>
          <a:prstGeom prst="straightConnector1">
            <a:avLst/>
          </a:prstGeom>
          <a:ln w="19050">
            <a:solidFill>
              <a:srgbClr val="C00000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4B2B463-47C4-1609-492C-655B2CD641C1}"/>
              </a:ext>
            </a:extLst>
          </p:cNvPr>
          <p:cNvSpPr txBox="1"/>
          <p:nvPr/>
        </p:nvSpPr>
        <p:spPr>
          <a:xfrm>
            <a:off x="6172112" y="1875832"/>
            <a:ext cx="1728000" cy="26161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it-IT" sz="1100" b="1" dirty="0">
                <a:solidFill>
                  <a:schemeClr val="bg1"/>
                </a:solidFill>
                <a:latin typeface="Calibri" panose="020F0502020204030204" pitchFamily="34" charset="0"/>
                <a:ea typeface="Roboto" panose="02000000000000000000" pitchFamily="2" charset="0"/>
                <a:cs typeface="Calibri" panose="020F0502020204030204" pitchFamily="34" charset="0"/>
              </a:rPr>
              <a:t>Media piemontese 26,1%</a:t>
            </a:r>
          </a:p>
        </p:txBody>
      </p: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DBC0C249-44C7-F565-2AB9-FBDA52833E1A}"/>
              </a:ext>
            </a:extLst>
          </p:cNvPr>
          <p:cNvCxnSpPr>
            <a:cxnSpLocks/>
          </p:cNvCxnSpPr>
          <p:nvPr/>
        </p:nvCxnSpPr>
        <p:spPr>
          <a:xfrm>
            <a:off x="1166618" y="3013607"/>
            <a:ext cx="7639053" cy="0"/>
          </a:xfrm>
          <a:prstGeom prst="line">
            <a:avLst/>
          </a:prstGeom>
          <a:ln w="952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olo 1">
            <a:extLst>
              <a:ext uri="{FF2B5EF4-FFF2-40B4-BE49-F238E27FC236}">
                <a16:creationId xmlns:a16="http://schemas.microsoft.com/office/drawing/2014/main" id="{ABB5631D-177C-41D9-D47A-6C66D099A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14291"/>
            <a:ext cx="8193024" cy="798824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dirty="0">
                <a:solidFill>
                  <a:srgbClr val="01569B"/>
                </a:solidFill>
              </a:rPr>
              <a:t>Investimenti in nuovi impianti</a:t>
            </a:r>
            <a:br>
              <a:rPr lang="it-IT" sz="3400" dirty="0">
                <a:solidFill>
                  <a:srgbClr val="01569B"/>
                </a:solidFill>
              </a:rPr>
            </a:br>
            <a:r>
              <a:rPr lang="it-IT" sz="3400" dirty="0">
                <a:solidFill>
                  <a:srgbClr val="01569B"/>
                </a:solidFill>
              </a:rPr>
              <a:t>per settore</a:t>
            </a:r>
          </a:p>
        </p:txBody>
      </p:sp>
      <p:sp>
        <p:nvSpPr>
          <p:cNvPr id="16" name="Segnaposto titolo 1">
            <a:extLst>
              <a:ext uri="{FF2B5EF4-FFF2-40B4-BE49-F238E27FC236}">
                <a16:creationId xmlns:a16="http://schemas.microsoft.com/office/drawing/2014/main" id="{7FE9BD14-04C3-6DEA-10D8-820128886031}"/>
              </a:ext>
            </a:extLst>
          </p:cNvPr>
          <p:cNvSpPr txBox="1">
            <a:spLocks/>
          </p:cNvSpPr>
          <p:nvPr/>
        </p:nvSpPr>
        <p:spPr>
          <a:xfrm>
            <a:off x="9084366" y="691700"/>
            <a:ext cx="3001617" cy="3665430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Gli investimenti sono superiori alla media per chimica, altri servizi, utility, gomma-plastica e alimentare. </a:t>
            </a:r>
          </a:p>
        </p:txBody>
      </p:sp>
      <p:cxnSp>
        <p:nvCxnSpPr>
          <p:cNvPr id="6" name="Connettore diritto 5">
            <a:extLst>
              <a:ext uri="{FF2B5EF4-FFF2-40B4-BE49-F238E27FC236}">
                <a16:creationId xmlns:a16="http://schemas.microsoft.com/office/drawing/2014/main" id="{8AE2FF20-A6AD-A02A-8F37-86B1485EE86B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8328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  <p:bldP spid="12" grpId="0" animBg="1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17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42A338-9A78-7012-66AD-23E3D3541F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0080" y="1033390"/>
            <a:ext cx="8193024" cy="553218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Saldo delle attese</a:t>
            </a:r>
          </a:p>
        </p:txBody>
      </p:sp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7821467"/>
              </p:ext>
            </p:extLst>
          </p:nvPr>
        </p:nvGraphicFramePr>
        <p:xfrm>
          <a:off x="621792" y="1415151"/>
          <a:ext cx="8211312" cy="4409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itolo 1">
            <a:extLst>
              <a:ext uri="{FF2B5EF4-FFF2-40B4-BE49-F238E27FC236}">
                <a16:creationId xmlns:a16="http://schemas.microsoft.com/office/drawing/2014/main" id="{E050B75D-85AD-514A-610B-531BD484D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12419"/>
            <a:ext cx="8211312" cy="55321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dirty="0">
                <a:solidFill>
                  <a:srgbClr val="01569B"/>
                </a:solidFill>
              </a:rPr>
              <a:t>ATTESE SUL</a:t>
            </a: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L’occupazione</a:t>
            </a:r>
            <a:endParaRPr lang="it-IT" sz="3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Segnaposto titolo 1">
            <a:extLst>
              <a:ext uri="{FF2B5EF4-FFF2-40B4-BE49-F238E27FC236}">
                <a16:creationId xmlns:a16="http://schemas.microsoft.com/office/drawing/2014/main" id="{419B5993-18EB-E390-4202-B4ABB04003F2}"/>
              </a:ext>
            </a:extLst>
          </p:cNvPr>
          <p:cNvSpPr txBox="1">
            <a:spLocks/>
          </p:cNvSpPr>
          <p:nvPr/>
        </p:nvSpPr>
        <p:spPr>
          <a:xfrm>
            <a:off x="9101761" y="698357"/>
            <a:ext cx="3004099" cy="3576235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Per il terzo trimestre 2025 le attese sull’occupazione sono  favorevoli, con saldi ottimisti – pessimisti stabilmente positivi.  </a:t>
            </a:r>
          </a:p>
          <a:p>
            <a:endParaRPr lang="it-IT" dirty="0"/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D7D7C57B-B65D-5DF1-5313-33DB1871BEC8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03201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 uiExpand="1">
        <p:bldSub>
          <a:bldChart bld="series"/>
        </p:bldSub>
      </p:bldGraphic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18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42A338-9A78-7012-66AD-23E3D3541F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0080" y="1070025"/>
            <a:ext cx="8193023" cy="76608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Percentuale di aziende </a:t>
            </a:r>
          </a:p>
        </p:txBody>
      </p:sp>
      <p:graphicFrame>
        <p:nvGraphicFramePr>
          <p:cNvPr id="5" name="Gra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7129440"/>
              </p:ext>
            </p:extLst>
          </p:nvPr>
        </p:nvGraphicFramePr>
        <p:xfrm>
          <a:off x="621791" y="1357162"/>
          <a:ext cx="8211312" cy="44958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itolo 1">
            <a:extLst>
              <a:ext uri="{FF2B5EF4-FFF2-40B4-BE49-F238E27FC236}">
                <a16:creationId xmlns:a16="http://schemas.microsoft.com/office/drawing/2014/main" id="{131AB8DF-07D4-9A48-F708-83C55205E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08091"/>
            <a:ext cx="8211312" cy="969839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solidFill>
                  <a:srgbClr val="01569B"/>
                </a:solidFill>
                <a:latin typeface="Calibri" panose="020F0502020204030204" pitchFamily="34" charset="0"/>
              </a:rPr>
              <a:t>Previsioni di ricorso alla </a:t>
            </a:r>
            <a:r>
              <a:rPr lang="it-IT" sz="3400" b="1" i="0" u="none" strike="noStrike" baseline="0" dirty="0" err="1">
                <a:solidFill>
                  <a:srgbClr val="01569B"/>
                </a:solidFill>
                <a:latin typeface="Calibri" panose="020F0502020204030204" pitchFamily="34" charset="0"/>
              </a:rPr>
              <a:t>cig</a:t>
            </a:r>
            <a:endParaRPr lang="it-IT" sz="3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Segnaposto titolo 1">
            <a:extLst>
              <a:ext uri="{FF2B5EF4-FFF2-40B4-BE49-F238E27FC236}">
                <a16:creationId xmlns:a16="http://schemas.microsoft.com/office/drawing/2014/main" id="{7DBBDA6C-4686-58A9-C9CB-97865143EED2}"/>
              </a:ext>
            </a:extLst>
          </p:cNvPr>
          <p:cNvSpPr txBox="1">
            <a:spLocks/>
          </p:cNvSpPr>
          <p:nvPr/>
        </p:nvSpPr>
        <p:spPr>
          <a:xfrm>
            <a:off x="9064487" y="695715"/>
            <a:ext cx="3011556" cy="3554852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spc="-20" dirty="0"/>
              <a:t>Resta basso il ricorso alla Cassa Integrazione, sia in Piemonte che a Torino. Unica eccezione il manifatturiero torinese, che ne registra un aumento di 1,7 punti percentuali. </a:t>
            </a:r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CADD25CF-D178-904C-8B44-04C9F50C6857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9613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875C4C-F558-4ECE-88E5-F0213C080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afico 8">
            <a:extLst>
              <a:ext uri="{FF2B5EF4-FFF2-40B4-BE49-F238E27FC236}">
                <a16:creationId xmlns:a16="http://schemas.microsoft.com/office/drawing/2014/main" id="{908735A5-DDEC-B3C3-CA9E-5BA8F18E849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13333251"/>
              </p:ext>
            </p:extLst>
          </p:nvPr>
        </p:nvGraphicFramePr>
        <p:xfrm>
          <a:off x="649221" y="1365504"/>
          <a:ext cx="8193024" cy="4412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190CA98-7C0D-C686-2237-98EC9BC494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19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AB9E1A47-90F0-0961-FA50-498F1026FF8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0079" y="1076850"/>
            <a:ext cx="8211309" cy="760511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Percentuale di aziende </a:t>
            </a:r>
          </a:p>
        </p:txBody>
      </p:sp>
      <p:grpSp>
        <p:nvGrpSpPr>
          <p:cNvPr id="17" name="Gruppo 16">
            <a:extLst>
              <a:ext uri="{FF2B5EF4-FFF2-40B4-BE49-F238E27FC236}">
                <a16:creationId xmlns:a16="http://schemas.microsoft.com/office/drawing/2014/main" id="{BB5B375B-39FF-E97C-E593-ED048873309B}"/>
              </a:ext>
            </a:extLst>
          </p:cNvPr>
          <p:cNvGrpSpPr/>
          <p:nvPr/>
        </p:nvGrpSpPr>
        <p:grpSpPr>
          <a:xfrm>
            <a:off x="6746529" y="2112952"/>
            <a:ext cx="1728000" cy="1249334"/>
            <a:chOff x="6804286" y="2569754"/>
            <a:chExt cx="1728000" cy="1249334"/>
          </a:xfrm>
        </p:grpSpPr>
        <p:cxnSp>
          <p:nvCxnSpPr>
            <p:cNvPr id="11" name="Connettore 2 10">
              <a:extLst>
                <a:ext uri="{FF2B5EF4-FFF2-40B4-BE49-F238E27FC236}">
                  <a16:creationId xmlns:a16="http://schemas.microsoft.com/office/drawing/2014/main" id="{608EE6D1-EAAB-03F5-3FF3-0D6C4B4DE91B}"/>
                </a:ext>
              </a:extLst>
            </p:cNvPr>
            <p:cNvCxnSpPr>
              <a:cxnSpLocks/>
              <a:stCxn id="12" idx="2"/>
            </p:cNvCxnSpPr>
            <p:nvPr/>
          </p:nvCxnSpPr>
          <p:spPr>
            <a:xfrm>
              <a:off x="7668286" y="2831364"/>
              <a:ext cx="0" cy="987724"/>
            </a:xfrm>
            <a:prstGeom prst="straightConnector1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CasellaDiTesto 11">
              <a:extLst>
                <a:ext uri="{FF2B5EF4-FFF2-40B4-BE49-F238E27FC236}">
                  <a16:creationId xmlns:a16="http://schemas.microsoft.com/office/drawing/2014/main" id="{92EE1952-1860-25E5-5E17-B88D9CCDFB16}"/>
                </a:ext>
              </a:extLst>
            </p:cNvPr>
            <p:cNvSpPr txBox="1"/>
            <p:nvPr/>
          </p:nvSpPr>
          <p:spPr>
            <a:xfrm>
              <a:off x="6804286" y="2569754"/>
              <a:ext cx="1728000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it-IT" sz="1100" b="1" dirty="0">
                  <a:solidFill>
                    <a:schemeClr val="bg1"/>
                  </a:solidFill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Media piemontese 10,4%</a:t>
              </a:r>
            </a:p>
          </p:txBody>
        </p:sp>
      </p:grpSp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F023B2C1-26CB-6377-9CFF-5A1C43AC9E4A}"/>
              </a:ext>
            </a:extLst>
          </p:cNvPr>
          <p:cNvCxnSpPr>
            <a:cxnSpLocks/>
          </p:cNvCxnSpPr>
          <p:nvPr/>
        </p:nvCxnSpPr>
        <p:spPr>
          <a:xfrm>
            <a:off x="1330106" y="3429000"/>
            <a:ext cx="7425199" cy="0"/>
          </a:xfrm>
          <a:prstGeom prst="line">
            <a:avLst/>
          </a:prstGeom>
          <a:ln w="158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olo 1">
            <a:extLst>
              <a:ext uri="{FF2B5EF4-FFF2-40B4-BE49-F238E27FC236}">
                <a16:creationId xmlns:a16="http://schemas.microsoft.com/office/drawing/2014/main" id="{AB45244D-EE08-2E39-AB67-3DE059D79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309531"/>
            <a:ext cx="7834450" cy="598390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latin typeface="Calibri" panose="020F0502020204030204" pitchFamily="34" charset="0"/>
              </a:rPr>
              <a:t>RICORSO ALLA CIG PER SETTORE</a:t>
            </a:r>
            <a:endParaRPr lang="it-IT" sz="3400" dirty="0"/>
          </a:p>
        </p:txBody>
      </p:sp>
      <p:sp>
        <p:nvSpPr>
          <p:cNvPr id="19" name="Segnaposto titolo 1">
            <a:extLst>
              <a:ext uri="{FF2B5EF4-FFF2-40B4-BE49-F238E27FC236}">
                <a16:creationId xmlns:a16="http://schemas.microsoft.com/office/drawing/2014/main" id="{FB65F24F-D74B-1810-7B61-0F2DC6DA3EDB}"/>
              </a:ext>
            </a:extLst>
          </p:cNvPr>
          <p:cNvSpPr txBox="1">
            <a:spLocks/>
          </p:cNvSpPr>
          <p:nvPr/>
        </p:nvSpPr>
        <p:spPr>
          <a:xfrm>
            <a:off x="9084365" y="687216"/>
            <a:ext cx="3031435" cy="5085736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Molto alto è il ricorso alla Cassa Integrazione nei comparti maggiormente in difficoltà: tessile e metalmeccanica (automotive in particolare). </a:t>
            </a:r>
          </a:p>
          <a:p>
            <a:r>
              <a:rPr lang="it-IT" dirty="0"/>
              <a:t>Quasi nullo l’utilizzo degli ammortizzatori sociali nel terziario.</a:t>
            </a:r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44684ED6-4EC9-8093-16E3-BFC9E522BA35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80682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3" grpId="0" build="p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3A8F7-0F62-EA30-DF9E-3ECABCA77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EFDFE5A-26A5-BB5C-1119-E38178293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B9D26A-97EF-6A44-ADA4-0C2FC71C8295}" type="slidenum">
              <a:rPr lang="it-IT" sz="1000" smtClean="0"/>
              <a:pPr/>
              <a:t>20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7F1CE060-B8BE-937A-0783-AF658F293B1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40079" y="1076850"/>
            <a:ext cx="8211309" cy="760511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Percentuale di aziende </a:t>
            </a:r>
          </a:p>
        </p:txBody>
      </p:sp>
      <p:sp>
        <p:nvSpPr>
          <p:cNvPr id="10" name="Titolo 1">
            <a:extLst>
              <a:ext uri="{FF2B5EF4-FFF2-40B4-BE49-F238E27FC236}">
                <a16:creationId xmlns:a16="http://schemas.microsoft.com/office/drawing/2014/main" id="{4E668E14-2D5F-89A1-F4C8-B3F1BF3BE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99592"/>
            <a:ext cx="7834450" cy="598390"/>
          </a:xfrm>
        </p:spPr>
        <p:txBody>
          <a:bodyPr anchor="t">
            <a:noAutofit/>
          </a:bodyPr>
          <a:lstStyle/>
          <a:p>
            <a:pPr algn="l">
              <a:lnSpc>
                <a:spcPts val="3500"/>
              </a:lnSpc>
            </a:pPr>
            <a:r>
              <a:rPr lang="it-IT" sz="3400" b="1" i="0" u="none" strike="noStrike" baseline="0" dirty="0">
                <a:latin typeface="Calibri" panose="020F0502020204030204" pitchFamily="34" charset="0"/>
              </a:rPr>
              <a:t>Manifattura vs servizi</a:t>
            </a:r>
            <a:endParaRPr lang="it-IT" sz="3400" dirty="0"/>
          </a:p>
        </p:txBody>
      </p:sp>
      <p:sp>
        <p:nvSpPr>
          <p:cNvPr id="19" name="Segnaposto titolo 1">
            <a:extLst>
              <a:ext uri="{FF2B5EF4-FFF2-40B4-BE49-F238E27FC236}">
                <a16:creationId xmlns:a16="http://schemas.microsoft.com/office/drawing/2014/main" id="{302ACEB6-BB8A-263B-8F60-E5EB1CA8E90F}"/>
              </a:ext>
            </a:extLst>
          </p:cNvPr>
          <p:cNvSpPr txBox="1">
            <a:spLocks/>
          </p:cNvSpPr>
          <p:nvPr/>
        </p:nvSpPr>
        <p:spPr>
          <a:xfrm>
            <a:off x="9122303" y="709535"/>
            <a:ext cx="2953739" cy="5085736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Il saldo complessivo per la produzione </a:t>
            </a:r>
          </a:p>
          <a:p>
            <a:r>
              <a:rPr lang="it-IT" dirty="0"/>
              <a:t>(-1,0%) è sintesi di un andamento differenziato tra manifattura (-5,9%) e servizi (+9,6%) iniziato a fine 2021.</a:t>
            </a:r>
          </a:p>
          <a:p>
            <a:endParaRPr lang="it-IT" dirty="0"/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ACE37DF7-AA71-5ECE-BB68-E38AFB9B09C2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Grafico 4">
            <a:extLst>
              <a:ext uri="{FF2B5EF4-FFF2-40B4-BE49-F238E27FC236}">
                <a16:creationId xmlns:a16="http://schemas.microsoft.com/office/drawing/2014/main" id="{9D6F882F-BB97-716D-367F-DA00425366B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8992038"/>
              </p:ext>
            </p:extLst>
          </p:nvPr>
        </p:nvGraphicFramePr>
        <p:xfrm>
          <a:off x="621793" y="1595120"/>
          <a:ext cx="8211309" cy="4495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60330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8E0637-B8F5-A25C-EF0C-90FB1A99E6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/>
            <a:fld id="{5AB9D26A-97EF-6A44-ADA4-0C2FC71C8295}" type="slidenum">
              <a:rPr lang="it-IT" sz="1000" smtClean="0"/>
              <a:pPr algn="r"/>
              <a:t>21</a:t>
            </a:fld>
            <a:endParaRPr lang="it-IT" sz="100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42A338-9A78-7012-66AD-23E3D3541FD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67120" y="1079122"/>
            <a:ext cx="8284272" cy="78069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it-IT" sz="2400" b="1" dirty="0"/>
              <a:t>Attese sulla produzione per settore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it-IT" sz="2000" i="1" dirty="0"/>
              <a:t>(saldo aumento-riduzione) </a:t>
            </a:r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2206056"/>
              </p:ext>
            </p:extLst>
          </p:nvPr>
        </p:nvGraphicFramePr>
        <p:xfrm>
          <a:off x="621792" y="1743447"/>
          <a:ext cx="8211311" cy="4253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" name="Connettore 2 6"/>
          <p:cNvCxnSpPr>
            <a:cxnSpLocks/>
          </p:cNvCxnSpPr>
          <p:nvPr/>
        </p:nvCxnSpPr>
        <p:spPr>
          <a:xfrm>
            <a:off x="4525454" y="2220160"/>
            <a:ext cx="0" cy="1446814"/>
          </a:xfrm>
          <a:prstGeom prst="straightConnector1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3661454" y="2210526"/>
            <a:ext cx="1728000" cy="26161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it-IT" sz="1100" b="1" dirty="0">
                <a:solidFill>
                  <a:schemeClr val="bg1"/>
                </a:solidFill>
                <a:latin typeface="Calibri" panose="020F0502020204030204" pitchFamily="34" charset="0"/>
                <a:ea typeface="Roboto" panose="02000000000000000000" pitchFamily="2" charset="0"/>
                <a:cs typeface="Calibri" panose="020F0502020204030204" pitchFamily="34" charset="0"/>
              </a:rPr>
              <a:t>Media piemontese -5,9%</a:t>
            </a:r>
          </a:p>
        </p:txBody>
      </p:sp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9BFDEAF1-1E93-DF19-B1B3-C4B3652D212C}"/>
              </a:ext>
            </a:extLst>
          </p:cNvPr>
          <p:cNvCxnSpPr>
            <a:cxnSpLocks/>
          </p:cNvCxnSpPr>
          <p:nvPr/>
        </p:nvCxnSpPr>
        <p:spPr>
          <a:xfrm>
            <a:off x="1178170" y="3666974"/>
            <a:ext cx="7489697" cy="0"/>
          </a:xfrm>
          <a:prstGeom prst="line">
            <a:avLst/>
          </a:prstGeom>
          <a:ln w="158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olo 1">
            <a:extLst>
              <a:ext uri="{FF2B5EF4-FFF2-40B4-BE49-F238E27FC236}">
                <a16:creationId xmlns:a16="http://schemas.microsoft.com/office/drawing/2014/main" id="{65D4C2CF-E0A7-6003-B8BD-CC74CB243F61}"/>
              </a:ext>
            </a:extLst>
          </p:cNvPr>
          <p:cNvSpPr txBox="1">
            <a:spLocks/>
          </p:cNvSpPr>
          <p:nvPr/>
        </p:nvSpPr>
        <p:spPr>
          <a:xfrm>
            <a:off x="640080" y="311983"/>
            <a:ext cx="8211312" cy="534957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ts val="3500"/>
              </a:lnSpc>
              <a:tabLst>
                <a:tab pos="361950" algn="l"/>
              </a:tabLst>
            </a:pPr>
            <a:r>
              <a:rPr lang="it-IT" sz="3400" b="1" dirty="0">
                <a:solidFill>
                  <a:schemeClr val="accent2">
                    <a:lumMod val="75000"/>
                  </a:schemeClr>
                </a:solidFill>
              </a:rPr>
              <a:t>MANIFATTURIERO</a:t>
            </a:r>
            <a:endParaRPr lang="it-IT" sz="3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Segnaposto titolo 1">
            <a:extLst>
              <a:ext uri="{FF2B5EF4-FFF2-40B4-BE49-F238E27FC236}">
                <a16:creationId xmlns:a16="http://schemas.microsoft.com/office/drawing/2014/main" id="{99BE608E-0DB0-8E10-DA44-E4C0B4E6C601}"/>
              </a:ext>
            </a:extLst>
          </p:cNvPr>
          <p:cNvSpPr txBox="1">
            <a:spLocks/>
          </p:cNvSpPr>
          <p:nvPr/>
        </p:nvSpPr>
        <p:spPr>
          <a:xfrm>
            <a:off x="9052441" y="698729"/>
            <a:ext cx="3033542" cy="5023643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Andamento recessivo per tessile,  metalmeccanica, carta-editoria, altri manifatturieri (gioielli, giocattoli, ecc.). </a:t>
            </a:r>
          </a:p>
          <a:p>
            <a:r>
              <a:rPr lang="it-IT" dirty="0"/>
              <a:t>Bene, invece, alimentare, chimica ed edilizia. </a:t>
            </a:r>
          </a:p>
        </p:txBody>
      </p:sp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D173984F-35B3-DA83-09D0-5E947F6E26F0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02957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Graphic spid="6" grpId="0">
        <p:bldAsOne/>
      </p:bldGraphic>
      <p:bldP spid="8" grpId="0" animBg="1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a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4286585"/>
              </p:ext>
            </p:extLst>
          </p:nvPr>
        </p:nvGraphicFramePr>
        <p:xfrm>
          <a:off x="640080" y="1760185"/>
          <a:ext cx="8193022" cy="4074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uppo 10">
            <a:extLst>
              <a:ext uri="{FF2B5EF4-FFF2-40B4-BE49-F238E27FC236}">
                <a16:creationId xmlns:a16="http://schemas.microsoft.com/office/drawing/2014/main" id="{B2AC66F9-6E3C-3BB6-59F6-43E99F8AD33C}"/>
              </a:ext>
            </a:extLst>
          </p:cNvPr>
          <p:cNvGrpSpPr/>
          <p:nvPr/>
        </p:nvGrpSpPr>
        <p:grpSpPr>
          <a:xfrm>
            <a:off x="4882925" y="2348330"/>
            <a:ext cx="1728000" cy="983044"/>
            <a:chOff x="5582407" y="2164460"/>
            <a:chExt cx="1728000" cy="983044"/>
          </a:xfrm>
        </p:grpSpPr>
        <p:cxnSp>
          <p:nvCxnSpPr>
            <p:cNvPr id="16" name="Connettore 2 15"/>
            <p:cNvCxnSpPr>
              <a:cxnSpLocks/>
            </p:cNvCxnSpPr>
            <p:nvPr/>
          </p:nvCxnSpPr>
          <p:spPr>
            <a:xfrm>
              <a:off x="6451305" y="2329453"/>
              <a:ext cx="0" cy="818051"/>
            </a:xfrm>
            <a:prstGeom prst="straightConnector1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solidFill>
                <a:schemeClr val="tx1">
                  <a:lumMod val="50000"/>
                  <a:lumOff val="50000"/>
                </a:schemeClr>
              </a:solidFill>
              <a:tailEnd type="triangl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CasellaDiTesto 16"/>
            <p:cNvSpPr txBox="1"/>
            <p:nvPr/>
          </p:nvSpPr>
          <p:spPr>
            <a:xfrm>
              <a:off x="5582407" y="2164460"/>
              <a:ext cx="1728000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it-IT" sz="1100" b="1" dirty="0">
                  <a:solidFill>
                    <a:schemeClr val="bg1"/>
                  </a:solidFill>
                  <a:latin typeface="Calibri" panose="020F0502020204030204" pitchFamily="34" charset="0"/>
                  <a:ea typeface="Roboto" panose="02000000000000000000" pitchFamily="2" charset="0"/>
                  <a:cs typeface="Calibri" panose="020F0502020204030204" pitchFamily="34" charset="0"/>
                </a:rPr>
                <a:t>Media piemontese +9,6%</a:t>
              </a:r>
            </a:p>
          </p:txBody>
        </p:sp>
      </p:grpSp>
      <p:cxnSp>
        <p:nvCxnSpPr>
          <p:cNvPr id="18" name="Connettore diritto 17"/>
          <p:cNvCxnSpPr>
            <a:cxnSpLocks/>
          </p:cNvCxnSpPr>
          <p:nvPr/>
        </p:nvCxnSpPr>
        <p:spPr>
          <a:xfrm>
            <a:off x="1210762" y="3357804"/>
            <a:ext cx="7511738" cy="0"/>
          </a:xfrm>
          <a:prstGeom prst="line">
            <a:avLst/>
          </a:prstGeom>
          <a:ln w="158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olo 1">
            <a:extLst>
              <a:ext uri="{FF2B5EF4-FFF2-40B4-BE49-F238E27FC236}">
                <a16:creationId xmlns:a16="http://schemas.microsoft.com/office/drawing/2014/main" id="{96AD1973-122B-CF89-EF16-602410EAEACC}"/>
              </a:ext>
            </a:extLst>
          </p:cNvPr>
          <p:cNvSpPr txBox="1">
            <a:spLocks/>
          </p:cNvSpPr>
          <p:nvPr/>
        </p:nvSpPr>
        <p:spPr>
          <a:xfrm>
            <a:off x="640080" y="301936"/>
            <a:ext cx="8211312" cy="488768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>
              <a:lnSpc>
                <a:spcPts val="3500"/>
              </a:lnSpc>
              <a:tabLst>
                <a:tab pos="361950" algn="l"/>
              </a:tabLst>
            </a:pPr>
            <a:r>
              <a:rPr lang="it-IT" sz="3400" b="1" dirty="0">
                <a:solidFill>
                  <a:schemeClr val="accent2">
                    <a:lumMod val="75000"/>
                  </a:schemeClr>
                </a:solidFill>
              </a:rPr>
              <a:t>SERVIZI</a:t>
            </a:r>
            <a:endParaRPr lang="it-IT" sz="3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Segnaposto testo 2">
            <a:extLst>
              <a:ext uri="{FF2B5EF4-FFF2-40B4-BE49-F238E27FC236}">
                <a16:creationId xmlns:a16="http://schemas.microsoft.com/office/drawing/2014/main" id="{D00A399C-7B55-6ADA-5A7D-7D58CE924CDF}"/>
              </a:ext>
            </a:extLst>
          </p:cNvPr>
          <p:cNvSpPr txBox="1">
            <a:spLocks/>
          </p:cNvSpPr>
          <p:nvPr/>
        </p:nvSpPr>
        <p:spPr>
          <a:xfrm>
            <a:off x="621793" y="1080796"/>
            <a:ext cx="8229600" cy="78069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it-IT" sz="2400" b="1" dirty="0"/>
              <a:t>Attese sui livelli di attività per settore</a:t>
            </a:r>
          </a:p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it-IT" sz="2000" i="1" dirty="0"/>
              <a:t>(saldo aumento-riduzione) </a:t>
            </a:r>
          </a:p>
        </p:txBody>
      </p:sp>
      <p:sp>
        <p:nvSpPr>
          <p:cNvPr id="13" name="Segnaposto titolo 1">
            <a:extLst>
              <a:ext uri="{FF2B5EF4-FFF2-40B4-BE49-F238E27FC236}">
                <a16:creationId xmlns:a16="http://schemas.microsoft.com/office/drawing/2014/main" id="{7A896239-4D4F-CB2B-7510-C55E44CF69F6}"/>
              </a:ext>
            </a:extLst>
          </p:cNvPr>
          <p:cNvSpPr txBox="1">
            <a:spLocks/>
          </p:cNvSpPr>
          <p:nvPr/>
        </p:nvSpPr>
        <p:spPr>
          <a:xfrm>
            <a:off x="9097448" y="686670"/>
            <a:ext cx="2948778" cy="4411721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Nel terziario le previsioni sono ancora saldamente positive, soprattutto per ICT e servizi alle imprese.</a:t>
            </a:r>
          </a:p>
          <a:p>
            <a:r>
              <a:rPr lang="it-IT" dirty="0"/>
              <a:t>Unica eccezione il commercio, che mostra segni di sofferenza da 4 trimestri.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54DA28F-B2FE-96AC-A486-4FFF21FD48A3}"/>
              </a:ext>
            </a:extLst>
          </p:cNvPr>
          <p:cNvSpPr txBox="1"/>
          <p:nvPr/>
        </p:nvSpPr>
        <p:spPr>
          <a:xfrm>
            <a:off x="621789" y="5808188"/>
            <a:ext cx="5846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0" i="1" baseline="30000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(*)</a:t>
            </a:r>
            <a:r>
              <a:rPr lang="it-IT" sz="1200" b="0" i="1" dirty="0">
                <a:solidFill>
                  <a:schemeClr val="tx2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Includono: servizi di ingegneria, finanziari, immobiliari, bancari, legali, ecc.</a:t>
            </a:r>
            <a:endParaRPr lang="it-IT" sz="1200" i="1" dirty="0">
              <a:solidFill>
                <a:schemeClr val="tx2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E664321A-E539-E711-900A-B819AFC3BBA8}"/>
              </a:ext>
            </a:extLst>
          </p:cNvPr>
          <p:cNvSpPr txBox="1"/>
          <p:nvPr/>
        </p:nvSpPr>
        <p:spPr>
          <a:xfrm>
            <a:off x="8191039" y="5312025"/>
            <a:ext cx="42751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aseline="30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(*)</a:t>
            </a:r>
          </a:p>
        </p:txBody>
      </p:sp>
      <p:cxnSp>
        <p:nvCxnSpPr>
          <p:cNvPr id="4" name="Connettore diritto 3">
            <a:extLst>
              <a:ext uri="{FF2B5EF4-FFF2-40B4-BE49-F238E27FC236}">
                <a16:creationId xmlns:a16="http://schemas.microsoft.com/office/drawing/2014/main" id="{D0A14B74-5618-D6F7-05C9-C9D726227558}"/>
              </a:ext>
            </a:extLst>
          </p:cNvPr>
          <p:cNvCxnSpPr>
            <a:cxnSpLocks/>
          </p:cNvCxnSpPr>
          <p:nvPr/>
        </p:nvCxnSpPr>
        <p:spPr>
          <a:xfrm>
            <a:off x="621793" y="767114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Segnaposto numero diapositiva 3">
            <a:extLst>
              <a:ext uri="{FF2B5EF4-FFF2-40B4-BE49-F238E27FC236}">
                <a16:creationId xmlns:a16="http://schemas.microsoft.com/office/drawing/2014/main" id="{478F658B-E9AD-C22C-D4C5-FF6D85BBDC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931025" y="6352997"/>
            <a:ext cx="2902079" cy="273844"/>
          </a:xfrm>
        </p:spPr>
        <p:txBody>
          <a:bodyPr/>
          <a:lstStyle/>
          <a:p>
            <a:pPr algn="r"/>
            <a:fld id="{5AB9D26A-97EF-6A44-ADA4-0C2FC71C8295}" type="slidenum">
              <a:rPr lang="it-IT" sz="1000" smtClean="0"/>
              <a:pPr algn="r"/>
              <a:t>22</a:t>
            </a:fld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7154202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8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E8F2F-9B22-C167-D803-39E0530C9D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F56B06F-130B-FE53-39B0-23D4C76D0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2875002"/>
            <a:ext cx="5181600" cy="1329595"/>
          </a:xfrm>
        </p:spPr>
        <p:txBody>
          <a:bodyPr wrap="square" rtlCol="0" anchor="t">
            <a:spAutoFit/>
          </a:bodyPr>
          <a:lstStyle/>
          <a:p>
            <a:r>
              <a:rPr lang="it-IT" sz="4800" dirty="0"/>
              <a:t>FOCUS SETTORIALE</a:t>
            </a:r>
            <a:br>
              <a:rPr lang="it-IT" sz="4800" dirty="0"/>
            </a:br>
            <a:endParaRPr lang="it-IT" sz="4800" dirty="0"/>
          </a:p>
        </p:txBody>
      </p:sp>
      <p:cxnSp>
        <p:nvCxnSpPr>
          <p:cNvPr id="4" name="Connettore diritto 3">
            <a:extLst>
              <a:ext uri="{FF2B5EF4-FFF2-40B4-BE49-F238E27FC236}">
                <a16:creationId xmlns:a16="http://schemas.microsoft.com/office/drawing/2014/main" id="{B9AD73F1-76A6-94EF-D8DB-F843154BF05F}"/>
              </a:ext>
            </a:extLst>
          </p:cNvPr>
          <p:cNvCxnSpPr>
            <a:cxnSpLocks/>
          </p:cNvCxnSpPr>
          <p:nvPr/>
        </p:nvCxnSpPr>
        <p:spPr>
          <a:xfrm>
            <a:off x="3032952" y="3470557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0223692"/>
      </p:ext>
    </p:extLst>
  </p:cSld>
  <p:clrMapOvr>
    <a:masterClrMapping/>
  </p:clrMapOvr>
  <p:transition spd="slow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2AC7A-58C0-102F-8259-131E8B86A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D3017FB-505D-27B9-A4FD-2DB6B4B6B3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4360" y="297230"/>
            <a:ext cx="8257032" cy="543984"/>
          </a:xfrm>
        </p:spPr>
        <p:txBody>
          <a:bodyPr anchor="t">
            <a:normAutofit fontScale="90000"/>
          </a:bodyPr>
          <a:lstStyle/>
          <a:p>
            <a:pPr algn="l">
              <a:lnSpc>
                <a:spcPts val="3500"/>
              </a:lnSpc>
            </a:pPr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COMPOSIZIONE DEL CAMPIONE</a:t>
            </a:r>
            <a:br>
              <a:rPr lang="it-IT" b="1" dirty="0">
                <a:solidFill>
                  <a:schemeClr val="tx2">
                    <a:lumMod val="75000"/>
                    <a:lumOff val="25000"/>
                  </a:schemeClr>
                </a:solidFill>
              </a:rPr>
            </a:br>
            <a:r>
              <a:rPr lang="it-IT" b="0" i="0" u="none" strike="noStrike" cap="none" dirty="0"/>
              <a:t>Dati complessivi Piemonte</a:t>
            </a:r>
            <a:endParaRPr lang="it-IT" sz="3300" b="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E6FFE40A-7D7A-A38D-88C6-7E93DA0541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algn="r"/>
            <a:fld id="{5AB9D26A-97EF-6A44-ADA4-0C2FC71C8295}" type="slidenum">
              <a:rPr lang="it-IT" sz="1000" smtClean="0"/>
              <a:pPr algn="r"/>
              <a:t>24</a:t>
            </a:fld>
            <a:endParaRPr lang="it-IT" sz="1000" dirty="0"/>
          </a:p>
        </p:txBody>
      </p:sp>
      <p:sp>
        <p:nvSpPr>
          <p:cNvPr id="29" name="Segnaposto titolo 1">
            <a:extLst>
              <a:ext uri="{FF2B5EF4-FFF2-40B4-BE49-F238E27FC236}">
                <a16:creationId xmlns:a16="http://schemas.microsoft.com/office/drawing/2014/main" id="{6DDB02E8-9923-CE39-F452-AF5BEF0F775B}"/>
              </a:ext>
            </a:extLst>
          </p:cNvPr>
          <p:cNvSpPr txBox="1">
            <a:spLocks/>
          </p:cNvSpPr>
          <p:nvPr/>
        </p:nvSpPr>
        <p:spPr>
          <a:xfrm>
            <a:off x="9051334" y="709978"/>
            <a:ext cx="3064466" cy="3048626"/>
          </a:xfrm>
          <a:prstGeom prst="rect">
            <a:avLst/>
          </a:prstGeom>
        </p:spPr>
        <p:txBody>
          <a:bodyPr vert="horz" lIns="77913" tIns="38957" rIns="77913" bIns="38957" rtlCol="0" anchor="t">
            <a:noAutofit/>
          </a:bodyPr>
          <a:lstStyle>
            <a:defPPr rtl="0">
              <a:defRPr lang="it-it"/>
            </a:defPPr>
            <a:lvl1pPr defTabSz="779135">
              <a:spcBef>
                <a:spcPct val="0"/>
              </a:spcBef>
              <a:buNone/>
              <a:defRPr sz="2400" b="0" baseline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it-IT" dirty="0"/>
              <a:t>Il campione dell’indagine è composto da circa 1.200 imprese in prevalenza manifatturiere (circa 7 aziende su 10). </a:t>
            </a:r>
          </a:p>
          <a:p>
            <a:endParaRPr lang="it-IT" dirty="0"/>
          </a:p>
        </p:txBody>
      </p:sp>
      <p:cxnSp>
        <p:nvCxnSpPr>
          <p:cNvPr id="4" name="Connettore diritto 3">
            <a:extLst>
              <a:ext uri="{FF2B5EF4-FFF2-40B4-BE49-F238E27FC236}">
                <a16:creationId xmlns:a16="http://schemas.microsoft.com/office/drawing/2014/main" id="{85B0B180-5CC7-62D1-6795-2B26890304E8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8211311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6" name="Grafico 5">
            <a:extLst>
              <a:ext uri="{FF2B5EF4-FFF2-40B4-BE49-F238E27FC236}">
                <a16:creationId xmlns:a16="http://schemas.microsoft.com/office/drawing/2014/main" id="{E6A24827-57DA-4084-91F4-5B3509C7E4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908972"/>
              </p:ext>
            </p:extLst>
          </p:nvPr>
        </p:nvGraphicFramePr>
        <p:xfrm>
          <a:off x="394417" y="1243575"/>
          <a:ext cx="8411253" cy="4869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9383638"/>
      </p:ext>
    </p:extLst>
  </p:cSld>
  <p:clrMapOvr>
    <a:masterClrMapping/>
  </p:clrMapOvr>
  <p:transition spd="slow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>
            <a:extLst>
              <a:ext uri="{FF2B5EF4-FFF2-40B4-BE49-F238E27FC236}">
                <a16:creationId xmlns:a16="http://schemas.microsoft.com/office/drawing/2014/main" id="{09E1E290-4586-F44A-1FA2-35CC46BD8486}"/>
              </a:ext>
            </a:extLst>
          </p:cNvPr>
          <p:cNvSpPr txBox="1">
            <a:spLocks/>
          </p:cNvSpPr>
          <p:nvPr/>
        </p:nvSpPr>
        <p:spPr>
          <a:xfrm>
            <a:off x="613410" y="306982"/>
            <a:ext cx="8257032" cy="91699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 cap="all" baseline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E9713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SETTORE Manifatturiero PIEMONTE</a:t>
            </a:r>
            <a:b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0E2841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it-IT" sz="3400" b="0" i="0" u="none" strike="noStrike" cap="none" dirty="0">
                <a:solidFill>
                  <a:schemeClr val="accent1"/>
                </a:solidFill>
              </a:rPr>
              <a:t>Il clima di fiducia</a:t>
            </a:r>
            <a:endParaRPr kumimoji="0" lang="it-IT" sz="3400" b="0" i="0" u="none" strike="noStrike" kern="1200" cap="all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1" name="Tabella 10">
            <a:extLst>
              <a:ext uri="{FF2B5EF4-FFF2-40B4-BE49-F238E27FC236}">
                <a16:creationId xmlns:a16="http://schemas.microsoft.com/office/drawing/2014/main" id="{69E3D23C-D892-9507-BE95-F5D70E9C5C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080942"/>
              </p:ext>
            </p:extLst>
          </p:nvPr>
        </p:nvGraphicFramePr>
        <p:xfrm>
          <a:off x="594360" y="1783177"/>
          <a:ext cx="11216640" cy="3420000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1655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5904">
                  <a:extLst>
                    <a:ext uri="{9D8B030D-6E8A-4147-A177-3AD203B41FA5}">
                      <a16:colId xmlns:a16="http://schemas.microsoft.com/office/drawing/2014/main" val="742139386"/>
                    </a:ext>
                  </a:extLst>
                </a:gridCol>
                <a:gridCol w="1365904">
                  <a:extLst>
                    <a:ext uri="{9D8B030D-6E8A-4147-A177-3AD203B41FA5}">
                      <a16:colId xmlns:a16="http://schemas.microsoft.com/office/drawing/2014/main" val="4035407929"/>
                    </a:ext>
                  </a:extLst>
                </a:gridCol>
                <a:gridCol w="1365904">
                  <a:extLst>
                    <a:ext uri="{9D8B030D-6E8A-4147-A177-3AD203B41FA5}">
                      <a16:colId xmlns:a16="http://schemas.microsoft.com/office/drawing/2014/main" val="3033491157"/>
                    </a:ext>
                  </a:extLst>
                </a:gridCol>
                <a:gridCol w="1365904">
                  <a:extLst>
                    <a:ext uri="{9D8B030D-6E8A-4147-A177-3AD203B41FA5}">
                      <a16:colId xmlns:a16="http://schemas.microsoft.com/office/drawing/2014/main" val="542158674"/>
                    </a:ext>
                  </a:extLst>
                </a:gridCol>
                <a:gridCol w="1365904">
                  <a:extLst>
                    <a:ext uri="{9D8B030D-6E8A-4147-A177-3AD203B41FA5}">
                      <a16:colId xmlns:a16="http://schemas.microsoft.com/office/drawing/2014/main" val="2211717243"/>
                    </a:ext>
                  </a:extLst>
                </a:gridCol>
                <a:gridCol w="1365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5904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Saldo</a:t>
                      </a:r>
                    </a:p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delle attese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Chimica</a:t>
                      </a: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Gomma Plastica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spc="-1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Metalmeccanica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Edilizia e Indotto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Alimentare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Tessile Abbigliamento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Legno Carta Grafica Altri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Manifattura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Occupazione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13,6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5,7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-4,7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-2,4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Produzione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-9,7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12,3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11,4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-28,3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-14,4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-5,9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Nuovi ordini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-11,2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-28,3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-13,6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-8,0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Redditività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-12,6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-3,1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-20,0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-25,5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-8,0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-11,5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132616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Ordini export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-7,0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-8,7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-16,0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-12,4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-7,8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310272"/>
                  </a:ext>
                </a:extLst>
              </a:tr>
            </a:tbl>
          </a:graphicData>
        </a:graphic>
      </p:graphicFrame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81532698-C29A-A2FE-BE0C-6CB59CD80BF5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11216640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0578821"/>
      </p:ext>
    </p:extLst>
  </p:cSld>
  <p:clrMapOvr>
    <a:masterClrMapping/>
  </p:clrMapOvr>
  <p:transition spd="slow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BF233-1E75-BFAF-4EB1-D2A868168B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>
            <a:extLst>
              <a:ext uri="{FF2B5EF4-FFF2-40B4-BE49-F238E27FC236}">
                <a16:creationId xmlns:a16="http://schemas.microsoft.com/office/drawing/2014/main" id="{1CDA9796-883B-ABC3-E77E-7CBB30ED33A2}"/>
              </a:ext>
            </a:extLst>
          </p:cNvPr>
          <p:cNvSpPr txBox="1">
            <a:spLocks/>
          </p:cNvSpPr>
          <p:nvPr/>
        </p:nvSpPr>
        <p:spPr>
          <a:xfrm>
            <a:off x="613410" y="314725"/>
            <a:ext cx="8257032" cy="5439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 cap="all" baseline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E9713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SETTORE MANIFATTURIERO PIEMONTE</a:t>
            </a:r>
            <a:b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0E2841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it-IT" sz="3400" b="0" i="0" u="none" strike="noStrike" cap="none" dirty="0">
                <a:solidFill>
                  <a:schemeClr val="accent1"/>
                </a:solidFill>
              </a:rPr>
              <a:t>Investimenti, CIG e utilizzo impianti</a:t>
            </a:r>
            <a:endParaRPr kumimoji="0" lang="it-IT" sz="3400" b="0" i="0" u="none" strike="noStrike" kern="1200" cap="all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1" name="Tabella 10">
            <a:extLst>
              <a:ext uri="{FF2B5EF4-FFF2-40B4-BE49-F238E27FC236}">
                <a16:creationId xmlns:a16="http://schemas.microsoft.com/office/drawing/2014/main" id="{E9B9C6CA-7C0D-E69C-C02B-9BAC454BE8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392398"/>
              </p:ext>
            </p:extLst>
          </p:nvPr>
        </p:nvGraphicFramePr>
        <p:xfrm>
          <a:off x="613410" y="1773237"/>
          <a:ext cx="11197584" cy="3821221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1634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4906">
                  <a:extLst>
                    <a:ext uri="{9D8B030D-6E8A-4147-A177-3AD203B41FA5}">
                      <a16:colId xmlns:a16="http://schemas.microsoft.com/office/drawing/2014/main" val="742139386"/>
                    </a:ext>
                  </a:extLst>
                </a:gridCol>
                <a:gridCol w="1399698">
                  <a:extLst>
                    <a:ext uri="{9D8B030D-6E8A-4147-A177-3AD203B41FA5}">
                      <a16:colId xmlns:a16="http://schemas.microsoft.com/office/drawing/2014/main" val="4035407929"/>
                    </a:ext>
                  </a:extLst>
                </a:gridCol>
                <a:gridCol w="1399698">
                  <a:extLst>
                    <a:ext uri="{9D8B030D-6E8A-4147-A177-3AD203B41FA5}">
                      <a16:colId xmlns:a16="http://schemas.microsoft.com/office/drawing/2014/main" val="3033491157"/>
                    </a:ext>
                  </a:extLst>
                </a:gridCol>
                <a:gridCol w="1399698">
                  <a:extLst>
                    <a:ext uri="{9D8B030D-6E8A-4147-A177-3AD203B41FA5}">
                      <a16:colId xmlns:a16="http://schemas.microsoft.com/office/drawing/2014/main" val="542158674"/>
                    </a:ext>
                  </a:extLst>
                </a:gridCol>
                <a:gridCol w="1399698">
                  <a:extLst>
                    <a:ext uri="{9D8B030D-6E8A-4147-A177-3AD203B41FA5}">
                      <a16:colId xmlns:a16="http://schemas.microsoft.com/office/drawing/2014/main" val="2211717243"/>
                    </a:ext>
                  </a:extLst>
                </a:gridCol>
                <a:gridCol w="13996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9698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830621">
                <a:tc>
                  <a:txBody>
                    <a:bodyPr/>
                    <a:lstStyle/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Percentuale</a:t>
                      </a:r>
                    </a:p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di aziende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Chimica</a:t>
                      </a: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Gomma Plastica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spc="-1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Metalmeccanica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Edilizia e Indotto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Alimentare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Tessile Abbigliamento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Legno Carta Grafica Altri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Manifattura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74765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Investimenti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86,4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73,6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68,5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84,3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71,4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69,7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1" kern="1200" cap="none" baseline="0" dirty="0">
                          <a:solidFill>
                            <a:srgbClr val="3A658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74,1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765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di cui in nuovi impianti</a:t>
                      </a:r>
                    </a:p>
                  </a:txBody>
                  <a:tcPr marL="216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39,5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25,4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17,7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31,4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28,6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0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21,3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1700"/>
                        </a:lnSpc>
                      </a:pPr>
                      <a:r>
                        <a:rPr lang="it-IT" sz="1800" b="1" i="1" kern="1200" cap="none" baseline="0" dirty="0">
                          <a:solidFill>
                            <a:srgbClr val="477CA7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25,9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765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Ricorso alla CIG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19,3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28,7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12,9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765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Utilizzo impianti e risorse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1326165"/>
                  </a:ext>
                </a:extLst>
              </a:tr>
            </a:tbl>
          </a:graphicData>
        </a:graphic>
      </p:graphicFrame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90EF7CA5-A917-A3F3-FBBA-A967B832ED73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11216640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3915033"/>
      </p:ext>
    </p:extLst>
  </p:cSld>
  <p:clrMapOvr>
    <a:masterClrMapping/>
  </p:clrMapOvr>
  <p:transition spd="slow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D01218-E5B9-D90A-EC28-FA98E5531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>
            <a:extLst>
              <a:ext uri="{FF2B5EF4-FFF2-40B4-BE49-F238E27FC236}">
                <a16:creationId xmlns:a16="http://schemas.microsoft.com/office/drawing/2014/main" id="{0C09A85A-CB30-D203-FB32-460279CEC473}"/>
              </a:ext>
            </a:extLst>
          </p:cNvPr>
          <p:cNvSpPr txBox="1">
            <a:spLocks/>
          </p:cNvSpPr>
          <p:nvPr/>
        </p:nvSpPr>
        <p:spPr>
          <a:xfrm>
            <a:off x="622935" y="304369"/>
            <a:ext cx="8257032" cy="5439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 cap="all" baseline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E9713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SETTORE MANIFATTURIERO PIEMONTE</a:t>
            </a:r>
            <a:b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0E2841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it-IT" sz="3400" b="0" i="0" u="none" strike="noStrike" cap="none" dirty="0">
                <a:solidFill>
                  <a:schemeClr val="accent1"/>
                </a:solidFill>
              </a:rPr>
              <a:t>Incassi e pagamenti</a:t>
            </a:r>
            <a:endParaRPr kumimoji="0" lang="it-IT" sz="3400" b="0" i="0" u="none" strike="noStrike" kern="1200" cap="all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1" name="Tabella 10">
            <a:extLst>
              <a:ext uri="{FF2B5EF4-FFF2-40B4-BE49-F238E27FC236}">
                <a16:creationId xmlns:a16="http://schemas.microsoft.com/office/drawing/2014/main" id="{53C113F8-6D1D-DF76-B063-EFFCE6F5D2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478862"/>
              </p:ext>
            </p:extLst>
          </p:nvPr>
        </p:nvGraphicFramePr>
        <p:xfrm>
          <a:off x="610866" y="1773237"/>
          <a:ext cx="11181086" cy="3752919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16224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5521">
                  <a:extLst>
                    <a:ext uri="{9D8B030D-6E8A-4147-A177-3AD203B41FA5}">
                      <a16:colId xmlns:a16="http://schemas.microsoft.com/office/drawing/2014/main" val="742139386"/>
                    </a:ext>
                  </a:extLst>
                </a:gridCol>
                <a:gridCol w="1365521">
                  <a:extLst>
                    <a:ext uri="{9D8B030D-6E8A-4147-A177-3AD203B41FA5}">
                      <a16:colId xmlns:a16="http://schemas.microsoft.com/office/drawing/2014/main" val="4035407929"/>
                    </a:ext>
                  </a:extLst>
                </a:gridCol>
                <a:gridCol w="1365521">
                  <a:extLst>
                    <a:ext uri="{9D8B030D-6E8A-4147-A177-3AD203B41FA5}">
                      <a16:colId xmlns:a16="http://schemas.microsoft.com/office/drawing/2014/main" val="3033491157"/>
                    </a:ext>
                  </a:extLst>
                </a:gridCol>
                <a:gridCol w="1365521">
                  <a:extLst>
                    <a:ext uri="{9D8B030D-6E8A-4147-A177-3AD203B41FA5}">
                      <a16:colId xmlns:a16="http://schemas.microsoft.com/office/drawing/2014/main" val="542158674"/>
                    </a:ext>
                  </a:extLst>
                </a:gridCol>
                <a:gridCol w="1365521">
                  <a:extLst>
                    <a:ext uri="{9D8B030D-6E8A-4147-A177-3AD203B41FA5}">
                      <a16:colId xmlns:a16="http://schemas.microsoft.com/office/drawing/2014/main" val="2211717243"/>
                    </a:ext>
                  </a:extLst>
                </a:gridCol>
                <a:gridCol w="13655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5521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815469">
                <a:tc>
                  <a:txBody>
                    <a:bodyPr/>
                    <a:lstStyle/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Percentuale</a:t>
                      </a:r>
                    </a:p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di aziende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Chimica</a:t>
                      </a: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Gomma Plastica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spc="-1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Metalmeccanica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Edilizia e Indotto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Alimentare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Tessile Abbigliamento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Legno Carta Grafica Altri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Manifattura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88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97915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Ritardi negli incassi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24,8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27,8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34,3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19,2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26,4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24,6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915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Tempi di pagamento totale (gg)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915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700"/>
                        </a:lnSpc>
                      </a:pPr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Tempi di pagamento Enti pubbl. (gg)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95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" name="Connettore diritto 2">
            <a:extLst>
              <a:ext uri="{FF2B5EF4-FFF2-40B4-BE49-F238E27FC236}">
                <a16:creationId xmlns:a16="http://schemas.microsoft.com/office/drawing/2014/main" id="{FB942A49-8C43-2DC4-D45B-BA0427E576B9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11216640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1547502"/>
      </p:ext>
    </p:extLst>
  </p:cSld>
  <p:clrMapOvr>
    <a:masterClrMapping/>
  </p:clrMapOvr>
  <p:transition spd="slow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08FC7-0414-B855-EA39-096584E5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1">
            <a:extLst>
              <a:ext uri="{FF2B5EF4-FFF2-40B4-BE49-F238E27FC236}">
                <a16:creationId xmlns:a16="http://schemas.microsoft.com/office/drawing/2014/main" id="{6844D563-CBD7-1BA8-45EF-53A4FA32379D}"/>
              </a:ext>
            </a:extLst>
          </p:cNvPr>
          <p:cNvSpPr txBox="1">
            <a:spLocks/>
          </p:cNvSpPr>
          <p:nvPr/>
        </p:nvSpPr>
        <p:spPr>
          <a:xfrm>
            <a:off x="622935" y="316694"/>
            <a:ext cx="8257032" cy="5439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 cap="all" baseline="0">
                <a:solidFill>
                  <a:schemeClr val="tx2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E97132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SETTORE MANIFATTURIERO PIEMONTE</a:t>
            </a:r>
            <a:br>
              <a:rPr kumimoji="0" lang="it-IT" sz="3400" b="1" i="0" u="none" strike="noStrike" kern="1200" cap="all" spc="0" normalizeH="0" baseline="0" noProof="0" dirty="0">
                <a:ln>
                  <a:noFill/>
                </a:ln>
                <a:solidFill>
                  <a:srgbClr val="0E2841">
                    <a:lumMod val="75000"/>
                    <a:lumOff val="2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it-IT" sz="3400" b="0" i="0" u="none" strike="noStrike" cap="none" dirty="0">
                <a:solidFill>
                  <a:schemeClr val="accent1"/>
                </a:solidFill>
              </a:rPr>
              <a:t>Prospettiva ordinativi</a:t>
            </a:r>
            <a:endParaRPr kumimoji="0" lang="it-IT" sz="3400" b="0" i="0" u="none" strike="noStrike" kern="1200" cap="all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1" name="Tabella 10">
            <a:extLst>
              <a:ext uri="{FF2B5EF4-FFF2-40B4-BE49-F238E27FC236}">
                <a16:creationId xmlns:a16="http://schemas.microsoft.com/office/drawing/2014/main" id="{C46D8685-24E0-40D7-055C-4C9D5DB532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825263"/>
              </p:ext>
            </p:extLst>
          </p:nvPr>
        </p:nvGraphicFramePr>
        <p:xfrm>
          <a:off x="594360" y="1773237"/>
          <a:ext cx="11175007" cy="3752917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162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5001">
                  <a:extLst>
                    <a:ext uri="{9D8B030D-6E8A-4147-A177-3AD203B41FA5}">
                      <a16:colId xmlns:a16="http://schemas.microsoft.com/office/drawing/2014/main" val="742139386"/>
                    </a:ext>
                  </a:extLst>
                </a:gridCol>
                <a:gridCol w="1365001">
                  <a:extLst>
                    <a:ext uri="{9D8B030D-6E8A-4147-A177-3AD203B41FA5}">
                      <a16:colId xmlns:a16="http://schemas.microsoft.com/office/drawing/2014/main" val="4035407929"/>
                    </a:ext>
                  </a:extLst>
                </a:gridCol>
                <a:gridCol w="1365001">
                  <a:extLst>
                    <a:ext uri="{9D8B030D-6E8A-4147-A177-3AD203B41FA5}">
                      <a16:colId xmlns:a16="http://schemas.microsoft.com/office/drawing/2014/main" val="3033491157"/>
                    </a:ext>
                  </a:extLst>
                </a:gridCol>
                <a:gridCol w="1365001">
                  <a:extLst>
                    <a:ext uri="{9D8B030D-6E8A-4147-A177-3AD203B41FA5}">
                      <a16:colId xmlns:a16="http://schemas.microsoft.com/office/drawing/2014/main" val="542158674"/>
                    </a:ext>
                  </a:extLst>
                </a:gridCol>
                <a:gridCol w="1365001">
                  <a:extLst>
                    <a:ext uri="{9D8B030D-6E8A-4147-A177-3AD203B41FA5}">
                      <a16:colId xmlns:a16="http://schemas.microsoft.com/office/drawing/2014/main" val="2211717243"/>
                    </a:ext>
                  </a:extLst>
                </a:gridCol>
                <a:gridCol w="13650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5001">
                  <a:extLst>
                    <a:ext uri="{9D8B030D-6E8A-4147-A177-3AD203B41FA5}">
                      <a16:colId xmlns:a16="http://schemas.microsoft.com/office/drawing/2014/main" val="1532225825"/>
                    </a:ext>
                  </a:extLst>
                </a:gridCol>
              </a:tblGrid>
              <a:tr h="790087">
                <a:tc>
                  <a:txBody>
                    <a:bodyPr/>
                    <a:lstStyle/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Percentuale</a:t>
                      </a:r>
                    </a:p>
                    <a:p>
                      <a:pPr algn="l">
                        <a:lnSpc>
                          <a:spcPts val="1700"/>
                        </a:lnSpc>
                      </a:pPr>
                      <a:r>
                        <a:rPr lang="it-IT" sz="1800" b="1" kern="12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di aziende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Chimica</a:t>
                      </a:r>
                    </a:p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Gomma Plastica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spc="-10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Metalmeccanica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Edilizia e Indotto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Alimentare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Tessile Abbigliamento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0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Legno Carta Grafica Altri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lang="it-IT" sz="18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Futura" panose="02020800000000000000" pitchFamily="18" charset="0"/>
                          <a:cs typeface="Calibri" panose="020F0502020204030204" pitchFamily="34" charset="0"/>
                        </a:rPr>
                        <a:t>Manifattura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479385"/>
                  </a:ext>
                </a:extLst>
              </a:tr>
              <a:tr h="59256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2000" b="1" kern="1200" cap="none" baseline="0" dirty="0">
                          <a:solidFill>
                            <a:srgbClr val="FC8803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Carnet Ordini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1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1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it-IT" sz="11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237502"/>
                  </a:ext>
                </a:extLst>
              </a:tr>
              <a:tr h="59256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&lt; di un mese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19,8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11,1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7,1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17,4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29,5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18,2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15,5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256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Da 1 a 3 mesi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53,1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46,5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20,6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50,7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52,4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50,4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44,8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56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Da 3 a 6 mesi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16,0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28,4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37,3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18,8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16,5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23,9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256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Oltre 6 mesi</a:t>
                      </a:r>
                    </a:p>
                  </a:txBody>
                  <a:tcPr marL="72000" marR="90000" marT="46800" marB="4680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11,1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34,9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13,0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3,8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0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14,9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1800" b="1" i="0" kern="1200" cap="none" baseline="0" dirty="0">
                          <a:solidFill>
                            <a:schemeClr val="accent1"/>
                          </a:solidFill>
                          <a:latin typeface="Calibri" panose="020F0502020204030204" pitchFamily="34" charset="0"/>
                          <a:ea typeface="Roboto" panose="02000000000000000000" pitchFamily="2" charset="0"/>
                          <a:cs typeface="Calibri" panose="020F0502020204030204" pitchFamily="34" charset="0"/>
                        </a:rPr>
                        <a:t>15,8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314809"/>
                  </a:ext>
                </a:extLst>
              </a:tr>
            </a:tbl>
          </a:graphicData>
        </a:graphic>
      </p:graphicFrame>
      <p:cxnSp>
        <p:nvCxnSpPr>
          <p:cNvPr id="2" name="Connettore diritto 1">
            <a:extLst>
              <a:ext uri="{FF2B5EF4-FFF2-40B4-BE49-F238E27FC236}">
                <a16:creationId xmlns:a16="http://schemas.microsoft.com/office/drawing/2014/main" id="{AFD81D5B-D3CF-06A4-143F-7193A7E891BB}"/>
              </a:ext>
            </a:extLst>
          </p:cNvPr>
          <p:cNvCxnSpPr>
            <a:cxnSpLocks/>
          </p:cNvCxnSpPr>
          <p:nvPr/>
        </p:nvCxnSpPr>
        <p:spPr>
          <a:xfrm>
            <a:off x="594360" y="1243575"/>
            <a:ext cx="11216640" cy="0"/>
          </a:xfrm>
          <a:prstGeom prst="line">
            <a:avLst/>
          </a:prstGeom>
          <a:ln w="15875">
            <a:solidFill>
              <a:srgbClr val="FC8803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41C4CDEB-B8AE-8EF0-7705-DD12D789C2C2}"/>
              </a:ext>
            </a:extLst>
          </p:cNvPr>
          <p:cNvGraphicFramePr>
            <a:graphicFrameLocks noGrp="1"/>
          </p:cNvGraphicFramePr>
          <p:nvPr/>
        </p:nvGraphicFramePr>
        <p:xfrm>
          <a:off x="644893" y="2454442"/>
          <a:ext cx="11097928" cy="365760"/>
        </p:xfrm>
        <a:graphic>
          <a:graphicData uri="http://schemas.openxmlformats.org/drawingml/2006/table">
            <a:tbl>
              <a:tblPr/>
              <a:tblGrid>
                <a:gridCol w="11097928">
                  <a:extLst>
                    <a:ext uri="{9D8B030D-6E8A-4147-A177-3AD203B41FA5}">
                      <a16:colId xmlns:a16="http://schemas.microsoft.com/office/drawing/2014/main" val="31035865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63418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1861182"/>
      </p:ext>
    </p:extLst>
  </p:cSld>
  <p:clrMapOvr>
    <a:masterClrMapping/>
  </p:clrMapOvr>
  <p:transition spd="slow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3E168C-8042-5B4E-A5A4-A5BF693AE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0118" y="884080"/>
            <a:ext cx="10291763" cy="1495794"/>
          </a:xfrm>
        </p:spPr>
        <p:txBody>
          <a:bodyPr wrap="square" rtlCol="0" anchor="t">
            <a:spAutoFit/>
          </a:bodyPr>
          <a:lstStyle/>
          <a:p>
            <a:r>
              <a:rPr lang="it-IT" dirty="0"/>
              <a:t>Le previsioni</a:t>
            </a:r>
            <a:br>
              <a:rPr lang="it-IT" dirty="0"/>
            </a:br>
            <a:r>
              <a:rPr lang="it-IT" dirty="0"/>
              <a:t>delle aziende piemontesi</a:t>
            </a:r>
            <a:br>
              <a:rPr lang="it-IT" dirty="0"/>
            </a:br>
            <a:r>
              <a:rPr lang="it-IT" dirty="0"/>
              <a:t>per il III trimestre 2025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59B3BD9E-AD64-FA7C-436B-26F81D8FA2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2499" y="4024808"/>
            <a:ext cx="4903377" cy="1057791"/>
          </a:xfrm>
        </p:spPr>
        <p:txBody>
          <a:bodyPr/>
          <a:lstStyle/>
          <a:p>
            <a:r>
              <a:rPr lang="it-IT" dirty="0"/>
              <a:t>Per informazioni:</a:t>
            </a:r>
          </a:p>
          <a:p>
            <a:r>
              <a:rPr lang="it-IT" dirty="0"/>
              <a:t>Centro Studi Unione Industriali Torino</a:t>
            </a:r>
          </a:p>
          <a:p>
            <a:r>
              <a:rPr lang="it-IT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studi@ui.torino.it</a:t>
            </a:r>
            <a:r>
              <a:rPr lang="it-IT" dirty="0"/>
              <a:t> –  011 57.18.502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E5F67B95-5EA3-DAD3-D278-F1D66521BCCF}"/>
              </a:ext>
            </a:extLst>
          </p:cNvPr>
          <p:cNvSpPr txBox="1"/>
          <p:nvPr/>
        </p:nvSpPr>
        <p:spPr>
          <a:xfrm>
            <a:off x="832438" y="2782669"/>
            <a:ext cx="5143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>
                <a:solidFill>
                  <a:srgbClr val="FFC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Grazie per l’attenzione</a:t>
            </a:r>
          </a:p>
        </p:txBody>
      </p:sp>
    </p:spTree>
    <p:extLst>
      <p:ext uri="{BB962C8B-B14F-4D97-AF65-F5344CB8AC3E}">
        <p14:creationId xmlns:p14="http://schemas.microsoft.com/office/powerpoint/2010/main" val="4056694060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ma1">
  <a:themeElements>
    <a:clrScheme name="Personalizzati 2">
      <a:dk1>
        <a:srgbClr val="000000"/>
      </a:dk1>
      <a:lt1>
        <a:srgbClr val="FFFFFF"/>
      </a:lt1>
      <a:dk2>
        <a:srgbClr val="DFDFDF"/>
      </a:dk2>
      <a:lt2>
        <a:srgbClr val="202020"/>
      </a:lt2>
      <a:accent1>
        <a:srgbClr val="00579B"/>
      </a:accent1>
      <a:accent2>
        <a:srgbClr val="0075DB"/>
      </a:accent2>
      <a:accent3>
        <a:srgbClr val="FB8702"/>
      </a:accent3>
      <a:accent4>
        <a:srgbClr val="FB8702"/>
      </a:accent4>
      <a:accent5>
        <a:srgbClr val="FB8702"/>
      </a:accent5>
      <a:accent6>
        <a:srgbClr val="FB8702"/>
      </a:accent6>
      <a:hlink>
        <a:srgbClr val="0075DB"/>
      </a:hlink>
      <a:folHlink>
        <a:srgbClr val="00579B"/>
      </a:folHlink>
    </a:clrScheme>
    <a:fontScheme name="Custom 175">
      <a:majorFont>
        <a:latin typeface="Franklin Gothic Demi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issPresentation C_MW_JS_SL_v2" id="{50B954A5-DC84-41DE-87BB-B459A4E7EDA7}" vid="{75F44519-9FD6-49F7-AB9C-46D055682C33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  <a:fontScheme name="Office">
    <a:majorFont>
      <a:latin typeface="Aptos Display" panose="0211000402020202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Aptos Narrow" panose="0211000402020202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  <a:ln w="2540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F1446DA3-37A7-4516-A4F6-8B99D0D312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3804F14-618B-48E0-A956-DD76B6099D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C8E66C-AC30-44BA-8882-3290DF968F1F}">
  <ds:schemaRefs>
    <ds:schemaRef ds:uri="http://schemas.openxmlformats.org/package/2006/metadata/core-properties"/>
    <ds:schemaRef ds:uri="16c05727-aa75-4e4a-9b5f-8a80a1165891"/>
    <ds:schemaRef ds:uri="http://schemas.microsoft.com/office/infopath/2007/PartnerControls"/>
    <ds:schemaRef ds:uri="http://purl.org/dc/terms/"/>
    <ds:schemaRef ds:uri="http://schemas.microsoft.com/office/2006/documentManagement/types"/>
    <ds:schemaRef ds:uri="71af3243-3dd4-4a8d-8c0d-dd76da1f02a5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TM78853419</Template>
  <TotalTime>7159</TotalTime>
  <Words>1546</Words>
  <Application>Microsoft Office PowerPoint</Application>
  <PresentationFormat>Widescreen</PresentationFormat>
  <Paragraphs>442</Paragraphs>
  <Slides>29</Slides>
  <Notes>26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29</vt:i4>
      </vt:variant>
    </vt:vector>
  </HeadingPairs>
  <TitlesOfParts>
    <vt:vector size="36" baseType="lpstr">
      <vt:lpstr>Aptos Narrow</vt:lpstr>
      <vt:lpstr>Arial</vt:lpstr>
      <vt:lpstr>Calibri</vt:lpstr>
      <vt:lpstr>Times New Roman</vt:lpstr>
      <vt:lpstr>Wingdings</vt:lpstr>
      <vt:lpstr>Tema1</vt:lpstr>
      <vt:lpstr>Personalizza struttura</vt:lpstr>
      <vt:lpstr>Le previsioni delle aziende piemontesi per il III trimestre 2025 </vt:lpstr>
      <vt:lpstr>DATI COMPLESSIVI PIEMONTE Il clima di fiducia</vt:lpstr>
      <vt:lpstr>DATI COMPLESSIVI TORINO Il clima di fiducia</vt:lpstr>
      <vt:lpstr>Presentazione standard di PowerPoint</vt:lpstr>
      <vt:lpstr>Presentazione standard di PowerPoint</vt:lpstr>
      <vt:lpstr>DATI COMPLESSIVI PIEMONTE Incassi e pagamenti</vt:lpstr>
      <vt:lpstr>DATI COMPLESSIVI TORINO Incassi e pagamenti</vt:lpstr>
      <vt:lpstr>Presentazione standard di PowerPoint</vt:lpstr>
      <vt:lpstr>Presentazione standard di PowerPoint</vt:lpstr>
      <vt:lpstr>Attese SULLA PRODUZIONE</vt:lpstr>
      <vt:lpstr>Attese SU ORDINI TOTALI ED EXPORT IN PIEMONTE</vt:lpstr>
      <vt:lpstr>Attese SULLA PRODUZIONE PIEMONTESE PER DIMENSIONE D’AZIENDA</vt:lpstr>
      <vt:lpstr>ATTESE sulla produzione piemontese per dimensione d’azienda</vt:lpstr>
      <vt:lpstr>Tasso di UTILIZZO degli Impianti</vt:lpstr>
      <vt:lpstr>PREVISIONI DI INVESTIMENTO IN nuovi impianti</vt:lpstr>
      <vt:lpstr>Investimenti in nuovi impianti per settore</vt:lpstr>
      <vt:lpstr>ATTESE SULL’occupazione</vt:lpstr>
      <vt:lpstr>Previsioni di ricorso alla cig</vt:lpstr>
      <vt:lpstr>RICORSO ALLA CIG PER SETTORE</vt:lpstr>
      <vt:lpstr>Manifattura vs servizi</vt:lpstr>
      <vt:lpstr>Presentazione standard di PowerPoint</vt:lpstr>
      <vt:lpstr>Presentazione standard di PowerPoint</vt:lpstr>
      <vt:lpstr>FOCUS SETTORIALE </vt:lpstr>
      <vt:lpstr>COMPOSIZIONE DEL CAMPIONE Dati complessivi Piemonte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Le previsioni delle aziende piemontesi per il III trimestre 2025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Relazione annuale</dc:title>
  <dc:creator>Bardelli Claudia UI Torino</dc:creator>
  <cp:lastModifiedBy>Lidia Barberis</cp:lastModifiedBy>
  <cp:revision>375</cp:revision>
  <cp:lastPrinted>2025-01-08T09:56:16Z</cp:lastPrinted>
  <dcterms:created xsi:type="dcterms:W3CDTF">2022-09-26T12:31:22Z</dcterms:created>
  <dcterms:modified xsi:type="dcterms:W3CDTF">2025-07-16T13:32:19Z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