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565" r:id="rId5"/>
    <p:sldId id="570" r:id="rId6"/>
    <p:sldId id="571" r:id="rId7"/>
    <p:sldId id="573" r:id="rId8"/>
    <p:sldId id="575" r:id="rId9"/>
    <p:sldId id="572" r:id="rId10"/>
    <p:sldId id="574" r:id="rId11"/>
    <p:sldId id="576" r:id="rId12"/>
    <p:sldId id="577" r:id="rId13"/>
    <p:sldId id="578" r:id="rId14"/>
  </p:sldIdLst>
  <p:sldSz cx="12192000" cy="6858000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9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F80"/>
    <a:srgbClr val="73B01E"/>
    <a:srgbClr val="ED7D31"/>
    <a:srgbClr val="FFFFFF"/>
    <a:srgbClr val="515C68"/>
    <a:srgbClr val="7FD1E7"/>
    <a:srgbClr val="00CC99"/>
    <a:srgbClr val="E23CBA"/>
    <a:srgbClr val="990099"/>
    <a:srgbClr val="2E7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ile con tema 1 - Color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05" autoAdjust="0"/>
    <p:restoredTop sz="88420" autoAdjust="0"/>
  </p:normalViewPr>
  <p:slideViewPr>
    <p:cSldViewPr snapToGrid="0">
      <p:cViewPr varScale="1">
        <p:scale>
          <a:sx n="64" d="100"/>
          <a:sy n="64" d="100"/>
        </p:scale>
        <p:origin x="924" y="60"/>
      </p:cViewPr>
      <p:guideLst>
        <p:guide orient="horz" pos="2160"/>
        <p:guide pos="3840"/>
        <p:guide pos="39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EACE9A-1ED8-4AE8-8AEB-24295E3DEF0C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777D0EF1-4AF3-4165-971F-CAEBC86AEB92}">
      <dgm:prSet phldrT="[Text]" custT="1"/>
      <dgm:spPr>
        <a:solidFill>
          <a:schemeClr val="accent1">
            <a:alpha val="35000"/>
          </a:schemeClr>
        </a:solidFill>
      </dgm:spPr>
      <dgm:t>
        <a:bodyPr anchor="t"/>
        <a:lstStyle/>
        <a:p>
          <a:r>
            <a:rPr lang="it-IT" sz="1400" dirty="0">
              <a:latin typeface="Rockwell" panose="02060603020205020403" pitchFamily="18" charset="0"/>
            </a:rPr>
            <a:t>Trasformazione digitale</a:t>
          </a:r>
        </a:p>
      </dgm:t>
    </dgm:pt>
    <dgm:pt modelId="{FC5EA131-CE6D-43FB-8616-F05895A42B76}" type="parTrans" cxnId="{72020026-65BD-4D1D-9783-043B9A2B122A}">
      <dgm:prSet/>
      <dgm:spPr/>
      <dgm:t>
        <a:bodyPr/>
        <a:lstStyle/>
        <a:p>
          <a:endParaRPr lang="it-IT"/>
        </a:p>
      </dgm:t>
    </dgm:pt>
    <dgm:pt modelId="{8392BE71-76D3-4A6F-B828-245EB15CF390}" type="sibTrans" cxnId="{72020026-65BD-4D1D-9783-043B9A2B122A}">
      <dgm:prSet/>
      <dgm:spPr/>
      <dgm:t>
        <a:bodyPr/>
        <a:lstStyle/>
        <a:p>
          <a:endParaRPr lang="it-IT"/>
        </a:p>
      </dgm:t>
    </dgm:pt>
    <dgm:pt modelId="{B03F2912-84A7-4B01-9BBE-2309499A15B0}">
      <dgm:prSet phldrT="[Text]" custT="1"/>
      <dgm:spPr>
        <a:solidFill>
          <a:schemeClr val="accent2">
            <a:alpha val="35000"/>
          </a:schemeClr>
        </a:solidFill>
      </dgm:spPr>
      <dgm:t>
        <a:bodyPr/>
        <a:lstStyle/>
        <a:p>
          <a:r>
            <a:rPr lang="it-IT" sz="1400" dirty="0">
              <a:latin typeface="Rockwell" panose="02060603020205020403" pitchFamily="18" charset="0"/>
            </a:rPr>
            <a:t>Benessere e comunità</a:t>
          </a:r>
        </a:p>
      </dgm:t>
    </dgm:pt>
    <dgm:pt modelId="{A1E9C067-8563-4931-A51B-83CE18CBFB53}" type="parTrans" cxnId="{5A4555EF-4188-494B-9E31-B4328D993394}">
      <dgm:prSet/>
      <dgm:spPr/>
      <dgm:t>
        <a:bodyPr/>
        <a:lstStyle/>
        <a:p>
          <a:endParaRPr lang="it-IT"/>
        </a:p>
      </dgm:t>
    </dgm:pt>
    <dgm:pt modelId="{8F7D71D6-9524-47BD-8B8A-410C5B64AD2A}" type="sibTrans" cxnId="{5A4555EF-4188-494B-9E31-B4328D993394}">
      <dgm:prSet/>
      <dgm:spPr/>
      <dgm:t>
        <a:bodyPr/>
        <a:lstStyle/>
        <a:p>
          <a:endParaRPr lang="it-IT"/>
        </a:p>
      </dgm:t>
    </dgm:pt>
    <dgm:pt modelId="{4634BC1B-988D-4712-B2BE-50EFF76C9F88}">
      <dgm:prSet phldrT="[Text]" custT="1"/>
      <dgm:spPr>
        <a:solidFill>
          <a:srgbClr val="92D050">
            <a:alpha val="35000"/>
          </a:srgbClr>
        </a:solidFill>
        <a:ln>
          <a:noFill/>
        </a:ln>
      </dgm:spPr>
      <dgm:t>
        <a:bodyPr/>
        <a:lstStyle/>
        <a:p>
          <a:r>
            <a:rPr lang="it-IT" sz="1400" dirty="0">
              <a:latin typeface="Rockwell" panose="02060603020205020403" pitchFamily="18" charset="0"/>
            </a:rPr>
            <a:t>Transizione ecologica</a:t>
          </a:r>
        </a:p>
      </dgm:t>
    </dgm:pt>
    <dgm:pt modelId="{B587E0C6-AC27-4D64-BFD0-1FB26E277FC4}" type="parTrans" cxnId="{8525BA2D-7D90-4B57-A7CE-607440813E95}">
      <dgm:prSet/>
      <dgm:spPr/>
      <dgm:t>
        <a:bodyPr/>
        <a:lstStyle/>
        <a:p>
          <a:endParaRPr lang="it-IT"/>
        </a:p>
      </dgm:t>
    </dgm:pt>
    <dgm:pt modelId="{F2E0147B-2DD7-4823-AB26-9C87F53BD089}" type="sibTrans" cxnId="{8525BA2D-7D90-4B57-A7CE-607440813E95}">
      <dgm:prSet/>
      <dgm:spPr/>
      <dgm:t>
        <a:bodyPr/>
        <a:lstStyle/>
        <a:p>
          <a:endParaRPr lang="it-IT"/>
        </a:p>
      </dgm:t>
    </dgm:pt>
    <dgm:pt modelId="{9A88106A-0A11-4A24-ACC3-17ECE23F2180}" type="pres">
      <dgm:prSet presAssocID="{1BEACE9A-1ED8-4AE8-8AEB-24295E3DEF0C}" presName="compositeShape" presStyleCnt="0">
        <dgm:presLayoutVars>
          <dgm:chMax val="7"/>
          <dgm:dir/>
          <dgm:resizeHandles val="exact"/>
        </dgm:presLayoutVars>
      </dgm:prSet>
      <dgm:spPr/>
    </dgm:pt>
    <dgm:pt modelId="{76EA6051-7B73-4EF2-83FA-92A599B86A32}" type="pres">
      <dgm:prSet presAssocID="{777D0EF1-4AF3-4165-971F-CAEBC86AEB92}" presName="circ1" presStyleLbl="vennNode1" presStyleIdx="0" presStyleCnt="3" custLinFactNeighborX="-2" custLinFactNeighborY="-555"/>
      <dgm:spPr/>
    </dgm:pt>
    <dgm:pt modelId="{D1B43153-A6E8-43E6-94B6-E73D7D50DD3B}" type="pres">
      <dgm:prSet presAssocID="{777D0EF1-4AF3-4165-971F-CAEBC86AEB9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35DD068-D37F-4C53-B9CF-AE0FFF34A468}" type="pres">
      <dgm:prSet presAssocID="{B03F2912-84A7-4B01-9BBE-2309499A15B0}" presName="circ2" presStyleLbl="vennNode1" presStyleIdx="1" presStyleCnt="3"/>
      <dgm:spPr/>
    </dgm:pt>
    <dgm:pt modelId="{8233A556-B54D-4CE5-A76A-B12D71910F59}" type="pres">
      <dgm:prSet presAssocID="{B03F2912-84A7-4B01-9BBE-2309499A15B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C7E7FE12-AE39-4A98-BBBC-55C7E4FD2055}" type="pres">
      <dgm:prSet presAssocID="{4634BC1B-988D-4712-B2BE-50EFF76C9F88}" presName="circ3" presStyleLbl="vennNode1" presStyleIdx="2" presStyleCnt="3"/>
      <dgm:spPr/>
    </dgm:pt>
    <dgm:pt modelId="{C1D415A7-9588-4DD6-AC22-11975FBA12E4}" type="pres">
      <dgm:prSet presAssocID="{4634BC1B-988D-4712-B2BE-50EFF76C9F8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2C1ACD1F-4AF9-4AAC-AA23-E759C9EBF6FE}" type="presOf" srcId="{B03F2912-84A7-4B01-9BBE-2309499A15B0}" destId="{335DD068-D37F-4C53-B9CF-AE0FFF34A468}" srcOrd="0" destOrd="0" presId="urn:microsoft.com/office/officeart/2005/8/layout/venn1"/>
    <dgm:cxn modelId="{72020026-65BD-4D1D-9783-043B9A2B122A}" srcId="{1BEACE9A-1ED8-4AE8-8AEB-24295E3DEF0C}" destId="{777D0EF1-4AF3-4165-971F-CAEBC86AEB92}" srcOrd="0" destOrd="0" parTransId="{FC5EA131-CE6D-43FB-8616-F05895A42B76}" sibTransId="{8392BE71-76D3-4A6F-B828-245EB15CF390}"/>
    <dgm:cxn modelId="{8525BA2D-7D90-4B57-A7CE-607440813E95}" srcId="{1BEACE9A-1ED8-4AE8-8AEB-24295E3DEF0C}" destId="{4634BC1B-988D-4712-B2BE-50EFF76C9F88}" srcOrd="2" destOrd="0" parTransId="{B587E0C6-AC27-4D64-BFD0-1FB26E277FC4}" sibTransId="{F2E0147B-2DD7-4823-AB26-9C87F53BD089}"/>
    <dgm:cxn modelId="{162BBB2F-B2AE-481E-8BDC-C60201303657}" type="presOf" srcId="{4634BC1B-988D-4712-B2BE-50EFF76C9F88}" destId="{C7E7FE12-AE39-4A98-BBBC-55C7E4FD2055}" srcOrd="0" destOrd="0" presId="urn:microsoft.com/office/officeart/2005/8/layout/venn1"/>
    <dgm:cxn modelId="{2152B835-7212-4D14-87A1-294234AA2C3D}" type="presOf" srcId="{4634BC1B-988D-4712-B2BE-50EFF76C9F88}" destId="{C1D415A7-9588-4DD6-AC22-11975FBA12E4}" srcOrd="1" destOrd="0" presId="urn:microsoft.com/office/officeart/2005/8/layout/venn1"/>
    <dgm:cxn modelId="{A10B9C39-6C5C-41FA-B81A-34A1E1BDEE02}" type="presOf" srcId="{B03F2912-84A7-4B01-9BBE-2309499A15B0}" destId="{8233A556-B54D-4CE5-A76A-B12D71910F59}" srcOrd="1" destOrd="0" presId="urn:microsoft.com/office/officeart/2005/8/layout/venn1"/>
    <dgm:cxn modelId="{4BDEE43F-2FCC-4973-B114-23259EE62441}" type="presOf" srcId="{777D0EF1-4AF3-4165-971F-CAEBC86AEB92}" destId="{76EA6051-7B73-4EF2-83FA-92A599B86A32}" srcOrd="0" destOrd="0" presId="urn:microsoft.com/office/officeart/2005/8/layout/venn1"/>
    <dgm:cxn modelId="{4F79B45F-7B8D-4005-B2C7-722F1B11A227}" type="presOf" srcId="{777D0EF1-4AF3-4165-971F-CAEBC86AEB92}" destId="{D1B43153-A6E8-43E6-94B6-E73D7D50DD3B}" srcOrd="1" destOrd="0" presId="urn:microsoft.com/office/officeart/2005/8/layout/venn1"/>
    <dgm:cxn modelId="{D5818CAC-96F5-4AD0-8FF9-FBCB3D63230F}" type="presOf" srcId="{1BEACE9A-1ED8-4AE8-8AEB-24295E3DEF0C}" destId="{9A88106A-0A11-4A24-ACC3-17ECE23F2180}" srcOrd="0" destOrd="0" presId="urn:microsoft.com/office/officeart/2005/8/layout/venn1"/>
    <dgm:cxn modelId="{5A4555EF-4188-494B-9E31-B4328D993394}" srcId="{1BEACE9A-1ED8-4AE8-8AEB-24295E3DEF0C}" destId="{B03F2912-84A7-4B01-9BBE-2309499A15B0}" srcOrd="1" destOrd="0" parTransId="{A1E9C067-8563-4931-A51B-83CE18CBFB53}" sibTransId="{8F7D71D6-9524-47BD-8B8A-410C5B64AD2A}"/>
    <dgm:cxn modelId="{E9E24D07-4B5D-413F-BBDD-F556ABDCB228}" type="presParOf" srcId="{9A88106A-0A11-4A24-ACC3-17ECE23F2180}" destId="{76EA6051-7B73-4EF2-83FA-92A599B86A32}" srcOrd="0" destOrd="0" presId="urn:microsoft.com/office/officeart/2005/8/layout/venn1"/>
    <dgm:cxn modelId="{3F9825E2-824D-42F8-9B09-35049AAC83FE}" type="presParOf" srcId="{9A88106A-0A11-4A24-ACC3-17ECE23F2180}" destId="{D1B43153-A6E8-43E6-94B6-E73D7D50DD3B}" srcOrd="1" destOrd="0" presId="urn:microsoft.com/office/officeart/2005/8/layout/venn1"/>
    <dgm:cxn modelId="{ED425AD1-B79E-4324-A3A7-AE0ACB03050B}" type="presParOf" srcId="{9A88106A-0A11-4A24-ACC3-17ECE23F2180}" destId="{335DD068-D37F-4C53-B9CF-AE0FFF34A468}" srcOrd="2" destOrd="0" presId="urn:microsoft.com/office/officeart/2005/8/layout/venn1"/>
    <dgm:cxn modelId="{499BDF8A-A5BC-45CC-B485-7EFACDEC29F1}" type="presParOf" srcId="{9A88106A-0A11-4A24-ACC3-17ECE23F2180}" destId="{8233A556-B54D-4CE5-A76A-B12D71910F59}" srcOrd="3" destOrd="0" presId="urn:microsoft.com/office/officeart/2005/8/layout/venn1"/>
    <dgm:cxn modelId="{D266E771-A3FA-4FBC-8012-404C0A48C79F}" type="presParOf" srcId="{9A88106A-0A11-4A24-ACC3-17ECE23F2180}" destId="{C7E7FE12-AE39-4A98-BBBC-55C7E4FD2055}" srcOrd="4" destOrd="0" presId="urn:microsoft.com/office/officeart/2005/8/layout/venn1"/>
    <dgm:cxn modelId="{2F0DC341-1DA2-4E50-BE2E-53E573A7D977}" type="presParOf" srcId="{9A88106A-0A11-4A24-ACC3-17ECE23F2180}" destId="{C1D415A7-9588-4DD6-AC22-11975FBA12E4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EACE9A-1ED8-4AE8-8AEB-24295E3DEF0C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777D0EF1-4AF3-4165-971F-CAEBC86AEB92}">
      <dgm:prSet phldrT="[Text]" custT="1"/>
      <dgm:spPr>
        <a:solidFill>
          <a:schemeClr val="accent5">
            <a:alpha val="35000"/>
          </a:schemeClr>
        </a:solidFill>
      </dgm:spPr>
      <dgm:t>
        <a:bodyPr anchor="t"/>
        <a:lstStyle/>
        <a:p>
          <a:r>
            <a:rPr lang="it-IT" sz="1400" dirty="0">
              <a:latin typeface="Rockwell" panose="02060603020205020403" pitchFamily="18" charset="0"/>
            </a:rPr>
            <a:t>Trasformazione digitale</a:t>
          </a:r>
        </a:p>
      </dgm:t>
    </dgm:pt>
    <dgm:pt modelId="{FC5EA131-CE6D-43FB-8616-F05895A42B76}" type="parTrans" cxnId="{72020026-65BD-4D1D-9783-043B9A2B122A}">
      <dgm:prSet/>
      <dgm:spPr/>
      <dgm:t>
        <a:bodyPr/>
        <a:lstStyle/>
        <a:p>
          <a:endParaRPr lang="it-IT"/>
        </a:p>
      </dgm:t>
    </dgm:pt>
    <dgm:pt modelId="{8392BE71-76D3-4A6F-B828-245EB15CF390}" type="sibTrans" cxnId="{72020026-65BD-4D1D-9783-043B9A2B122A}">
      <dgm:prSet/>
      <dgm:spPr/>
      <dgm:t>
        <a:bodyPr/>
        <a:lstStyle/>
        <a:p>
          <a:endParaRPr lang="it-IT"/>
        </a:p>
      </dgm:t>
    </dgm:pt>
    <dgm:pt modelId="{B03F2912-84A7-4B01-9BBE-2309499A15B0}">
      <dgm:prSet phldrT="[Text]" custT="1"/>
      <dgm:spPr>
        <a:solidFill>
          <a:schemeClr val="accent2">
            <a:alpha val="35000"/>
          </a:schemeClr>
        </a:solidFill>
      </dgm:spPr>
      <dgm:t>
        <a:bodyPr/>
        <a:lstStyle/>
        <a:p>
          <a:pPr algn="r"/>
          <a:r>
            <a:rPr lang="it-IT" sz="1400" dirty="0">
              <a:latin typeface="Rockwell" panose="02060603020205020403" pitchFamily="18" charset="0"/>
            </a:rPr>
            <a:t>Benessere e comunità</a:t>
          </a:r>
        </a:p>
      </dgm:t>
    </dgm:pt>
    <dgm:pt modelId="{A1E9C067-8563-4931-A51B-83CE18CBFB53}" type="parTrans" cxnId="{5A4555EF-4188-494B-9E31-B4328D993394}">
      <dgm:prSet/>
      <dgm:spPr/>
      <dgm:t>
        <a:bodyPr/>
        <a:lstStyle/>
        <a:p>
          <a:endParaRPr lang="it-IT"/>
        </a:p>
      </dgm:t>
    </dgm:pt>
    <dgm:pt modelId="{8F7D71D6-9524-47BD-8B8A-410C5B64AD2A}" type="sibTrans" cxnId="{5A4555EF-4188-494B-9E31-B4328D993394}">
      <dgm:prSet/>
      <dgm:spPr/>
      <dgm:t>
        <a:bodyPr/>
        <a:lstStyle/>
        <a:p>
          <a:endParaRPr lang="it-IT"/>
        </a:p>
      </dgm:t>
    </dgm:pt>
    <dgm:pt modelId="{4634BC1B-988D-4712-B2BE-50EFF76C9F88}">
      <dgm:prSet phldrT="[Text]" custT="1"/>
      <dgm:spPr>
        <a:solidFill>
          <a:srgbClr val="92D050">
            <a:alpha val="35000"/>
          </a:srgbClr>
        </a:solidFill>
        <a:ln>
          <a:noFill/>
        </a:ln>
      </dgm:spPr>
      <dgm:t>
        <a:bodyPr/>
        <a:lstStyle/>
        <a:p>
          <a:pPr algn="l"/>
          <a:r>
            <a:rPr lang="it-IT" sz="1400" dirty="0">
              <a:latin typeface="Rockwell" panose="02060603020205020403" pitchFamily="18" charset="0"/>
            </a:rPr>
            <a:t>Transizione ecologica</a:t>
          </a:r>
        </a:p>
      </dgm:t>
    </dgm:pt>
    <dgm:pt modelId="{B587E0C6-AC27-4D64-BFD0-1FB26E277FC4}" type="parTrans" cxnId="{8525BA2D-7D90-4B57-A7CE-607440813E95}">
      <dgm:prSet/>
      <dgm:spPr/>
      <dgm:t>
        <a:bodyPr/>
        <a:lstStyle/>
        <a:p>
          <a:endParaRPr lang="it-IT"/>
        </a:p>
      </dgm:t>
    </dgm:pt>
    <dgm:pt modelId="{F2E0147B-2DD7-4823-AB26-9C87F53BD089}" type="sibTrans" cxnId="{8525BA2D-7D90-4B57-A7CE-607440813E95}">
      <dgm:prSet/>
      <dgm:spPr/>
      <dgm:t>
        <a:bodyPr/>
        <a:lstStyle/>
        <a:p>
          <a:endParaRPr lang="it-IT"/>
        </a:p>
      </dgm:t>
    </dgm:pt>
    <dgm:pt modelId="{9A88106A-0A11-4A24-ACC3-17ECE23F2180}" type="pres">
      <dgm:prSet presAssocID="{1BEACE9A-1ED8-4AE8-8AEB-24295E3DEF0C}" presName="compositeShape" presStyleCnt="0">
        <dgm:presLayoutVars>
          <dgm:chMax val="7"/>
          <dgm:dir/>
          <dgm:resizeHandles val="exact"/>
        </dgm:presLayoutVars>
      </dgm:prSet>
      <dgm:spPr/>
    </dgm:pt>
    <dgm:pt modelId="{76EA6051-7B73-4EF2-83FA-92A599B86A32}" type="pres">
      <dgm:prSet presAssocID="{777D0EF1-4AF3-4165-971F-CAEBC86AEB92}" presName="circ1" presStyleLbl="vennNode1" presStyleIdx="0" presStyleCnt="3" custLinFactNeighborX="28207" custLinFactNeighborY="-6573"/>
      <dgm:spPr/>
    </dgm:pt>
    <dgm:pt modelId="{D1B43153-A6E8-43E6-94B6-E73D7D50DD3B}" type="pres">
      <dgm:prSet presAssocID="{777D0EF1-4AF3-4165-971F-CAEBC86AEB9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35DD068-D37F-4C53-B9CF-AE0FFF34A468}" type="pres">
      <dgm:prSet presAssocID="{B03F2912-84A7-4B01-9BBE-2309499A15B0}" presName="circ2" presStyleLbl="vennNode1" presStyleIdx="1" presStyleCnt="3" custLinFactNeighborX="28057" custLinFactNeighborY="915"/>
      <dgm:spPr/>
    </dgm:pt>
    <dgm:pt modelId="{8233A556-B54D-4CE5-A76A-B12D71910F59}" type="pres">
      <dgm:prSet presAssocID="{B03F2912-84A7-4B01-9BBE-2309499A15B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C7E7FE12-AE39-4A98-BBBC-55C7E4FD2055}" type="pres">
      <dgm:prSet presAssocID="{4634BC1B-988D-4712-B2BE-50EFF76C9F88}" presName="circ3" presStyleLbl="vennNode1" presStyleIdx="2" presStyleCnt="3" custLinFactNeighborX="24213" custLinFactNeighborY="-4018"/>
      <dgm:spPr/>
    </dgm:pt>
    <dgm:pt modelId="{C1D415A7-9588-4DD6-AC22-11975FBA12E4}" type="pres">
      <dgm:prSet presAssocID="{4634BC1B-988D-4712-B2BE-50EFF76C9F8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2C1ACD1F-4AF9-4AAC-AA23-E759C9EBF6FE}" type="presOf" srcId="{B03F2912-84A7-4B01-9BBE-2309499A15B0}" destId="{335DD068-D37F-4C53-B9CF-AE0FFF34A468}" srcOrd="0" destOrd="0" presId="urn:microsoft.com/office/officeart/2005/8/layout/venn1"/>
    <dgm:cxn modelId="{72020026-65BD-4D1D-9783-043B9A2B122A}" srcId="{1BEACE9A-1ED8-4AE8-8AEB-24295E3DEF0C}" destId="{777D0EF1-4AF3-4165-971F-CAEBC86AEB92}" srcOrd="0" destOrd="0" parTransId="{FC5EA131-CE6D-43FB-8616-F05895A42B76}" sibTransId="{8392BE71-76D3-4A6F-B828-245EB15CF390}"/>
    <dgm:cxn modelId="{8525BA2D-7D90-4B57-A7CE-607440813E95}" srcId="{1BEACE9A-1ED8-4AE8-8AEB-24295E3DEF0C}" destId="{4634BC1B-988D-4712-B2BE-50EFF76C9F88}" srcOrd="2" destOrd="0" parTransId="{B587E0C6-AC27-4D64-BFD0-1FB26E277FC4}" sibTransId="{F2E0147B-2DD7-4823-AB26-9C87F53BD089}"/>
    <dgm:cxn modelId="{162BBB2F-B2AE-481E-8BDC-C60201303657}" type="presOf" srcId="{4634BC1B-988D-4712-B2BE-50EFF76C9F88}" destId="{C7E7FE12-AE39-4A98-BBBC-55C7E4FD2055}" srcOrd="0" destOrd="0" presId="urn:microsoft.com/office/officeart/2005/8/layout/venn1"/>
    <dgm:cxn modelId="{2152B835-7212-4D14-87A1-294234AA2C3D}" type="presOf" srcId="{4634BC1B-988D-4712-B2BE-50EFF76C9F88}" destId="{C1D415A7-9588-4DD6-AC22-11975FBA12E4}" srcOrd="1" destOrd="0" presId="urn:microsoft.com/office/officeart/2005/8/layout/venn1"/>
    <dgm:cxn modelId="{A10B9C39-6C5C-41FA-B81A-34A1E1BDEE02}" type="presOf" srcId="{B03F2912-84A7-4B01-9BBE-2309499A15B0}" destId="{8233A556-B54D-4CE5-A76A-B12D71910F59}" srcOrd="1" destOrd="0" presId="urn:microsoft.com/office/officeart/2005/8/layout/venn1"/>
    <dgm:cxn modelId="{4BDEE43F-2FCC-4973-B114-23259EE62441}" type="presOf" srcId="{777D0EF1-4AF3-4165-971F-CAEBC86AEB92}" destId="{76EA6051-7B73-4EF2-83FA-92A599B86A32}" srcOrd="0" destOrd="0" presId="urn:microsoft.com/office/officeart/2005/8/layout/venn1"/>
    <dgm:cxn modelId="{4F79B45F-7B8D-4005-B2C7-722F1B11A227}" type="presOf" srcId="{777D0EF1-4AF3-4165-971F-CAEBC86AEB92}" destId="{D1B43153-A6E8-43E6-94B6-E73D7D50DD3B}" srcOrd="1" destOrd="0" presId="urn:microsoft.com/office/officeart/2005/8/layout/venn1"/>
    <dgm:cxn modelId="{D5818CAC-96F5-4AD0-8FF9-FBCB3D63230F}" type="presOf" srcId="{1BEACE9A-1ED8-4AE8-8AEB-24295E3DEF0C}" destId="{9A88106A-0A11-4A24-ACC3-17ECE23F2180}" srcOrd="0" destOrd="0" presId="urn:microsoft.com/office/officeart/2005/8/layout/venn1"/>
    <dgm:cxn modelId="{5A4555EF-4188-494B-9E31-B4328D993394}" srcId="{1BEACE9A-1ED8-4AE8-8AEB-24295E3DEF0C}" destId="{B03F2912-84A7-4B01-9BBE-2309499A15B0}" srcOrd="1" destOrd="0" parTransId="{A1E9C067-8563-4931-A51B-83CE18CBFB53}" sibTransId="{8F7D71D6-9524-47BD-8B8A-410C5B64AD2A}"/>
    <dgm:cxn modelId="{E9E24D07-4B5D-413F-BBDD-F556ABDCB228}" type="presParOf" srcId="{9A88106A-0A11-4A24-ACC3-17ECE23F2180}" destId="{76EA6051-7B73-4EF2-83FA-92A599B86A32}" srcOrd="0" destOrd="0" presId="urn:microsoft.com/office/officeart/2005/8/layout/venn1"/>
    <dgm:cxn modelId="{3F9825E2-824D-42F8-9B09-35049AAC83FE}" type="presParOf" srcId="{9A88106A-0A11-4A24-ACC3-17ECE23F2180}" destId="{D1B43153-A6E8-43E6-94B6-E73D7D50DD3B}" srcOrd="1" destOrd="0" presId="urn:microsoft.com/office/officeart/2005/8/layout/venn1"/>
    <dgm:cxn modelId="{ED425AD1-B79E-4324-A3A7-AE0ACB03050B}" type="presParOf" srcId="{9A88106A-0A11-4A24-ACC3-17ECE23F2180}" destId="{335DD068-D37F-4C53-B9CF-AE0FFF34A468}" srcOrd="2" destOrd="0" presId="urn:microsoft.com/office/officeart/2005/8/layout/venn1"/>
    <dgm:cxn modelId="{499BDF8A-A5BC-45CC-B485-7EFACDEC29F1}" type="presParOf" srcId="{9A88106A-0A11-4A24-ACC3-17ECE23F2180}" destId="{8233A556-B54D-4CE5-A76A-B12D71910F59}" srcOrd="3" destOrd="0" presId="urn:microsoft.com/office/officeart/2005/8/layout/venn1"/>
    <dgm:cxn modelId="{D266E771-A3FA-4FBC-8012-404C0A48C79F}" type="presParOf" srcId="{9A88106A-0A11-4A24-ACC3-17ECE23F2180}" destId="{C7E7FE12-AE39-4A98-BBBC-55C7E4FD2055}" srcOrd="4" destOrd="0" presId="urn:microsoft.com/office/officeart/2005/8/layout/venn1"/>
    <dgm:cxn modelId="{2F0DC341-1DA2-4E50-BE2E-53E573A7D977}" type="presParOf" srcId="{9A88106A-0A11-4A24-ACC3-17ECE23F2180}" destId="{C1D415A7-9588-4DD6-AC22-11975FBA12E4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EA6051-7B73-4EF2-83FA-92A599B86A32}">
      <dsp:nvSpPr>
        <dsp:cNvPr id="0" name=""/>
        <dsp:cNvSpPr/>
      </dsp:nvSpPr>
      <dsp:spPr>
        <a:xfrm>
          <a:off x="1471849" y="29993"/>
          <a:ext cx="1962519" cy="1962519"/>
        </a:xfrm>
        <a:prstGeom prst="ellipse">
          <a:avLst/>
        </a:prstGeom>
        <a:solidFill>
          <a:schemeClr val="accent1">
            <a:alpha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Rockwell" panose="02060603020205020403" pitchFamily="18" charset="0"/>
            </a:rPr>
            <a:t>Trasformazione digitale</a:t>
          </a:r>
        </a:p>
      </dsp:txBody>
      <dsp:txXfrm>
        <a:off x="1733518" y="373434"/>
        <a:ext cx="1439180" cy="883133"/>
      </dsp:txXfrm>
    </dsp:sp>
    <dsp:sp modelId="{335DD068-D37F-4C53-B9CF-AE0FFF34A468}">
      <dsp:nvSpPr>
        <dsp:cNvPr id="0" name=""/>
        <dsp:cNvSpPr/>
      </dsp:nvSpPr>
      <dsp:spPr>
        <a:xfrm>
          <a:off x="2180030" y="1267460"/>
          <a:ext cx="1962519" cy="1962519"/>
        </a:xfrm>
        <a:prstGeom prst="ellipse">
          <a:avLst/>
        </a:prstGeom>
        <a:solidFill>
          <a:schemeClr val="accent2">
            <a:alpha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Rockwell" panose="02060603020205020403" pitchFamily="18" charset="0"/>
            </a:rPr>
            <a:t>Benessere e comunità</a:t>
          </a:r>
        </a:p>
      </dsp:txBody>
      <dsp:txXfrm>
        <a:off x="2780234" y="1774444"/>
        <a:ext cx="1177511" cy="1079385"/>
      </dsp:txXfrm>
    </dsp:sp>
    <dsp:sp modelId="{C7E7FE12-AE39-4A98-BBBC-55C7E4FD2055}">
      <dsp:nvSpPr>
        <dsp:cNvPr id="0" name=""/>
        <dsp:cNvSpPr/>
      </dsp:nvSpPr>
      <dsp:spPr>
        <a:xfrm>
          <a:off x="763746" y="1267460"/>
          <a:ext cx="1962519" cy="1962519"/>
        </a:xfrm>
        <a:prstGeom prst="ellipse">
          <a:avLst/>
        </a:prstGeom>
        <a:solidFill>
          <a:srgbClr val="92D050">
            <a:alpha val="35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Rockwell" panose="02060603020205020403" pitchFamily="18" charset="0"/>
            </a:rPr>
            <a:t>Transizione ecologica</a:t>
          </a:r>
        </a:p>
      </dsp:txBody>
      <dsp:txXfrm>
        <a:off x="948550" y="1774444"/>
        <a:ext cx="1177511" cy="10793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EA6051-7B73-4EF2-83FA-92A599B86A32}">
      <dsp:nvSpPr>
        <dsp:cNvPr id="0" name=""/>
        <dsp:cNvSpPr/>
      </dsp:nvSpPr>
      <dsp:spPr>
        <a:xfrm>
          <a:off x="2133618" y="0"/>
          <a:ext cx="2207587" cy="2207587"/>
        </a:xfrm>
        <a:prstGeom prst="ellipse">
          <a:avLst/>
        </a:prstGeom>
        <a:solidFill>
          <a:schemeClr val="accent5">
            <a:alpha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Rockwell" panose="02060603020205020403" pitchFamily="18" charset="0"/>
            </a:rPr>
            <a:t>Trasformazione digitale</a:t>
          </a:r>
        </a:p>
      </dsp:txBody>
      <dsp:txXfrm>
        <a:off x="2427962" y="386327"/>
        <a:ext cx="1618897" cy="993414"/>
      </dsp:txXfrm>
    </dsp:sp>
    <dsp:sp modelId="{335DD068-D37F-4C53-B9CF-AE0FFF34A468}">
      <dsp:nvSpPr>
        <dsp:cNvPr id="0" name=""/>
        <dsp:cNvSpPr/>
      </dsp:nvSpPr>
      <dsp:spPr>
        <a:xfrm>
          <a:off x="2926877" y="1445932"/>
          <a:ext cx="2207587" cy="2207587"/>
        </a:xfrm>
        <a:prstGeom prst="ellipse">
          <a:avLst/>
        </a:prstGeom>
        <a:solidFill>
          <a:schemeClr val="accent2">
            <a:alpha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Rockwell" panose="02060603020205020403" pitchFamily="18" charset="0"/>
            </a:rPr>
            <a:t>Benessere e comunità</a:t>
          </a:r>
        </a:p>
      </dsp:txBody>
      <dsp:txXfrm>
        <a:off x="3602031" y="2016226"/>
        <a:ext cx="1324552" cy="1214172"/>
      </dsp:txXfrm>
    </dsp:sp>
    <dsp:sp modelId="{C7E7FE12-AE39-4A98-BBBC-55C7E4FD2055}">
      <dsp:nvSpPr>
        <dsp:cNvPr id="0" name=""/>
        <dsp:cNvSpPr/>
      </dsp:nvSpPr>
      <dsp:spPr>
        <a:xfrm>
          <a:off x="1248875" y="1337032"/>
          <a:ext cx="2207587" cy="2207587"/>
        </a:xfrm>
        <a:prstGeom prst="ellipse">
          <a:avLst/>
        </a:prstGeom>
        <a:solidFill>
          <a:srgbClr val="92D050">
            <a:alpha val="35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>
              <a:latin typeface="Rockwell" panose="02060603020205020403" pitchFamily="18" charset="0"/>
            </a:rPr>
            <a:t>Transizione ecologica</a:t>
          </a:r>
        </a:p>
      </dsp:txBody>
      <dsp:txXfrm>
        <a:off x="1456757" y="1907325"/>
        <a:ext cx="1324552" cy="12141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0A92D5-D1CD-4C15-A967-2E304B1C7711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0562" y="4783307"/>
            <a:ext cx="544449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4939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527FB-E429-4980-8993-571F3BA9905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238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14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106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268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438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28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96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440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154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219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237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020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CFA69-D16A-4610-9C3E-02BE009AE525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78E73-53E2-4C84-8E7D-8ABBE2E3B270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620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10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QuickStyle" Target="../diagrams/quickStyle2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12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11" Type="http://schemas.openxmlformats.org/officeDocument/2006/relationships/diagramData" Target="../diagrams/data2.xml"/><Relationship Id="rId5" Type="http://schemas.openxmlformats.org/officeDocument/2006/relationships/diagramData" Target="../diagrams/data1.xml"/><Relationship Id="rId15" Type="http://schemas.microsoft.com/office/2007/relationships/diagramDrawing" Target="../diagrams/drawing2.xml"/><Relationship Id="rId10" Type="http://schemas.openxmlformats.org/officeDocument/2006/relationships/image" Target="../media/image13.png"/><Relationship Id="rId4" Type="http://schemas.openxmlformats.org/officeDocument/2006/relationships/image" Target="../media/image3.jpeg"/><Relationship Id="rId9" Type="http://schemas.microsoft.com/office/2007/relationships/diagramDrawing" Target="../diagrams/drawing1.xml"/><Relationship Id="rId14" Type="http://schemas.openxmlformats.org/officeDocument/2006/relationships/diagramColors" Target="../diagrams/colors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>
            <a:extLst>
              <a:ext uri="{FF2B5EF4-FFF2-40B4-BE49-F238E27FC236}">
                <a16:creationId xmlns:a16="http://schemas.microsoft.com/office/drawing/2014/main" id="{261B7B14-C34D-FC29-9632-4EDF3B38943E}"/>
              </a:ext>
            </a:extLst>
          </p:cNvPr>
          <p:cNvSpPr txBox="1"/>
          <p:nvPr/>
        </p:nvSpPr>
        <p:spPr>
          <a:xfrm>
            <a:off x="2865863" y="2231004"/>
            <a:ext cx="85714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IL SISTEMA REGIONALE </a:t>
            </a:r>
          </a:p>
          <a:p>
            <a:pPr algn="r"/>
            <a:r>
              <a:rPr lang="en-US" sz="40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DEI POLI DI INNOVAZIONE</a:t>
            </a:r>
            <a:endParaRPr lang="en-US" sz="4000" b="1" dirty="0">
              <a:solidFill>
                <a:schemeClr val="accent2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2" name="Picture 2" descr="Sistema Poli Piemonte">
            <a:extLst>
              <a:ext uri="{FF2B5EF4-FFF2-40B4-BE49-F238E27FC236}">
                <a16:creationId xmlns:a16="http://schemas.microsoft.com/office/drawing/2014/main" id="{F7361120-8E6A-8736-CC00-DFAC69E66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46" y="5602910"/>
            <a:ext cx="2077711" cy="90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pic>
        <p:nvPicPr>
          <p:cNvPr id="3074" name="Picture 2" descr="Pagina | Regione Piemonte">
            <a:extLst>
              <a:ext uri="{FF2B5EF4-FFF2-40B4-BE49-F238E27FC236}">
                <a16:creationId xmlns:a16="http://schemas.microsoft.com/office/drawing/2014/main" id="{F76B6FD9-810A-61B7-CBEC-2510D97733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5" t="21253"/>
          <a:stretch/>
        </p:blipFill>
        <p:spPr bwMode="auto">
          <a:xfrm>
            <a:off x="6774555" y="5700222"/>
            <a:ext cx="4662770" cy="7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06B79F94-61AD-B282-BB03-42392E3B1EC0}"/>
              </a:ext>
            </a:extLst>
          </p:cNvPr>
          <p:cNvSpPr txBox="1"/>
          <p:nvPr/>
        </p:nvSpPr>
        <p:spPr>
          <a:xfrm>
            <a:off x="2958657" y="3712331"/>
            <a:ext cx="842552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2400" b="1" dirty="0">
                <a:solidFill>
                  <a:srgbClr val="73B01E"/>
                </a:solidFill>
                <a:latin typeface="Calibri "/>
                <a:cs typeface="Helvetica" panose="020B0604020202020204" pitchFamily="34" charset="0"/>
              </a:rPr>
              <a:t>DAVIDE DAMOSSO</a:t>
            </a:r>
            <a:r>
              <a:rPr lang="it-IT" sz="2400" b="1" i="0" dirty="0">
                <a:solidFill>
                  <a:srgbClr val="73B01E"/>
                </a:solidFill>
                <a:effectLst/>
                <a:latin typeface="Calibri "/>
                <a:cs typeface="Helvetica" panose="020B0604020202020204" pitchFamily="34" charset="0"/>
              </a:rPr>
              <a:t> </a:t>
            </a:r>
          </a:p>
          <a:p>
            <a:pPr algn="r"/>
            <a:r>
              <a:rPr lang="it-IT" sz="2000" i="0" dirty="0">
                <a:solidFill>
                  <a:srgbClr val="73B01E"/>
                </a:solidFill>
                <a:effectLst/>
                <a:latin typeface="Calibri "/>
                <a:cs typeface="Helvetica" panose="020B0604020202020204" pitchFamily="34" charset="0"/>
              </a:rPr>
              <a:t>Direttore Operativo Environment Park S.p.A.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9BAC25E8-0235-4D87-8CE5-560659701A5E}"/>
              </a:ext>
            </a:extLst>
          </p:cNvPr>
          <p:cNvSpPr txBox="1"/>
          <p:nvPr/>
        </p:nvSpPr>
        <p:spPr>
          <a:xfrm>
            <a:off x="2526392" y="5969964"/>
            <a:ext cx="3869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b="1" dirty="0">
                <a:solidFill>
                  <a:srgbClr val="004F80"/>
                </a:solidFill>
              </a:rPr>
              <a:t>#sistemapolipiemonte</a:t>
            </a:r>
          </a:p>
        </p:txBody>
      </p:sp>
    </p:spTree>
    <p:extLst>
      <p:ext uri="{BB962C8B-B14F-4D97-AF65-F5344CB8AC3E}">
        <p14:creationId xmlns:p14="http://schemas.microsoft.com/office/powerpoint/2010/main" val="1190487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grpSp>
        <p:nvGrpSpPr>
          <p:cNvPr id="42" name="Gruppo 41">
            <a:extLst>
              <a:ext uri="{FF2B5EF4-FFF2-40B4-BE49-F238E27FC236}">
                <a16:creationId xmlns:a16="http://schemas.microsoft.com/office/drawing/2014/main" id="{2D9ED39D-E103-2B5F-6110-F8DBBE6F586A}"/>
              </a:ext>
            </a:extLst>
          </p:cNvPr>
          <p:cNvGrpSpPr/>
          <p:nvPr/>
        </p:nvGrpSpPr>
        <p:grpSpPr>
          <a:xfrm>
            <a:off x="1797676" y="5877856"/>
            <a:ext cx="9157788" cy="640951"/>
            <a:chOff x="880946" y="5602910"/>
            <a:chExt cx="10511177" cy="904670"/>
          </a:xfrm>
        </p:grpSpPr>
        <p:pic>
          <p:nvPicPr>
            <p:cNvPr id="2" name="Picture 2" descr="Sistema Poli Piemonte">
              <a:extLst>
                <a:ext uri="{FF2B5EF4-FFF2-40B4-BE49-F238E27FC236}">
                  <a16:creationId xmlns:a16="http://schemas.microsoft.com/office/drawing/2014/main" id="{F7361120-8E6A-8736-CC00-DFAC69E66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946" y="5602910"/>
              <a:ext cx="2077711" cy="90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Pagina | Regione Piemonte">
              <a:extLst>
                <a:ext uri="{FF2B5EF4-FFF2-40B4-BE49-F238E27FC236}">
                  <a16:creationId xmlns:a16="http://schemas.microsoft.com/office/drawing/2014/main" id="{F76B6FD9-810A-61B7-CBEC-2510D97733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5" t="21253"/>
            <a:stretch/>
          </p:blipFill>
          <p:spPr bwMode="auto">
            <a:xfrm>
              <a:off x="6729353" y="5700222"/>
              <a:ext cx="4662770" cy="7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9BAC25E8-0235-4D87-8CE5-560659701A5E}"/>
                </a:ext>
              </a:extLst>
            </p:cNvPr>
            <p:cNvSpPr txBox="1"/>
            <p:nvPr/>
          </p:nvSpPr>
          <p:spPr>
            <a:xfrm>
              <a:off x="2481190" y="5969964"/>
              <a:ext cx="386920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200" b="1" dirty="0">
                  <a:solidFill>
                    <a:srgbClr val="004F80"/>
                  </a:solidFill>
                </a:rPr>
                <a:t>#sistemapolipiemonte</a:t>
              </a:r>
            </a:p>
          </p:txBody>
        </p:sp>
      </p:grpSp>
      <p:pic>
        <p:nvPicPr>
          <p:cNvPr id="6" name="Immagine 5">
            <a:extLst>
              <a:ext uri="{FF2B5EF4-FFF2-40B4-BE49-F238E27FC236}">
                <a16:creationId xmlns:a16="http://schemas.microsoft.com/office/drawing/2014/main" id="{AC11258B-26DB-DDCC-4685-EF753A3B5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769" y="671453"/>
            <a:ext cx="800219" cy="800219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B5AAF05A-5956-11B0-F97D-F45AB73067D8}"/>
              </a:ext>
            </a:extLst>
          </p:cNvPr>
          <p:cNvSpPr txBox="1"/>
          <p:nvPr/>
        </p:nvSpPr>
        <p:spPr>
          <a:xfrm>
            <a:off x="45589" y="2239606"/>
            <a:ext cx="12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chemeClr val="bg2"/>
                </a:solidFill>
                <a:latin typeface="Roboto Condensed" panose="020B0604020202020204" charset="0"/>
                <a:ea typeface="Roboto Condensed" panose="020B0604020202020204" charset="0"/>
              </a:rPr>
              <a:t>2009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FC9E42D5-1559-617D-DA25-788A8C6E102D}"/>
              </a:ext>
            </a:extLst>
          </p:cNvPr>
          <p:cNvSpPr txBox="1"/>
          <p:nvPr/>
        </p:nvSpPr>
        <p:spPr>
          <a:xfrm>
            <a:off x="129084" y="1434373"/>
            <a:ext cx="29777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latin typeface="Roboto Condensed"/>
                <a:ea typeface="Roboto Condensed"/>
                <a:cs typeface="Roboto Condensed"/>
              </a:rPr>
              <a:t>Nascita 12 Poli di Innovazione</a:t>
            </a:r>
          </a:p>
          <a:p>
            <a:r>
              <a:rPr lang="it-IT" sz="1600" dirty="0">
                <a:latin typeface="Roboto Condensed"/>
                <a:ea typeface="Roboto Condensed"/>
                <a:cs typeface="Roboto Condensed"/>
              </a:rPr>
              <a:t>Piemonte prima regione italiana</a:t>
            </a:r>
          </a:p>
        </p:txBody>
      </p:sp>
      <p:sp>
        <p:nvSpPr>
          <p:cNvPr id="11" name="Connettore 10">
            <a:extLst>
              <a:ext uri="{FF2B5EF4-FFF2-40B4-BE49-F238E27FC236}">
                <a16:creationId xmlns:a16="http://schemas.microsoft.com/office/drawing/2014/main" id="{3B26DC5A-6CE3-BD7E-502E-866A3F296496}"/>
              </a:ext>
            </a:extLst>
          </p:cNvPr>
          <p:cNvSpPr/>
          <p:nvPr/>
        </p:nvSpPr>
        <p:spPr>
          <a:xfrm>
            <a:off x="554089" y="3091767"/>
            <a:ext cx="157108" cy="145767"/>
          </a:xfrm>
          <a:prstGeom prst="flowChartConnector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400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FE15AAFA-870F-95F4-199F-B502CBEF1B42}"/>
              </a:ext>
            </a:extLst>
          </p:cNvPr>
          <p:cNvSpPr/>
          <p:nvPr/>
        </p:nvSpPr>
        <p:spPr>
          <a:xfrm>
            <a:off x="8713667" y="779686"/>
            <a:ext cx="3110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0070C0"/>
                </a:solidFill>
                <a:latin typeface="Roboto Condensed" panose="020B0604020202020204" charset="0"/>
                <a:ea typeface="Roboto Condensed" panose="020B0604020202020204" charset="0"/>
              </a:rPr>
              <a:t>oltre 1300 </a:t>
            </a:r>
            <a:r>
              <a:rPr lang="it-IT" sz="1467" dirty="0">
                <a:latin typeface="Roboto Condensed" panose="020B0604020202020204" charset="0"/>
                <a:ea typeface="Roboto Condensed" panose="020B0604020202020204" charset="0"/>
              </a:rPr>
              <a:t>iniziative</a:t>
            </a:r>
            <a:r>
              <a:rPr lang="it-IT" sz="2400" dirty="0">
                <a:solidFill>
                  <a:srgbClr val="0070C0"/>
                </a:solidFill>
                <a:latin typeface="Roboto Condensed" panose="020B0604020202020204" charset="0"/>
                <a:ea typeface="Roboto Condensed" panose="020B0604020202020204" charset="0"/>
              </a:rPr>
              <a:t> </a:t>
            </a:r>
            <a:r>
              <a:rPr lang="it-IT" sz="1467" dirty="0">
                <a:latin typeface="Roboto Condensed" panose="020B0604020202020204" charset="0"/>
                <a:ea typeface="Roboto Condensed" panose="020B0604020202020204" charset="0"/>
              </a:rPr>
              <a:t>attivate</a:t>
            </a:r>
          </a:p>
          <a:p>
            <a:r>
              <a:rPr lang="it-IT" sz="2400" dirty="0">
                <a:solidFill>
                  <a:srgbClr val="0070C0"/>
                </a:solidFill>
                <a:latin typeface="Roboto Condensed" panose="020B0604020202020204" charset="0"/>
                <a:ea typeface="Roboto Condensed" panose="020B0604020202020204" charset="0"/>
              </a:rPr>
              <a:t>&gt;350 M€ </a:t>
            </a:r>
            <a:r>
              <a:rPr lang="it-IT" sz="1467" dirty="0">
                <a:solidFill>
                  <a:srgbClr val="0070C0"/>
                </a:solidFill>
                <a:latin typeface="Roboto Condensed" panose="020B0604020202020204" charset="0"/>
                <a:ea typeface="Roboto Condensed" panose="020B0604020202020204" charset="0"/>
              </a:rPr>
              <a:t>investimenti</a:t>
            </a:r>
          </a:p>
        </p:txBody>
      </p: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96C1F0B-D730-17A9-95ED-548202D5948B}"/>
              </a:ext>
            </a:extLst>
          </p:cNvPr>
          <p:cNvCxnSpPr>
            <a:cxnSpLocks/>
          </p:cNvCxnSpPr>
          <p:nvPr/>
        </p:nvCxnSpPr>
        <p:spPr>
          <a:xfrm flipV="1">
            <a:off x="632643" y="2670001"/>
            <a:ext cx="0" cy="489227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20654CD-9846-3B40-A000-E6BEB28EFBC9}"/>
              </a:ext>
            </a:extLst>
          </p:cNvPr>
          <p:cNvSpPr txBox="1"/>
          <p:nvPr/>
        </p:nvSpPr>
        <p:spPr>
          <a:xfrm>
            <a:off x="2981713" y="2239606"/>
            <a:ext cx="12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chemeClr val="bg2"/>
                </a:solidFill>
                <a:latin typeface="Roboto Condensed" panose="020B0604020202020204" charset="0"/>
                <a:ea typeface="Roboto Condensed" panose="020B0604020202020204" charset="0"/>
              </a:rPr>
              <a:t>2015</a:t>
            </a:r>
          </a:p>
        </p:txBody>
      </p:sp>
      <p:cxnSp>
        <p:nvCxnSpPr>
          <p:cNvPr id="15" name="Connettore diritto 14">
            <a:extLst>
              <a:ext uri="{FF2B5EF4-FFF2-40B4-BE49-F238E27FC236}">
                <a16:creationId xmlns:a16="http://schemas.microsoft.com/office/drawing/2014/main" id="{A41AA58F-8871-28E1-6E06-2055B7243D13}"/>
              </a:ext>
            </a:extLst>
          </p:cNvPr>
          <p:cNvCxnSpPr>
            <a:cxnSpLocks/>
          </p:cNvCxnSpPr>
          <p:nvPr/>
        </p:nvCxnSpPr>
        <p:spPr>
          <a:xfrm flipV="1">
            <a:off x="3593559" y="2669759"/>
            <a:ext cx="0" cy="489227"/>
          </a:xfrm>
          <a:prstGeom prst="line">
            <a:avLst/>
          </a:prstGeom>
          <a:ln w="28575">
            <a:solidFill>
              <a:srgbClr val="40999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nettore 15">
            <a:extLst>
              <a:ext uri="{FF2B5EF4-FFF2-40B4-BE49-F238E27FC236}">
                <a16:creationId xmlns:a16="http://schemas.microsoft.com/office/drawing/2014/main" id="{3EA19EB1-AE1A-E524-93E5-6E8851D6554C}"/>
              </a:ext>
            </a:extLst>
          </p:cNvPr>
          <p:cNvSpPr/>
          <p:nvPr/>
        </p:nvSpPr>
        <p:spPr>
          <a:xfrm>
            <a:off x="3515007" y="3086103"/>
            <a:ext cx="157108" cy="145767"/>
          </a:xfrm>
          <a:prstGeom prst="flowChartConnector">
            <a:avLst/>
          </a:prstGeom>
          <a:solidFill>
            <a:srgbClr val="40999F"/>
          </a:solidFill>
          <a:ln>
            <a:solidFill>
              <a:srgbClr val="4099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400"/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id="{1A6A6A0B-0657-5389-C886-BBEC6FABE3F5}"/>
              </a:ext>
            </a:extLst>
          </p:cNvPr>
          <p:cNvSpPr/>
          <p:nvPr/>
        </p:nvSpPr>
        <p:spPr>
          <a:xfrm>
            <a:off x="3153756" y="1438305"/>
            <a:ext cx="26260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latin typeface="Roboto Condensed"/>
                <a:ea typeface="Roboto Condensed"/>
                <a:cs typeface="Roboto Condensed"/>
              </a:rPr>
              <a:t>Revisione Poli di Innovazione</a:t>
            </a:r>
          </a:p>
          <a:p>
            <a:r>
              <a:rPr lang="it-IT" sz="1600" dirty="0">
                <a:latin typeface="Roboto Condensed"/>
                <a:ea typeface="Roboto Condensed"/>
                <a:cs typeface="Roboto Condensed"/>
              </a:rPr>
              <a:t>Regione Piemonte riclassifica i Poli in 7 aree tematiche </a:t>
            </a:r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E5541BB5-F289-2792-3819-754E21431973}"/>
              </a:ext>
            </a:extLst>
          </p:cNvPr>
          <p:cNvSpPr/>
          <p:nvPr/>
        </p:nvSpPr>
        <p:spPr>
          <a:xfrm>
            <a:off x="4466778" y="3661648"/>
            <a:ext cx="1757528" cy="1528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>
                <a:latin typeface="Roboto Condensed"/>
                <a:ea typeface="Roboto Condensed"/>
                <a:cs typeface="Roboto Condensed"/>
              </a:rPr>
              <a:t>Polo AGRIFOOD 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 err="1">
                <a:latin typeface="Roboto Condensed"/>
                <a:ea typeface="Roboto Condensed"/>
                <a:cs typeface="Roboto Condensed"/>
              </a:rPr>
              <a:t>bioPmed</a:t>
            </a:r>
            <a:endParaRPr lang="it-IT" sz="1333" dirty="0">
              <a:latin typeface="Roboto Condensed"/>
              <a:ea typeface="Roboto Condensed"/>
              <a:cs typeface="Roboto Condensed"/>
            </a:endParaRP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>
                <a:latin typeface="Roboto Condensed"/>
                <a:ea typeface="Roboto Condensed"/>
                <a:cs typeface="Roboto Condensed"/>
              </a:rPr>
              <a:t>CGREEN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>
                <a:latin typeface="Roboto Condensed"/>
                <a:ea typeface="Roboto Condensed"/>
                <a:cs typeface="Roboto Condensed"/>
              </a:rPr>
              <a:t>CLEVER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>
                <a:latin typeface="Roboto Condensed"/>
                <a:ea typeface="Roboto Condensed"/>
                <a:cs typeface="Roboto Condensed"/>
              </a:rPr>
              <a:t>Polo ICT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>
                <a:latin typeface="Roboto Condensed"/>
                <a:ea typeface="Roboto Condensed"/>
                <a:cs typeface="Roboto Condensed"/>
              </a:rPr>
              <a:t>MESAP</a:t>
            </a:r>
          </a:p>
          <a:p>
            <a:pPr marL="228594" indent="-228594">
              <a:buFont typeface="Arial" panose="020B0604020202020204" pitchFamily="34" charset="0"/>
              <a:buChar char="•"/>
            </a:pPr>
            <a:r>
              <a:rPr lang="it-IT" sz="1333" dirty="0" err="1">
                <a:latin typeface="Roboto Condensed"/>
                <a:ea typeface="Roboto Condensed"/>
                <a:cs typeface="Roboto Condensed"/>
              </a:rPr>
              <a:t>Pointex</a:t>
            </a:r>
            <a:endParaRPr lang="it-IT" sz="1333" dirty="0">
              <a:latin typeface="Roboto Condensed"/>
              <a:ea typeface="Roboto Condensed"/>
              <a:cs typeface="Roboto Condensed"/>
            </a:endParaRP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AC92AB02-D93D-8FD4-4082-BA0E549F9E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7972" y="852061"/>
            <a:ext cx="575644" cy="575644"/>
          </a:xfrm>
          <a:prstGeom prst="rect">
            <a:avLst/>
          </a:prstGeom>
        </p:spPr>
      </p:pic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567BF00A-C24E-5609-D5BA-F4E88A336BA5}"/>
              </a:ext>
            </a:extLst>
          </p:cNvPr>
          <p:cNvSpPr txBox="1"/>
          <p:nvPr/>
        </p:nvSpPr>
        <p:spPr>
          <a:xfrm>
            <a:off x="4571445" y="2239606"/>
            <a:ext cx="12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chemeClr val="bg2"/>
                </a:solidFill>
                <a:latin typeface="Roboto Condensed" panose="020B0604020202020204" charset="0"/>
                <a:ea typeface="Roboto Condensed" panose="020B0604020202020204" charset="0"/>
              </a:rPr>
              <a:t>2016</a:t>
            </a:r>
          </a:p>
        </p:txBody>
      </p:sp>
      <p:sp>
        <p:nvSpPr>
          <p:cNvPr id="22" name="Connettore 21">
            <a:extLst>
              <a:ext uri="{FF2B5EF4-FFF2-40B4-BE49-F238E27FC236}">
                <a16:creationId xmlns:a16="http://schemas.microsoft.com/office/drawing/2014/main" id="{B973C7CB-04EC-A4F0-DB2A-BB0FCF57FB4D}"/>
              </a:ext>
            </a:extLst>
          </p:cNvPr>
          <p:cNvSpPr/>
          <p:nvPr/>
        </p:nvSpPr>
        <p:spPr>
          <a:xfrm>
            <a:off x="5140256" y="3091767"/>
            <a:ext cx="157108" cy="145767"/>
          </a:xfrm>
          <a:prstGeom prst="flowChartConnector">
            <a:avLst/>
          </a:prstGeom>
          <a:solidFill>
            <a:srgbClr val="40999F"/>
          </a:solidFill>
          <a:ln>
            <a:solidFill>
              <a:srgbClr val="4099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400"/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id="{4DB4D718-AE6F-0090-B4BD-B091F76B4BA7}"/>
              </a:ext>
            </a:extLst>
          </p:cNvPr>
          <p:cNvSpPr/>
          <p:nvPr/>
        </p:nvSpPr>
        <p:spPr>
          <a:xfrm>
            <a:off x="3736077" y="3310265"/>
            <a:ext cx="3075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latin typeface="Roboto Condensed"/>
                <a:ea typeface="Roboto Condensed"/>
                <a:cs typeface="Roboto Condensed"/>
              </a:rPr>
              <a:t>Operatività 7 Poli nel nuovo assetto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A65340C2-EF74-68E9-44B4-6B39E67EFA38}"/>
              </a:ext>
            </a:extLst>
          </p:cNvPr>
          <p:cNvSpPr txBox="1"/>
          <p:nvPr/>
        </p:nvSpPr>
        <p:spPr>
          <a:xfrm>
            <a:off x="6630547" y="2239606"/>
            <a:ext cx="12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chemeClr val="bg2"/>
                </a:solidFill>
                <a:latin typeface="Roboto Condensed" panose="020B0604020202020204" charset="0"/>
                <a:ea typeface="Roboto Condensed" panose="020B0604020202020204" charset="0"/>
              </a:rPr>
              <a:t>2017</a:t>
            </a:r>
          </a:p>
        </p:txBody>
      </p:sp>
      <p:cxnSp>
        <p:nvCxnSpPr>
          <p:cNvPr id="25" name="Connettore diritto 24">
            <a:extLst>
              <a:ext uri="{FF2B5EF4-FFF2-40B4-BE49-F238E27FC236}">
                <a16:creationId xmlns:a16="http://schemas.microsoft.com/office/drawing/2014/main" id="{60A1D7C4-A4EC-8AB0-755E-06F825B21408}"/>
              </a:ext>
            </a:extLst>
          </p:cNvPr>
          <p:cNvCxnSpPr>
            <a:cxnSpLocks/>
          </p:cNvCxnSpPr>
          <p:nvPr/>
        </p:nvCxnSpPr>
        <p:spPr>
          <a:xfrm flipV="1">
            <a:off x="7185972" y="2681608"/>
            <a:ext cx="13253" cy="489600"/>
          </a:xfrm>
          <a:prstGeom prst="line">
            <a:avLst/>
          </a:prstGeom>
          <a:ln w="28575">
            <a:solidFill>
              <a:srgbClr val="40999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nettore 25">
            <a:extLst>
              <a:ext uri="{FF2B5EF4-FFF2-40B4-BE49-F238E27FC236}">
                <a16:creationId xmlns:a16="http://schemas.microsoft.com/office/drawing/2014/main" id="{3BA99D31-5922-E225-479B-B20F4F454635}"/>
              </a:ext>
            </a:extLst>
          </p:cNvPr>
          <p:cNvSpPr/>
          <p:nvPr/>
        </p:nvSpPr>
        <p:spPr>
          <a:xfrm>
            <a:off x="7107420" y="3132399"/>
            <a:ext cx="157108" cy="145767"/>
          </a:xfrm>
          <a:prstGeom prst="flowChartConnector">
            <a:avLst/>
          </a:prstGeom>
          <a:solidFill>
            <a:srgbClr val="40999F"/>
          </a:solidFill>
          <a:ln>
            <a:solidFill>
              <a:srgbClr val="4099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400"/>
          </a:p>
        </p:txBody>
      </p:sp>
      <p:sp>
        <p:nvSpPr>
          <p:cNvPr id="27" name="Rettangolo 26">
            <a:extLst>
              <a:ext uri="{FF2B5EF4-FFF2-40B4-BE49-F238E27FC236}">
                <a16:creationId xmlns:a16="http://schemas.microsoft.com/office/drawing/2014/main" id="{E3642BB4-489A-2F91-C3B5-06FAF5508628}"/>
              </a:ext>
            </a:extLst>
          </p:cNvPr>
          <p:cNvSpPr/>
          <p:nvPr/>
        </p:nvSpPr>
        <p:spPr>
          <a:xfrm>
            <a:off x="9146457" y="4828837"/>
            <a:ext cx="2444027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it-IT" sz="1600" dirty="0">
                <a:latin typeface="Roboto Condensed"/>
                <a:ea typeface="Roboto Condensed"/>
                <a:cs typeface="Roboto Condensed"/>
              </a:rPr>
              <a:t>oltre </a:t>
            </a:r>
            <a:r>
              <a:rPr lang="it-IT" sz="1600" dirty="0">
                <a:solidFill>
                  <a:schemeClr val="accent5"/>
                </a:solidFill>
                <a:latin typeface="Roboto Condensed"/>
                <a:ea typeface="Roboto Condensed"/>
                <a:cs typeface="Roboto Condensed"/>
              </a:rPr>
              <a:t>1200</a:t>
            </a:r>
            <a:r>
              <a:rPr lang="it-IT" sz="1600" dirty="0">
                <a:latin typeface="Roboto Condensed"/>
                <a:ea typeface="Roboto Condensed"/>
                <a:cs typeface="Roboto Condensed"/>
              </a:rPr>
              <a:t> realtà associate</a:t>
            </a:r>
          </a:p>
          <a:p>
            <a:pPr>
              <a:lnSpc>
                <a:spcPts val="1600"/>
              </a:lnSpc>
            </a:pPr>
            <a:r>
              <a:rPr lang="it-IT" sz="1600" dirty="0">
                <a:latin typeface="Roboto Condensed"/>
                <a:ea typeface="Roboto Condensed"/>
                <a:cs typeface="Roboto Condensed"/>
              </a:rPr>
              <a:t>Prevalenza </a:t>
            </a:r>
            <a:r>
              <a:rPr lang="it-IT" sz="1600" dirty="0">
                <a:solidFill>
                  <a:schemeClr val="accent5"/>
                </a:solidFill>
                <a:latin typeface="Roboto Condensed"/>
                <a:ea typeface="Roboto Condensed"/>
                <a:cs typeface="Roboto Condensed"/>
              </a:rPr>
              <a:t>PMI</a:t>
            </a:r>
          </a:p>
        </p:txBody>
      </p:sp>
      <p:pic>
        <p:nvPicPr>
          <p:cNvPr id="28" name="Shape 189" title="Points scored">
            <a:extLst>
              <a:ext uri="{FF2B5EF4-FFF2-40B4-BE49-F238E27FC236}">
                <a16:creationId xmlns:a16="http://schemas.microsoft.com/office/drawing/2014/main" id="{EC1D3C50-2595-41E6-8886-3B1A3A548C54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312787" y="3449664"/>
            <a:ext cx="2111368" cy="130552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" name="Gruppo 40">
            <a:extLst>
              <a:ext uri="{FF2B5EF4-FFF2-40B4-BE49-F238E27FC236}">
                <a16:creationId xmlns:a16="http://schemas.microsoft.com/office/drawing/2014/main" id="{0982EA02-37E1-6E67-3810-816369DE29C4}"/>
              </a:ext>
            </a:extLst>
          </p:cNvPr>
          <p:cNvGrpSpPr/>
          <p:nvPr/>
        </p:nvGrpSpPr>
        <p:grpSpPr>
          <a:xfrm>
            <a:off x="880946" y="5323275"/>
            <a:ext cx="9730104" cy="329614"/>
            <a:chOff x="905274" y="5782366"/>
            <a:chExt cx="9730104" cy="329614"/>
          </a:xfrm>
        </p:grpSpPr>
        <p:sp>
          <p:nvSpPr>
            <p:cNvPr id="29" name="Figura a mano libera: forma 28">
              <a:extLst>
                <a:ext uri="{FF2B5EF4-FFF2-40B4-BE49-F238E27FC236}">
                  <a16:creationId xmlns:a16="http://schemas.microsoft.com/office/drawing/2014/main" id="{3397F30D-F416-CA5B-6F15-B9B48FB60353}"/>
                </a:ext>
              </a:extLst>
            </p:cNvPr>
            <p:cNvSpPr/>
            <p:nvPr/>
          </p:nvSpPr>
          <p:spPr>
            <a:xfrm>
              <a:off x="905274" y="5782367"/>
              <a:ext cx="5628651" cy="329613"/>
            </a:xfrm>
            <a:custGeom>
              <a:avLst/>
              <a:gdLst>
                <a:gd name="connsiteX0" fmla="*/ 0 w 5628651"/>
                <a:gd name="connsiteY0" fmla="*/ 0 h 329613"/>
                <a:gd name="connsiteX1" fmla="*/ 5463845 w 5628651"/>
                <a:gd name="connsiteY1" fmla="*/ 0 h 329613"/>
                <a:gd name="connsiteX2" fmla="*/ 5628651 w 5628651"/>
                <a:gd name="connsiteY2" fmla="*/ 164807 h 329613"/>
                <a:gd name="connsiteX3" fmla="*/ 5463845 w 5628651"/>
                <a:gd name="connsiteY3" fmla="*/ 329613 h 329613"/>
                <a:gd name="connsiteX4" fmla="*/ 0 w 5628651"/>
                <a:gd name="connsiteY4" fmla="*/ 329613 h 329613"/>
                <a:gd name="connsiteX5" fmla="*/ 0 w 5628651"/>
                <a:gd name="connsiteY5" fmla="*/ 0 h 32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28651" h="329613">
                  <a:moveTo>
                    <a:pt x="0" y="0"/>
                  </a:moveTo>
                  <a:lnTo>
                    <a:pt x="5463845" y="0"/>
                  </a:lnTo>
                  <a:lnTo>
                    <a:pt x="5628651" y="164807"/>
                  </a:lnTo>
                  <a:lnTo>
                    <a:pt x="5463845" y="329613"/>
                  </a:lnTo>
                  <a:lnTo>
                    <a:pt x="0" y="3296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74" tIns="29337" rIns="97072" bIns="29337" numCol="1" spcCol="1270" anchor="ctr" anchorCtr="0">
              <a:noAutofit/>
            </a:bodyPr>
            <a:lstStyle/>
            <a:p>
              <a:pPr marL="0" lvl="0" indent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1100" kern="1200" dirty="0"/>
                <a:t>POR FESR 2007/2013</a:t>
              </a:r>
            </a:p>
          </p:txBody>
        </p:sp>
        <p:sp>
          <p:nvSpPr>
            <p:cNvPr id="30" name="Figura a mano libera: forma 29">
              <a:extLst>
                <a:ext uri="{FF2B5EF4-FFF2-40B4-BE49-F238E27FC236}">
                  <a16:creationId xmlns:a16="http://schemas.microsoft.com/office/drawing/2014/main" id="{B214AC15-7598-F625-6013-2279223FD06C}"/>
                </a:ext>
              </a:extLst>
            </p:cNvPr>
            <p:cNvSpPr/>
            <p:nvPr/>
          </p:nvSpPr>
          <p:spPr>
            <a:xfrm>
              <a:off x="4534173" y="5782367"/>
              <a:ext cx="5109149" cy="329613"/>
            </a:xfrm>
            <a:custGeom>
              <a:avLst/>
              <a:gdLst>
                <a:gd name="connsiteX0" fmla="*/ 0 w 8431222"/>
                <a:gd name="connsiteY0" fmla="*/ 0 h 329613"/>
                <a:gd name="connsiteX1" fmla="*/ 8266416 w 8431222"/>
                <a:gd name="connsiteY1" fmla="*/ 0 h 329613"/>
                <a:gd name="connsiteX2" fmla="*/ 8431222 w 8431222"/>
                <a:gd name="connsiteY2" fmla="*/ 164807 h 329613"/>
                <a:gd name="connsiteX3" fmla="*/ 8266416 w 8431222"/>
                <a:gd name="connsiteY3" fmla="*/ 329613 h 329613"/>
                <a:gd name="connsiteX4" fmla="*/ 0 w 8431222"/>
                <a:gd name="connsiteY4" fmla="*/ 329613 h 329613"/>
                <a:gd name="connsiteX5" fmla="*/ 164807 w 8431222"/>
                <a:gd name="connsiteY5" fmla="*/ 164807 h 329613"/>
                <a:gd name="connsiteX6" fmla="*/ 0 w 8431222"/>
                <a:gd name="connsiteY6" fmla="*/ 0 h 32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31222" h="329613">
                  <a:moveTo>
                    <a:pt x="0" y="0"/>
                  </a:moveTo>
                  <a:lnTo>
                    <a:pt x="8266416" y="0"/>
                  </a:lnTo>
                  <a:lnTo>
                    <a:pt x="8431222" y="164807"/>
                  </a:lnTo>
                  <a:lnTo>
                    <a:pt x="8266416" y="329613"/>
                  </a:lnTo>
                  <a:lnTo>
                    <a:pt x="0" y="329613"/>
                  </a:lnTo>
                  <a:lnTo>
                    <a:pt x="164807" y="164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999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8813" tIns="29337" rIns="179475" bIns="29337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1100" kern="1200" dirty="0"/>
                <a:t>POR FESR 2014/2020</a:t>
              </a:r>
            </a:p>
          </p:txBody>
        </p:sp>
        <p:sp>
          <p:nvSpPr>
            <p:cNvPr id="31" name="Figura a mano libera: forma 30">
              <a:extLst>
                <a:ext uri="{FF2B5EF4-FFF2-40B4-BE49-F238E27FC236}">
                  <a16:creationId xmlns:a16="http://schemas.microsoft.com/office/drawing/2014/main" id="{706A4A48-B50A-5ED5-05CE-A05DCCA4CF60}"/>
                </a:ext>
              </a:extLst>
            </p:cNvPr>
            <p:cNvSpPr/>
            <p:nvPr/>
          </p:nvSpPr>
          <p:spPr>
            <a:xfrm>
              <a:off x="9436652" y="5782366"/>
              <a:ext cx="1198726" cy="329613"/>
            </a:xfrm>
            <a:custGeom>
              <a:avLst/>
              <a:gdLst>
                <a:gd name="connsiteX0" fmla="*/ 0 w 1044508"/>
                <a:gd name="connsiteY0" fmla="*/ 0 h 329613"/>
                <a:gd name="connsiteX1" fmla="*/ 879702 w 1044508"/>
                <a:gd name="connsiteY1" fmla="*/ 0 h 329613"/>
                <a:gd name="connsiteX2" fmla="*/ 1044508 w 1044508"/>
                <a:gd name="connsiteY2" fmla="*/ 164807 h 329613"/>
                <a:gd name="connsiteX3" fmla="*/ 879702 w 1044508"/>
                <a:gd name="connsiteY3" fmla="*/ 329613 h 329613"/>
                <a:gd name="connsiteX4" fmla="*/ 0 w 1044508"/>
                <a:gd name="connsiteY4" fmla="*/ 329613 h 329613"/>
                <a:gd name="connsiteX5" fmla="*/ 164807 w 1044508"/>
                <a:gd name="connsiteY5" fmla="*/ 164807 h 329613"/>
                <a:gd name="connsiteX6" fmla="*/ 0 w 1044508"/>
                <a:gd name="connsiteY6" fmla="*/ 0 h 32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4508" h="329613">
                  <a:moveTo>
                    <a:pt x="0" y="0"/>
                  </a:moveTo>
                  <a:lnTo>
                    <a:pt x="879702" y="0"/>
                  </a:lnTo>
                  <a:lnTo>
                    <a:pt x="1044508" y="164807"/>
                  </a:lnTo>
                  <a:lnTo>
                    <a:pt x="879702" y="329613"/>
                  </a:lnTo>
                  <a:lnTo>
                    <a:pt x="0" y="329613"/>
                  </a:lnTo>
                  <a:lnTo>
                    <a:pt x="164807" y="16480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4812" tIns="26670" rIns="178141" bIns="2667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1000" kern="1200" dirty="0" err="1"/>
                <a:t>Next</a:t>
              </a:r>
              <a:endParaRPr lang="it-IT" sz="1000" kern="1200" dirty="0"/>
            </a:p>
          </p:txBody>
        </p:sp>
      </p:grpSp>
      <p:sp>
        <p:nvSpPr>
          <p:cNvPr id="32" name="Segnaposto numero diapositiva 1">
            <a:extLst>
              <a:ext uri="{FF2B5EF4-FFF2-40B4-BE49-F238E27FC236}">
                <a16:creationId xmlns:a16="http://schemas.microsoft.com/office/drawing/2014/main" id="{8109D629-EE75-B413-1026-CB886F6899B9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415609" y="6156155"/>
            <a:ext cx="731600" cy="524800"/>
          </a:xfrm>
        </p:spPr>
        <p:txBody>
          <a:bodyPr/>
          <a:lstStyle/>
          <a:p>
            <a:fld id="{00000000-1234-1234-1234-123412341234}" type="slidenum">
              <a:rPr lang="en-GB" smtClean="0"/>
              <a:pPr/>
              <a:t>2</a:t>
            </a:fld>
            <a:endParaRPr lang="en-GB"/>
          </a:p>
        </p:txBody>
      </p:sp>
      <p:cxnSp>
        <p:nvCxnSpPr>
          <p:cNvPr id="33" name="Connettore diritto 69">
            <a:extLst>
              <a:ext uri="{FF2B5EF4-FFF2-40B4-BE49-F238E27FC236}">
                <a16:creationId xmlns:a16="http://schemas.microsoft.com/office/drawing/2014/main" id="{E72F5FFD-49B8-94E2-0206-263F52E5184A}"/>
              </a:ext>
            </a:extLst>
          </p:cNvPr>
          <p:cNvCxnSpPr>
            <a:cxnSpLocks/>
          </p:cNvCxnSpPr>
          <p:nvPr/>
        </p:nvCxnSpPr>
        <p:spPr>
          <a:xfrm flipV="1">
            <a:off x="5216054" y="2723181"/>
            <a:ext cx="0" cy="432000"/>
          </a:xfrm>
          <a:prstGeom prst="line">
            <a:avLst/>
          </a:prstGeom>
          <a:ln w="25400">
            <a:solidFill>
              <a:srgbClr val="40999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diritto 50">
            <a:extLst>
              <a:ext uri="{FF2B5EF4-FFF2-40B4-BE49-F238E27FC236}">
                <a16:creationId xmlns:a16="http://schemas.microsoft.com/office/drawing/2014/main" id="{4886DA8F-6C02-8ADB-99B6-261D9D193A57}"/>
              </a:ext>
            </a:extLst>
          </p:cNvPr>
          <p:cNvCxnSpPr>
            <a:cxnSpLocks/>
          </p:cNvCxnSpPr>
          <p:nvPr/>
        </p:nvCxnSpPr>
        <p:spPr>
          <a:xfrm>
            <a:off x="164976" y="2951806"/>
            <a:ext cx="10523694" cy="19024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sellaDiTesto 84">
            <a:extLst>
              <a:ext uri="{FF2B5EF4-FFF2-40B4-BE49-F238E27FC236}">
                <a16:creationId xmlns:a16="http://schemas.microsoft.com/office/drawing/2014/main" id="{425BD243-0A00-A5D0-79BD-A2807DB92317}"/>
              </a:ext>
            </a:extLst>
          </p:cNvPr>
          <p:cNvSpPr txBox="1"/>
          <p:nvPr/>
        </p:nvSpPr>
        <p:spPr>
          <a:xfrm>
            <a:off x="9587224" y="2200663"/>
            <a:ext cx="12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chemeClr val="bg2"/>
                </a:solidFill>
                <a:latin typeface="Roboto Condensed" panose="020B0604020202020204" charset="0"/>
                <a:ea typeface="Roboto Condensed" panose="020B0604020202020204" charset="0"/>
              </a:rPr>
              <a:t>2022</a:t>
            </a:r>
          </a:p>
        </p:txBody>
      </p:sp>
      <p:sp>
        <p:nvSpPr>
          <p:cNvPr id="36" name="CasellaDiTesto 92">
            <a:extLst>
              <a:ext uri="{FF2B5EF4-FFF2-40B4-BE49-F238E27FC236}">
                <a16:creationId xmlns:a16="http://schemas.microsoft.com/office/drawing/2014/main" id="{AF56ACAF-2DDC-F8D9-7D62-6DED07AC1BC1}"/>
              </a:ext>
            </a:extLst>
          </p:cNvPr>
          <p:cNvSpPr txBox="1"/>
          <p:nvPr/>
        </p:nvSpPr>
        <p:spPr>
          <a:xfrm>
            <a:off x="9403435" y="1818566"/>
            <a:ext cx="1569581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dirty="0">
                <a:latin typeface="Roboto Condensed" panose="020B0604020202020204" charset="0"/>
                <a:ea typeface="Roboto Condensed" panose="020B0604020202020204" charset="0"/>
              </a:rPr>
              <a:t>Sistema Poli</a:t>
            </a:r>
          </a:p>
        </p:txBody>
      </p:sp>
      <p:cxnSp>
        <p:nvCxnSpPr>
          <p:cNvPr id="37" name="Connettore diritto 81">
            <a:extLst>
              <a:ext uri="{FF2B5EF4-FFF2-40B4-BE49-F238E27FC236}">
                <a16:creationId xmlns:a16="http://schemas.microsoft.com/office/drawing/2014/main" id="{ACFA43D6-E8D1-1A6D-E7E6-92C63F6C321D}"/>
              </a:ext>
            </a:extLst>
          </p:cNvPr>
          <p:cNvCxnSpPr>
            <a:cxnSpLocks/>
          </p:cNvCxnSpPr>
          <p:nvPr/>
        </p:nvCxnSpPr>
        <p:spPr>
          <a:xfrm flipV="1">
            <a:off x="7202737" y="2673350"/>
            <a:ext cx="13253" cy="489600"/>
          </a:xfrm>
          <a:prstGeom prst="line">
            <a:avLst/>
          </a:prstGeom>
          <a:ln w="28575">
            <a:solidFill>
              <a:srgbClr val="40999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diritto 37">
            <a:extLst>
              <a:ext uri="{FF2B5EF4-FFF2-40B4-BE49-F238E27FC236}">
                <a16:creationId xmlns:a16="http://schemas.microsoft.com/office/drawing/2014/main" id="{3540E0E0-5900-A329-E626-7FDC6138E4BD}"/>
              </a:ext>
            </a:extLst>
          </p:cNvPr>
          <p:cNvCxnSpPr>
            <a:cxnSpLocks/>
          </p:cNvCxnSpPr>
          <p:nvPr/>
        </p:nvCxnSpPr>
        <p:spPr>
          <a:xfrm flipV="1">
            <a:off x="10188226" y="2704095"/>
            <a:ext cx="13253" cy="489600"/>
          </a:xfrm>
          <a:prstGeom prst="line">
            <a:avLst/>
          </a:prstGeom>
          <a:ln w="28575">
            <a:solidFill>
              <a:srgbClr val="40999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onnettore 38">
            <a:extLst>
              <a:ext uri="{FF2B5EF4-FFF2-40B4-BE49-F238E27FC236}">
                <a16:creationId xmlns:a16="http://schemas.microsoft.com/office/drawing/2014/main" id="{65A4C556-96E9-F0F8-5B79-E0033C74D83A}"/>
              </a:ext>
            </a:extLst>
          </p:cNvPr>
          <p:cNvSpPr/>
          <p:nvPr/>
        </p:nvSpPr>
        <p:spPr>
          <a:xfrm>
            <a:off x="10109674" y="3154886"/>
            <a:ext cx="157108" cy="145767"/>
          </a:xfrm>
          <a:prstGeom prst="flowChartConnector">
            <a:avLst/>
          </a:prstGeom>
          <a:solidFill>
            <a:srgbClr val="40999F"/>
          </a:solidFill>
          <a:ln>
            <a:solidFill>
              <a:srgbClr val="4099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400"/>
          </a:p>
        </p:txBody>
      </p:sp>
      <p:cxnSp>
        <p:nvCxnSpPr>
          <p:cNvPr id="40" name="Connettore diritto 81">
            <a:extLst>
              <a:ext uri="{FF2B5EF4-FFF2-40B4-BE49-F238E27FC236}">
                <a16:creationId xmlns:a16="http://schemas.microsoft.com/office/drawing/2014/main" id="{2AE3C547-FFC8-FDBA-D1D4-816B1668581C}"/>
              </a:ext>
            </a:extLst>
          </p:cNvPr>
          <p:cNvCxnSpPr>
            <a:cxnSpLocks/>
          </p:cNvCxnSpPr>
          <p:nvPr/>
        </p:nvCxnSpPr>
        <p:spPr>
          <a:xfrm flipV="1">
            <a:off x="10204991" y="2695837"/>
            <a:ext cx="13253" cy="489600"/>
          </a:xfrm>
          <a:prstGeom prst="line">
            <a:avLst/>
          </a:prstGeom>
          <a:ln w="28575">
            <a:solidFill>
              <a:srgbClr val="40999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itolo 1">
            <a:extLst>
              <a:ext uri="{FF2B5EF4-FFF2-40B4-BE49-F238E27FC236}">
                <a16:creationId xmlns:a16="http://schemas.microsoft.com/office/drawing/2014/main" id="{8C5DBE75-6CD2-4B5C-9769-65CEF7758FAD}"/>
              </a:ext>
            </a:extLst>
          </p:cNvPr>
          <p:cNvSpPr txBox="1">
            <a:spLocks/>
          </p:cNvSpPr>
          <p:nvPr/>
        </p:nvSpPr>
        <p:spPr>
          <a:xfrm>
            <a:off x="0" y="40526"/>
            <a:ext cx="5791199" cy="7207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3200" b="1" dirty="0">
                <a:solidFill>
                  <a:srgbClr val="6EC116"/>
                </a:solidFill>
                <a:latin typeface="+mn-lt"/>
              </a:rPr>
              <a:t>   Il percorso…</a:t>
            </a:r>
          </a:p>
        </p:txBody>
      </p:sp>
    </p:spTree>
    <p:extLst>
      <p:ext uri="{BB962C8B-B14F-4D97-AF65-F5344CB8AC3E}">
        <p14:creationId xmlns:p14="http://schemas.microsoft.com/office/powerpoint/2010/main" val="2259395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2" name="Picture 2" descr="Sistema Poli Piemonte">
            <a:extLst>
              <a:ext uri="{FF2B5EF4-FFF2-40B4-BE49-F238E27FC236}">
                <a16:creationId xmlns:a16="http://schemas.microsoft.com/office/drawing/2014/main" id="{F7361120-8E6A-8736-CC00-DFAC69E66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46" y="5602910"/>
            <a:ext cx="2077711" cy="90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pic>
        <p:nvPicPr>
          <p:cNvPr id="3074" name="Picture 2" descr="Pagina | Regione Piemonte">
            <a:extLst>
              <a:ext uri="{FF2B5EF4-FFF2-40B4-BE49-F238E27FC236}">
                <a16:creationId xmlns:a16="http://schemas.microsoft.com/office/drawing/2014/main" id="{F76B6FD9-810A-61B7-CBEC-2510D97733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5" t="21253"/>
          <a:stretch/>
        </p:blipFill>
        <p:spPr bwMode="auto">
          <a:xfrm>
            <a:off x="6774555" y="5700222"/>
            <a:ext cx="4662770" cy="7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9ADEE15-6353-F684-2BD3-257858C0AA92}"/>
              </a:ext>
            </a:extLst>
          </p:cNvPr>
          <p:cNvSpPr txBox="1"/>
          <p:nvPr/>
        </p:nvSpPr>
        <p:spPr>
          <a:xfrm>
            <a:off x="2526392" y="5969964"/>
            <a:ext cx="3869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b="1" dirty="0">
                <a:solidFill>
                  <a:srgbClr val="004F80"/>
                </a:solidFill>
              </a:rPr>
              <a:t>#sistemapolipiemonte</a:t>
            </a:r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72C5DF5A-A747-B3FA-0FDF-9BA5A1596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773" y="2424978"/>
            <a:ext cx="10668001" cy="1535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it-IT" sz="18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 trend di innovazione più marcati e importanti non hanno verticalità spinta ma devono essere seguiti con un approccio molto trasversale</a:t>
            </a:r>
          </a:p>
          <a:p>
            <a:pPr marL="457200" lvl="1" indent="0">
              <a:buNone/>
            </a:pPr>
            <a:endParaRPr lang="it-IT" sz="1800" dirty="0">
              <a:solidFill>
                <a:srgbClr val="004F8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/>
            <a:r>
              <a:rPr lang="it-IT" sz="18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Molte delle attività tipiche dei Poli possono avere un effetto amplificato se attuate in una logica «di rete» molto integrata </a:t>
            </a:r>
          </a:p>
          <a:p>
            <a:endParaRPr lang="it-IT" sz="3200" dirty="0"/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D0FCFFEF-F4AF-FA27-1647-ABF5954C0815}"/>
              </a:ext>
            </a:extLst>
          </p:cNvPr>
          <p:cNvSpPr txBox="1">
            <a:spLocks/>
          </p:cNvSpPr>
          <p:nvPr/>
        </p:nvSpPr>
        <p:spPr>
          <a:xfrm>
            <a:off x="0" y="40526"/>
            <a:ext cx="7256206" cy="7207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3200" b="1" dirty="0">
                <a:solidFill>
                  <a:srgbClr val="6EC116"/>
                </a:solidFill>
                <a:latin typeface="+mn-lt"/>
              </a:rPr>
              <a:t> Da sinergia a Sistema – Le motivazioni</a:t>
            </a:r>
          </a:p>
        </p:txBody>
      </p:sp>
    </p:spTree>
    <p:extLst>
      <p:ext uri="{BB962C8B-B14F-4D97-AF65-F5344CB8AC3E}">
        <p14:creationId xmlns:p14="http://schemas.microsoft.com/office/powerpoint/2010/main" val="2174089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2" name="Picture 2" descr="Sistema Poli Piemonte">
            <a:extLst>
              <a:ext uri="{FF2B5EF4-FFF2-40B4-BE49-F238E27FC236}">
                <a16:creationId xmlns:a16="http://schemas.microsoft.com/office/drawing/2014/main" id="{F7361120-8E6A-8736-CC00-DFAC69E66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46" y="5602910"/>
            <a:ext cx="2077711" cy="90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pic>
        <p:nvPicPr>
          <p:cNvPr id="3074" name="Picture 2" descr="Pagina | Regione Piemonte">
            <a:extLst>
              <a:ext uri="{FF2B5EF4-FFF2-40B4-BE49-F238E27FC236}">
                <a16:creationId xmlns:a16="http://schemas.microsoft.com/office/drawing/2014/main" id="{F76B6FD9-810A-61B7-CBEC-2510D97733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5" t="21253"/>
          <a:stretch/>
        </p:blipFill>
        <p:spPr bwMode="auto">
          <a:xfrm>
            <a:off x="6774555" y="5700222"/>
            <a:ext cx="4662770" cy="7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9ADEE15-6353-F684-2BD3-257858C0AA92}"/>
              </a:ext>
            </a:extLst>
          </p:cNvPr>
          <p:cNvSpPr txBox="1"/>
          <p:nvPr/>
        </p:nvSpPr>
        <p:spPr>
          <a:xfrm>
            <a:off x="2526392" y="5969964"/>
            <a:ext cx="3869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b="1" dirty="0">
                <a:solidFill>
                  <a:srgbClr val="004F80"/>
                </a:solidFill>
              </a:rPr>
              <a:t>#sistemapolipiemonte</a:t>
            </a: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B3BCEFE2-C20E-B730-C8B5-6E9AE1AC4D10}"/>
              </a:ext>
            </a:extLst>
          </p:cNvPr>
          <p:cNvSpPr txBox="1">
            <a:spLocks/>
          </p:cNvSpPr>
          <p:nvPr/>
        </p:nvSpPr>
        <p:spPr>
          <a:xfrm>
            <a:off x="0" y="40526"/>
            <a:ext cx="5791199" cy="7207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3200" b="1" dirty="0">
                <a:solidFill>
                  <a:srgbClr val="6EC116"/>
                </a:solidFill>
                <a:latin typeface="+mn-lt"/>
              </a:rPr>
              <a:t>   Gli obiettivi generali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461EDC59-6E47-D326-54F8-F0617AE06B7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84" r="8455"/>
          <a:stretch/>
        </p:blipFill>
        <p:spPr>
          <a:xfrm>
            <a:off x="880946" y="2455238"/>
            <a:ext cx="2991735" cy="1222547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A373ACF3-2B2C-6589-905F-5D2040CB3AE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199" t="22047" r="36806" b="23510"/>
          <a:stretch/>
        </p:blipFill>
        <p:spPr>
          <a:xfrm>
            <a:off x="5107395" y="1462542"/>
            <a:ext cx="6596034" cy="348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415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2" name="Picture 2" descr="Sistema Poli Piemonte">
            <a:extLst>
              <a:ext uri="{FF2B5EF4-FFF2-40B4-BE49-F238E27FC236}">
                <a16:creationId xmlns:a16="http://schemas.microsoft.com/office/drawing/2014/main" id="{F7361120-8E6A-8736-CC00-DFAC69E66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46" y="5602910"/>
            <a:ext cx="2077711" cy="90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pic>
        <p:nvPicPr>
          <p:cNvPr id="3074" name="Picture 2" descr="Pagina | Regione Piemonte">
            <a:extLst>
              <a:ext uri="{FF2B5EF4-FFF2-40B4-BE49-F238E27FC236}">
                <a16:creationId xmlns:a16="http://schemas.microsoft.com/office/drawing/2014/main" id="{F76B6FD9-810A-61B7-CBEC-2510D97733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5" t="21253"/>
          <a:stretch/>
        </p:blipFill>
        <p:spPr bwMode="auto">
          <a:xfrm>
            <a:off x="6774555" y="5700222"/>
            <a:ext cx="4662770" cy="7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9ADEE15-6353-F684-2BD3-257858C0AA92}"/>
              </a:ext>
            </a:extLst>
          </p:cNvPr>
          <p:cNvSpPr txBox="1"/>
          <p:nvPr/>
        </p:nvSpPr>
        <p:spPr>
          <a:xfrm>
            <a:off x="2526392" y="5969964"/>
            <a:ext cx="3869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0" b="1" dirty="0">
                <a:solidFill>
                  <a:srgbClr val="004F80"/>
                </a:solidFill>
              </a:rPr>
              <a:t>#sistemapolipiemonte</a:t>
            </a: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B3BCEFE2-C20E-B730-C8B5-6E9AE1AC4D10}"/>
              </a:ext>
            </a:extLst>
          </p:cNvPr>
          <p:cNvSpPr txBox="1">
            <a:spLocks/>
          </p:cNvSpPr>
          <p:nvPr/>
        </p:nvSpPr>
        <p:spPr>
          <a:xfrm>
            <a:off x="0" y="40526"/>
            <a:ext cx="5791199" cy="7207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3200" b="1" dirty="0">
                <a:solidFill>
                  <a:srgbClr val="6EC116"/>
                </a:solidFill>
                <a:latin typeface="+mn-lt"/>
              </a:rPr>
              <a:t>   Il modello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E424201B-D733-1AC1-49D0-D1FD1ECA9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77" y="1299501"/>
            <a:ext cx="5584467" cy="1953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it-IT" sz="24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Dualità dell’azione dei Poli</a:t>
            </a:r>
          </a:p>
          <a:p>
            <a:pPr marL="0" indent="0">
              <a:buNone/>
            </a:pPr>
            <a:endParaRPr lang="it-IT" sz="2400" b="1" dirty="0">
              <a:solidFill>
                <a:srgbClr val="004F8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lvl="1"/>
            <a:r>
              <a:rPr lang="it-IT" sz="18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Verso i propri domini di interesse specifico e i propri aderenti</a:t>
            </a:r>
          </a:p>
          <a:p>
            <a:pPr lvl="1"/>
            <a:r>
              <a:rPr lang="it-IT" sz="18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Verso le transizioni come sistema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D73BB20-D560-2007-A1DA-9A7C03282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507" y="4180336"/>
            <a:ext cx="11595597" cy="1274174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68324D70-2046-3653-E817-B6FDBE5DBD9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84" r="8455"/>
          <a:stretch/>
        </p:blipFill>
        <p:spPr>
          <a:xfrm>
            <a:off x="8155772" y="743229"/>
            <a:ext cx="2222633" cy="908260"/>
          </a:xfrm>
          <a:prstGeom prst="rect">
            <a:avLst/>
          </a:prstGeom>
        </p:spPr>
      </p:pic>
      <p:grpSp>
        <p:nvGrpSpPr>
          <p:cNvPr id="13" name="Gruppo 12">
            <a:extLst>
              <a:ext uri="{FF2B5EF4-FFF2-40B4-BE49-F238E27FC236}">
                <a16:creationId xmlns:a16="http://schemas.microsoft.com/office/drawing/2014/main" id="{F27B0101-BB81-A320-B7BB-640667327483}"/>
              </a:ext>
            </a:extLst>
          </p:cNvPr>
          <p:cNvGrpSpPr/>
          <p:nvPr/>
        </p:nvGrpSpPr>
        <p:grpSpPr>
          <a:xfrm>
            <a:off x="6548285" y="1783435"/>
            <a:ext cx="5482238" cy="2149865"/>
            <a:chOff x="355643" y="2657213"/>
            <a:chExt cx="6917749" cy="2763736"/>
          </a:xfrm>
        </p:grpSpPr>
        <p:pic>
          <p:nvPicPr>
            <p:cNvPr id="14" name="Immagine 13">
              <a:extLst>
                <a:ext uri="{FF2B5EF4-FFF2-40B4-BE49-F238E27FC236}">
                  <a16:creationId xmlns:a16="http://schemas.microsoft.com/office/drawing/2014/main" id="{8EDDDAEE-3A24-0074-C605-0E1A87419E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4701" t="22630" r="35459" b="19319"/>
            <a:stretch/>
          </p:blipFill>
          <p:spPr>
            <a:xfrm>
              <a:off x="2619834" y="2657213"/>
              <a:ext cx="2333051" cy="2553105"/>
            </a:xfrm>
            <a:prstGeom prst="rect">
              <a:avLst/>
            </a:prstGeom>
          </p:spPr>
        </p:pic>
        <p:pic>
          <p:nvPicPr>
            <p:cNvPr id="16" name="Immagine 15">
              <a:extLst>
                <a:ext uri="{FF2B5EF4-FFF2-40B4-BE49-F238E27FC236}">
                  <a16:creationId xmlns:a16="http://schemas.microsoft.com/office/drawing/2014/main" id="{BBFB4078-99F4-2759-4402-62068DFF83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66565" t="33149" r="6271" b="13183"/>
            <a:stretch/>
          </p:blipFill>
          <p:spPr>
            <a:xfrm>
              <a:off x="4987162" y="2880118"/>
              <a:ext cx="2286230" cy="2540831"/>
            </a:xfrm>
            <a:prstGeom prst="rect">
              <a:avLst/>
            </a:prstGeom>
          </p:spPr>
        </p:pic>
        <p:pic>
          <p:nvPicPr>
            <p:cNvPr id="18" name="Immagine 17">
              <a:extLst>
                <a:ext uri="{FF2B5EF4-FFF2-40B4-BE49-F238E27FC236}">
                  <a16:creationId xmlns:a16="http://schemas.microsoft.com/office/drawing/2014/main" id="{C94ED2AD-1A23-00FF-E06B-8D5A21D27C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2486" t="17424" r="68594"/>
            <a:stretch/>
          </p:blipFill>
          <p:spPr>
            <a:xfrm>
              <a:off x="355643" y="2885893"/>
              <a:ext cx="2229914" cy="25292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15456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grpSp>
        <p:nvGrpSpPr>
          <p:cNvPr id="52" name="Gruppo 51">
            <a:extLst>
              <a:ext uri="{FF2B5EF4-FFF2-40B4-BE49-F238E27FC236}">
                <a16:creationId xmlns:a16="http://schemas.microsoft.com/office/drawing/2014/main" id="{EE703542-11D2-A267-0F5E-0F594BDED23E}"/>
              </a:ext>
            </a:extLst>
          </p:cNvPr>
          <p:cNvGrpSpPr/>
          <p:nvPr/>
        </p:nvGrpSpPr>
        <p:grpSpPr>
          <a:xfrm>
            <a:off x="1123897" y="5779451"/>
            <a:ext cx="10298495" cy="747806"/>
            <a:chOff x="880946" y="5602910"/>
            <a:chExt cx="10556379" cy="904670"/>
          </a:xfrm>
        </p:grpSpPr>
        <p:pic>
          <p:nvPicPr>
            <p:cNvPr id="2" name="Picture 2" descr="Sistema Poli Piemonte">
              <a:extLst>
                <a:ext uri="{FF2B5EF4-FFF2-40B4-BE49-F238E27FC236}">
                  <a16:creationId xmlns:a16="http://schemas.microsoft.com/office/drawing/2014/main" id="{F7361120-8E6A-8736-CC00-DFAC69E66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946" y="5602910"/>
              <a:ext cx="2077711" cy="90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Pagina | Regione Piemonte">
              <a:extLst>
                <a:ext uri="{FF2B5EF4-FFF2-40B4-BE49-F238E27FC236}">
                  <a16:creationId xmlns:a16="http://schemas.microsoft.com/office/drawing/2014/main" id="{F76B6FD9-810A-61B7-CBEC-2510D97733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5" t="21253"/>
            <a:stretch/>
          </p:blipFill>
          <p:spPr bwMode="auto">
            <a:xfrm>
              <a:off x="6774555" y="5700222"/>
              <a:ext cx="4662770" cy="7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id="{59ADEE15-6353-F684-2BD3-257858C0AA92}"/>
                </a:ext>
              </a:extLst>
            </p:cNvPr>
            <p:cNvSpPr txBox="1"/>
            <p:nvPr/>
          </p:nvSpPr>
          <p:spPr>
            <a:xfrm>
              <a:off x="2526392" y="5969964"/>
              <a:ext cx="386920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200" b="1" dirty="0">
                  <a:solidFill>
                    <a:srgbClr val="004F80"/>
                  </a:solidFill>
                </a:rPr>
                <a:t>#sistemapolipiemonte</a:t>
              </a:r>
            </a:p>
          </p:txBody>
        </p:sp>
      </p:grpSp>
      <p:graphicFrame>
        <p:nvGraphicFramePr>
          <p:cNvPr id="6" name="Diagram 3">
            <a:extLst>
              <a:ext uri="{FF2B5EF4-FFF2-40B4-BE49-F238E27FC236}">
                <a16:creationId xmlns:a16="http://schemas.microsoft.com/office/drawing/2014/main" id="{84C78025-201C-2B8E-40A6-C0975674EF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1890012"/>
              </p:ext>
            </p:extLst>
          </p:nvPr>
        </p:nvGraphicFramePr>
        <p:xfrm>
          <a:off x="2526392" y="2451150"/>
          <a:ext cx="4906296" cy="3270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9" name="Picture 5">
            <a:extLst>
              <a:ext uri="{FF2B5EF4-FFF2-40B4-BE49-F238E27FC236}">
                <a16:creationId xmlns:a16="http://schemas.microsoft.com/office/drawing/2014/main" id="{EFB09215-2957-6CBA-7486-6C1A863879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783054">
            <a:off x="4472709" y="3751080"/>
            <a:ext cx="963251" cy="957155"/>
          </a:xfrm>
          <a:prstGeom prst="rect">
            <a:avLst/>
          </a:prstGeom>
        </p:spPr>
      </p:pic>
      <p:graphicFrame>
        <p:nvGraphicFramePr>
          <p:cNvPr id="10" name="Diagram 106">
            <a:extLst>
              <a:ext uri="{FF2B5EF4-FFF2-40B4-BE49-F238E27FC236}">
                <a16:creationId xmlns:a16="http://schemas.microsoft.com/office/drawing/2014/main" id="{EDEEB753-527E-0E4F-6D9A-5B90CACF3C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1867377"/>
              </p:ext>
            </p:extLst>
          </p:nvPr>
        </p:nvGraphicFramePr>
        <p:xfrm>
          <a:off x="6910377" y="707887"/>
          <a:ext cx="5229435" cy="3679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11" name="Picture 2" descr="piemonte">
            <a:extLst>
              <a:ext uri="{FF2B5EF4-FFF2-40B4-BE49-F238E27FC236}">
                <a16:creationId xmlns:a16="http://schemas.microsoft.com/office/drawing/2014/main" id="{23926F8E-2663-33B2-F454-5DA7C1F62E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2" t="14041" r="18219" b="20440"/>
          <a:stretch/>
        </p:blipFill>
        <p:spPr bwMode="auto">
          <a:xfrm>
            <a:off x="8930867" y="1293011"/>
            <a:ext cx="2248574" cy="238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C3002086-7124-E2EC-9642-E4F5CC1C713C}"/>
              </a:ext>
            </a:extLst>
          </p:cNvPr>
          <p:cNvGrpSpPr/>
          <p:nvPr/>
        </p:nvGrpSpPr>
        <p:grpSpPr>
          <a:xfrm>
            <a:off x="9746125" y="2450270"/>
            <a:ext cx="525112" cy="554185"/>
            <a:chOff x="4247722" y="5374853"/>
            <a:chExt cx="1264945" cy="1264945"/>
          </a:xfrm>
        </p:grpSpPr>
        <p:grpSp>
          <p:nvGrpSpPr>
            <p:cNvPr id="16" name="Gruppo 15">
              <a:extLst>
                <a:ext uri="{FF2B5EF4-FFF2-40B4-BE49-F238E27FC236}">
                  <a16:creationId xmlns:a16="http://schemas.microsoft.com/office/drawing/2014/main" id="{CEF4D25C-22ED-E716-ABDA-9F2CE8D327BF}"/>
                </a:ext>
              </a:extLst>
            </p:cNvPr>
            <p:cNvGrpSpPr/>
            <p:nvPr/>
          </p:nvGrpSpPr>
          <p:grpSpPr>
            <a:xfrm>
              <a:off x="4247722" y="5374853"/>
              <a:ext cx="1264945" cy="1264945"/>
              <a:chOff x="4247722" y="5374853"/>
              <a:chExt cx="1264945" cy="1264945"/>
            </a:xfrm>
          </p:grpSpPr>
          <p:sp>
            <p:nvSpPr>
              <p:cNvPr id="19" name="O 18">
                <a:extLst>
                  <a:ext uri="{FF2B5EF4-FFF2-40B4-BE49-F238E27FC236}">
                    <a16:creationId xmlns:a16="http://schemas.microsoft.com/office/drawing/2014/main" id="{C6B4C98D-6C16-7A77-51BD-701BA537DADB}"/>
                  </a:ext>
                </a:extLst>
              </p:cNvPr>
              <p:cNvSpPr/>
              <p:nvPr/>
            </p:nvSpPr>
            <p:spPr>
              <a:xfrm rot="19025274">
                <a:off x="4247722" y="5374853"/>
                <a:ext cx="1264945" cy="1264945"/>
              </a:xfrm>
              <a:prstGeom prst="flowChar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/>
              </a:p>
            </p:txBody>
          </p:sp>
          <p:sp>
            <p:nvSpPr>
              <p:cNvPr id="20" name="Triangolo isoscele 19">
                <a:extLst>
                  <a:ext uri="{FF2B5EF4-FFF2-40B4-BE49-F238E27FC236}">
                    <a16:creationId xmlns:a16="http://schemas.microsoft.com/office/drawing/2014/main" id="{54FC08FD-86A6-D681-4A9A-5D224F334329}"/>
                  </a:ext>
                </a:extLst>
              </p:cNvPr>
              <p:cNvSpPr/>
              <p:nvPr/>
            </p:nvSpPr>
            <p:spPr>
              <a:xfrm rot="10167536">
                <a:off x="4609000" y="5494387"/>
                <a:ext cx="459272" cy="445017"/>
              </a:xfrm>
              <a:prstGeom prst="triangle">
                <a:avLst/>
              </a:prstGeom>
              <a:solidFill>
                <a:schemeClr val="accent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/>
              </a:p>
            </p:txBody>
          </p:sp>
          <p:sp>
            <p:nvSpPr>
              <p:cNvPr id="21" name="Triangolo isoscele 20">
                <a:extLst>
                  <a:ext uri="{FF2B5EF4-FFF2-40B4-BE49-F238E27FC236}">
                    <a16:creationId xmlns:a16="http://schemas.microsoft.com/office/drawing/2014/main" id="{74B7A471-CC59-32AF-3C86-52027AAB0B4D}"/>
                  </a:ext>
                </a:extLst>
              </p:cNvPr>
              <p:cNvSpPr/>
              <p:nvPr/>
            </p:nvSpPr>
            <p:spPr>
              <a:xfrm rot="16372803">
                <a:off x="4926552" y="5789483"/>
                <a:ext cx="459272" cy="445017"/>
              </a:xfrm>
              <a:prstGeom prst="triangl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 dirty="0"/>
              </a:p>
            </p:txBody>
          </p:sp>
          <p:sp>
            <p:nvSpPr>
              <p:cNvPr id="22" name="Triangolo isoscele 21">
                <a:extLst>
                  <a:ext uri="{FF2B5EF4-FFF2-40B4-BE49-F238E27FC236}">
                    <a16:creationId xmlns:a16="http://schemas.microsoft.com/office/drawing/2014/main" id="{8A5B76EF-F6C7-30C0-A7E1-5259C04B1578}"/>
                  </a:ext>
                </a:extLst>
              </p:cNvPr>
              <p:cNvSpPr/>
              <p:nvPr/>
            </p:nvSpPr>
            <p:spPr>
              <a:xfrm rot="3972438">
                <a:off x="4409482" y="5874990"/>
                <a:ext cx="459272" cy="445017"/>
              </a:xfrm>
              <a:prstGeom prst="triangl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/>
              </a:p>
            </p:txBody>
          </p:sp>
          <p:sp>
            <p:nvSpPr>
              <p:cNvPr id="23" name="Triangolo isoscele 22">
                <a:extLst>
                  <a:ext uri="{FF2B5EF4-FFF2-40B4-BE49-F238E27FC236}">
                    <a16:creationId xmlns:a16="http://schemas.microsoft.com/office/drawing/2014/main" id="{53A61324-713C-0069-1FE1-CB558BEE6474}"/>
                  </a:ext>
                </a:extLst>
              </p:cNvPr>
              <p:cNvSpPr/>
              <p:nvPr/>
            </p:nvSpPr>
            <p:spPr>
              <a:xfrm rot="7151546">
                <a:off x="4430237" y="5638342"/>
                <a:ext cx="459272" cy="445015"/>
              </a:xfrm>
              <a:prstGeom prst="triangle">
                <a:avLst/>
              </a:prstGeom>
              <a:solidFill>
                <a:schemeClr val="accent4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/>
              </a:p>
            </p:txBody>
          </p:sp>
          <p:sp>
            <p:nvSpPr>
              <p:cNvPr id="24" name="Triangolo isoscele 23">
                <a:extLst>
                  <a:ext uri="{FF2B5EF4-FFF2-40B4-BE49-F238E27FC236}">
                    <a16:creationId xmlns:a16="http://schemas.microsoft.com/office/drawing/2014/main" id="{8E742EBE-69A8-6CAC-A260-34FE1C904710}"/>
                  </a:ext>
                </a:extLst>
              </p:cNvPr>
              <p:cNvSpPr/>
              <p:nvPr/>
            </p:nvSpPr>
            <p:spPr>
              <a:xfrm rot="19357082">
                <a:off x="4809474" y="5989233"/>
                <a:ext cx="459272" cy="445015"/>
              </a:xfrm>
              <a:prstGeom prst="triangle">
                <a:avLst/>
              </a:prstGeom>
              <a:solidFill>
                <a:schemeClr val="bg2">
                  <a:lumMod val="5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/>
              </a:p>
            </p:txBody>
          </p:sp>
          <p:sp>
            <p:nvSpPr>
              <p:cNvPr id="25" name="Triangolo isoscele 24">
                <a:extLst>
                  <a:ext uri="{FF2B5EF4-FFF2-40B4-BE49-F238E27FC236}">
                    <a16:creationId xmlns:a16="http://schemas.microsoft.com/office/drawing/2014/main" id="{807B6E9B-91B7-DB07-BEA0-332EB8896F9A}"/>
                  </a:ext>
                </a:extLst>
              </p:cNvPr>
              <p:cNvSpPr/>
              <p:nvPr/>
            </p:nvSpPr>
            <p:spPr>
              <a:xfrm rot="912458">
                <a:off x="4571459" y="6041791"/>
                <a:ext cx="459272" cy="445017"/>
              </a:xfrm>
              <a:prstGeom prst="triangle">
                <a:avLst/>
              </a:prstGeom>
              <a:solidFill>
                <a:srgbClr val="00B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/>
              </a:p>
            </p:txBody>
          </p:sp>
        </p:grpSp>
        <p:sp>
          <p:nvSpPr>
            <p:cNvPr id="18" name="Triangolo isoscele 17">
              <a:extLst>
                <a:ext uri="{FF2B5EF4-FFF2-40B4-BE49-F238E27FC236}">
                  <a16:creationId xmlns:a16="http://schemas.microsoft.com/office/drawing/2014/main" id="{429CE2BC-D6E5-9A64-8C5A-FFCC78BCBE6D}"/>
                </a:ext>
              </a:extLst>
            </p:cNvPr>
            <p:cNvSpPr/>
            <p:nvPr/>
          </p:nvSpPr>
          <p:spPr>
            <a:xfrm rot="13277726">
              <a:off x="4845434" y="5559622"/>
              <a:ext cx="459272" cy="445015"/>
            </a:xfrm>
            <a:prstGeom prst="triangl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t-I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t-IT"/>
            </a:p>
          </p:txBody>
        </p:sp>
      </p:grpSp>
      <p:sp>
        <p:nvSpPr>
          <p:cNvPr id="26" name="CasellaDiTesto 74">
            <a:extLst>
              <a:ext uri="{FF2B5EF4-FFF2-40B4-BE49-F238E27FC236}">
                <a16:creationId xmlns:a16="http://schemas.microsoft.com/office/drawing/2014/main" id="{1FCB12F1-4C8D-F619-7655-DB0760F07CE7}"/>
              </a:ext>
            </a:extLst>
          </p:cNvPr>
          <p:cNvSpPr txBox="1"/>
          <p:nvPr/>
        </p:nvSpPr>
        <p:spPr>
          <a:xfrm>
            <a:off x="2439244" y="1831723"/>
            <a:ext cx="583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400" dirty="0">
                <a:latin typeface="Rockwell" panose="02060603020205020403" pitchFamily="18" charset="0"/>
                <a:cs typeface="Arial" panose="020B0604020202020204" pitchFamily="34" charset="0"/>
              </a:rPr>
              <a:t>ORGANIZZAZIONE DELLE ATTIVITA’ DEI POLI SULLE </a:t>
            </a:r>
            <a:r>
              <a:rPr lang="it-IT" sz="1400" b="1" dirty="0">
                <a:latin typeface="Rockwell" panose="02060603020205020403" pitchFamily="18" charset="0"/>
                <a:cs typeface="Arial" panose="020B0604020202020204" pitchFamily="34" charset="0"/>
              </a:rPr>
              <a:t>TRAIETTORIE DI TRANSIZIONE </a:t>
            </a:r>
            <a:r>
              <a:rPr lang="it-IT" sz="1400" dirty="0">
                <a:latin typeface="Rockwell" panose="02060603020205020403" pitchFamily="18" charset="0"/>
                <a:cs typeface="Arial" panose="020B0604020202020204" pitchFamily="34" charset="0"/>
              </a:rPr>
              <a:t>DELLA </a:t>
            </a:r>
            <a:r>
              <a:rPr lang="it-IT" sz="1400" b="1" dirty="0">
                <a:latin typeface="Rockwell" panose="02060603020205020403" pitchFamily="18" charset="0"/>
                <a:cs typeface="Arial" panose="020B0604020202020204" pitchFamily="34" charset="0"/>
              </a:rPr>
              <a:t>REGIONE PIEMONTE</a:t>
            </a:r>
            <a:endParaRPr lang="it-IT" sz="1400" dirty="0">
              <a:latin typeface="Rockwell" panose="02060603020205020403" pitchFamily="18" charset="0"/>
              <a:cs typeface="Arial" panose="020B0604020202020204" pitchFamily="34" charset="0"/>
            </a:endParaRPr>
          </a:p>
        </p:txBody>
      </p:sp>
      <p:sp>
        <p:nvSpPr>
          <p:cNvPr id="27" name="CasellaDiTesto 112">
            <a:extLst>
              <a:ext uri="{FF2B5EF4-FFF2-40B4-BE49-F238E27FC236}">
                <a16:creationId xmlns:a16="http://schemas.microsoft.com/office/drawing/2014/main" id="{B5D82402-444B-86D4-34CE-6A800856A8BA}"/>
              </a:ext>
            </a:extLst>
          </p:cNvPr>
          <p:cNvSpPr txBox="1"/>
          <p:nvPr/>
        </p:nvSpPr>
        <p:spPr>
          <a:xfrm>
            <a:off x="7554499" y="4761182"/>
            <a:ext cx="4146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Nuovo Sistema Poli di Innovazione: non duplica ma </a:t>
            </a:r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amplifica 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conoscenze e opportunità</a:t>
            </a:r>
          </a:p>
        </p:txBody>
      </p:sp>
      <p:sp>
        <p:nvSpPr>
          <p:cNvPr id="28" name="CasellaDiTesto 2">
            <a:extLst>
              <a:ext uri="{FF2B5EF4-FFF2-40B4-BE49-F238E27FC236}">
                <a16:creationId xmlns:a16="http://schemas.microsoft.com/office/drawing/2014/main" id="{4B1EC8F3-F15A-EED8-4AB9-DBDB1CA4E731}"/>
              </a:ext>
            </a:extLst>
          </p:cNvPr>
          <p:cNvSpPr txBox="1"/>
          <p:nvPr/>
        </p:nvSpPr>
        <p:spPr>
          <a:xfrm>
            <a:off x="2456201" y="1143269"/>
            <a:ext cx="45837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ACCORDO TRA SOGGETTI GESTORI (ATS)  </a:t>
            </a:r>
            <a:endParaRPr lang="it-IT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9" name="Group 9">
            <a:extLst>
              <a:ext uri="{FF2B5EF4-FFF2-40B4-BE49-F238E27FC236}">
                <a16:creationId xmlns:a16="http://schemas.microsoft.com/office/drawing/2014/main" id="{8A5AE525-F102-7318-22A4-80E521FD394D}"/>
              </a:ext>
            </a:extLst>
          </p:cNvPr>
          <p:cNvGrpSpPr/>
          <p:nvPr/>
        </p:nvGrpSpPr>
        <p:grpSpPr>
          <a:xfrm>
            <a:off x="6337691" y="728879"/>
            <a:ext cx="942484" cy="942484"/>
            <a:chOff x="4770399" y="738129"/>
            <a:chExt cx="942484" cy="942484"/>
          </a:xfrm>
        </p:grpSpPr>
        <p:sp>
          <p:nvSpPr>
            <p:cNvPr id="30" name="O 29">
              <a:extLst>
                <a:ext uri="{FF2B5EF4-FFF2-40B4-BE49-F238E27FC236}">
                  <a16:creationId xmlns:a16="http://schemas.microsoft.com/office/drawing/2014/main" id="{A8A36AFE-A243-D445-2E66-A53C0418D382}"/>
                </a:ext>
              </a:extLst>
            </p:cNvPr>
            <p:cNvSpPr/>
            <p:nvPr/>
          </p:nvSpPr>
          <p:spPr>
            <a:xfrm rot="19025274">
              <a:off x="4770399" y="738129"/>
              <a:ext cx="942484" cy="942484"/>
            </a:xfrm>
            <a:prstGeom prst="flowChar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t-I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t-IT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" name="Group 8">
              <a:extLst>
                <a:ext uri="{FF2B5EF4-FFF2-40B4-BE49-F238E27FC236}">
                  <a16:creationId xmlns:a16="http://schemas.microsoft.com/office/drawing/2014/main" id="{AD577732-8106-1ADE-350B-02C90586AF50}"/>
                </a:ext>
              </a:extLst>
            </p:cNvPr>
            <p:cNvGrpSpPr/>
            <p:nvPr/>
          </p:nvGrpSpPr>
          <p:grpSpPr>
            <a:xfrm>
              <a:off x="4884682" y="837862"/>
              <a:ext cx="716831" cy="739433"/>
              <a:chOff x="4896233" y="827191"/>
              <a:chExt cx="716831" cy="739433"/>
            </a:xfrm>
          </p:grpSpPr>
          <p:sp>
            <p:nvSpPr>
              <p:cNvPr id="32" name="Triangolo isoscele 31">
                <a:extLst>
                  <a:ext uri="{FF2B5EF4-FFF2-40B4-BE49-F238E27FC236}">
                    <a16:creationId xmlns:a16="http://schemas.microsoft.com/office/drawing/2014/main" id="{1A9A7BE7-E7DC-F278-BF70-322D67366C87}"/>
                  </a:ext>
                </a:extLst>
              </p:cNvPr>
              <p:cNvSpPr/>
              <p:nvPr/>
            </p:nvSpPr>
            <p:spPr>
              <a:xfrm rot="10167536">
                <a:off x="5039580" y="827191"/>
                <a:ext cx="342194" cy="331573"/>
              </a:xfrm>
              <a:prstGeom prst="triangle">
                <a:avLst/>
              </a:prstGeom>
              <a:solidFill>
                <a:schemeClr val="accent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Triangolo isoscele 32">
                <a:extLst>
                  <a:ext uri="{FF2B5EF4-FFF2-40B4-BE49-F238E27FC236}">
                    <a16:creationId xmlns:a16="http://schemas.microsoft.com/office/drawing/2014/main" id="{C14DFCCA-C584-CADA-EC3C-FFF64E0B1C89}"/>
                  </a:ext>
                </a:extLst>
              </p:cNvPr>
              <p:cNvSpPr/>
              <p:nvPr/>
            </p:nvSpPr>
            <p:spPr>
              <a:xfrm rot="16372803">
                <a:off x="5276181" y="1047061"/>
                <a:ext cx="342194" cy="331573"/>
              </a:xfrm>
              <a:prstGeom prst="triangl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Triangolo isoscele 33">
                <a:extLst>
                  <a:ext uri="{FF2B5EF4-FFF2-40B4-BE49-F238E27FC236}">
                    <a16:creationId xmlns:a16="http://schemas.microsoft.com/office/drawing/2014/main" id="{D4070CE1-35F6-C367-EEB6-604D4DAF5CD5}"/>
                  </a:ext>
                </a:extLst>
              </p:cNvPr>
              <p:cNvSpPr/>
              <p:nvPr/>
            </p:nvSpPr>
            <p:spPr>
              <a:xfrm rot="3972438">
                <a:off x="4890923" y="1110771"/>
                <a:ext cx="342194" cy="331573"/>
              </a:xfrm>
              <a:prstGeom prst="triangle">
                <a:avLst/>
              </a:prstGeom>
              <a:solidFill>
                <a:srgbClr val="92D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Triangolo isoscele 34">
                <a:extLst>
                  <a:ext uri="{FF2B5EF4-FFF2-40B4-BE49-F238E27FC236}">
                    <a16:creationId xmlns:a16="http://schemas.microsoft.com/office/drawing/2014/main" id="{B389754B-E9CD-A53E-01C1-66B62227B5A4}"/>
                  </a:ext>
                </a:extLst>
              </p:cNvPr>
              <p:cNvSpPr/>
              <p:nvPr/>
            </p:nvSpPr>
            <p:spPr>
              <a:xfrm rot="7151546">
                <a:off x="4906387" y="934449"/>
                <a:ext cx="342194" cy="331571"/>
              </a:xfrm>
              <a:prstGeom prst="triangle">
                <a:avLst/>
              </a:prstGeom>
              <a:solidFill>
                <a:schemeClr val="accent4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Triangolo isoscele 35">
                <a:extLst>
                  <a:ext uri="{FF2B5EF4-FFF2-40B4-BE49-F238E27FC236}">
                    <a16:creationId xmlns:a16="http://schemas.microsoft.com/office/drawing/2014/main" id="{22F7AEF2-0EFB-B103-5C55-FB54C3CE0E4E}"/>
                  </a:ext>
                </a:extLst>
              </p:cNvPr>
              <p:cNvSpPr/>
              <p:nvPr/>
            </p:nvSpPr>
            <p:spPr>
              <a:xfrm rot="19357082">
                <a:off x="5188949" y="1195891"/>
                <a:ext cx="342194" cy="331571"/>
              </a:xfrm>
              <a:prstGeom prst="triangle">
                <a:avLst/>
              </a:prstGeom>
              <a:solidFill>
                <a:schemeClr val="accent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Triangolo isoscele 36">
                <a:extLst>
                  <a:ext uri="{FF2B5EF4-FFF2-40B4-BE49-F238E27FC236}">
                    <a16:creationId xmlns:a16="http://schemas.microsoft.com/office/drawing/2014/main" id="{9ABA87F1-D377-B3F1-8BFE-39976500F709}"/>
                  </a:ext>
                </a:extLst>
              </p:cNvPr>
              <p:cNvSpPr/>
              <p:nvPr/>
            </p:nvSpPr>
            <p:spPr>
              <a:xfrm rot="912458">
                <a:off x="5011609" y="1235051"/>
                <a:ext cx="342194" cy="331573"/>
              </a:xfrm>
              <a:prstGeom prst="triangle">
                <a:avLst/>
              </a:prstGeom>
              <a:solidFill>
                <a:srgbClr val="00B05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Triangolo isoscele 37">
                <a:extLst>
                  <a:ext uri="{FF2B5EF4-FFF2-40B4-BE49-F238E27FC236}">
                    <a16:creationId xmlns:a16="http://schemas.microsoft.com/office/drawing/2014/main" id="{FA51765A-6718-F654-6DCD-A56AF816E38B}"/>
                  </a:ext>
                </a:extLst>
              </p:cNvPr>
              <p:cNvSpPr/>
              <p:nvPr/>
            </p:nvSpPr>
            <p:spPr>
              <a:xfrm rot="13277726">
                <a:off x="5215742" y="875797"/>
                <a:ext cx="342194" cy="331571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it-I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9" name="CasellaDiTesto 239">
            <a:extLst>
              <a:ext uri="{FF2B5EF4-FFF2-40B4-BE49-F238E27FC236}">
                <a16:creationId xmlns:a16="http://schemas.microsoft.com/office/drawing/2014/main" id="{022895D1-10D6-D39F-5666-F5028D7CE56C}"/>
              </a:ext>
            </a:extLst>
          </p:cNvPr>
          <p:cNvSpPr txBox="1"/>
          <p:nvPr/>
        </p:nvSpPr>
        <p:spPr>
          <a:xfrm>
            <a:off x="7565062" y="4504776"/>
            <a:ext cx="436470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400" b="1" dirty="0">
                <a:latin typeface="Rockwell" panose="02060603020205020403" pitchFamily="18" charset="0"/>
              </a:rPr>
              <a:t>DAI POLI  di INNOVAZIONE AL TERRITORIO</a:t>
            </a:r>
            <a:endParaRPr lang="it-IT" sz="1400" dirty="0">
              <a:latin typeface="Rockwell" panose="02060603020205020403" pitchFamily="18" charset="0"/>
            </a:endParaRPr>
          </a:p>
          <a:p>
            <a:pPr algn="ctr"/>
            <a:endParaRPr lang="it-IT" sz="1200" dirty="0">
              <a:latin typeface="Rockwell" panose="02060603020205020403" pitchFamily="18" charset="0"/>
            </a:endParaRPr>
          </a:p>
        </p:txBody>
      </p:sp>
      <p:sp>
        <p:nvSpPr>
          <p:cNvPr id="40" name="TextBox 387">
            <a:extLst>
              <a:ext uri="{FF2B5EF4-FFF2-40B4-BE49-F238E27FC236}">
                <a16:creationId xmlns:a16="http://schemas.microsoft.com/office/drawing/2014/main" id="{B6C0F12D-B7C2-DF5A-9D51-F33D02E5B7E9}"/>
              </a:ext>
            </a:extLst>
          </p:cNvPr>
          <p:cNvSpPr txBox="1"/>
          <p:nvPr/>
        </p:nvSpPr>
        <p:spPr>
          <a:xfrm>
            <a:off x="7088623" y="4136111"/>
            <a:ext cx="6350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400" dirty="0">
                <a:latin typeface="Berlin Sans FB" panose="020E0602020502020306" pitchFamily="34" charset="0"/>
              </a:rPr>
              <a:t>3.</a:t>
            </a:r>
          </a:p>
        </p:txBody>
      </p:sp>
      <p:sp>
        <p:nvSpPr>
          <p:cNvPr id="41" name="Triangolo isoscele 40">
            <a:extLst>
              <a:ext uri="{FF2B5EF4-FFF2-40B4-BE49-F238E27FC236}">
                <a16:creationId xmlns:a16="http://schemas.microsoft.com/office/drawing/2014/main" id="{FA30E6D5-976C-962D-B00A-5FA998A9B4F1}"/>
              </a:ext>
            </a:extLst>
          </p:cNvPr>
          <p:cNvSpPr/>
          <p:nvPr/>
        </p:nvSpPr>
        <p:spPr>
          <a:xfrm rot="5400000">
            <a:off x="385233" y="4044028"/>
            <a:ext cx="243589" cy="356264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2" name="Triangolo isoscele 41">
            <a:extLst>
              <a:ext uri="{FF2B5EF4-FFF2-40B4-BE49-F238E27FC236}">
                <a16:creationId xmlns:a16="http://schemas.microsoft.com/office/drawing/2014/main" id="{38548F64-F4B5-4D13-B750-CF222CB81394}"/>
              </a:ext>
            </a:extLst>
          </p:cNvPr>
          <p:cNvSpPr/>
          <p:nvPr/>
        </p:nvSpPr>
        <p:spPr>
          <a:xfrm rot="5400000">
            <a:off x="382050" y="3716297"/>
            <a:ext cx="243589" cy="356264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3" name="Triangolo isoscele 42">
            <a:extLst>
              <a:ext uri="{FF2B5EF4-FFF2-40B4-BE49-F238E27FC236}">
                <a16:creationId xmlns:a16="http://schemas.microsoft.com/office/drawing/2014/main" id="{DD087B67-2A57-725D-1EF5-572ADD91828F}"/>
              </a:ext>
            </a:extLst>
          </p:cNvPr>
          <p:cNvSpPr/>
          <p:nvPr/>
        </p:nvSpPr>
        <p:spPr>
          <a:xfrm rot="5400000">
            <a:off x="386582" y="4827711"/>
            <a:ext cx="243589" cy="356261"/>
          </a:xfrm>
          <a:prstGeom prst="triangl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4" name="Triangolo isoscele 43">
            <a:extLst>
              <a:ext uri="{FF2B5EF4-FFF2-40B4-BE49-F238E27FC236}">
                <a16:creationId xmlns:a16="http://schemas.microsoft.com/office/drawing/2014/main" id="{A624E9FA-79F0-2381-B6AA-74F62C16AA18}"/>
              </a:ext>
            </a:extLst>
          </p:cNvPr>
          <p:cNvSpPr/>
          <p:nvPr/>
        </p:nvSpPr>
        <p:spPr>
          <a:xfrm rot="5400000">
            <a:off x="381174" y="4406775"/>
            <a:ext cx="243589" cy="356261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5" name="Triangolo isoscele 44">
            <a:extLst>
              <a:ext uri="{FF2B5EF4-FFF2-40B4-BE49-F238E27FC236}">
                <a16:creationId xmlns:a16="http://schemas.microsoft.com/office/drawing/2014/main" id="{69ED2087-A151-0004-B100-A5559798A058}"/>
              </a:ext>
            </a:extLst>
          </p:cNvPr>
          <p:cNvSpPr/>
          <p:nvPr/>
        </p:nvSpPr>
        <p:spPr>
          <a:xfrm rot="5400000">
            <a:off x="373267" y="5190454"/>
            <a:ext cx="243589" cy="356264"/>
          </a:xfrm>
          <a:prstGeom prst="triangl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6" name="Triangolo isoscele 45">
            <a:extLst>
              <a:ext uri="{FF2B5EF4-FFF2-40B4-BE49-F238E27FC236}">
                <a16:creationId xmlns:a16="http://schemas.microsoft.com/office/drawing/2014/main" id="{5E259237-66E3-0680-AB5F-F34BA3529698}"/>
              </a:ext>
            </a:extLst>
          </p:cNvPr>
          <p:cNvSpPr/>
          <p:nvPr/>
        </p:nvSpPr>
        <p:spPr>
          <a:xfrm rot="5400000">
            <a:off x="381174" y="3322520"/>
            <a:ext cx="243589" cy="356261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7" name="Triangolo isoscele 46">
            <a:extLst>
              <a:ext uri="{FF2B5EF4-FFF2-40B4-BE49-F238E27FC236}">
                <a16:creationId xmlns:a16="http://schemas.microsoft.com/office/drawing/2014/main" id="{CE3663BC-F363-62C6-CCD8-8492F1AECD80}"/>
              </a:ext>
            </a:extLst>
          </p:cNvPr>
          <p:cNvSpPr/>
          <p:nvPr/>
        </p:nvSpPr>
        <p:spPr>
          <a:xfrm rot="5400000">
            <a:off x="390700" y="2967270"/>
            <a:ext cx="243589" cy="356264"/>
          </a:xfrm>
          <a:prstGeom prst="triangl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aphicFrame>
        <p:nvGraphicFramePr>
          <p:cNvPr id="48" name="Tabella 49">
            <a:extLst>
              <a:ext uri="{FF2B5EF4-FFF2-40B4-BE49-F238E27FC236}">
                <a16:creationId xmlns:a16="http://schemas.microsoft.com/office/drawing/2014/main" id="{1C45D92C-D3DF-1116-19E0-A5B61CEA68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583597"/>
              </p:ext>
            </p:extLst>
          </p:nvPr>
        </p:nvGraphicFramePr>
        <p:xfrm>
          <a:off x="792849" y="2578835"/>
          <a:ext cx="1272092" cy="29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092">
                  <a:extLst>
                    <a:ext uri="{9D8B030D-6E8A-4147-A177-3AD203B41FA5}">
                      <a16:colId xmlns:a16="http://schemas.microsoft.com/office/drawing/2014/main" val="2386418576"/>
                    </a:ext>
                  </a:extLst>
                </a:gridCol>
              </a:tblGrid>
              <a:tr h="369265">
                <a:tc>
                  <a:txBody>
                    <a:bodyPr/>
                    <a:lstStyle/>
                    <a:p>
                      <a:endParaRPr lang="it-IT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6104575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Agrifood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0650544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r>
                        <a:rPr lang="it-IT" dirty="0" err="1"/>
                        <a:t>bioPmed</a:t>
                      </a:r>
                      <a:endParaRPr lang="it-IT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018432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r>
                        <a:rPr lang="it-IT" dirty="0" err="1"/>
                        <a:t>CGreen</a:t>
                      </a:r>
                      <a:endParaRPr lang="it-IT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4571607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r>
                        <a:rPr lang="it-IT" dirty="0"/>
                        <a:t>CLEVER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834993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r>
                        <a:rPr lang="it-IT" dirty="0"/>
                        <a:t>MESAP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6980708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r>
                        <a:rPr lang="it-IT" dirty="0"/>
                        <a:t>POINTEX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5336634"/>
                  </a:ext>
                </a:extLst>
              </a:tr>
              <a:tr h="369265">
                <a:tc>
                  <a:txBody>
                    <a:bodyPr/>
                    <a:lstStyle/>
                    <a:p>
                      <a:r>
                        <a:rPr lang="it-IT" dirty="0"/>
                        <a:t>Polo ICT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9492943"/>
                  </a:ext>
                </a:extLst>
              </a:tr>
            </a:tbl>
          </a:graphicData>
        </a:graphic>
      </p:graphicFrame>
      <p:sp>
        <p:nvSpPr>
          <p:cNvPr id="49" name="TextBox 387">
            <a:extLst>
              <a:ext uri="{FF2B5EF4-FFF2-40B4-BE49-F238E27FC236}">
                <a16:creationId xmlns:a16="http://schemas.microsoft.com/office/drawing/2014/main" id="{7C24AC89-3D09-4182-34F8-DE5B34C40F63}"/>
              </a:ext>
            </a:extLst>
          </p:cNvPr>
          <p:cNvSpPr txBox="1"/>
          <p:nvPr/>
        </p:nvSpPr>
        <p:spPr>
          <a:xfrm>
            <a:off x="1878637" y="1573082"/>
            <a:ext cx="9483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400" dirty="0">
                <a:latin typeface="Berlin Sans FB" panose="020E0602020502020306" pitchFamily="34" charset="0"/>
              </a:rPr>
              <a:t>2.</a:t>
            </a:r>
          </a:p>
        </p:txBody>
      </p:sp>
      <p:sp>
        <p:nvSpPr>
          <p:cNvPr id="50" name="TextBox 387">
            <a:extLst>
              <a:ext uri="{FF2B5EF4-FFF2-40B4-BE49-F238E27FC236}">
                <a16:creationId xmlns:a16="http://schemas.microsoft.com/office/drawing/2014/main" id="{29B7FB63-C736-0C3D-C278-A5A04A12D3F0}"/>
              </a:ext>
            </a:extLst>
          </p:cNvPr>
          <p:cNvSpPr txBox="1"/>
          <p:nvPr/>
        </p:nvSpPr>
        <p:spPr>
          <a:xfrm>
            <a:off x="1949592" y="764061"/>
            <a:ext cx="9483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400" dirty="0">
                <a:latin typeface="Berlin Sans FB" panose="020E0602020502020306" pitchFamily="34" charset="0"/>
              </a:rPr>
              <a:t>1.</a:t>
            </a:r>
          </a:p>
        </p:txBody>
      </p:sp>
      <p:sp>
        <p:nvSpPr>
          <p:cNvPr id="51" name="CasellaDiTesto 50">
            <a:extLst>
              <a:ext uri="{FF2B5EF4-FFF2-40B4-BE49-F238E27FC236}">
                <a16:creationId xmlns:a16="http://schemas.microsoft.com/office/drawing/2014/main" id="{84BB10C6-C07D-F95E-60FB-3B7D0CC95444}"/>
              </a:ext>
            </a:extLst>
          </p:cNvPr>
          <p:cNvSpPr txBox="1"/>
          <p:nvPr/>
        </p:nvSpPr>
        <p:spPr>
          <a:xfrm>
            <a:off x="316929" y="2530309"/>
            <a:ext cx="2742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1">
                    <a:lumMod val="50000"/>
                    <a:lumOff val="50000"/>
                  </a:schemeClr>
                </a:solidFill>
                <a:latin typeface="Rockwell" panose="02060603020205020403" pitchFamily="18" charset="0"/>
              </a:rPr>
              <a:t>I 7 Poli di Innovazione</a:t>
            </a:r>
          </a:p>
        </p:txBody>
      </p:sp>
      <p:sp>
        <p:nvSpPr>
          <p:cNvPr id="53" name="Titolo 1">
            <a:extLst>
              <a:ext uri="{FF2B5EF4-FFF2-40B4-BE49-F238E27FC236}">
                <a16:creationId xmlns:a16="http://schemas.microsoft.com/office/drawing/2014/main" id="{C10199DC-75CF-9FF0-87ED-8B62520E649D}"/>
              </a:ext>
            </a:extLst>
          </p:cNvPr>
          <p:cNvSpPr txBox="1">
            <a:spLocks/>
          </p:cNvSpPr>
          <p:nvPr/>
        </p:nvSpPr>
        <p:spPr>
          <a:xfrm>
            <a:off x="0" y="40526"/>
            <a:ext cx="5791199" cy="7207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3200" b="1" dirty="0">
                <a:solidFill>
                  <a:srgbClr val="6EC116"/>
                </a:solidFill>
                <a:latin typeface="+mn-lt"/>
              </a:rPr>
              <a:t>   Il modello</a:t>
            </a:r>
          </a:p>
        </p:txBody>
      </p:sp>
    </p:spTree>
    <p:extLst>
      <p:ext uri="{BB962C8B-B14F-4D97-AF65-F5344CB8AC3E}">
        <p14:creationId xmlns:p14="http://schemas.microsoft.com/office/powerpoint/2010/main" val="2805858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grpSp>
        <p:nvGrpSpPr>
          <p:cNvPr id="52" name="Gruppo 51">
            <a:extLst>
              <a:ext uri="{FF2B5EF4-FFF2-40B4-BE49-F238E27FC236}">
                <a16:creationId xmlns:a16="http://schemas.microsoft.com/office/drawing/2014/main" id="{EE703542-11D2-A267-0F5E-0F594BDED23E}"/>
              </a:ext>
            </a:extLst>
          </p:cNvPr>
          <p:cNvGrpSpPr/>
          <p:nvPr/>
        </p:nvGrpSpPr>
        <p:grpSpPr>
          <a:xfrm>
            <a:off x="1123897" y="5779451"/>
            <a:ext cx="10298495" cy="747806"/>
            <a:chOff x="880946" y="5602910"/>
            <a:chExt cx="10556379" cy="904670"/>
          </a:xfrm>
        </p:grpSpPr>
        <p:pic>
          <p:nvPicPr>
            <p:cNvPr id="2" name="Picture 2" descr="Sistema Poli Piemonte">
              <a:extLst>
                <a:ext uri="{FF2B5EF4-FFF2-40B4-BE49-F238E27FC236}">
                  <a16:creationId xmlns:a16="http://schemas.microsoft.com/office/drawing/2014/main" id="{F7361120-8E6A-8736-CC00-DFAC69E66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946" y="5602910"/>
              <a:ext cx="2077711" cy="90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Pagina | Regione Piemonte">
              <a:extLst>
                <a:ext uri="{FF2B5EF4-FFF2-40B4-BE49-F238E27FC236}">
                  <a16:creationId xmlns:a16="http://schemas.microsoft.com/office/drawing/2014/main" id="{F76B6FD9-810A-61B7-CBEC-2510D97733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5" t="21253"/>
            <a:stretch/>
          </p:blipFill>
          <p:spPr bwMode="auto">
            <a:xfrm>
              <a:off x="6774555" y="5700222"/>
              <a:ext cx="4662770" cy="7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id="{59ADEE15-6353-F684-2BD3-257858C0AA92}"/>
                </a:ext>
              </a:extLst>
            </p:cNvPr>
            <p:cNvSpPr txBox="1"/>
            <p:nvPr/>
          </p:nvSpPr>
          <p:spPr>
            <a:xfrm>
              <a:off x="2526392" y="5969964"/>
              <a:ext cx="386920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200" b="1" dirty="0">
                  <a:solidFill>
                    <a:srgbClr val="004F80"/>
                  </a:solidFill>
                </a:rPr>
                <a:t>#sistemapolipiemonte</a:t>
              </a:r>
            </a:p>
          </p:txBody>
        </p:sp>
      </p:grpSp>
      <p:sp>
        <p:nvSpPr>
          <p:cNvPr id="53" name="Titolo 1">
            <a:extLst>
              <a:ext uri="{FF2B5EF4-FFF2-40B4-BE49-F238E27FC236}">
                <a16:creationId xmlns:a16="http://schemas.microsoft.com/office/drawing/2014/main" id="{C10199DC-75CF-9FF0-87ED-8B62520E649D}"/>
              </a:ext>
            </a:extLst>
          </p:cNvPr>
          <p:cNvSpPr txBox="1">
            <a:spLocks/>
          </p:cNvSpPr>
          <p:nvPr/>
        </p:nvSpPr>
        <p:spPr>
          <a:xfrm>
            <a:off x="0" y="40526"/>
            <a:ext cx="5791199" cy="7207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3200" b="1" dirty="0">
                <a:solidFill>
                  <a:srgbClr val="6EC116"/>
                </a:solidFill>
                <a:latin typeface="+mn-lt"/>
              </a:rPr>
              <a:t>   Le azioni</a:t>
            </a: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7BE6CA5C-63B7-76A2-2CEC-DF1D0D250BEC}"/>
              </a:ext>
            </a:extLst>
          </p:cNvPr>
          <p:cNvSpPr txBox="1"/>
          <p:nvPr/>
        </p:nvSpPr>
        <p:spPr>
          <a:xfrm>
            <a:off x="987066" y="744675"/>
            <a:ext cx="2932761" cy="360000"/>
          </a:xfrm>
          <a:prstGeom prst="rect">
            <a:avLst/>
          </a:prstGeom>
          <a:solidFill>
            <a:srgbClr val="5897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sz="1400" b="1" dirty="0"/>
              <a:t>Interfaccia del Sistema Poli</a:t>
            </a:r>
          </a:p>
        </p:txBody>
      </p:sp>
      <p:sp>
        <p:nvSpPr>
          <p:cNvPr id="8" name="TextBox 13">
            <a:extLst>
              <a:ext uri="{FF2B5EF4-FFF2-40B4-BE49-F238E27FC236}">
                <a16:creationId xmlns:a16="http://schemas.microsoft.com/office/drawing/2014/main" id="{594EF350-1DD1-63C3-6B89-6B1A524622E7}"/>
              </a:ext>
            </a:extLst>
          </p:cNvPr>
          <p:cNvSpPr txBox="1"/>
          <p:nvPr/>
        </p:nvSpPr>
        <p:spPr>
          <a:xfrm>
            <a:off x="1004781" y="1102144"/>
            <a:ext cx="2932761" cy="19936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100" b="0" i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1000" b="1" dirty="0">
                <a:latin typeface="Arial" panose="020B0604020202020204" pitchFamily="34" charset="0"/>
                <a:cs typeface="Arial" panose="020B0604020202020204" pitchFamily="34" charset="0"/>
              </a:rPr>
              <a:t>Environment Park, mandataria ATS</a:t>
            </a:r>
          </a:p>
        </p:txBody>
      </p:sp>
      <p:sp>
        <p:nvSpPr>
          <p:cNvPr id="54" name="TextBox 16">
            <a:extLst>
              <a:ext uri="{FF2B5EF4-FFF2-40B4-BE49-F238E27FC236}">
                <a16:creationId xmlns:a16="http://schemas.microsoft.com/office/drawing/2014/main" id="{97534666-E74C-8820-9A1F-1DAF2EC828BD}"/>
              </a:ext>
            </a:extLst>
          </p:cNvPr>
          <p:cNvSpPr txBox="1"/>
          <p:nvPr/>
        </p:nvSpPr>
        <p:spPr>
          <a:xfrm>
            <a:off x="1044915" y="1701579"/>
            <a:ext cx="2749102" cy="360000"/>
          </a:xfrm>
          <a:prstGeom prst="rect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>
            <a:defPPr>
              <a:defRPr lang="it-IT"/>
            </a:defPPr>
            <a:lvl1pPr algn="ctr">
              <a:defRPr sz="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b="0" dirty="0"/>
              <a:t> </a:t>
            </a:r>
            <a:r>
              <a:rPr lang="it-IT" sz="1000" b="0" dirty="0"/>
              <a:t>Animazione e Comunicazione</a:t>
            </a:r>
          </a:p>
        </p:txBody>
      </p:sp>
      <p:sp>
        <p:nvSpPr>
          <p:cNvPr id="55" name="TextBox 13">
            <a:extLst>
              <a:ext uri="{FF2B5EF4-FFF2-40B4-BE49-F238E27FC236}">
                <a16:creationId xmlns:a16="http://schemas.microsoft.com/office/drawing/2014/main" id="{721A9468-8179-A95D-B94E-AC43B1FACAA9}"/>
              </a:ext>
            </a:extLst>
          </p:cNvPr>
          <p:cNvSpPr txBox="1"/>
          <p:nvPr/>
        </p:nvSpPr>
        <p:spPr>
          <a:xfrm>
            <a:off x="1051779" y="2070725"/>
            <a:ext cx="2749102" cy="9315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9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800" b="0" dirty="0"/>
              <a:t>Leader</a:t>
            </a:r>
            <a:r>
              <a:rPr lang="it-IT" sz="800" dirty="0"/>
              <a:t> Environment Park (CLEVER)</a:t>
            </a:r>
          </a:p>
        </p:txBody>
      </p:sp>
      <p:sp>
        <p:nvSpPr>
          <p:cNvPr id="56" name="TextBox 16">
            <a:extLst>
              <a:ext uri="{FF2B5EF4-FFF2-40B4-BE49-F238E27FC236}">
                <a16:creationId xmlns:a16="http://schemas.microsoft.com/office/drawing/2014/main" id="{345103F6-1EA0-8DA6-9995-CC4AC73B18E7}"/>
              </a:ext>
            </a:extLst>
          </p:cNvPr>
          <p:cNvSpPr txBox="1"/>
          <p:nvPr/>
        </p:nvSpPr>
        <p:spPr>
          <a:xfrm>
            <a:off x="1023040" y="2333143"/>
            <a:ext cx="2749102" cy="360000"/>
          </a:xfrm>
          <a:prstGeom prst="rect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>
            <a:defPPr>
              <a:defRPr lang="it-IT"/>
            </a:defPPr>
            <a:lvl1pPr algn="ctr">
              <a:defRPr sz="800" b="0">
                <a:latin typeface="Rockwell" panose="02060603020205020403" pitchFamily="18" charset="0"/>
                <a:cs typeface="Arial" panose="020B0604020202020204" pitchFamily="34" charset="0"/>
              </a:defRPr>
            </a:lvl1pPr>
          </a:lstStyle>
          <a:p>
            <a:r>
              <a:rPr lang="it-IT" sz="1000" dirty="0">
                <a:latin typeface="Arial" panose="020B0604020202020204" pitchFamily="34" charset="0"/>
              </a:rPr>
              <a:t>Supporto processo di governance e di scoperta imprenditoriale della S3</a:t>
            </a:r>
          </a:p>
        </p:txBody>
      </p:sp>
      <p:sp>
        <p:nvSpPr>
          <p:cNvPr id="57" name="TextBox 13">
            <a:extLst>
              <a:ext uri="{FF2B5EF4-FFF2-40B4-BE49-F238E27FC236}">
                <a16:creationId xmlns:a16="http://schemas.microsoft.com/office/drawing/2014/main" id="{BAEEC749-B202-507F-0EE5-399BD23D5311}"/>
              </a:ext>
            </a:extLst>
          </p:cNvPr>
          <p:cNvSpPr txBox="1"/>
          <p:nvPr/>
        </p:nvSpPr>
        <p:spPr>
          <a:xfrm>
            <a:off x="1029992" y="2705445"/>
            <a:ext cx="2764025" cy="17050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9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800" b="0" dirty="0"/>
              <a:t>Leader </a:t>
            </a:r>
            <a:r>
              <a:rPr lang="it-IT" sz="800" dirty="0"/>
              <a:t>Piemonte Innova (POLO ICT)</a:t>
            </a:r>
          </a:p>
        </p:txBody>
      </p:sp>
      <p:sp>
        <p:nvSpPr>
          <p:cNvPr id="58" name="TextBox 16">
            <a:extLst>
              <a:ext uri="{FF2B5EF4-FFF2-40B4-BE49-F238E27FC236}">
                <a16:creationId xmlns:a16="http://schemas.microsoft.com/office/drawing/2014/main" id="{E0F18211-8293-AFFD-9FBC-878B6F27F08C}"/>
              </a:ext>
            </a:extLst>
          </p:cNvPr>
          <p:cNvSpPr txBox="1"/>
          <p:nvPr/>
        </p:nvSpPr>
        <p:spPr>
          <a:xfrm>
            <a:off x="1037834" y="2971770"/>
            <a:ext cx="2734311" cy="478567"/>
          </a:xfrm>
          <a:prstGeom prst="rect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>
            <a:defPPr>
              <a:defRPr lang="it-IT"/>
            </a:defPPr>
            <a:lvl1pPr algn="ctr">
              <a:defRPr sz="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it-IT" sz="900" dirty="0"/>
              <a:t>Presidio iniziative e reti extra regionali, promozione dell’internazionalizzazione</a:t>
            </a:r>
          </a:p>
        </p:txBody>
      </p:sp>
      <p:sp>
        <p:nvSpPr>
          <p:cNvPr id="59" name="TextBox 16">
            <a:extLst>
              <a:ext uri="{FF2B5EF4-FFF2-40B4-BE49-F238E27FC236}">
                <a16:creationId xmlns:a16="http://schemas.microsoft.com/office/drawing/2014/main" id="{26A74AB4-779C-CFD7-E70E-FA714914751F}"/>
              </a:ext>
            </a:extLst>
          </p:cNvPr>
          <p:cNvSpPr txBox="1"/>
          <p:nvPr/>
        </p:nvSpPr>
        <p:spPr>
          <a:xfrm>
            <a:off x="982976" y="3751695"/>
            <a:ext cx="2789167" cy="350663"/>
          </a:xfrm>
          <a:prstGeom prst="rect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>
            <a:defPPr>
              <a:defRPr lang="it-IT"/>
            </a:defPPr>
            <a:lvl1pPr algn="ctr">
              <a:defRPr sz="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1000" dirty="0"/>
              <a:t>Incontro tra domanda e offerta formativa</a:t>
            </a:r>
          </a:p>
        </p:txBody>
      </p:sp>
      <p:sp>
        <p:nvSpPr>
          <p:cNvPr id="60" name="TextBox 13">
            <a:extLst>
              <a:ext uri="{FF2B5EF4-FFF2-40B4-BE49-F238E27FC236}">
                <a16:creationId xmlns:a16="http://schemas.microsoft.com/office/drawing/2014/main" id="{98D0A44A-1382-1521-EABE-FEC13292F6C7}"/>
              </a:ext>
            </a:extLst>
          </p:cNvPr>
          <p:cNvSpPr txBox="1"/>
          <p:nvPr/>
        </p:nvSpPr>
        <p:spPr>
          <a:xfrm>
            <a:off x="966323" y="4116863"/>
            <a:ext cx="2805819" cy="17488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9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800" b="0" dirty="0"/>
              <a:t>Leader </a:t>
            </a:r>
            <a:r>
              <a:rPr lang="it-IT" sz="800" dirty="0"/>
              <a:t>Consorzio Proplast (CGREEN)</a:t>
            </a:r>
          </a:p>
        </p:txBody>
      </p:sp>
      <p:sp>
        <p:nvSpPr>
          <p:cNvPr id="61" name="TextBox 16">
            <a:extLst>
              <a:ext uri="{FF2B5EF4-FFF2-40B4-BE49-F238E27FC236}">
                <a16:creationId xmlns:a16="http://schemas.microsoft.com/office/drawing/2014/main" id="{43A5A451-F10B-CDE9-43DC-EDACC76103C8}"/>
              </a:ext>
            </a:extLst>
          </p:cNvPr>
          <p:cNvSpPr txBox="1"/>
          <p:nvPr/>
        </p:nvSpPr>
        <p:spPr>
          <a:xfrm>
            <a:off x="1004781" y="4345661"/>
            <a:ext cx="2767363" cy="479454"/>
          </a:xfrm>
          <a:prstGeom prst="rect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>
            <a:defPPr>
              <a:defRPr lang="it-IT"/>
            </a:defPPr>
            <a:lvl1pPr algn="ctr">
              <a:defRPr sz="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1000" dirty="0"/>
              <a:t>V</a:t>
            </a:r>
            <a:r>
              <a:rPr lang="it-IT" sz="1000" dirty="0">
                <a:latin typeface="Arial" panose="020B0604020202020204" pitchFamily="34" charset="0"/>
                <a:cs typeface="Arial" panose="020B0604020202020204" pitchFamily="34" charset="0"/>
              </a:rPr>
              <a:t>alorizzazione risultati e marketing territoriale</a:t>
            </a:r>
            <a:endParaRPr lang="it-IT" sz="1000" dirty="0"/>
          </a:p>
        </p:txBody>
      </p:sp>
      <p:sp>
        <p:nvSpPr>
          <p:cNvPr id="62" name="TextBox 13">
            <a:extLst>
              <a:ext uri="{FF2B5EF4-FFF2-40B4-BE49-F238E27FC236}">
                <a16:creationId xmlns:a16="http://schemas.microsoft.com/office/drawing/2014/main" id="{30438DB5-05E4-CB3F-94A6-83320BF86C45}"/>
              </a:ext>
            </a:extLst>
          </p:cNvPr>
          <p:cNvSpPr txBox="1"/>
          <p:nvPr/>
        </p:nvSpPr>
        <p:spPr>
          <a:xfrm>
            <a:off x="957561" y="4847253"/>
            <a:ext cx="2805819" cy="15987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9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800" b="0" dirty="0"/>
              <a:t>Leader </a:t>
            </a:r>
            <a:r>
              <a:rPr lang="it-IT" sz="800" dirty="0"/>
              <a:t>Centro Servizi Industrie (MESAP</a:t>
            </a:r>
            <a:r>
              <a:rPr lang="it-IT" sz="800" b="0" dirty="0"/>
              <a:t>)</a:t>
            </a:r>
          </a:p>
        </p:txBody>
      </p:sp>
      <p:sp>
        <p:nvSpPr>
          <p:cNvPr id="63" name="Rettangolo 62">
            <a:extLst>
              <a:ext uri="{FF2B5EF4-FFF2-40B4-BE49-F238E27FC236}">
                <a16:creationId xmlns:a16="http://schemas.microsoft.com/office/drawing/2014/main" id="{01B97B53-72D7-2F66-68CD-E8CB2912D56E}"/>
              </a:ext>
            </a:extLst>
          </p:cNvPr>
          <p:cNvSpPr/>
          <p:nvPr/>
        </p:nvSpPr>
        <p:spPr>
          <a:xfrm>
            <a:off x="982975" y="1333612"/>
            <a:ext cx="9616447" cy="4317335"/>
          </a:xfrm>
          <a:prstGeom prst="rect">
            <a:avLst/>
          </a:prstGeom>
          <a:noFill/>
          <a:ln>
            <a:solidFill>
              <a:srgbClr val="5897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" name="TextBox 13">
            <a:extLst>
              <a:ext uri="{FF2B5EF4-FFF2-40B4-BE49-F238E27FC236}">
                <a16:creationId xmlns:a16="http://schemas.microsoft.com/office/drawing/2014/main" id="{4AE19604-4D84-80D1-3C58-336366CF3C1B}"/>
              </a:ext>
            </a:extLst>
          </p:cNvPr>
          <p:cNvSpPr txBox="1"/>
          <p:nvPr/>
        </p:nvSpPr>
        <p:spPr>
          <a:xfrm>
            <a:off x="4261383" y="1741886"/>
            <a:ext cx="2052000" cy="36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solidFill>
                  <a:schemeClr val="tx1"/>
                </a:solidFill>
              </a:rPr>
              <a:t>Transizione ecologica</a:t>
            </a:r>
          </a:p>
        </p:txBody>
      </p:sp>
      <p:sp>
        <p:nvSpPr>
          <p:cNvPr id="3073" name="TextBox 13">
            <a:extLst>
              <a:ext uri="{FF2B5EF4-FFF2-40B4-BE49-F238E27FC236}">
                <a16:creationId xmlns:a16="http://schemas.microsoft.com/office/drawing/2014/main" id="{FEADF1C6-4EC1-44B5-6B03-E88851B0889E}"/>
              </a:ext>
            </a:extLst>
          </p:cNvPr>
          <p:cNvSpPr txBox="1"/>
          <p:nvPr/>
        </p:nvSpPr>
        <p:spPr>
          <a:xfrm>
            <a:off x="6389355" y="1750615"/>
            <a:ext cx="2052000" cy="360000"/>
          </a:xfrm>
          <a:prstGeom prst="rect">
            <a:avLst/>
          </a:prstGeom>
          <a:solidFill>
            <a:srgbClr val="D2ECB6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solidFill>
                  <a:schemeClr val="tx1"/>
                </a:solidFill>
              </a:rPr>
              <a:t>Trasformazione digitale</a:t>
            </a:r>
          </a:p>
        </p:txBody>
      </p:sp>
      <p:sp>
        <p:nvSpPr>
          <p:cNvPr id="3075" name="TextBox 13">
            <a:extLst>
              <a:ext uri="{FF2B5EF4-FFF2-40B4-BE49-F238E27FC236}">
                <a16:creationId xmlns:a16="http://schemas.microsoft.com/office/drawing/2014/main" id="{6E0490B1-5944-76C4-BB70-EA9D27C79720}"/>
              </a:ext>
            </a:extLst>
          </p:cNvPr>
          <p:cNvSpPr txBox="1"/>
          <p:nvPr/>
        </p:nvSpPr>
        <p:spPr>
          <a:xfrm>
            <a:off x="8517204" y="1758902"/>
            <a:ext cx="2052000" cy="343936"/>
          </a:xfrm>
          <a:prstGeom prst="rect">
            <a:avLst/>
          </a:prstGeom>
          <a:solidFill>
            <a:srgbClr val="D3B5E9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solidFill>
                  <a:schemeClr val="tx1"/>
                </a:solidFill>
              </a:rPr>
              <a:t>Benessere delle persone e della comunità</a:t>
            </a:r>
          </a:p>
        </p:txBody>
      </p:sp>
      <p:sp>
        <p:nvSpPr>
          <p:cNvPr id="3076" name="Rettangolo 3075">
            <a:extLst>
              <a:ext uri="{FF2B5EF4-FFF2-40B4-BE49-F238E27FC236}">
                <a16:creationId xmlns:a16="http://schemas.microsoft.com/office/drawing/2014/main" id="{823C4E31-7380-F354-7A5C-A997CA156223}"/>
              </a:ext>
            </a:extLst>
          </p:cNvPr>
          <p:cNvSpPr/>
          <p:nvPr/>
        </p:nvSpPr>
        <p:spPr>
          <a:xfrm>
            <a:off x="4261384" y="1739376"/>
            <a:ext cx="2052000" cy="385613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7" name="Rettangolo 3076">
            <a:extLst>
              <a:ext uri="{FF2B5EF4-FFF2-40B4-BE49-F238E27FC236}">
                <a16:creationId xmlns:a16="http://schemas.microsoft.com/office/drawing/2014/main" id="{13C82D9D-79B8-17C0-F26D-48D2D2E8CC29}"/>
              </a:ext>
            </a:extLst>
          </p:cNvPr>
          <p:cNvSpPr/>
          <p:nvPr/>
        </p:nvSpPr>
        <p:spPr>
          <a:xfrm>
            <a:off x="6389355" y="1750615"/>
            <a:ext cx="2052000" cy="3856134"/>
          </a:xfrm>
          <a:prstGeom prst="rect">
            <a:avLst/>
          </a:prstGeom>
          <a:noFill/>
          <a:ln>
            <a:solidFill>
              <a:srgbClr val="D2EC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8" name="Rettangolo 3077">
            <a:extLst>
              <a:ext uri="{FF2B5EF4-FFF2-40B4-BE49-F238E27FC236}">
                <a16:creationId xmlns:a16="http://schemas.microsoft.com/office/drawing/2014/main" id="{8954E28C-A424-F71E-8C1B-5536782C038F}"/>
              </a:ext>
            </a:extLst>
          </p:cNvPr>
          <p:cNvSpPr/>
          <p:nvPr/>
        </p:nvSpPr>
        <p:spPr>
          <a:xfrm>
            <a:off x="8517204" y="1760112"/>
            <a:ext cx="2052000" cy="3856134"/>
          </a:xfrm>
          <a:prstGeom prst="rect">
            <a:avLst/>
          </a:prstGeom>
          <a:noFill/>
          <a:ln>
            <a:solidFill>
              <a:srgbClr val="D3B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79" name="Connettore diritto 3078">
            <a:extLst>
              <a:ext uri="{FF2B5EF4-FFF2-40B4-BE49-F238E27FC236}">
                <a16:creationId xmlns:a16="http://schemas.microsoft.com/office/drawing/2014/main" id="{8173D139-1E56-7B3B-8C82-E0EB76B614FF}"/>
              </a:ext>
            </a:extLst>
          </p:cNvPr>
          <p:cNvCxnSpPr>
            <a:cxnSpLocks/>
          </p:cNvCxnSpPr>
          <p:nvPr/>
        </p:nvCxnSpPr>
        <p:spPr>
          <a:xfrm>
            <a:off x="4317595" y="3157633"/>
            <a:ext cx="6312616" cy="458"/>
          </a:xfrm>
          <a:prstGeom prst="line">
            <a:avLst/>
          </a:prstGeom>
          <a:ln w="12700">
            <a:solidFill>
              <a:srgbClr val="A9CBC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0" name="Connettore diritto 3079">
            <a:extLst>
              <a:ext uri="{FF2B5EF4-FFF2-40B4-BE49-F238E27FC236}">
                <a16:creationId xmlns:a16="http://schemas.microsoft.com/office/drawing/2014/main" id="{D165FA8F-6C6A-49EE-A548-ADF13C9908A6}"/>
              </a:ext>
            </a:extLst>
          </p:cNvPr>
          <p:cNvCxnSpPr>
            <a:cxnSpLocks/>
          </p:cNvCxnSpPr>
          <p:nvPr/>
        </p:nvCxnSpPr>
        <p:spPr>
          <a:xfrm flipV="1">
            <a:off x="4317595" y="3818926"/>
            <a:ext cx="6312616" cy="8423"/>
          </a:xfrm>
          <a:prstGeom prst="line">
            <a:avLst/>
          </a:prstGeom>
          <a:ln w="12700">
            <a:solidFill>
              <a:srgbClr val="A9CBC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1" name="Connettore diritto 3080">
            <a:extLst>
              <a:ext uri="{FF2B5EF4-FFF2-40B4-BE49-F238E27FC236}">
                <a16:creationId xmlns:a16="http://schemas.microsoft.com/office/drawing/2014/main" id="{06DB8E60-E5B2-2530-54DE-4DB9A97271CC}"/>
              </a:ext>
            </a:extLst>
          </p:cNvPr>
          <p:cNvCxnSpPr>
            <a:cxnSpLocks/>
          </p:cNvCxnSpPr>
          <p:nvPr/>
        </p:nvCxnSpPr>
        <p:spPr>
          <a:xfrm>
            <a:off x="3595295" y="4471552"/>
            <a:ext cx="7020000" cy="0"/>
          </a:xfrm>
          <a:prstGeom prst="line">
            <a:avLst/>
          </a:prstGeom>
          <a:ln w="12700">
            <a:solidFill>
              <a:srgbClr val="A9CBC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2" name="Connettore diritto 3081">
            <a:extLst>
              <a:ext uri="{FF2B5EF4-FFF2-40B4-BE49-F238E27FC236}">
                <a16:creationId xmlns:a16="http://schemas.microsoft.com/office/drawing/2014/main" id="{8B2CC8C0-03AF-BC82-E7BF-62B807FC39DC}"/>
              </a:ext>
            </a:extLst>
          </p:cNvPr>
          <p:cNvCxnSpPr>
            <a:cxnSpLocks/>
          </p:cNvCxnSpPr>
          <p:nvPr/>
        </p:nvCxnSpPr>
        <p:spPr>
          <a:xfrm flipV="1">
            <a:off x="4261383" y="5132180"/>
            <a:ext cx="6368828" cy="8630"/>
          </a:xfrm>
          <a:prstGeom prst="line">
            <a:avLst/>
          </a:prstGeom>
          <a:ln w="12700">
            <a:solidFill>
              <a:srgbClr val="A9CBC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3" name="Connettore diritto 3082">
            <a:extLst>
              <a:ext uri="{FF2B5EF4-FFF2-40B4-BE49-F238E27FC236}">
                <a16:creationId xmlns:a16="http://schemas.microsoft.com/office/drawing/2014/main" id="{751523E5-3DE3-77CC-C93B-F1C046CF7246}"/>
              </a:ext>
            </a:extLst>
          </p:cNvPr>
          <p:cNvCxnSpPr>
            <a:cxnSpLocks/>
          </p:cNvCxnSpPr>
          <p:nvPr/>
        </p:nvCxnSpPr>
        <p:spPr>
          <a:xfrm>
            <a:off x="4261383" y="2481687"/>
            <a:ext cx="6353912" cy="38730"/>
          </a:xfrm>
          <a:prstGeom prst="line">
            <a:avLst/>
          </a:prstGeom>
          <a:ln w="12700">
            <a:solidFill>
              <a:srgbClr val="A9CBC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4" name="Connettore diritto 3083">
            <a:extLst>
              <a:ext uri="{FF2B5EF4-FFF2-40B4-BE49-F238E27FC236}">
                <a16:creationId xmlns:a16="http://schemas.microsoft.com/office/drawing/2014/main" id="{0526A848-5D30-986D-0686-9B8FDC0B3925}"/>
              </a:ext>
            </a:extLst>
          </p:cNvPr>
          <p:cNvCxnSpPr>
            <a:cxnSpLocks/>
          </p:cNvCxnSpPr>
          <p:nvPr/>
        </p:nvCxnSpPr>
        <p:spPr>
          <a:xfrm flipV="1">
            <a:off x="5287383" y="2116808"/>
            <a:ext cx="0" cy="35734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5" name="Connettore diritto 3084">
            <a:extLst>
              <a:ext uri="{FF2B5EF4-FFF2-40B4-BE49-F238E27FC236}">
                <a16:creationId xmlns:a16="http://schemas.microsoft.com/office/drawing/2014/main" id="{FAD5CD54-6C6F-D241-936D-61300BA7F928}"/>
              </a:ext>
            </a:extLst>
          </p:cNvPr>
          <p:cNvCxnSpPr>
            <a:cxnSpLocks/>
          </p:cNvCxnSpPr>
          <p:nvPr/>
        </p:nvCxnSpPr>
        <p:spPr>
          <a:xfrm flipV="1">
            <a:off x="7423736" y="2098695"/>
            <a:ext cx="4571" cy="360281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6" name="Connettore diritto 3085">
            <a:extLst>
              <a:ext uri="{FF2B5EF4-FFF2-40B4-BE49-F238E27FC236}">
                <a16:creationId xmlns:a16="http://schemas.microsoft.com/office/drawing/2014/main" id="{D0D7F70E-EEA9-0026-036E-A65AD6197E8D}"/>
              </a:ext>
            </a:extLst>
          </p:cNvPr>
          <p:cNvCxnSpPr>
            <a:cxnSpLocks/>
          </p:cNvCxnSpPr>
          <p:nvPr/>
        </p:nvCxnSpPr>
        <p:spPr>
          <a:xfrm flipH="1" flipV="1">
            <a:off x="9551309" y="2136335"/>
            <a:ext cx="4572" cy="352800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7" name="Ovale 3086">
            <a:extLst>
              <a:ext uri="{FF2B5EF4-FFF2-40B4-BE49-F238E27FC236}">
                <a16:creationId xmlns:a16="http://schemas.microsoft.com/office/drawing/2014/main" id="{3EF972DE-3195-5A28-3090-624AB732CA88}"/>
              </a:ext>
            </a:extLst>
          </p:cNvPr>
          <p:cNvSpPr/>
          <p:nvPr/>
        </p:nvSpPr>
        <p:spPr>
          <a:xfrm>
            <a:off x="7377136" y="2462263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88" name="TextBox 13">
            <a:extLst>
              <a:ext uri="{FF2B5EF4-FFF2-40B4-BE49-F238E27FC236}">
                <a16:creationId xmlns:a16="http://schemas.microsoft.com/office/drawing/2014/main" id="{935B7307-6A25-AFF8-C6BE-F58C2DEB5518}"/>
              </a:ext>
            </a:extLst>
          </p:cNvPr>
          <p:cNvSpPr txBox="1"/>
          <p:nvPr/>
        </p:nvSpPr>
        <p:spPr>
          <a:xfrm>
            <a:off x="7017845" y="3497635"/>
            <a:ext cx="1152000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Polo MESAP</a:t>
            </a:r>
          </a:p>
        </p:txBody>
      </p:sp>
      <p:sp>
        <p:nvSpPr>
          <p:cNvPr id="3089" name="TextBox 13">
            <a:extLst>
              <a:ext uri="{FF2B5EF4-FFF2-40B4-BE49-F238E27FC236}">
                <a16:creationId xmlns:a16="http://schemas.microsoft.com/office/drawing/2014/main" id="{0B789BD4-AFBE-DF6D-9753-8B30623C10CC}"/>
              </a:ext>
            </a:extLst>
          </p:cNvPr>
          <p:cNvSpPr txBox="1"/>
          <p:nvPr/>
        </p:nvSpPr>
        <p:spPr>
          <a:xfrm>
            <a:off x="6529968" y="2901399"/>
            <a:ext cx="1800000" cy="180000"/>
          </a:xfrm>
          <a:prstGeom prst="rect">
            <a:avLst/>
          </a:prstGeom>
          <a:solidFill>
            <a:srgbClr val="D2ECB6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solidFill>
                  <a:schemeClr val="tx1"/>
                </a:solidFill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latin typeface="Arial" panose="020B0604020202020204" pitchFamily="34" charset="0"/>
              </a:rPr>
              <a:t>2 POLI</a:t>
            </a:r>
          </a:p>
        </p:txBody>
      </p:sp>
      <p:sp>
        <p:nvSpPr>
          <p:cNvPr id="3090" name="TextBox 13">
            <a:extLst>
              <a:ext uri="{FF2B5EF4-FFF2-40B4-BE49-F238E27FC236}">
                <a16:creationId xmlns:a16="http://schemas.microsoft.com/office/drawing/2014/main" id="{B2356302-E76D-0612-719B-0981F7B5AA66}"/>
              </a:ext>
            </a:extLst>
          </p:cNvPr>
          <p:cNvSpPr txBox="1"/>
          <p:nvPr/>
        </p:nvSpPr>
        <p:spPr>
          <a:xfrm>
            <a:off x="6321437" y="4495548"/>
            <a:ext cx="2119918" cy="617994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100" b="1" i="1"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1000" dirty="0">
                <a:latin typeface="Arial" panose="020B0604020202020204" pitchFamily="34" charset="0"/>
              </a:rPr>
              <a:t>Fondazione Piemonte Innova</a:t>
            </a:r>
          </a:p>
          <a:p>
            <a:r>
              <a:rPr lang="it-IT" sz="1000" dirty="0">
                <a:latin typeface="Arial" panose="020B0604020202020204" pitchFamily="34" charset="0"/>
              </a:rPr>
              <a:t>Centro Servizi Industrie</a:t>
            </a:r>
          </a:p>
        </p:txBody>
      </p:sp>
      <p:sp>
        <p:nvSpPr>
          <p:cNvPr id="3091" name="TextBox 13">
            <a:extLst>
              <a:ext uri="{FF2B5EF4-FFF2-40B4-BE49-F238E27FC236}">
                <a16:creationId xmlns:a16="http://schemas.microsoft.com/office/drawing/2014/main" id="{287FA2E3-097B-3BF0-1D5F-49B80C16F505}"/>
              </a:ext>
            </a:extLst>
          </p:cNvPr>
          <p:cNvSpPr txBox="1"/>
          <p:nvPr/>
        </p:nvSpPr>
        <p:spPr>
          <a:xfrm>
            <a:off x="6524733" y="4209782"/>
            <a:ext cx="1800000" cy="180000"/>
          </a:xfrm>
          <a:prstGeom prst="rect">
            <a:avLst/>
          </a:prstGeom>
          <a:solidFill>
            <a:srgbClr val="D2ECB6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solidFill>
                  <a:schemeClr val="tx1"/>
                </a:solidFill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latin typeface="Arial" panose="020B0604020202020204" pitchFamily="34" charset="0"/>
              </a:rPr>
              <a:t>2 Soggetti gestori</a:t>
            </a:r>
          </a:p>
        </p:txBody>
      </p:sp>
      <p:sp>
        <p:nvSpPr>
          <p:cNvPr id="3092" name="Ovale 3091">
            <a:extLst>
              <a:ext uri="{FF2B5EF4-FFF2-40B4-BE49-F238E27FC236}">
                <a16:creationId xmlns:a16="http://schemas.microsoft.com/office/drawing/2014/main" id="{2D6230D3-6324-BD5A-B9ED-1BC80BE17173}"/>
              </a:ext>
            </a:extLst>
          </p:cNvPr>
          <p:cNvSpPr/>
          <p:nvPr/>
        </p:nvSpPr>
        <p:spPr>
          <a:xfrm>
            <a:off x="7377136" y="3107232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93" name="Ovale 3092">
            <a:extLst>
              <a:ext uri="{FF2B5EF4-FFF2-40B4-BE49-F238E27FC236}">
                <a16:creationId xmlns:a16="http://schemas.microsoft.com/office/drawing/2014/main" id="{2654E750-F408-BE5C-6E08-97819575E166}"/>
              </a:ext>
            </a:extLst>
          </p:cNvPr>
          <p:cNvSpPr/>
          <p:nvPr/>
        </p:nvSpPr>
        <p:spPr>
          <a:xfrm>
            <a:off x="7377136" y="3769035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94" name="Ovale 3093">
            <a:extLst>
              <a:ext uri="{FF2B5EF4-FFF2-40B4-BE49-F238E27FC236}">
                <a16:creationId xmlns:a16="http://schemas.microsoft.com/office/drawing/2014/main" id="{C9EC7228-6726-2AE8-40FB-22B82AD88E6F}"/>
              </a:ext>
            </a:extLst>
          </p:cNvPr>
          <p:cNvSpPr/>
          <p:nvPr/>
        </p:nvSpPr>
        <p:spPr>
          <a:xfrm>
            <a:off x="7377136" y="4421868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95" name="Ovale 3094">
            <a:extLst>
              <a:ext uri="{FF2B5EF4-FFF2-40B4-BE49-F238E27FC236}">
                <a16:creationId xmlns:a16="http://schemas.microsoft.com/office/drawing/2014/main" id="{64DE3012-B803-DBBA-E61B-6D9D95E2094C}"/>
              </a:ext>
            </a:extLst>
          </p:cNvPr>
          <p:cNvSpPr/>
          <p:nvPr/>
        </p:nvSpPr>
        <p:spPr>
          <a:xfrm>
            <a:off x="7367706" y="5082496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96" name="TextBox 13">
            <a:extLst>
              <a:ext uri="{FF2B5EF4-FFF2-40B4-BE49-F238E27FC236}">
                <a16:creationId xmlns:a16="http://schemas.microsoft.com/office/drawing/2014/main" id="{A003A54E-4D7F-6A14-64E4-0A99EB0B0CFF}"/>
              </a:ext>
            </a:extLst>
          </p:cNvPr>
          <p:cNvSpPr txBox="1"/>
          <p:nvPr/>
        </p:nvSpPr>
        <p:spPr>
          <a:xfrm>
            <a:off x="4889423" y="3212495"/>
            <a:ext cx="1116000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CLEVER </a:t>
            </a:r>
          </a:p>
        </p:txBody>
      </p:sp>
      <p:sp>
        <p:nvSpPr>
          <p:cNvPr id="3097" name="TextBox 13">
            <a:extLst>
              <a:ext uri="{FF2B5EF4-FFF2-40B4-BE49-F238E27FC236}">
                <a16:creationId xmlns:a16="http://schemas.microsoft.com/office/drawing/2014/main" id="{AB6A5AC8-5DD5-22FA-B3EC-2683AEB05F25}"/>
              </a:ext>
            </a:extLst>
          </p:cNvPr>
          <p:cNvSpPr txBox="1"/>
          <p:nvPr/>
        </p:nvSpPr>
        <p:spPr>
          <a:xfrm>
            <a:off x="4389381" y="2899159"/>
            <a:ext cx="1800000" cy="16637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solidFill>
                  <a:schemeClr val="tx1"/>
                </a:solidFill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latin typeface="Arial" panose="020B0604020202020204" pitchFamily="34" charset="0"/>
              </a:rPr>
              <a:t>3 POLI</a:t>
            </a:r>
          </a:p>
        </p:txBody>
      </p:sp>
      <p:sp>
        <p:nvSpPr>
          <p:cNvPr id="3098" name="TextBox 13">
            <a:extLst>
              <a:ext uri="{FF2B5EF4-FFF2-40B4-BE49-F238E27FC236}">
                <a16:creationId xmlns:a16="http://schemas.microsoft.com/office/drawing/2014/main" id="{0D9E428E-52E9-1267-6C0E-4F3045D55537}"/>
              </a:ext>
            </a:extLst>
          </p:cNvPr>
          <p:cNvSpPr txBox="1"/>
          <p:nvPr/>
        </p:nvSpPr>
        <p:spPr>
          <a:xfrm>
            <a:off x="4379838" y="4439880"/>
            <a:ext cx="1800000" cy="87223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100" b="1" i="1"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1000" dirty="0">
                <a:latin typeface="Arial" panose="020B0604020202020204" pitchFamily="34" charset="0"/>
              </a:rPr>
              <a:t>Environment Park Consorzio </a:t>
            </a:r>
            <a:r>
              <a:rPr lang="it-IT" sz="1000" dirty="0" err="1">
                <a:latin typeface="Arial" panose="020B0604020202020204" pitchFamily="34" charset="0"/>
              </a:rPr>
              <a:t>U.ni.Ver</a:t>
            </a:r>
            <a:r>
              <a:rPr lang="it-IT" sz="1000" dirty="0">
                <a:latin typeface="Arial" panose="020B0604020202020204" pitchFamily="34" charset="0"/>
              </a:rPr>
              <a:t>, </a:t>
            </a:r>
          </a:p>
          <a:p>
            <a:r>
              <a:rPr lang="it-IT" sz="1000" dirty="0">
                <a:latin typeface="Arial" panose="020B0604020202020204" pitchFamily="34" charset="0"/>
              </a:rPr>
              <a:t>PST</a:t>
            </a:r>
          </a:p>
          <a:p>
            <a:r>
              <a:rPr lang="it-IT" sz="1000" dirty="0">
                <a:latin typeface="Arial" panose="020B0604020202020204" pitchFamily="34" charset="0"/>
              </a:rPr>
              <a:t>Consorzio Proplast Consorzio Ibis</a:t>
            </a:r>
          </a:p>
          <a:p>
            <a:r>
              <a:rPr lang="it-IT" sz="1000" dirty="0">
                <a:latin typeface="Arial" panose="020B0604020202020204" pitchFamily="34" charset="0"/>
              </a:rPr>
              <a:t>Città Studi</a:t>
            </a:r>
          </a:p>
        </p:txBody>
      </p:sp>
      <p:sp>
        <p:nvSpPr>
          <p:cNvPr id="3099" name="TextBox 13">
            <a:extLst>
              <a:ext uri="{FF2B5EF4-FFF2-40B4-BE49-F238E27FC236}">
                <a16:creationId xmlns:a16="http://schemas.microsoft.com/office/drawing/2014/main" id="{DB64C304-971E-EE2F-216F-D050E66FE42B}"/>
              </a:ext>
            </a:extLst>
          </p:cNvPr>
          <p:cNvSpPr txBox="1"/>
          <p:nvPr/>
        </p:nvSpPr>
        <p:spPr>
          <a:xfrm>
            <a:off x="4379838" y="4203887"/>
            <a:ext cx="1800000" cy="18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solidFill>
                  <a:schemeClr val="tx1"/>
                </a:solidFill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latin typeface="Arial" panose="020B0604020202020204" pitchFamily="34" charset="0"/>
              </a:rPr>
              <a:t>6 Soggetti gestori</a:t>
            </a:r>
          </a:p>
        </p:txBody>
      </p:sp>
      <p:sp>
        <p:nvSpPr>
          <p:cNvPr id="3100" name="TextBox 13">
            <a:extLst>
              <a:ext uri="{FF2B5EF4-FFF2-40B4-BE49-F238E27FC236}">
                <a16:creationId xmlns:a16="http://schemas.microsoft.com/office/drawing/2014/main" id="{889020DF-3E38-4BA1-EAF6-8D133896764F}"/>
              </a:ext>
            </a:extLst>
          </p:cNvPr>
          <p:cNvSpPr txBox="1"/>
          <p:nvPr/>
        </p:nvSpPr>
        <p:spPr>
          <a:xfrm>
            <a:off x="4890095" y="3387481"/>
            <a:ext cx="1116000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CGREEN </a:t>
            </a:r>
          </a:p>
        </p:txBody>
      </p:sp>
      <p:sp>
        <p:nvSpPr>
          <p:cNvPr id="3101" name="TextBox 13">
            <a:extLst>
              <a:ext uri="{FF2B5EF4-FFF2-40B4-BE49-F238E27FC236}">
                <a16:creationId xmlns:a16="http://schemas.microsoft.com/office/drawing/2014/main" id="{C7B95B6C-60FF-CD20-0318-14FD2E963927}"/>
              </a:ext>
            </a:extLst>
          </p:cNvPr>
          <p:cNvSpPr txBox="1"/>
          <p:nvPr/>
        </p:nvSpPr>
        <p:spPr>
          <a:xfrm>
            <a:off x="4890095" y="3569256"/>
            <a:ext cx="1116000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POINTEX </a:t>
            </a:r>
          </a:p>
        </p:txBody>
      </p:sp>
      <p:sp>
        <p:nvSpPr>
          <p:cNvPr id="3102" name="TextBox 13">
            <a:extLst>
              <a:ext uri="{FF2B5EF4-FFF2-40B4-BE49-F238E27FC236}">
                <a16:creationId xmlns:a16="http://schemas.microsoft.com/office/drawing/2014/main" id="{01D8FE7C-B707-B62F-05AA-9B30A4B6D6D0}"/>
              </a:ext>
            </a:extLst>
          </p:cNvPr>
          <p:cNvSpPr txBox="1"/>
          <p:nvPr/>
        </p:nvSpPr>
        <p:spPr>
          <a:xfrm>
            <a:off x="8662013" y="2903532"/>
            <a:ext cx="1800000" cy="180000"/>
          </a:xfrm>
          <a:prstGeom prst="rect">
            <a:avLst/>
          </a:prstGeom>
          <a:solidFill>
            <a:srgbClr val="D3B5E9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solidFill>
                  <a:schemeClr val="tx1"/>
                </a:solidFill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latin typeface="Arial" panose="020B0604020202020204" pitchFamily="34" charset="0"/>
              </a:rPr>
              <a:t>2 POLI</a:t>
            </a:r>
          </a:p>
        </p:txBody>
      </p:sp>
      <p:sp>
        <p:nvSpPr>
          <p:cNvPr id="3103" name="TextBox 13">
            <a:extLst>
              <a:ext uri="{FF2B5EF4-FFF2-40B4-BE49-F238E27FC236}">
                <a16:creationId xmlns:a16="http://schemas.microsoft.com/office/drawing/2014/main" id="{C9B19C8B-9815-2917-F3E7-02D5F1987E30}"/>
              </a:ext>
            </a:extLst>
          </p:cNvPr>
          <p:cNvSpPr txBox="1"/>
          <p:nvPr/>
        </p:nvSpPr>
        <p:spPr>
          <a:xfrm>
            <a:off x="9168756" y="3434986"/>
            <a:ext cx="1287393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AGRIFOOD</a:t>
            </a:r>
          </a:p>
        </p:txBody>
      </p:sp>
      <p:sp>
        <p:nvSpPr>
          <p:cNvPr id="3104" name="TextBox 13">
            <a:extLst>
              <a:ext uri="{FF2B5EF4-FFF2-40B4-BE49-F238E27FC236}">
                <a16:creationId xmlns:a16="http://schemas.microsoft.com/office/drawing/2014/main" id="{AC3B3814-6C59-ABF2-0309-944D140FAC7E}"/>
              </a:ext>
            </a:extLst>
          </p:cNvPr>
          <p:cNvSpPr txBox="1"/>
          <p:nvPr/>
        </p:nvSpPr>
        <p:spPr>
          <a:xfrm>
            <a:off x="9228599" y="3235487"/>
            <a:ext cx="1287393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BIOPMED</a:t>
            </a:r>
          </a:p>
        </p:txBody>
      </p:sp>
      <p:sp>
        <p:nvSpPr>
          <p:cNvPr id="3105" name="TextBox 13">
            <a:extLst>
              <a:ext uri="{FF2B5EF4-FFF2-40B4-BE49-F238E27FC236}">
                <a16:creationId xmlns:a16="http://schemas.microsoft.com/office/drawing/2014/main" id="{1229F9DA-32FD-E8D8-43A8-60B122FA9ED0}"/>
              </a:ext>
            </a:extLst>
          </p:cNvPr>
          <p:cNvSpPr txBox="1"/>
          <p:nvPr/>
        </p:nvSpPr>
        <p:spPr>
          <a:xfrm>
            <a:off x="8674980" y="4532255"/>
            <a:ext cx="1800000" cy="662553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100" b="1" i="1"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1000" dirty="0" err="1">
                <a:latin typeface="Arial" panose="020B0604020202020204" pitchFamily="34" charset="0"/>
              </a:rPr>
              <a:t>Bioindustry</a:t>
            </a:r>
            <a:r>
              <a:rPr lang="it-IT" sz="1000" dirty="0">
                <a:latin typeface="Arial" panose="020B0604020202020204" pitchFamily="34" charset="0"/>
              </a:rPr>
              <a:t> Park</a:t>
            </a:r>
          </a:p>
          <a:p>
            <a:r>
              <a:rPr lang="it-IT" sz="1000" dirty="0">
                <a:latin typeface="Arial" panose="020B0604020202020204" pitchFamily="34" charset="0"/>
              </a:rPr>
              <a:t>Silvano Fumero</a:t>
            </a:r>
          </a:p>
          <a:p>
            <a:r>
              <a:rPr lang="it-IT" sz="1000" dirty="0">
                <a:latin typeface="Arial" panose="020B0604020202020204" pitchFamily="34" charset="0"/>
              </a:rPr>
              <a:t>MIAC</a:t>
            </a:r>
          </a:p>
          <a:p>
            <a:endParaRPr lang="it-IT" sz="1000" dirty="0">
              <a:latin typeface="Arial" panose="020B0604020202020204" pitchFamily="34" charset="0"/>
            </a:endParaRPr>
          </a:p>
        </p:txBody>
      </p:sp>
      <p:sp>
        <p:nvSpPr>
          <p:cNvPr id="3106" name="TextBox 13">
            <a:extLst>
              <a:ext uri="{FF2B5EF4-FFF2-40B4-BE49-F238E27FC236}">
                <a16:creationId xmlns:a16="http://schemas.microsoft.com/office/drawing/2014/main" id="{17081C3D-23F9-9744-282E-59571C2A21A2}"/>
              </a:ext>
            </a:extLst>
          </p:cNvPr>
          <p:cNvSpPr txBox="1"/>
          <p:nvPr/>
        </p:nvSpPr>
        <p:spPr>
          <a:xfrm>
            <a:off x="8628463" y="4212170"/>
            <a:ext cx="1800000" cy="180000"/>
          </a:xfrm>
          <a:prstGeom prst="rect">
            <a:avLst/>
          </a:prstGeom>
          <a:solidFill>
            <a:srgbClr val="D3B5E9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200" b="1">
                <a:solidFill>
                  <a:schemeClr val="tx1"/>
                </a:solidFill>
                <a:latin typeface="Rockwell" panose="02060603020205020403" pitchFamily="18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dirty="0">
                <a:latin typeface="Arial" panose="020B0604020202020204" pitchFamily="34" charset="0"/>
              </a:rPr>
              <a:t>2 Soggetti gestori</a:t>
            </a:r>
          </a:p>
        </p:txBody>
      </p:sp>
      <p:sp>
        <p:nvSpPr>
          <p:cNvPr id="3110" name="Ovale 3109">
            <a:extLst>
              <a:ext uri="{FF2B5EF4-FFF2-40B4-BE49-F238E27FC236}">
                <a16:creationId xmlns:a16="http://schemas.microsoft.com/office/drawing/2014/main" id="{961141DC-AFCE-7504-B90C-EC4F96872670}"/>
              </a:ext>
            </a:extLst>
          </p:cNvPr>
          <p:cNvSpPr/>
          <p:nvPr/>
        </p:nvSpPr>
        <p:spPr>
          <a:xfrm>
            <a:off x="5233383" y="2456359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1" name="Ovale 3110">
            <a:extLst>
              <a:ext uri="{FF2B5EF4-FFF2-40B4-BE49-F238E27FC236}">
                <a16:creationId xmlns:a16="http://schemas.microsoft.com/office/drawing/2014/main" id="{5814D8E4-74B8-2A42-9123-045270F64C8F}"/>
              </a:ext>
            </a:extLst>
          </p:cNvPr>
          <p:cNvSpPr/>
          <p:nvPr/>
        </p:nvSpPr>
        <p:spPr>
          <a:xfrm>
            <a:off x="5233383" y="3101328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2" name="Ovale 3111">
            <a:extLst>
              <a:ext uri="{FF2B5EF4-FFF2-40B4-BE49-F238E27FC236}">
                <a16:creationId xmlns:a16="http://schemas.microsoft.com/office/drawing/2014/main" id="{178C253E-BF4C-8494-EEF9-80B531D0B0DC}"/>
              </a:ext>
            </a:extLst>
          </p:cNvPr>
          <p:cNvSpPr/>
          <p:nvPr/>
        </p:nvSpPr>
        <p:spPr>
          <a:xfrm>
            <a:off x="5233383" y="3763131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3" name="Ovale 3112">
            <a:extLst>
              <a:ext uri="{FF2B5EF4-FFF2-40B4-BE49-F238E27FC236}">
                <a16:creationId xmlns:a16="http://schemas.microsoft.com/office/drawing/2014/main" id="{BD1B5FF4-133F-F564-DA2E-25F843A8DA3D}"/>
              </a:ext>
            </a:extLst>
          </p:cNvPr>
          <p:cNvSpPr/>
          <p:nvPr/>
        </p:nvSpPr>
        <p:spPr>
          <a:xfrm>
            <a:off x="5238146" y="4415964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4" name="Ovale 3113">
            <a:extLst>
              <a:ext uri="{FF2B5EF4-FFF2-40B4-BE49-F238E27FC236}">
                <a16:creationId xmlns:a16="http://schemas.microsoft.com/office/drawing/2014/main" id="{6EFC74F7-FE6B-499E-0F1D-8E486D979493}"/>
              </a:ext>
            </a:extLst>
          </p:cNvPr>
          <p:cNvSpPr/>
          <p:nvPr/>
        </p:nvSpPr>
        <p:spPr>
          <a:xfrm>
            <a:off x="5233479" y="5076592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5" name="Ovale 3114">
            <a:extLst>
              <a:ext uri="{FF2B5EF4-FFF2-40B4-BE49-F238E27FC236}">
                <a16:creationId xmlns:a16="http://schemas.microsoft.com/office/drawing/2014/main" id="{9A383E7C-6D84-EBC9-79EF-87B6B2BAF2A8}"/>
              </a:ext>
            </a:extLst>
          </p:cNvPr>
          <p:cNvSpPr/>
          <p:nvPr/>
        </p:nvSpPr>
        <p:spPr>
          <a:xfrm>
            <a:off x="9500980" y="2466577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6" name="Ovale 3115">
            <a:extLst>
              <a:ext uri="{FF2B5EF4-FFF2-40B4-BE49-F238E27FC236}">
                <a16:creationId xmlns:a16="http://schemas.microsoft.com/office/drawing/2014/main" id="{0CBD40BF-D43F-67EF-66A8-7A1AC5772BF1}"/>
              </a:ext>
            </a:extLst>
          </p:cNvPr>
          <p:cNvSpPr/>
          <p:nvPr/>
        </p:nvSpPr>
        <p:spPr>
          <a:xfrm>
            <a:off x="9500980" y="3111546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7" name="Ovale 3116">
            <a:extLst>
              <a:ext uri="{FF2B5EF4-FFF2-40B4-BE49-F238E27FC236}">
                <a16:creationId xmlns:a16="http://schemas.microsoft.com/office/drawing/2014/main" id="{8D6288D8-3E31-AB07-3A52-F5DC21ED0DDD}"/>
              </a:ext>
            </a:extLst>
          </p:cNvPr>
          <p:cNvSpPr/>
          <p:nvPr/>
        </p:nvSpPr>
        <p:spPr>
          <a:xfrm>
            <a:off x="9500980" y="3773349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8" name="Ovale 3117">
            <a:extLst>
              <a:ext uri="{FF2B5EF4-FFF2-40B4-BE49-F238E27FC236}">
                <a16:creationId xmlns:a16="http://schemas.microsoft.com/office/drawing/2014/main" id="{381389D3-73B3-625F-8647-C3DFD3F62E31}"/>
              </a:ext>
            </a:extLst>
          </p:cNvPr>
          <p:cNvSpPr/>
          <p:nvPr/>
        </p:nvSpPr>
        <p:spPr>
          <a:xfrm>
            <a:off x="9500980" y="4426182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9" name="Ovale 3118">
            <a:extLst>
              <a:ext uri="{FF2B5EF4-FFF2-40B4-BE49-F238E27FC236}">
                <a16:creationId xmlns:a16="http://schemas.microsoft.com/office/drawing/2014/main" id="{C7A10E1E-9233-92BE-9C98-1F5CD3727316}"/>
              </a:ext>
            </a:extLst>
          </p:cNvPr>
          <p:cNvSpPr/>
          <p:nvPr/>
        </p:nvSpPr>
        <p:spPr>
          <a:xfrm>
            <a:off x="9505839" y="5086810"/>
            <a:ext cx="108000" cy="108000"/>
          </a:xfrm>
          <a:prstGeom prst="ellipse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endParaRPr lang="en-US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20" name="TextBox 13">
            <a:extLst>
              <a:ext uri="{FF2B5EF4-FFF2-40B4-BE49-F238E27FC236}">
                <a16:creationId xmlns:a16="http://schemas.microsoft.com/office/drawing/2014/main" id="{6F38E8C5-5161-F46A-AF4C-3AC8FAC47CF7}"/>
              </a:ext>
            </a:extLst>
          </p:cNvPr>
          <p:cNvSpPr txBox="1"/>
          <p:nvPr/>
        </p:nvSpPr>
        <p:spPr>
          <a:xfrm>
            <a:off x="7040016" y="3298783"/>
            <a:ext cx="1152000" cy="180000"/>
          </a:xfrm>
          <a:prstGeom prst="rect">
            <a:avLst/>
          </a:prstGeom>
          <a:noFill/>
          <a:ln w="3175">
            <a:noFill/>
          </a:ln>
        </p:spPr>
        <p:txBody>
          <a:bodyPr vert="horz"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14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/>
            <a:r>
              <a:rPr lang="it-IT" sz="1000" dirty="0"/>
              <a:t>Polo ICT</a:t>
            </a:r>
          </a:p>
        </p:txBody>
      </p:sp>
      <p:grpSp>
        <p:nvGrpSpPr>
          <p:cNvPr id="3124" name="Group 9">
            <a:extLst>
              <a:ext uri="{FF2B5EF4-FFF2-40B4-BE49-F238E27FC236}">
                <a16:creationId xmlns:a16="http://schemas.microsoft.com/office/drawing/2014/main" id="{8A099343-DA28-514F-FF6E-5231C95028BF}"/>
              </a:ext>
            </a:extLst>
          </p:cNvPr>
          <p:cNvGrpSpPr>
            <a:grpSpLocks noChangeAspect="1"/>
          </p:cNvGrpSpPr>
          <p:nvPr/>
        </p:nvGrpSpPr>
        <p:grpSpPr>
          <a:xfrm rot="14934836">
            <a:off x="4406569" y="3212026"/>
            <a:ext cx="504000" cy="504000"/>
            <a:chOff x="4821724" y="778305"/>
            <a:chExt cx="820248" cy="837288"/>
          </a:xfrm>
        </p:grpSpPr>
        <p:sp>
          <p:nvSpPr>
            <p:cNvPr id="3125" name="O 3124">
              <a:extLst>
                <a:ext uri="{FF2B5EF4-FFF2-40B4-BE49-F238E27FC236}">
                  <a16:creationId xmlns:a16="http://schemas.microsoft.com/office/drawing/2014/main" id="{0B2B7A07-A4DF-AECF-8CD4-AFC5AF5AB12A}"/>
                </a:ext>
              </a:extLst>
            </p:cNvPr>
            <p:cNvSpPr/>
            <p:nvPr/>
          </p:nvSpPr>
          <p:spPr>
            <a:xfrm rot="19025274">
              <a:off x="4821724" y="778305"/>
              <a:ext cx="820248" cy="837288"/>
            </a:xfrm>
            <a:prstGeom prst="flowChar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26" name="Group 8">
              <a:extLst>
                <a:ext uri="{FF2B5EF4-FFF2-40B4-BE49-F238E27FC236}">
                  <a16:creationId xmlns:a16="http://schemas.microsoft.com/office/drawing/2014/main" id="{D8CCEB86-EA38-4C2A-94DC-9BD24A0B2545}"/>
                </a:ext>
              </a:extLst>
            </p:cNvPr>
            <p:cNvGrpSpPr/>
            <p:nvPr/>
          </p:nvGrpSpPr>
          <p:grpSpPr>
            <a:xfrm>
              <a:off x="4894291" y="838190"/>
              <a:ext cx="688743" cy="707102"/>
              <a:chOff x="4905842" y="827519"/>
              <a:chExt cx="688743" cy="707102"/>
            </a:xfrm>
          </p:grpSpPr>
          <p:sp>
            <p:nvSpPr>
              <p:cNvPr id="3127" name="Triangolo isoscele 3126">
                <a:extLst>
                  <a:ext uri="{FF2B5EF4-FFF2-40B4-BE49-F238E27FC236}">
                    <a16:creationId xmlns:a16="http://schemas.microsoft.com/office/drawing/2014/main" id="{6C8C9D1D-41BA-07FE-300A-4B741BC77B45}"/>
                  </a:ext>
                </a:extLst>
              </p:cNvPr>
              <p:cNvSpPr/>
              <p:nvPr/>
            </p:nvSpPr>
            <p:spPr>
              <a:xfrm rot="10404333">
                <a:off x="5070951" y="827519"/>
                <a:ext cx="307593" cy="338404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EC7C3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8" name="Triangolo isoscele 3127">
                <a:extLst>
                  <a:ext uri="{FF2B5EF4-FFF2-40B4-BE49-F238E27FC236}">
                    <a16:creationId xmlns:a16="http://schemas.microsoft.com/office/drawing/2014/main" id="{0C5F4BC9-28C5-BF00-4F99-C678E687BCD8}"/>
                  </a:ext>
                </a:extLst>
              </p:cNvPr>
              <p:cNvSpPr/>
              <p:nvPr/>
            </p:nvSpPr>
            <p:spPr>
              <a:xfrm rot="16557074">
                <a:off x="5271835" y="1041331"/>
                <a:ext cx="313983" cy="331517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9" name="Triangolo isoscele 3128">
                <a:extLst>
                  <a:ext uri="{FF2B5EF4-FFF2-40B4-BE49-F238E27FC236}">
                    <a16:creationId xmlns:a16="http://schemas.microsoft.com/office/drawing/2014/main" id="{6E7F86F9-B459-82B4-5F1F-36E05E1AC024}"/>
                  </a:ext>
                </a:extLst>
              </p:cNvPr>
              <p:cNvSpPr/>
              <p:nvPr/>
            </p:nvSpPr>
            <p:spPr>
              <a:xfrm rot="4178788">
                <a:off x="4914609" y="1081636"/>
                <a:ext cx="313983" cy="331517"/>
              </a:xfrm>
              <a:prstGeom prst="triangl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0" name="Triangolo isoscele 3129">
                <a:extLst>
                  <a:ext uri="{FF2B5EF4-FFF2-40B4-BE49-F238E27FC236}">
                    <a16:creationId xmlns:a16="http://schemas.microsoft.com/office/drawing/2014/main" id="{A9E4DEC7-5CBD-6684-D324-8F6D5B845C88}"/>
                  </a:ext>
                </a:extLst>
              </p:cNvPr>
              <p:cNvSpPr/>
              <p:nvPr/>
            </p:nvSpPr>
            <p:spPr>
              <a:xfrm rot="7313247">
                <a:off x="4932207" y="920769"/>
                <a:ext cx="313983" cy="331517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1" name="Triangolo isoscele 3130">
                <a:extLst>
                  <a:ext uri="{FF2B5EF4-FFF2-40B4-BE49-F238E27FC236}">
                    <a16:creationId xmlns:a16="http://schemas.microsoft.com/office/drawing/2014/main" id="{89F8367D-0654-4DFE-7F4A-9F42CAE25119}"/>
                  </a:ext>
                </a:extLst>
              </p:cNvPr>
              <p:cNvSpPr/>
              <p:nvPr/>
            </p:nvSpPr>
            <p:spPr>
              <a:xfrm rot="19661484">
                <a:off x="5191706" y="1175792"/>
                <a:ext cx="307593" cy="338404"/>
              </a:xfrm>
              <a:prstGeom prst="triangle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2" name="Triangolo isoscele 3131">
                <a:extLst>
                  <a:ext uri="{FF2B5EF4-FFF2-40B4-BE49-F238E27FC236}">
                    <a16:creationId xmlns:a16="http://schemas.microsoft.com/office/drawing/2014/main" id="{58CF929E-09D0-938F-758E-9343C6994682}"/>
                  </a:ext>
                </a:extLst>
              </p:cNvPr>
              <p:cNvSpPr/>
              <p:nvPr/>
            </p:nvSpPr>
            <p:spPr>
              <a:xfrm rot="1125120">
                <a:off x="5033872" y="1196217"/>
                <a:ext cx="307593" cy="338404"/>
              </a:xfrm>
              <a:prstGeom prst="triangl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3" name="Triangolo isoscele 3132">
                <a:extLst>
                  <a:ext uri="{FF2B5EF4-FFF2-40B4-BE49-F238E27FC236}">
                    <a16:creationId xmlns:a16="http://schemas.microsoft.com/office/drawing/2014/main" id="{DFA2E50A-48AC-A8C9-0188-CD46F53C1F4F}"/>
                  </a:ext>
                </a:extLst>
              </p:cNvPr>
              <p:cNvSpPr/>
              <p:nvPr/>
            </p:nvSpPr>
            <p:spPr>
              <a:xfrm rot="13461978">
                <a:off x="5222362" y="882133"/>
                <a:ext cx="307593" cy="338404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134" name="Group 9">
            <a:extLst>
              <a:ext uri="{FF2B5EF4-FFF2-40B4-BE49-F238E27FC236}">
                <a16:creationId xmlns:a16="http://schemas.microsoft.com/office/drawing/2014/main" id="{E31CD44D-0F0C-2865-90EA-75CB98DC5292}"/>
              </a:ext>
            </a:extLst>
          </p:cNvPr>
          <p:cNvGrpSpPr>
            <a:grpSpLocks noChangeAspect="1"/>
          </p:cNvGrpSpPr>
          <p:nvPr/>
        </p:nvGrpSpPr>
        <p:grpSpPr>
          <a:xfrm rot="7303102">
            <a:off x="6518652" y="3227001"/>
            <a:ext cx="504000" cy="504000"/>
            <a:chOff x="4821724" y="778305"/>
            <a:chExt cx="820248" cy="837288"/>
          </a:xfrm>
        </p:grpSpPr>
        <p:sp>
          <p:nvSpPr>
            <p:cNvPr id="3135" name="O 3134">
              <a:extLst>
                <a:ext uri="{FF2B5EF4-FFF2-40B4-BE49-F238E27FC236}">
                  <a16:creationId xmlns:a16="http://schemas.microsoft.com/office/drawing/2014/main" id="{386695E1-D542-0164-BDAB-95CAB44651B3}"/>
                </a:ext>
              </a:extLst>
            </p:cNvPr>
            <p:cNvSpPr/>
            <p:nvPr/>
          </p:nvSpPr>
          <p:spPr>
            <a:xfrm rot="19025274">
              <a:off x="4821724" y="778305"/>
              <a:ext cx="820248" cy="837288"/>
            </a:xfrm>
            <a:prstGeom prst="flowChar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36" name="Group 8">
              <a:extLst>
                <a:ext uri="{FF2B5EF4-FFF2-40B4-BE49-F238E27FC236}">
                  <a16:creationId xmlns:a16="http://schemas.microsoft.com/office/drawing/2014/main" id="{DC8125FB-A33A-3572-5323-1CC33BD13CAC}"/>
                </a:ext>
              </a:extLst>
            </p:cNvPr>
            <p:cNvGrpSpPr/>
            <p:nvPr/>
          </p:nvGrpSpPr>
          <p:grpSpPr>
            <a:xfrm>
              <a:off x="4894291" y="838190"/>
              <a:ext cx="688743" cy="707102"/>
              <a:chOff x="4905842" y="827519"/>
              <a:chExt cx="688743" cy="707102"/>
            </a:xfrm>
          </p:grpSpPr>
          <p:sp>
            <p:nvSpPr>
              <p:cNvPr id="3137" name="Triangolo isoscele 3136">
                <a:extLst>
                  <a:ext uri="{FF2B5EF4-FFF2-40B4-BE49-F238E27FC236}">
                    <a16:creationId xmlns:a16="http://schemas.microsoft.com/office/drawing/2014/main" id="{DD7DFBFE-5E8F-3DE2-645A-2C9056F590F4}"/>
                  </a:ext>
                </a:extLst>
              </p:cNvPr>
              <p:cNvSpPr/>
              <p:nvPr/>
            </p:nvSpPr>
            <p:spPr>
              <a:xfrm rot="10404333">
                <a:off x="5070951" y="827519"/>
                <a:ext cx="307593" cy="338404"/>
              </a:xfrm>
              <a:prstGeom prst="triangle">
                <a:avLst/>
              </a:prstGeom>
              <a:solidFill>
                <a:srgbClr val="EC7C30"/>
              </a:solidFill>
              <a:ln>
                <a:solidFill>
                  <a:srgbClr val="EC7C3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8" name="Triangolo isoscele 3137">
                <a:extLst>
                  <a:ext uri="{FF2B5EF4-FFF2-40B4-BE49-F238E27FC236}">
                    <a16:creationId xmlns:a16="http://schemas.microsoft.com/office/drawing/2014/main" id="{9D7CB294-FB32-38E6-2D70-E000EE7F9792}"/>
                  </a:ext>
                </a:extLst>
              </p:cNvPr>
              <p:cNvSpPr/>
              <p:nvPr/>
            </p:nvSpPr>
            <p:spPr>
              <a:xfrm rot="16557074">
                <a:off x="5271835" y="1041331"/>
                <a:ext cx="313983" cy="331517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9" name="Triangolo isoscele 3138">
                <a:extLst>
                  <a:ext uri="{FF2B5EF4-FFF2-40B4-BE49-F238E27FC236}">
                    <a16:creationId xmlns:a16="http://schemas.microsoft.com/office/drawing/2014/main" id="{925A23A7-87A1-4195-288C-6D0429446CBA}"/>
                  </a:ext>
                </a:extLst>
              </p:cNvPr>
              <p:cNvSpPr/>
              <p:nvPr/>
            </p:nvSpPr>
            <p:spPr>
              <a:xfrm rot="4178788">
                <a:off x="4914609" y="1081636"/>
                <a:ext cx="313983" cy="331517"/>
              </a:xfrm>
              <a:prstGeom prst="triangl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0" name="Triangolo isoscele 3139">
                <a:extLst>
                  <a:ext uri="{FF2B5EF4-FFF2-40B4-BE49-F238E27FC236}">
                    <a16:creationId xmlns:a16="http://schemas.microsoft.com/office/drawing/2014/main" id="{D652188C-0DA9-A696-61B9-EB7ED47DC768}"/>
                  </a:ext>
                </a:extLst>
              </p:cNvPr>
              <p:cNvSpPr/>
              <p:nvPr/>
            </p:nvSpPr>
            <p:spPr>
              <a:xfrm rot="7313247">
                <a:off x="4932207" y="920769"/>
                <a:ext cx="313983" cy="331517"/>
              </a:xfrm>
              <a:prstGeom prst="triangle">
                <a:avLst/>
              </a:prstGeom>
              <a:solidFill>
                <a:schemeClr val="accent4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1" name="Triangolo isoscele 3140">
                <a:extLst>
                  <a:ext uri="{FF2B5EF4-FFF2-40B4-BE49-F238E27FC236}">
                    <a16:creationId xmlns:a16="http://schemas.microsoft.com/office/drawing/2014/main" id="{BE9BD267-1DB9-E161-CD37-977F3FB1C13B}"/>
                  </a:ext>
                </a:extLst>
              </p:cNvPr>
              <p:cNvSpPr/>
              <p:nvPr/>
            </p:nvSpPr>
            <p:spPr>
              <a:xfrm rot="19661484">
                <a:off x="5191706" y="1175792"/>
                <a:ext cx="307593" cy="338404"/>
              </a:xfrm>
              <a:prstGeom prst="triangle">
                <a:avLst/>
              </a:prstGeom>
              <a:no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2" name="Triangolo isoscele 3141">
                <a:extLst>
                  <a:ext uri="{FF2B5EF4-FFF2-40B4-BE49-F238E27FC236}">
                    <a16:creationId xmlns:a16="http://schemas.microsoft.com/office/drawing/2014/main" id="{04F43FF5-FC9B-2482-183E-FDC4D8BE0710}"/>
                  </a:ext>
                </a:extLst>
              </p:cNvPr>
              <p:cNvSpPr/>
              <p:nvPr/>
            </p:nvSpPr>
            <p:spPr>
              <a:xfrm rot="1125120">
                <a:off x="5033872" y="1196217"/>
                <a:ext cx="307593" cy="338404"/>
              </a:xfrm>
              <a:prstGeom prst="triangle">
                <a:avLst/>
              </a:prstGeom>
              <a:noFill/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3" name="Triangolo isoscele 3142">
                <a:extLst>
                  <a:ext uri="{FF2B5EF4-FFF2-40B4-BE49-F238E27FC236}">
                    <a16:creationId xmlns:a16="http://schemas.microsoft.com/office/drawing/2014/main" id="{3710107F-293F-AFFD-2818-2AF8490010DB}"/>
                  </a:ext>
                </a:extLst>
              </p:cNvPr>
              <p:cNvSpPr/>
              <p:nvPr/>
            </p:nvSpPr>
            <p:spPr>
              <a:xfrm rot="13461978">
                <a:off x="5222362" y="882133"/>
                <a:ext cx="307593" cy="338404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144" name="Group 9">
            <a:extLst>
              <a:ext uri="{FF2B5EF4-FFF2-40B4-BE49-F238E27FC236}">
                <a16:creationId xmlns:a16="http://schemas.microsoft.com/office/drawing/2014/main" id="{F9FAAB52-33C1-AFC6-81F6-2F011DE87CD5}"/>
              </a:ext>
            </a:extLst>
          </p:cNvPr>
          <p:cNvGrpSpPr>
            <a:grpSpLocks noChangeAspect="1"/>
          </p:cNvGrpSpPr>
          <p:nvPr/>
        </p:nvGrpSpPr>
        <p:grpSpPr>
          <a:xfrm rot="1256200">
            <a:off x="8673601" y="3227220"/>
            <a:ext cx="504000" cy="504000"/>
            <a:chOff x="4821724" y="778305"/>
            <a:chExt cx="820248" cy="837288"/>
          </a:xfrm>
        </p:grpSpPr>
        <p:sp>
          <p:nvSpPr>
            <p:cNvPr id="3145" name="O 3144">
              <a:extLst>
                <a:ext uri="{FF2B5EF4-FFF2-40B4-BE49-F238E27FC236}">
                  <a16:creationId xmlns:a16="http://schemas.microsoft.com/office/drawing/2014/main" id="{B15DAB7D-27F8-07CA-A902-F00330C07EA1}"/>
                </a:ext>
              </a:extLst>
            </p:cNvPr>
            <p:cNvSpPr/>
            <p:nvPr/>
          </p:nvSpPr>
          <p:spPr>
            <a:xfrm rot="19025274">
              <a:off x="4821724" y="778305"/>
              <a:ext cx="820248" cy="837288"/>
            </a:xfrm>
            <a:prstGeom prst="flowChar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46" name="Group 8">
              <a:extLst>
                <a:ext uri="{FF2B5EF4-FFF2-40B4-BE49-F238E27FC236}">
                  <a16:creationId xmlns:a16="http://schemas.microsoft.com/office/drawing/2014/main" id="{8D290DBE-845A-9009-C25F-23FB50158D2B}"/>
                </a:ext>
              </a:extLst>
            </p:cNvPr>
            <p:cNvGrpSpPr/>
            <p:nvPr/>
          </p:nvGrpSpPr>
          <p:grpSpPr>
            <a:xfrm>
              <a:off x="4894291" y="838190"/>
              <a:ext cx="688743" cy="707102"/>
              <a:chOff x="4905842" y="827519"/>
              <a:chExt cx="688743" cy="707102"/>
            </a:xfrm>
          </p:grpSpPr>
          <p:sp>
            <p:nvSpPr>
              <p:cNvPr id="3147" name="Triangolo isoscele 3146">
                <a:extLst>
                  <a:ext uri="{FF2B5EF4-FFF2-40B4-BE49-F238E27FC236}">
                    <a16:creationId xmlns:a16="http://schemas.microsoft.com/office/drawing/2014/main" id="{2B101DED-F861-3E54-5EDF-2ED65FF3E8E4}"/>
                  </a:ext>
                </a:extLst>
              </p:cNvPr>
              <p:cNvSpPr/>
              <p:nvPr/>
            </p:nvSpPr>
            <p:spPr>
              <a:xfrm rot="10404333">
                <a:off x="5070951" y="827519"/>
                <a:ext cx="307593" cy="338404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EC7C3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8" name="Triangolo isoscele 3147">
                <a:extLst>
                  <a:ext uri="{FF2B5EF4-FFF2-40B4-BE49-F238E27FC236}">
                    <a16:creationId xmlns:a16="http://schemas.microsoft.com/office/drawing/2014/main" id="{EF1F0DC0-E38B-06B8-FCBE-E33B615253F3}"/>
                  </a:ext>
                </a:extLst>
              </p:cNvPr>
              <p:cNvSpPr/>
              <p:nvPr/>
            </p:nvSpPr>
            <p:spPr>
              <a:xfrm rot="16557074">
                <a:off x="5271835" y="1041331"/>
                <a:ext cx="313983" cy="331517"/>
              </a:xfrm>
              <a:prstGeom prst="triangle">
                <a:avLst/>
              </a:prstGeom>
              <a:solidFill>
                <a:srgbClr val="7030A0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9" name="Triangolo isoscele 3148">
                <a:extLst>
                  <a:ext uri="{FF2B5EF4-FFF2-40B4-BE49-F238E27FC236}">
                    <a16:creationId xmlns:a16="http://schemas.microsoft.com/office/drawing/2014/main" id="{4C165479-DF4C-01CD-81D5-790DB564A65A}"/>
                  </a:ext>
                </a:extLst>
              </p:cNvPr>
              <p:cNvSpPr/>
              <p:nvPr/>
            </p:nvSpPr>
            <p:spPr>
              <a:xfrm rot="4178788">
                <a:off x="4914609" y="1081636"/>
                <a:ext cx="313983" cy="331517"/>
              </a:xfrm>
              <a:prstGeom prst="triangl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0" name="Triangolo isoscele 3149">
                <a:extLst>
                  <a:ext uri="{FF2B5EF4-FFF2-40B4-BE49-F238E27FC236}">
                    <a16:creationId xmlns:a16="http://schemas.microsoft.com/office/drawing/2014/main" id="{BE29BBAE-C10F-D0CE-C979-2C9FAA28225F}"/>
                  </a:ext>
                </a:extLst>
              </p:cNvPr>
              <p:cNvSpPr/>
              <p:nvPr/>
            </p:nvSpPr>
            <p:spPr>
              <a:xfrm rot="7313247">
                <a:off x="4932207" y="920769"/>
                <a:ext cx="313983" cy="331517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1" name="Triangolo isoscele 3150">
                <a:extLst>
                  <a:ext uri="{FF2B5EF4-FFF2-40B4-BE49-F238E27FC236}">
                    <a16:creationId xmlns:a16="http://schemas.microsoft.com/office/drawing/2014/main" id="{F513FE0E-EB4D-DD2C-F7D4-1BE0D68A5715}"/>
                  </a:ext>
                </a:extLst>
              </p:cNvPr>
              <p:cNvSpPr/>
              <p:nvPr/>
            </p:nvSpPr>
            <p:spPr>
              <a:xfrm rot="19661484">
                <a:off x="5191706" y="1175792"/>
                <a:ext cx="307593" cy="338404"/>
              </a:xfrm>
              <a:prstGeom prst="triangle">
                <a:avLst/>
              </a:prstGeom>
              <a:no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2" name="Triangolo isoscele 3151">
                <a:extLst>
                  <a:ext uri="{FF2B5EF4-FFF2-40B4-BE49-F238E27FC236}">
                    <a16:creationId xmlns:a16="http://schemas.microsoft.com/office/drawing/2014/main" id="{1F2AB42B-E1B0-236A-5A80-77686B2E4B50}"/>
                  </a:ext>
                </a:extLst>
              </p:cNvPr>
              <p:cNvSpPr/>
              <p:nvPr/>
            </p:nvSpPr>
            <p:spPr>
              <a:xfrm rot="1125120">
                <a:off x="5033872" y="1196217"/>
                <a:ext cx="307593" cy="338404"/>
              </a:xfrm>
              <a:prstGeom prst="triangle">
                <a:avLst/>
              </a:prstGeom>
              <a:noFill/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3" name="Triangolo isoscele 3152">
                <a:extLst>
                  <a:ext uri="{FF2B5EF4-FFF2-40B4-BE49-F238E27FC236}">
                    <a16:creationId xmlns:a16="http://schemas.microsoft.com/office/drawing/2014/main" id="{DD929B82-D2C0-C39A-3F68-675CDD1DC438}"/>
                  </a:ext>
                </a:extLst>
              </p:cNvPr>
              <p:cNvSpPr/>
              <p:nvPr/>
            </p:nvSpPr>
            <p:spPr>
              <a:xfrm rot="13461978">
                <a:off x="5222362" y="882133"/>
                <a:ext cx="307593" cy="338404"/>
              </a:xfrm>
              <a:prstGeom prst="triangl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154" name="TextBox 13">
            <a:extLst>
              <a:ext uri="{FF2B5EF4-FFF2-40B4-BE49-F238E27FC236}">
                <a16:creationId xmlns:a16="http://schemas.microsoft.com/office/drawing/2014/main" id="{3F46EE74-CAF6-F57A-9DED-F12839C8D65C}"/>
              </a:ext>
            </a:extLst>
          </p:cNvPr>
          <p:cNvSpPr txBox="1"/>
          <p:nvPr/>
        </p:nvSpPr>
        <p:spPr>
          <a:xfrm>
            <a:off x="1021212" y="3439510"/>
            <a:ext cx="2734311" cy="23801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9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800" b="0" dirty="0"/>
              <a:t>Leader </a:t>
            </a:r>
            <a:r>
              <a:rPr lang="it-IT" sz="800" dirty="0" err="1"/>
              <a:t>Biondustry</a:t>
            </a:r>
            <a:r>
              <a:rPr lang="it-IT" sz="800" dirty="0"/>
              <a:t> Park (BIOPMED)</a:t>
            </a:r>
          </a:p>
        </p:txBody>
      </p:sp>
      <p:sp>
        <p:nvSpPr>
          <p:cNvPr id="3155" name="TextBox 16">
            <a:extLst>
              <a:ext uri="{FF2B5EF4-FFF2-40B4-BE49-F238E27FC236}">
                <a16:creationId xmlns:a16="http://schemas.microsoft.com/office/drawing/2014/main" id="{F04C0866-6FCF-2466-9DB7-C6F5D113496E}"/>
              </a:ext>
            </a:extLst>
          </p:cNvPr>
          <p:cNvSpPr txBox="1"/>
          <p:nvPr/>
        </p:nvSpPr>
        <p:spPr>
          <a:xfrm>
            <a:off x="1005214" y="5070521"/>
            <a:ext cx="2767363" cy="390167"/>
          </a:xfrm>
          <a:prstGeom prst="rect">
            <a:avLst/>
          </a:prstGeom>
          <a:solidFill>
            <a:srgbClr val="BAD5D8"/>
          </a:solidFill>
          <a:ln>
            <a:noFill/>
            <a:prstDash val="solid"/>
          </a:ln>
        </p:spPr>
        <p:txBody>
          <a:bodyPr wrap="square" lIns="0" tIns="0" rIns="0" bIns="0" rtlCol="0" anchor="ctr" anchorCtr="0">
            <a:noAutofit/>
          </a:bodyPr>
          <a:lstStyle>
            <a:defPPr>
              <a:defRPr lang="it-IT"/>
            </a:defPPr>
            <a:lvl1pPr algn="ctr">
              <a:defRPr sz="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1000" dirty="0"/>
              <a:t>Coinvolgimento del sistema industriale per R&amp;D</a:t>
            </a:r>
          </a:p>
        </p:txBody>
      </p:sp>
      <p:sp>
        <p:nvSpPr>
          <p:cNvPr id="3156" name="TextBox 13">
            <a:extLst>
              <a:ext uri="{FF2B5EF4-FFF2-40B4-BE49-F238E27FC236}">
                <a16:creationId xmlns:a16="http://schemas.microsoft.com/office/drawing/2014/main" id="{7A64AA6B-D02F-D792-E46C-EE8FBDF5023B}"/>
              </a:ext>
            </a:extLst>
          </p:cNvPr>
          <p:cNvSpPr txBox="1"/>
          <p:nvPr/>
        </p:nvSpPr>
        <p:spPr>
          <a:xfrm>
            <a:off x="1032968" y="5445334"/>
            <a:ext cx="2805819" cy="15987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noFill/>
          </a:ln>
        </p:spPr>
        <p:txBody>
          <a:bodyPr wrap="square" tIns="0" bIns="0" rtlCol="0" anchor="ctr" anchorCtr="0">
            <a:noAutofit/>
          </a:bodyPr>
          <a:lstStyle>
            <a:defPPr>
              <a:defRPr lang="it-IT"/>
            </a:defPPr>
            <a:lvl1pPr algn="ctr">
              <a:defRPr sz="9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it-IT" sz="800" b="0" dirty="0"/>
              <a:t>Leader MIAC (Polo Agrifood)</a:t>
            </a:r>
          </a:p>
        </p:txBody>
      </p:sp>
      <p:sp>
        <p:nvSpPr>
          <p:cNvPr id="4" name="TextBox 13">
            <a:extLst>
              <a:ext uri="{FF2B5EF4-FFF2-40B4-BE49-F238E27FC236}">
                <a16:creationId xmlns:a16="http://schemas.microsoft.com/office/drawing/2014/main" id="{E741B5AE-0652-3582-26BC-4EFE857D03A7}"/>
              </a:ext>
            </a:extLst>
          </p:cNvPr>
          <p:cNvSpPr txBox="1"/>
          <p:nvPr/>
        </p:nvSpPr>
        <p:spPr>
          <a:xfrm>
            <a:off x="5752323" y="768810"/>
            <a:ext cx="3102762" cy="441114"/>
          </a:xfrm>
          <a:prstGeom prst="rect">
            <a:avLst/>
          </a:prstGeom>
          <a:solidFill>
            <a:srgbClr val="5897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algn="ct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4838" indent="-147638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2pPr>
            <a:lvl3pPr marL="1216025" indent="-301625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3pPr>
            <a:lvl4pPr marL="1827213" indent="-455613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4pPr>
            <a:lvl5pPr marL="2438400" indent="-609600" algn="ctr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r>
              <a:rPr lang="it-IT" sz="1400" b="1" dirty="0"/>
              <a:t>Progetto TIPPS</a:t>
            </a:r>
          </a:p>
          <a:p>
            <a:r>
              <a:rPr lang="it-IT" sz="1200" b="1" dirty="0"/>
              <a:t>Cofinanziato da Regione Piemonte</a:t>
            </a:r>
          </a:p>
        </p:txBody>
      </p:sp>
    </p:spTree>
    <p:extLst>
      <p:ext uri="{BB962C8B-B14F-4D97-AF65-F5344CB8AC3E}">
        <p14:creationId xmlns:p14="http://schemas.microsoft.com/office/powerpoint/2010/main" val="401865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grpSp>
        <p:nvGrpSpPr>
          <p:cNvPr id="52" name="Gruppo 51">
            <a:extLst>
              <a:ext uri="{FF2B5EF4-FFF2-40B4-BE49-F238E27FC236}">
                <a16:creationId xmlns:a16="http://schemas.microsoft.com/office/drawing/2014/main" id="{EE703542-11D2-A267-0F5E-0F594BDED23E}"/>
              </a:ext>
            </a:extLst>
          </p:cNvPr>
          <p:cNvGrpSpPr/>
          <p:nvPr/>
        </p:nvGrpSpPr>
        <p:grpSpPr>
          <a:xfrm>
            <a:off x="1123897" y="5779451"/>
            <a:ext cx="10298495" cy="747806"/>
            <a:chOff x="880946" y="5602910"/>
            <a:chExt cx="10556379" cy="904670"/>
          </a:xfrm>
        </p:grpSpPr>
        <p:pic>
          <p:nvPicPr>
            <p:cNvPr id="2" name="Picture 2" descr="Sistema Poli Piemonte">
              <a:extLst>
                <a:ext uri="{FF2B5EF4-FFF2-40B4-BE49-F238E27FC236}">
                  <a16:creationId xmlns:a16="http://schemas.microsoft.com/office/drawing/2014/main" id="{F7361120-8E6A-8736-CC00-DFAC69E66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946" y="5602910"/>
              <a:ext cx="2077711" cy="90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Pagina | Regione Piemonte">
              <a:extLst>
                <a:ext uri="{FF2B5EF4-FFF2-40B4-BE49-F238E27FC236}">
                  <a16:creationId xmlns:a16="http://schemas.microsoft.com/office/drawing/2014/main" id="{F76B6FD9-810A-61B7-CBEC-2510D97733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5" t="21253"/>
            <a:stretch/>
          </p:blipFill>
          <p:spPr bwMode="auto">
            <a:xfrm>
              <a:off x="6774555" y="5700222"/>
              <a:ext cx="4662770" cy="7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id="{59ADEE15-6353-F684-2BD3-257858C0AA92}"/>
                </a:ext>
              </a:extLst>
            </p:cNvPr>
            <p:cNvSpPr txBox="1"/>
            <p:nvPr/>
          </p:nvSpPr>
          <p:spPr>
            <a:xfrm>
              <a:off x="2526392" y="5969964"/>
              <a:ext cx="386920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200" b="1" dirty="0">
                  <a:solidFill>
                    <a:srgbClr val="004F80"/>
                  </a:solidFill>
                </a:rPr>
                <a:t>#sistemapolipiemonte</a:t>
              </a:r>
            </a:p>
          </p:txBody>
        </p:sp>
      </p:grpSp>
      <p:sp>
        <p:nvSpPr>
          <p:cNvPr id="53" name="Titolo 1">
            <a:extLst>
              <a:ext uri="{FF2B5EF4-FFF2-40B4-BE49-F238E27FC236}">
                <a16:creationId xmlns:a16="http://schemas.microsoft.com/office/drawing/2014/main" id="{C10199DC-75CF-9FF0-87ED-8B62520E649D}"/>
              </a:ext>
            </a:extLst>
          </p:cNvPr>
          <p:cNvSpPr txBox="1">
            <a:spLocks/>
          </p:cNvSpPr>
          <p:nvPr/>
        </p:nvSpPr>
        <p:spPr>
          <a:xfrm>
            <a:off x="0" y="40527"/>
            <a:ext cx="8514735" cy="56907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2400" b="1" dirty="0">
                <a:solidFill>
                  <a:srgbClr val="6EC116"/>
                </a:solidFill>
                <a:latin typeface="+mn-lt"/>
              </a:rPr>
              <a:t>   Un raccordo tra gli stakeholder dell’innovazione e la Regione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DA80ABDA-FA91-6AEB-6737-E305A8C5B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749" y="1549769"/>
            <a:ext cx="6577781" cy="308439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lvl="1">
              <a:lnSpc>
                <a:spcPct val="110000"/>
              </a:lnSpc>
            </a:pPr>
            <a:r>
              <a:rPr lang="it-IT" sz="20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Contribuire ad una gestione delle policies dell'innovazione aderente alle esigenze del territorio</a:t>
            </a:r>
          </a:p>
          <a:p>
            <a:pPr lvl="1">
              <a:lnSpc>
                <a:spcPct val="110000"/>
              </a:lnSpc>
            </a:pPr>
            <a:r>
              <a:rPr lang="it-IT" sz="20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Contribuire a diffondere meglio le opportunità, raggiungendo nuovi attori nelle diverse filiere</a:t>
            </a:r>
          </a:p>
          <a:p>
            <a:pPr lvl="1">
              <a:lnSpc>
                <a:spcPct val="110000"/>
              </a:lnSpc>
            </a:pPr>
            <a:r>
              <a:rPr lang="it-IT" sz="20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Sostenere l’avvio di progettualità interdisciplinari</a:t>
            </a:r>
          </a:p>
          <a:p>
            <a:pPr lvl="1">
              <a:lnSpc>
                <a:spcPct val="110000"/>
              </a:lnSpc>
            </a:pPr>
            <a:r>
              <a:rPr lang="it-IT" sz="20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Rappresentare efficacemente verso l’esterno le innovazioni dell'intero eco-sistema</a:t>
            </a:r>
          </a:p>
          <a:p>
            <a:pPr lvl="1">
              <a:lnSpc>
                <a:spcPct val="110000"/>
              </a:lnSpc>
            </a:pPr>
            <a:r>
              <a:rPr lang="it-IT" sz="20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Contribuire a orientare le policies sulla formazione facilitando il raccordo con le imprese innovative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90E4B9D-2092-CF61-098E-4FC23DC079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4735" y="1090395"/>
            <a:ext cx="3529890" cy="446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45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grpSp>
        <p:nvGrpSpPr>
          <p:cNvPr id="52" name="Gruppo 51">
            <a:extLst>
              <a:ext uri="{FF2B5EF4-FFF2-40B4-BE49-F238E27FC236}">
                <a16:creationId xmlns:a16="http://schemas.microsoft.com/office/drawing/2014/main" id="{EE703542-11D2-A267-0F5E-0F594BDED23E}"/>
              </a:ext>
            </a:extLst>
          </p:cNvPr>
          <p:cNvGrpSpPr/>
          <p:nvPr/>
        </p:nvGrpSpPr>
        <p:grpSpPr>
          <a:xfrm>
            <a:off x="1123897" y="5779451"/>
            <a:ext cx="10298495" cy="747806"/>
            <a:chOff x="880946" y="5602910"/>
            <a:chExt cx="10556379" cy="904670"/>
          </a:xfrm>
        </p:grpSpPr>
        <p:pic>
          <p:nvPicPr>
            <p:cNvPr id="2" name="Picture 2" descr="Sistema Poli Piemonte">
              <a:extLst>
                <a:ext uri="{FF2B5EF4-FFF2-40B4-BE49-F238E27FC236}">
                  <a16:creationId xmlns:a16="http://schemas.microsoft.com/office/drawing/2014/main" id="{F7361120-8E6A-8736-CC00-DFAC69E66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946" y="5602910"/>
              <a:ext cx="2077711" cy="90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Pagina | Regione Piemonte">
              <a:extLst>
                <a:ext uri="{FF2B5EF4-FFF2-40B4-BE49-F238E27FC236}">
                  <a16:creationId xmlns:a16="http://schemas.microsoft.com/office/drawing/2014/main" id="{F76B6FD9-810A-61B7-CBEC-2510D97733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5" t="21253"/>
            <a:stretch/>
          </p:blipFill>
          <p:spPr bwMode="auto">
            <a:xfrm>
              <a:off x="6774555" y="5700222"/>
              <a:ext cx="4662770" cy="7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id="{59ADEE15-6353-F684-2BD3-257858C0AA92}"/>
                </a:ext>
              </a:extLst>
            </p:cNvPr>
            <p:cNvSpPr txBox="1"/>
            <p:nvPr/>
          </p:nvSpPr>
          <p:spPr>
            <a:xfrm>
              <a:off x="2526392" y="5969964"/>
              <a:ext cx="386920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200" b="1" dirty="0">
                  <a:solidFill>
                    <a:srgbClr val="004F80"/>
                  </a:solidFill>
                </a:rPr>
                <a:t>#sistemapolipiemonte</a:t>
              </a:r>
            </a:p>
          </p:txBody>
        </p:sp>
      </p:grpSp>
      <p:sp>
        <p:nvSpPr>
          <p:cNvPr id="53" name="Titolo 1">
            <a:extLst>
              <a:ext uri="{FF2B5EF4-FFF2-40B4-BE49-F238E27FC236}">
                <a16:creationId xmlns:a16="http://schemas.microsoft.com/office/drawing/2014/main" id="{C10199DC-75CF-9FF0-87ED-8B62520E649D}"/>
              </a:ext>
            </a:extLst>
          </p:cNvPr>
          <p:cNvSpPr txBox="1">
            <a:spLocks/>
          </p:cNvSpPr>
          <p:nvPr/>
        </p:nvSpPr>
        <p:spPr>
          <a:xfrm>
            <a:off x="147375" y="81557"/>
            <a:ext cx="8514735" cy="56907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pPr algn="l"/>
            <a:r>
              <a:rPr lang="it-IT" sz="2400" b="1" dirty="0">
                <a:solidFill>
                  <a:srgbClr val="6EC116"/>
                </a:solidFill>
                <a:latin typeface="+mn-lt"/>
              </a:rPr>
              <a:t>   Le attività in corso – Progetto TIPPS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DA80ABDA-FA91-6AEB-6737-E305A8C5B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75" y="1618607"/>
            <a:ext cx="6882581" cy="3582670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457200" lvl="1" indent="0">
              <a:buNone/>
            </a:pPr>
            <a:r>
              <a:rPr lang="it-IT" sz="21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Contributo alla governance della strategia S3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Azione continua a supporto della scoperta imprenditoriale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Avvio di indagine congiunta ed elaborazione output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Avvio tavoli periodici S3</a:t>
            </a:r>
          </a:p>
          <a:p>
            <a:pPr marL="457200" lvl="1" indent="0">
              <a:buNone/>
            </a:pPr>
            <a:endParaRPr lang="it-IT" sz="1900" dirty="0">
              <a:solidFill>
                <a:srgbClr val="004F8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457200" lvl="1" indent="0">
              <a:buNone/>
            </a:pPr>
            <a:r>
              <a:rPr lang="it-IT" sz="21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Comunicazione e animazione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Elaborazione di un calendario di eventi comuni e avvio di strumenti condivisi di comunicazione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Azione specifica su marketing dell'innovazione</a:t>
            </a:r>
          </a:p>
          <a:p>
            <a:pPr marL="457200" lvl="1" indent="0">
              <a:buNone/>
            </a:pPr>
            <a:endParaRPr lang="it-IT" sz="1900" dirty="0">
              <a:solidFill>
                <a:srgbClr val="004F8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457200" lvl="1" indent="0">
              <a:buNone/>
            </a:pPr>
            <a:r>
              <a:rPr lang="it-IT" sz="21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Presidio reti extra-regionali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Mappatura delle opportunità</a:t>
            </a:r>
          </a:p>
          <a:p>
            <a:pPr lvl="2"/>
            <a:r>
              <a:rPr lang="it-IT" sz="19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Organizzazione del presidio tematico a favore del territorio</a:t>
            </a:r>
          </a:p>
          <a:p>
            <a:pPr marL="457200" lvl="1" indent="0">
              <a:buNone/>
            </a:pPr>
            <a:endParaRPr lang="it-IT" sz="1900" dirty="0">
              <a:solidFill>
                <a:srgbClr val="004F8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457200" lvl="1" indent="0">
              <a:buNone/>
            </a:pPr>
            <a:r>
              <a:rPr lang="it-IT" sz="2100" b="1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Domanda/offerta formativa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90E4B9D-2092-CF61-098E-4FC23DC079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4735" y="1090395"/>
            <a:ext cx="3529890" cy="446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114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A7894365-B9E7-840E-85CB-9BD7B4C5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292" r="1219" b="20996"/>
          <a:stretch/>
        </p:blipFill>
        <p:spPr>
          <a:xfrm>
            <a:off x="0" y="1"/>
            <a:ext cx="12192000" cy="707886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8C31029-AAB4-0B56-84F2-25E2691BC7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84" r="1219" b="20996"/>
          <a:stretch/>
        </p:blipFill>
        <p:spPr>
          <a:xfrm>
            <a:off x="0" y="6568156"/>
            <a:ext cx="12192000" cy="289844"/>
          </a:xfrm>
          <a:prstGeom prst="rect">
            <a:avLst/>
          </a:prstGeom>
        </p:spPr>
      </p:pic>
      <p:grpSp>
        <p:nvGrpSpPr>
          <p:cNvPr id="52" name="Gruppo 51">
            <a:extLst>
              <a:ext uri="{FF2B5EF4-FFF2-40B4-BE49-F238E27FC236}">
                <a16:creationId xmlns:a16="http://schemas.microsoft.com/office/drawing/2014/main" id="{EE703542-11D2-A267-0F5E-0F594BDED23E}"/>
              </a:ext>
            </a:extLst>
          </p:cNvPr>
          <p:cNvGrpSpPr/>
          <p:nvPr/>
        </p:nvGrpSpPr>
        <p:grpSpPr>
          <a:xfrm>
            <a:off x="1123897" y="5779451"/>
            <a:ext cx="10298495" cy="747806"/>
            <a:chOff x="880946" y="5602910"/>
            <a:chExt cx="10556379" cy="904670"/>
          </a:xfrm>
        </p:grpSpPr>
        <p:pic>
          <p:nvPicPr>
            <p:cNvPr id="2" name="Picture 2" descr="Sistema Poli Piemonte">
              <a:extLst>
                <a:ext uri="{FF2B5EF4-FFF2-40B4-BE49-F238E27FC236}">
                  <a16:creationId xmlns:a16="http://schemas.microsoft.com/office/drawing/2014/main" id="{F7361120-8E6A-8736-CC00-DFAC69E66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946" y="5602910"/>
              <a:ext cx="2077711" cy="904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Pagina | Regione Piemonte">
              <a:extLst>
                <a:ext uri="{FF2B5EF4-FFF2-40B4-BE49-F238E27FC236}">
                  <a16:creationId xmlns:a16="http://schemas.microsoft.com/office/drawing/2014/main" id="{F76B6FD9-810A-61B7-CBEC-2510D97733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95" t="21253"/>
            <a:stretch/>
          </p:blipFill>
          <p:spPr bwMode="auto">
            <a:xfrm>
              <a:off x="6774555" y="5700222"/>
              <a:ext cx="4662770" cy="7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id="{59ADEE15-6353-F684-2BD3-257858C0AA92}"/>
                </a:ext>
              </a:extLst>
            </p:cNvPr>
            <p:cNvSpPr txBox="1"/>
            <p:nvPr/>
          </p:nvSpPr>
          <p:spPr>
            <a:xfrm>
              <a:off x="2526392" y="5969964"/>
              <a:ext cx="386920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200" b="1" dirty="0">
                  <a:solidFill>
                    <a:srgbClr val="004F80"/>
                  </a:solidFill>
                </a:rPr>
                <a:t>#sistemapolipiemonte</a:t>
              </a:r>
            </a:p>
          </p:txBody>
        </p:sp>
      </p:grp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76B4C6AD-99AE-1752-8338-76ADC6327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2070"/>
            <a:ext cx="10515600" cy="21466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44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Grazie per l’attenzione</a:t>
            </a:r>
          </a:p>
          <a:p>
            <a:pPr marL="0" indent="0" algn="ctr">
              <a:buNone/>
            </a:pPr>
            <a:endParaRPr lang="it-IT" dirty="0">
              <a:solidFill>
                <a:srgbClr val="004F8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 algn="ctr">
              <a:buNone/>
            </a:pPr>
            <a:r>
              <a:rPr lang="it-IT" sz="16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Davide Damosso</a:t>
            </a:r>
          </a:p>
          <a:p>
            <a:pPr marL="0" indent="0" algn="ctr">
              <a:buNone/>
            </a:pPr>
            <a:r>
              <a:rPr lang="it-IT" sz="1600" dirty="0">
                <a:solidFill>
                  <a:srgbClr val="004F8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davide.damosso@envipark.com</a:t>
            </a:r>
          </a:p>
        </p:txBody>
      </p:sp>
    </p:spTree>
    <p:extLst>
      <p:ext uri="{BB962C8B-B14F-4D97-AF65-F5344CB8AC3E}">
        <p14:creationId xmlns:p14="http://schemas.microsoft.com/office/powerpoint/2010/main" val="31387884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E603474BFA4614091F5D278582CBD67" ma:contentTypeVersion="18" ma:contentTypeDescription="Creare un nuovo documento." ma:contentTypeScope="" ma:versionID="3e8c7304a5b9a3c5fc631faddd14681c">
  <xsd:schema xmlns:xsd="http://www.w3.org/2001/XMLSchema" xmlns:xs="http://www.w3.org/2001/XMLSchema" xmlns:p="http://schemas.microsoft.com/office/2006/metadata/properties" xmlns:ns2="16183b2d-88bd-456a-b052-c18cbde88657" xmlns:ns3="65168ee9-6f4a-4357-86e8-a3a2dbb77317" xmlns:ns4="9226e5e5-4c4b-4574-8f4d-abd15c2bc443" targetNamespace="http://schemas.microsoft.com/office/2006/metadata/properties" ma:root="true" ma:fieldsID="e7f75790d2dd476f53a155b97eb6d51d" ns2:_="" ns3:_="" ns4:_="">
    <xsd:import namespace="16183b2d-88bd-456a-b052-c18cbde88657"/>
    <xsd:import namespace="65168ee9-6f4a-4357-86e8-a3a2dbb77317"/>
    <xsd:import namespace="9226e5e5-4c4b-4574-8f4d-abd15c2bc44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183b2d-88bd-456a-b052-c18cbde8865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68ee9-6f4a-4357-86e8-a3a2dbb77317" elementFormDefault="qualified">
    <xsd:import namespace="http://schemas.microsoft.com/office/2006/documentManagement/types"/>
    <xsd:import namespace="http://schemas.microsoft.com/office/infopath/2007/PartnerControls"/>
    <xsd:element name="SharedWithDetails" ma:index="9" nillable="true" ma:displayName="Condiviso con dettagli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Autore ultima condivisione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Ora ultima condivisione" ma:description="" ma:internalName="LastSharedByTime" ma:readOnly="true">
      <xsd:simpleType>
        <xsd:restriction base="dms:DateTime"/>
      </xsd:simpleType>
    </xsd:element>
    <xsd:element name="TaxCatchAll" ma:index="25" nillable="true" ma:displayName="Taxonomy Catch All Column" ma:hidden="true" ma:list="{15090c84-312f-49a8-9b89-c391ce2f21e9}" ma:internalName="TaxCatchAll" ma:showField="CatchAllData" ma:web="65168ee9-6f4a-4357-86e8-a3a2dbb773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26e5e5-4c4b-4574-8f4d-abd15c2bc4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Tag immagine" ma:readOnly="false" ma:fieldId="{5cf76f15-5ced-4ddc-b409-7134ff3c332f}" ma:taxonomyMulti="true" ma:sspId="502f2c28-4bbe-4c63-81d8-62e66c07bb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226e5e5-4c4b-4574-8f4d-abd15c2bc443">
      <Terms xmlns="http://schemas.microsoft.com/office/infopath/2007/PartnerControls"/>
    </lcf76f155ced4ddcb4097134ff3c332f>
    <TaxCatchAll xmlns="65168ee9-6f4a-4357-86e8-a3a2dbb7731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37A69E-1EAD-42CE-B95D-C519BE2D36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183b2d-88bd-456a-b052-c18cbde88657"/>
    <ds:schemaRef ds:uri="65168ee9-6f4a-4357-86e8-a3a2dbb77317"/>
    <ds:schemaRef ds:uri="9226e5e5-4c4b-4574-8f4d-abd15c2bc4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F6FBA1-99E6-49F3-B437-B59466475E4F}">
  <ds:schemaRefs>
    <ds:schemaRef ds:uri="http://schemas.microsoft.com/office/2006/metadata/properties"/>
    <ds:schemaRef ds:uri="http://purl.org/dc/elements/1.1/"/>
    <ds:schemaRef ds:uri="65168ee9-6f4a-4357-86e8-a3a2dbb77317"/>
    <ds:schemaRef ds:uri="9226e5e5-4c4b-4574-8f4d-abd15c2bc443"/>
    <ds:schemaRef ds:uri="16183b2d-88bd-456a-b052-c18cbde88657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5AC076D-493F-4944-8154-6E4A3F83E0E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568</Words>
  <Application>Microsoft Office PowerPoint</Application>
  <PresentationFormat>Widescreen</PresentationFormat>
  <Paragraphs>140</Paragraphs>
  <Slides>10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20" baseType="lpstr">
      <vt:lpstr>Arial</vt:lpstr>
      <vt:lpstr>Berlin Sans FB</vt:lpstr>
      <vt:lpstr>Calibri</vt:lpstr>
      <vt:lpstr>Calibri </vt:lpstr>
      <vt:lpstr>Calibri Light</vt:lpstr>
      <vt:lpstr>Helvetica</vt:lpstr>
      <vt:lpstr>Helvetica Neue</vt:lpstr>
      <vt:lpstr>Roboto Condensed</vt:lpstr>
      <vt:lpstr>Rockwell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Polo Mesap</dc:creator>
  <cp:lastModifiedBy>Evtimova Radmila</cp:lastModifiedBy>
  <cp:revision>386</cp:revision>
  <cp:lastPrinted>2021-11-11T09:27:43Z</cp:lastPrinted>
  <dcterms:created xsi:type="dcterms:W3CDTF">2020-12-10T20:40:28Z</dcterms:created>
  <dcterms:modified xsi:type="dcterms:W3CDTF">2022-10-25T12:46:51Z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0x0101004E603474BFA4614091F5D278582CBD67</vt:lpwstr>
  </property>
</Properties>
</file>