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sldIdLst>
    <p:sldId id="261" r:id="rId2"/>
    <p:sldId id="262" r:id="rId3"/>
    <p:sldId id="501" r:id="rId4"/>
    <p:sldId id="502" r:id="rId5"/>
    <p:sldId id="503" r:id="rId6"/>
    <p:sldId id="546" r:id="rId7"/>
    <p:sldId id="390" r:id="rId8"/>
    <p:sldId id="544" r:id="rId9"/>
    <p:sldId id="395" r:id="rId10"/>
    <p:sldId id="545" r:id="rId11"/>
    <p:sldId id="412" r:id="rId12"/>
    <p:sldId id="547" r:id="rId13"/>
    <p:sldId id="455" r:id="rId14"/>
    <p:sldId id="453" r:id="rId15"/>
    <p:sldId id="454" r:id="rId16"/>
    <p:sldId id="451" r:id="rId17"/>
    <p:sldId id="257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4B5E"/>
    <a:srgbClr val="D2E4F4"/>
    <a:srgbClr val="BFBFBF"/>
    <a:srgbClr val="466882"/>
    <a:srgbClr val="6190B3"/>
    <a:srgbClr val="334C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37" autoAdjust="0"/>
    <p:restoredTop sz="96327"/>
  </p:normalViewPr>
  <p:slideViewPr>
    <p:cSldViewPr snapToGrid="0">
      <p:cViewPr varScale="1">
        <p:scale>
          <a:sx n="90" d="100"/>
          <a:sy n="90" d="100"/>
        </p:scale>
        <p:origin x="6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ber\OneDrive\Desktop\Lavori_new\Osservatorio%20Multinazionali\GRAFICI%20CAPITOLO%201\GRAFICI%20CAPITOLO%201\Figure%208-9-10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ber\OneDrive\Desktop\Lavori_new\Osservatorio%20Multinazionali\GRAFICI%20CAPITOLO%201\GRAFICI%20CAPITOLO%201\Figure%208-9-10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Foglio1!$C$30</c:f>
              <c:strCache>
                <c:ptCount val="1"/>
                <c:pt idx="0">
                  <c:v>Gruppi multinaz. esteri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Foglio1!$B$31:$B$52</c:f>
              <c:strCache>
                <c:ptCount val="22"/>
                <c:pt idx="0">
                  <c:v>Calabria</c:v>
                </c:pt>
                <c:pt idx="1">
                  <c:v>Sicilia</c:v>
                </c:pt>
                <c:pt idx="2">
                  <c:v>Marche</c:v>
                </c:pt>
                <c:pt idx="3">
                  <c:v>Puglia</c:v>
                </c:pt>
                <c:pt idx="4">
                  <c:v>Basilicata</c:v>
                </c:pt>
                <c:pt idx="5">
                  <c:v>Molise</c:v>
                </c:pt>
                <c:pt idx="6">
                  <c:v>Umbria</c:v>
                </c:pt>
                <c:pt idx="7">
                  <c:v>Campania</c:v>
                </c:pt>
                <c:pt idx="8">
                  <c:v>Valle d'Aosta</c:v>
                </c:pt>
                <c:pt idx="9">
                  <c:v>Bolzano</c:v>
                </c:pt>
                <c:pt idx="10">
                  <c:v>Sardegna</c:v>
                </c:pt>
                <c:pt idx="11">
                  <c:v>Emilia-Romagna</c:v>
                </c:pt>
                <c:pt idx="12">
                  <c:v>Friuli-Venezia Giulia</c:v>
                </c:pt>
                <c:pt idx="13">
                  <c:v>Abruzzo</c:v>
                </c:pt>
                <c:pt idx="14">
                  <c:v>Veneto</c:v>
                </c:pt>
                <c:pt idx="15">
                  <c:v>Trento</c:v>
                </c:pt>
                <c:pt idx="16">
                  <c:v>ITALIA</c:v>
                </c:pt>
                <c:pt idx="17">
                  <c:v>Piemonte</c:v>
                </c:pt>
                <c:pt idx="18">
                  <c:v>Toscana</c:v>
                </c:pt>
                <c:pt idx="19">
                  <c:v>Lazio</c:v>
                </c:pt>
                <c:pt idx="20">
                  <c:v>Liguria</c:v>
                </c:pt>
                <c:pt idx="21">
                  <c:v>Lombardia</c:v>
                </c:pt>
              </c:strCache>
            </c:strRef>
          </c:cat>
          <c:val>
            <c:numRef>
              <c:f>Foglio1!$C$31:$C$52</c:f>
              <c:numCache>
                <c:formatCode>General</c:formatCode>
                <c:ptCount val="22"/>
                <c:pt idx="0">
                  <c:v>5.5</c:v>
                </c:pt>
                <c:pt idx="1">
                  <c:v>5.5</c:v>
                </c:pt>
                <c:pt idx="2">
                  <c:v>6.5</c:v>
                </c:pt>
                <c:pt idx="3">
                  <c:v>7.3</c:v>
                </c:pt>
                <c:pt idx="4">
                  <c:v>7.6</c:v>
                </c:pt>
                <c:pt idx="5">
                  <c:v>8.1999999999999993</c:v>
                </c:pt>
                <c:pt idx="6">
                  <c:v>8.1999999999999993</c:v>
                </c:pt>
                <c:pt idx="7">
                  <c:v>8.3000000000000007</c:v>
                </c:pt>
                <c:pt idx="8">
                  <c:v>8.3000000000000007</c:v>
                </c:pt>
                <c:pt idx="9">
                  <c:v>9.6</c:v>
                </c:pt>
                <c:pt idx="10">
                  <c:v>9.8000000000000007</c:v>
                </c:pt>
                <c:pt idx="11">
                  <c:v>12.6</c:v>
                </c:pt>
                <c:pt idx="12">
                  <c:v>12.7</c:v>
                </c:pt>
                <c:pt idx="13">
                  <c:v>12.8</c:v>
                </c:pt>
                <c:pt idx="14">
                  <c:v>13.1</c:v>
                </c:pt>
                <c:pt idx="15">
                  <c:v>13.3</c:v>
                </c:pt>
                <c:pt idx="16">
                  <c:v>16.3</c:v>
                </c:pt>
                <c:pt idx="17">
                  <c:v>17.8</c:v>
                </c:pt>
                <c:pt idx="18">
                  <c:v>19.5</c:v>
                </c:pt>
                <c:pt idx="19">
                  <c:v>20.9</c:v>
                </c:pt>
                <c:pt idx="20">
                  <c:v>22.3</c:v>
                </c:pt>
                <c:pt idx="21">
                  <c:v>22.7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96-4B66-AED0-2DE0718C2C58}"/>
            </c:ext>
          </c:extLst>
        </c:ser>
        <c:ser>
          <c:idx val="1"/>
          <c:order val="1"/>
          <c:tx>
            <c:strRef>
              <c:f>Foglio1!$D$30</c:f>
              <c:strCache>
                <c:ptCount val="1"/>
                <c:pt idx="0">
                  <c:v>Gruppi multinaz. italiani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Foglio1!$B$31:$B$52</c:f>
              <c:strCache>
                <c:ptCount val="22"/>
                <c:pt idx="0">
                  <c:v>Calabria</c:v>
                </c:pt>
                <c:pt idx="1">
                  <c:v>Sicilia</c:v>
                </c:pt>
                <c:pt idx="2">
                  <c:v>Marche</c:v>
                </c:pt>
                <c:pt idx="3">
                  <c:v>Puglia</c:v>
                </c:pt>
                <c:pt idx="4">
                  <c:v>Basilicata</c:v>
                </c:pt>
                <c:pt idx="5">
                  <c:v>Molise</c:v>
                </c:pt>
                <c:pt idx="6">
                  <c:v>Umbria</c:v>
                </c:pt>
                <c:pt idx="7">
                  <c:v>Campania</c:v>
                </c:pt>
                <c:pt idx="8">
                  <c:v>Valle d'Aosta</c:v>
                </c:pt>
                <c:pt idx="9">
                  <c:v>Bolzano</c:v>
                </c:pt>
                <c:pt idx="10">
                  <c:v>Sardegna</c:v>
                </c:pt>
                <c:pt idx="11">
                  <c:v>Emilia-Romagna</c:v>
                </c:pt>
                <c:pt idx="12">
                  <c:v>Friuli-Venezia Giulia</c:v>
                </c:pt>
                <c:pt idx="13">
                  <c:v>Abruzzo</c:v>
                </c:pt>
                <c:pt idx="14">
                  <c:v>Veneto</c:v>
                </c:pt>
                <c:pt idx="15">
                  <c:v>Trento</c:v>
                </c:pt>
                <c:pt idx="16">
                  <c:v>ITALIA</c:v>
                </c:pt>
                <c:pt idx="17">
                  <c:v>Piemonte</c:v>
                </c:pt>
                <c:pt idx="18">
                  <c:v>Toscana</c:v>
                </c:pt>
                <c:pt idx="19">
                  <c:v>Lazio</c:v>
                </c:pt>
                <c:pt idx="20">
                  <c:v>Liguria</c:v>
                </c:pt>
                <c:pt idx="21">
                  <c:v>Lombardia</c:v>
                </c:pt>
              </c:strCache>
            </c:strRef>
          </c:cat>
          <c:val>
            <c:numRef>
              <c:f>Foglio1!$D$31:$D$52</c:f>
              <c:numCache>
                <c:formatCode>General</c:formatCode>
                <c:ptCount val="22"/>
                <c:pt idx="0">
                  <c:v>13.5</c:v>
                </c:pt>
                <c:pt idx="1">
                  <c:v>14.7</c:v>
                </c:pt>
                <c:pt idx="2">
                  <c:v>20.2</c:v>
                </c:pt>
                <c:pt idx="3">
                  <c:v>15.2</c:v>
                </c:pt>
                <c:pt idx="4">
                  <c:v>21.8</c:v>
                </c:pt>
                <c:pt idx="5">
                  <c:v>21.1</c:v>
                </c:pt>
                <c:pt idx="6">
                  <c:v>16.8</c:v>
                </c:pt>
                <c:pt idx="7">
                  <c:v>15</c:v>
                </c:pt>
                <c:pt idx="8">
                  <c:v>16.7</c:v>
                </c:pt>
                <c:pt idx="9">
                  <c:v>11.7</c:v>
                </c:pt>
                <c:pt idx="10">
                  <c:v>14.8</c:v>
                </c:pt>
                <c:pt idx="11">
                  <c:v>26</c:v>
                </c:pt>
                <c:pt idx="12">
                  <c:v>25.4</c:v>
                </c:pt>
                <c:pt idx="13">
                  <c:v>17</c:v>
                </c:pt>
                <c:pt idx="14">
                  <c:v>19.899999999999999</c:v>
                </c:pt>
                <c:pt idx="15">
                  <c:v>12.9</c:v>
                </c:pt>
                <c:pt idx="16">
                  <c:v>19.8</c:v>
                </c:pt>
                <c:pt idx="17">
                  <c:v>22.9</c:v>
                </c:pt>
                <c:pt idx="18">
                  <c:v>15.8</c:v>
                </c:pt>
                <c:pt idx="19">
                  <c:v>23.4</c:v>
                </c:pt>
                <c:pt idx="20">
                  <c:v>21.5</c:v>
                </c:pt>
                <c:pt idx="21">
                  <c:v>19.2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096-4B66-AED0-2DE0718C2C58}"/>
            </c:ext>
          </c:extLst>
        </c:ser>
        <c:ser>
          <c:idx val="2"/>
          <c:order val="2"/>
          <c:tx>
            <c:strRef>
              <c:f>Foglio1!$E$30</c:f>
              <c:strCache>
                <c:ptCount val="1"/>
                <c:pt idx="0">
                  <c:v>Gruppi domestici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Foglio1!$B$31:$B$52</c:f>
              <c:strCache>
                <c:ptCount val="22"/>
                <c:pt idx="0">
                  <c:v>Calabria</c:v>
                </c:pt>
                <c:pt idx="1">
                  <c:v>Sicilia</c:v>
                </c:pt>
                <c:pt idx="2">
                  <c:v>Marche</c:v>
                </c:pt>
                <c:pt idx="3">
                  <c:v>Puglia</c:v>
                </c:pt>
                <c:pt idx="4">
                  <c:v>Basilicata</c:v>
                </c:pt>
                <c:pt idx="5">
                  <c:v>Molise</c:v>
                </c:pt>
                <c:pt idx="6">
                  <c:v>Umbria</c:v>
                </c:pt>
                <c:pt idx="7">
                  <c:v>Campania</c:v>
                </c:pt>
                <c:pt idx="8">
                  <c:v>Valle d'Aosta</c:v>
                </c:pt>
                <c:pt idx="9">
                  <c:v>Bolzano</c:v>
                </c:pt>
                <c:pt idx="10">
                  <c:v>Sardegna</c:v>
                </c:pt>
                <c:pt idx="11">
                  <c:v>Emilia-Romagna</c:v>
                </c:pt>
                <c:pt idx="12">
                  <c:v>Friuli-Venezia Giulia</c:v>
                </c:pt>
                <c:pt idx="13">
                  <c:v>Abruzzo</c:v>
                </c:pt>
                <c:pt idx="14">
                  <c:v>Veneto</c:v>
                </c:pt>
                <c:pt idx="15">
                  <c:v>Trento</c:v>
                </c:pt>
                <c:pt idx="16">
                  <c:v>ITALIA</c:v>
                </c:pt>
                <c:pt idx="17">
                  <c:v>Piemonte</c:v>
                </c:pt>
                <c:pt idx="18">
                  <c:v>Toscana</c:v>
                </c:pt>
                <c:pt idx="19">
                  <c:v>Lazio</c:v>
                </c:pt>
                <c:pt idx="20">
                  <c:v>Liguria</c:v>
                </c:pt>
                <c:pt idx="21">
                  <c:v>Lombardia</c:v>
                </c:pt>
              </c:strCache>
            </c:strRef>
          </c:cat>
          <c:val>
            <c:numRef>
              <c:f>Foglio1!$E$31:$E$52</c:f>
              <c:numCache>
                <c:formatCode>General</c:formatCode>
                <c:ptCount val="22"/>
                <c:pt idx="0">
                  <c:v>20.2</c:v>
                </c:pt>
                <c:pt idx="1">
                  <c:v>21.7</c:v>
                </c:pt>
                <c:pt idx="2">
                  <c:v>19.100000000000001</c:v>
                </c:pt>
                <c:pt idx="3">
                  <c:v>21.6</c:v>
                </c:pt>
                <c:pt idx="4">
                  <c:v>18.899999999999999</c:v>
                </c:pt>
                <c:pt idx="5">
                  <c:v>18.899999999999999</c:v>
                </c:pt>
                <c:pt idx="6">
                  <c:v>23.8</c:v>
                </c:pt>
                <c:pt idx="7">
                  <c:v>22.3</c:v>
                </c:pt>
                <c:pt idx="8">
                  <c:v>27.9</c:v>
                </c:pt>
                <c:pt idx="9">
                  <c:v>24.8</c:v>
                </c:pt>
                <c:pt idx="10">
                  <c:v>19.899999999999999</c:v>
                </c:pt>
                <c:pt idx="11">
                  <c:v>19.899999999999999</c:v>
                </c:pt>
                <c:pt idx="12">
                  <c:v>19.100000000000001</c:v>
                </c:pt>
                <c:pt idx="13">
                  <c:v>19.7</c:v>
                </c:pt>
                <c:pt idx="14">
                  <c:v>21.9</c:v>
                </c:pt>
                <c:pt idx="15">
                  <c:v>28.1</c:v>
                </c:pt>
                <c:pt idx="16">
                  <c:v>20.6</c:v>
                </c:pt>
                <c:pt idx="17">
                  <c:v>18.3</c:v>
                </c:pt>
                <c:pt idx="18">
                  <c:v>19.7</c:v>
                </c:pt>
                <c:pt idx="19">
                  <c:v>20.6</c:v>
                </c:pt>
                <c:pt idx="20">
                  <c:v>17.7</c:v>
                </c:pt>
                <c:pt idx="21">
                  <c:v>20.8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096-4B66-AED0-2DE0718C2C58}"/>
            </c:ext>
          </c:extLst>
        </c:ser>
        <c:ser>
          <c:idx val="3"/>
          <c:order val="3"/>
          <c:tx>
            <c:strRef>
              <c:f>Foglio1!$F$30</c:f>
              <c:strCache>
                <c:ptCount val="1"/>
                <c:pt idx="0">
                  <c:v>Indipendenti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Foglio1!$B$31:$B$52</c:f>
              <c:strCache>
                <c:ptCount val="22"/>
                <c:pt idx="0">
                  <c:v>Calabria</c:v>
                </c:pt>
                <c:pt idx="1">
                  <c:v>Sicilia</c:v>
                </c:pt>
                <c:pt idx="2">
                  <c:v>Marche</c:v>
                </c:pt>
                <c:pt idx="3">
                  <c:v>Puglia</c:v>
                </c:pt>
                <c:pt idx="4">
                  <c:v>Basilicata</c:v>
                </c:pt>
                <c:pt idx="5">
                  <c:v>Molise</c:v>
                </c:pt>
                <c:pt idx="6">
                  <c:v>Umbria</c:v>
                </c:pt>
                <c:pt idx="7">
                  <c:v>Campania</c:v>
                </c:pt>
                <c:pt idx="8">
                  <c:v>Valle d'Aosta</c:v>
                </c:pt>
                <c:pt idx="9">
                  <c:v>Bolzano</c:v>
                </c:pt>
                <c:pt idx="10">
                  <c:v>Sardegna</c:v>
                </c:pt>
                <c:pt idx="11">
                  <c:v>Emilia-Romagna</c:v>
                </c:pt>
                <c:pt idx="12">
                  <c:v>Friuli-Venezia Giulia</c:v>
                </c:pt>
                <c:pt idx="13">
                  <c:v>Abruzzo</c:v>
                </c:pt>
                <c:pt idx="14">
                  <c:v>Veneto</c:v>
                </c:pt>
                <c:pt idx="15">
                  <c:v>Trento</c:v>
                </c:pt>
                <c:pt idx="16">
                  <c:v>ITALIA</c:v>
                </c:pt>
                <c:pt idx="17">
                  <c:v>Piemonte</c:v>
                </c:pt>
                <c:pt idx="18">
                  <c:v>Toscana</c:v>
                </c:pt>
                <c:pt idx="19">
                  <c:v>Lazio</c:v>
                </c:pt>
                <c:pt idx="20">
                  <c:v>Liguria</c:v>
                </c:pt>
                <c:pt idx="21">
                  <c:v>Lombardia</c:v>
                </c:pt>
              </c:strCache>
            </c:strRef>
          </c:cat>
          <c:val>
            <c:numRef>
              <c:f>Foglio1!$F$31:$F$52</c:f>
              <c:numCache>
                <c:formatCode>General</c:formatCode>
                <c:ptCount val="22"/>
                <c:pt idx="0">
                  <c:v>60.8</c:v>
                </c:pt>
                <c:pt idx="1">
                  <c:v>58.1</c:v>
                </c:pt>
                <c:pt idx="2">
                  <c:v>54.2</c:v>
                </c:pt>
                <c:pt idx="3">
                  <c:v>55.9</c:v>
                </c:pt>
                <c:pt idx="4">
                  <c:v>51.7</c:v>
                </c:pt>
                <c:pt idx="5">
                  <c:v>51.8</c:v>
                </c:pt>
                <c:pt idx="6">
                  <c:v>51.2</c:v>
                </c:pt>
                <c:pt idx="7">
                  <c:v>54.4</c:v>
                </c:pt>
                <c:pt idx="8">
                  <c:v>47</c:v>
                </c:pt>
                <c:pt idx="9">
                  <c:v>53.8</c:v>
                </c:pt>
                <c:pt idx="10">
                  <c:v>55.5</c:v>
                </c:pt>
                <c:pt idx="11">
                  <c:v>41.5</c:v>
                </c:pt>
                <c:pt idx="12">
                  <c:v>42.8</c:v>
                </c:pt>
                <c:pt idx="13">
                  <c:v>50.6</c:v>
                </c:pt>
                <c:pt idx="14">
                  <c:v>45.1</c:v>
                </c:pt>
                <c:pt idx="15">
                  <c:v>45.7</c:v>
                </c:pt>
                <c:pt idx="16">
                  <c:v>43.3</c:v>
                </c:pt>
                <c:pt idx="17">
                  <c:v>41</c:v>
                </c:pt>
                <c:pt idx="18">
                  <c:v>45</c:v>
                </c:pt>
                <c:pt idx="19">
                  <c:v>35.1</c:v>
                </c:pt>
                <c:pt idx="20">
                  <c:v>38.5</c:v>
                </c:pt>
                <c:pt idx="21">
                  <c:v>37.299999999999997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096-4B66-AED0-2DE0718C2C5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876142063"/>
        <c:axId val="1876143727"/>
      </c:barChart>
      <c:catAx>
        <c:axId val="18761420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876143727"/>
        <c:crosses val="autoZero"/>
        <c:auto val="1"/>
        <c:lblAlgn val="ctr"/>
        <c:lblOffset val="100"/>
        <c:noMultiLvlLbl val="0"/>
      </c:catAx>
      <c:valAx>
        <c:axId val="1876143727"/>
        <c:scaling>
          <c:orientation val="minMax"/>
          <c:max val="100"/>
        </c:scaling>
        <c:delete val="1"/>
        <c:axPos val="b"/>
        <c:numFmt formatCode="General" sourceLinked="1"/>
        <c:majorTickMark val="none"/>
        <c:minorTickMark val="none"/>
        <c:tickLblPos val="nextTo"/>
        <c:crossAx val="18761420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520513883133026E-2"/>
          <c:y val="3.7037037037037035E-2"/>
          <c:w val="0.89155902323950398"/>
          <c:h val="0.64858757062146888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'Figura8 (2)'!$C$2</c:f>
              <c:strCache>
                <c:ptCount val="1"/>
              </c:strCache>
            </c:strRef>
          </c:tx>
          <c:spPr>
            <a:solidFill>
              <a:srgbClr val="009AD0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5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'Figura8 (2)'!$A$3:$B$25</c:f>
              <c:multiLvlStrCache>
                <c:ptCount val="23"/>
                <c:lvl>
                  <c:pt idx="0">
                    <c:v>Nord-est</c:v>
                  </c:pt>
                  <c:pt idx="1">
                    <c:v>Nord-ovest</c:v>
                  </c:pt>
                  <c:pt idx="2">
                    <c:v>Centro</c:v>
                  </c:pt>
                  <c:pt idx="3">
                    <c:v>Mezzogiorno</c:v>
                  </c:pt>
                  <c:pt idx="4">
                    <c:v>Italia</c:v>
                  </c:pt>
                  <c:pt idx="6">
                    <c:v>Nord-est</c:v>
                  </c:pt>
                  <c:pt idx="7">
                    <c:v>Nord-ovest</c:v>
                  </c:pt>
                  <c:pt idx="8">
                    <c:v>Centro</c:v>
                  </c:pt>
                  <c:pt idx="9">
                    <c:v>Mezzogiorno</c:v>
                  </c:pt>
                  <c:pt idx="10">
                    <c:v>Italia</c:v>
                  </c:pt>
                  <c:pt idx="12">
                    <c:v>Nord-est</c:v>
                  </c:pt>
                  <c:pt idx="13">
                    <c:v>Nord-ovest</c:v>
                  </c:pt>
                  <c:pt idx="14">
                    <c:v>Centro</c:v>
                  </c:pt>
                  <c:pt idx="15">
                    <c:v>Mezzogiorno</c:v>
                  </c:pt>
                  <c:pt idx="16">
                    <c:v>Italia</c:v>
                  </c:pt>
                  <c:pt idx="18">
                    <c:v>Nord-est</c:v>
                  </c:pt>
                  <c:pt idx="19">
                    <c:v>Nord-ovest</c:v>
                  </c:pt>
                  <c:pt idx="20">
                    <c:v>Centro</c:v>
                  </c:pt>
                  <c:pt idx="21">
                    <c:v>Mezzogiorno</c:v>
                  </c:pt>
                  <c:pt idx="22">
                    <c:v>Italia</c:v>
                  </c:pt>
                </c:lvl>
                <c:lvl>
                  <c:pt idx="0">
                    <c:v>Innovazione</c:v>
                  </c:pt>
                  <c:pt idx="6">
                    <c:v>R&amp;S</c:v>
                  </c:pt>
                  <c:pt idx="12">
                    <c:v>Capitale umano</c:v>
                  </c:pt>
                  <c:pt idx="18">
                    <c:v>Traino per lo sviluppo del territorio</c:v>
                  </c:pt>
                </c:lvl>
              </c:multiLvlStrCache>
            </c:multiLvlStrRef>
          </c:cat>
          <c:val>
            <c:numRef>
              <c:f>'Figura8 (2)'!$C$3:$C$25</c:f>
              <c:numCache>
                <c:formatCode>0.0</c:formatCode>
                <c:ptCount val="23"/>
                <c:pt idx="0">
                  <c:v>33.395780015834148</c:v>
                </c:pt>
                <c:pt idx="1">
                  <c:v>30.504210046791709</c:v>
                </c:pt>
                <c:pt idx="2">
                  <c:v>28.343708371759401</c:v>
                </c:pt>
                <c:pt idx="3">
                  <c:v>39.400176949605473</c:v>
                </c:pt>
                <c:pt idx="4">
                  <c:v>31.2</c:v>
                </c:pt>
                <c:pt idx="6">
                  <c:v>36.233958720748262</c:v>
                </c:pt>
                <c:pt idx="7">
                  <c:v>29.038311274960854</c:v>
                </c:pt>
                <c:pt idx="8">
                  <c:v>32.456578542883491</c:v>
                </c:pt>
                <c:pt idx="9">
                  <c:v>36.848852535976746</c:v>
                </c:pt>
                <c:pt idx="10">
                  <c:v>31.4</c:v>
                </c:pt>
                <c:pt idx="12">
                  <c:v>45.462412313810688</c:v>
                </c:pt>
                <c:pt idx="13">
                  <c:v>50.687243754317905</c:v>
                </c:pt>
                <c:pt idx="14">
                  <c:v>36.411261399733576</c:v>
                </c:pt>
                <c:pt idx="15">
                  <c:v>33.049852842930136</c:v>
                </c:pt>
                <c:pt idx="16">
                  <c:v>46.7</c:v>
                </c:pt>
                <c:pt idx="18">
                  <c:v>32.155285106696375</c:v>
                </c:pt>
                <c:pt idx="19">
                  <c:v>28.0288654444307</c:v>
                </c:pt>
                <c:pt idx="20">
                  <c:v>35.581258325648122</c:v>
                </c:pt>
                <c:pt idx="21">
                  <c:v>38.246393297582287</c:v>
                </c:pt>
                <c:pt idx="22">
                  <c:v>30.4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8-41B0-BE8C-88AE16F13DEB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333142400"/>
        <c:axId val="1"/>
      </c:barChart>
      <c:catAx>
        <c:axId val="333142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it-IT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52"/>
          <c:min val="0"/>
        </c:scaling>
        <c:delete val="1"/>
        <c:axPos val="l"/>
        <c:numFmt formatCode="0" sourceLinked="0"/>
        <c:majorTickMark val="none"/>
        <c:minorTickMark val="none"/>
        <c:tickLblPos val="nextTo"/>
        <c:crossAx val="333142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 sz="700"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spPr/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9B0415-9499-BF4C-842F-D77C019633B9}" type="datetimeFigureOut">
              <a:rPr lang="it-IT" smtClean="0"/>
              <a:t>18/10/2022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D7394F-2D94-1047-B63A-6A678538486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9466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>
            <a:extLst>
              <a:ext uri="{FF2B5EF4-FFF2-40B4-BE49-F238E27FC236}">
                <a16:creationId xmlns:a16="http://schemas.microsoft.com/office/drawing/2014/main" id="{065F3599-476D-2E49-BAA5-6AE823EE52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AA91791-39B7-7B42-B733-753D30D84C45}" type="slidenum">
              <a:rPr lang="it-IT" altLang="it-IT" sz="1200"/>
              <a:pPr/>
              <a:t>7</a:t>
            </a:fld>
            <a:endParaRPr lang="it-IT" altLang="it-IT" sz="12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79DEB6C3-F655-014A-A897-8DEB29C264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FBB228A-B974-ED47-9095-D2AA92CBE9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02172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A374D5-EB6D-E447-B721-9A9B1378976A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9601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A374D5-EB6D-E447-B721-9A9B1378976A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2266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>
            <a:extLst>
              <a:ext uri="{FF2B5EF4-FFF2-40B4-BE49-F238E27FC236}">
                <a16:creationId xmlns:a16="http://schemas.microsoft.com/office/drawing/2014/main" id="{065F3599-476D-2E49-BAA5-6AE823EE52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AA91791-39B7-7B42-B733-753D30D84C45}" type="slidenum">
              <a:rPr lang="it-IT" altLang="it-IT" sz="1200"/>
              <a:pPr/>
              <a:t>11</a:t>
            </a:fld>
            <a:endParaRPr lang="it-IT" altLang="it-IT" sz="12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79DEB6C3-F655-014A-A897-8DEB29C264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FBB228A-B974-ED47-9095-D2AA92CBE9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it-IT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0462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710803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76284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16674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66664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F98DE8ED-AAF3-8B9F-35DE-1791A6FCDA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7927" b="17927"/>
          <a:stretch/>
        </p:blipFill>
        <p:spPr>
          <a:xfrm>
            <a:off x="0" y="3543300"/>
            <a:ext cx="9144000" cy="1600200"/>
          </a:xfrm>
          <a:prstGeom prst="rect">
            <a:avLst/>
          </a:prstGeom>
        </p:spPr>
      </p:pic>
      <p:sp>
        <p:nvSpPr>
          <p:cNvPr id="13" name="Segnaposto testo 18">
            <a:extLst>
              <a:ext uri="{FF2B5EF4-FFF2-40B4-BE49-F238E27FC236}">
                <a16:creationId xmlns:a16="http://schemas.microsoft.com/office/drawing/2014/main" id="{77E29F0F-4E4B-A147-5490-4552E001FCB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3863" y="2063353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lnSpc>
                <a:spcPts val="3100"/>
              </a:lnSpc>
              <a:buNone/>
              <a:defRPr sz="36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TITOLO</a:t>
            </a:r>
          </a:p>
          <a:p>
            <a:pPr lvl="0"/>
            <a:r>
              <a:rPr lang="it-IT" dirty="0"/>
              <a:t>SU DUE RIGHE</a:t>
            </a:r>
          </a:p>
        </p:txBody>
      </p:sp>
      <p:sp>
        <p:nvSpPr>
          <p:cNvPr id="14" name="Segnaposto testo 18">
            <a:extLst>
              <a:ext uri="{FF2B5EF4-FFF2-40B4-BE49-F238E27FC236}">
                <a16:creationId xmlns:a16="http://schemas.microsoft.com/office/drawing/2014/main" id="{A0212B10-EBE9-4699-B167-C3F2DD8B78F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3862" y="3052068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4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SOTTOTITOLO O DATA</a:t>
            </a:r>
          </a:p>
        </p:txBody>
      </p:sp>
      <p:pic>
        <p:nvPicPr>
          <p:cNvPr id="15" name="Immagine 14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54D7E573-C823-4990-8040-1237C8FEA3D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-275711" y="275710"/>
            <a:ext cx="2571750" cy="2020329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E8FB4F92-881D-230C-A310-337783416B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572250" y="-33750"/>
            <a:ext cx="2571750" cy="2020329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110E80DE-3302-84B8-AA80-4939D67106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54199" b="38963"/>
          <a:stretch/>
        </p:blipFill>
        <p:spPr>
          <a:xfrm>
            <a:off x="2375247" y="514890"/>
            <a:ext cx="1890259" cy="665611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884AB30B-A5E5-105F-026B-AB3D086228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32555" t="72722" r="29001" b="-11236"/>
          <a:stretch/>
        </p:blipFill>
        <p:spPr>
          <a:xfrm>
            <a:off x="3871798" y="1128463"/>
            <a:ext cx="1586670" cy="4200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8A2B7419-A021-78E1-9D83-B815568909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6239" r="-2040" b="38963"/>
          <a:stretch/>
        </p:blipFill>
        <p:spPr>
          <a:xfrm>
            <a:off x="5064760" y="514890"/>
            <a:ext cx="1890259" cy="66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87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CHI NO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H="1">
            <a:off x="1143000" y="6972035"/>
            <a:ext cx="6858000" cy="4493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 i="0"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pic>
        <p:nvPicPr>
          <p:cNvPr id="13" name="Immagine 12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0AB4E90B-1E8A-16E8-D399-CB4C8F27A5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275711" y="275710"/>
            <a:ext cx="2571750" cy="2020329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DB79B758-3B83-DAD0-6B6F-66388B460B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6847961" y="2847461"/>
            <a:ext cx="2571750" cy="2020329"/>
          </a:xfrm>
          <a:prstGeom prst="rect">
            <a:avLst/>
          </a:prstGeom>
        </p:spPr>
      </p:pic>
      <p:sp>
        <p:nvSpPr>
          <p:cNvPr id="19" name="Segnaposto testo 18">
            <a:extLst>
              <a:ext uri="{FF2B5EF4-FFF2-40B4-BE49-F238E27FC236}">
                <a16:creationId xmlns:a16="http://schemas.microsoft.com/office/drawing/2014/main" id="{C04A4155-E5CF-A487-0006-EDBB2A8B6D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3863" y="985647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21" name="Segnaposto testo 18">
            <a:extLst>
              <a:ext uri="{FF2B5EF4-FFF2-40B4-BE49-F238E27FC236}">
                <a16:creationId xmlns:a16="http://schemas.microsoft.com/office/drawing/2014/main" id="{32542B17-5C34-FA8D-077D-6BD3556848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3863" y="1305000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8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26" name="Segnaposto testo 18">
            <a:extLst>
              <a:ext uri="{FF2B5EF4-FFF2-40B4-BE49-F238E27FC236}">
                <a16:creationId xmlns:a16="http://schemas.microsoft.com/office/drawing/2014/main" id="{13011A13-CE46-FED5-F6F7-B822FD1EBDA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23863" y="2098240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27" name="Segnaposto testo 18">
            <a:extLst>
              <a:ext uri="{FF2B5EF4-FFF2-40B4-BE49-F238E27FC236}">
                <a16:creationId xmlns:a16="http://schemas.microsoft.com/office/drawing/2014/main" id="{91A99545-3B48-E904-D3CF-478C20C8AB6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3863" y="2417593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8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28" name="Segnaposto testo 18">
            <a:extLst>
              <a:ext uri="{FF2B5EF4-FFF2-40B4-BE49-F238E27FC236}">
                <a16:creationId xmlns:a16="http://schemas.microsoft.com/office/drawing/2014/main" id="{8644B7D8-856E-5872-1C76-605AAAC8310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3863" y="3235411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29" name="Segnaposto testo 18">
            <a:extLst>
              <a:ext uri="{FF2B5EF4-FFF2-40B4-BE49-F238E27FC236}">
                <a16:creationId xmlns:a16="http://schemas.microsoft.com/office/drawing/2014/main" id="{6B734B7E-7B76-4C58-88D1-82495B89B90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3863" y="3554764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8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60A55311-3711-5841-7F9B-D2E416275EE0}"/>
              </a:ext>
            </a:extLst>
          </p:cNvPr>
          <p:cNvSpPr txBox="1"/>
          <p:nvPr userDrawn="1"/>
        </p:nvSpPr>
        <p:spPr>
          <a:xfrm>
            <a:off x="208710" y="4859570"/>
            <a:ext cx="5114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0" i="0" dirty="0">
                <a:solidFill>
                  <a:srgbClr val="466882"/>
                </a:solidFill>
                <a:latin typeface="Century Gothic" panose="020B0502020202020204" pitchFamily="34" charset="0"/>
              </a:rPr>
              <a:t>Le imprese a capitale estero e il rilancio del territorio – Torino, 18 ottobre 2022</a:t>
            </a:r>
          </a:p>
        </p:txBody>
      </p:sp>
      <p:cxnSp>
        <p:nvCxnSpPr>
          <p:cNvPr id="41" name="Connettore 1 40">
            <a:extLst>
              <a:ext uri="{FF2B5EF4-FFF2-40B4-BE49-F238E27FC236}">
                <a16:creationId xmlns:a16="http://schemas.microsoft.com/office/drawing/2014/main" id="{C5C013E8-F039-E54D-CD83-46A86A1CC651}"/>
              </a:ext>
            </a:extLst>
          </p:cNvPr>
          <p:cNvCxnSpPr>
            <a:cxnSpLocks/>
          </p:cNvCxnSpPr>
          <p:nvPr userDrawn="1"/>
        </p:nvCxnSpPr>
        <p:spPr>
          <a:xfrm>
            <a:off x="0" y="4859570"/>
            <a:ext cx="7645138" cy="0"/>
          </a:xfrm>
          <a:prstGeom prst="line">
            <a:avLst/>
          </a:prstGeom>
          <a:ln w="9525">
            <a:solidFill>
              <a:srgbClr val="D2E4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22E03F9B-5ACA-7A03-6025-9FE3DDC8557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8963"/>
          <a:stretch/>
        </p:blipFill>
        <p:spPr>
          <a:xfrm>
            <a:off x="5323074" y="246998"/>
            <a:ext cx="2393313" cy="385982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3B748DE4-A5F0-DD93-0449-BE4C8AC62F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555" t="72722" r="29001" b="-11236"/>
          <a:stretch/>
        </p:blipFill>
        <p:spPr>
          <a:xfrm>
            <a:off x="8001000" y="340776"/>
            <a:ext cx="920098" cy="243555"/>
          </a:xfrm>
          <a:prstGeom prst="rect">
            <a:avLst/>
          </a:prstGeom>
        </p:spPr>
      </p:pic>
      <p:cxnSp>
        <p:nvCxnSpPr>
          <p:cNvPr id="14" name="Connettore 1 13">
            <a:extLst>
              <a:ext uri="{FF2B5EF4-FFF2-40B4-BE49-F238E27FC236}">
                <a16:creationId xmlns:a16="http://schemas.microsoft.com/office/drawing/2014/main" id="{F58FDF3D-A07F-F9CB-1BEF-88544FD367C1}"/>
              </a:ext>
            </a:extLst>
          </p:cNvPr>
          <p:cNvCxnSpPr>
            <a:cxnSpLocks/>
          </p:cNvCxnSpPr>
          <p:nvPr userDrawn="1"/>
        </p:nvCxnSpPr>
        <p:spPr>
          <a:xfrm flipH="1">
            <a:off x="914400" y="455180"/>
            <a:ext cx="4123267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0381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H="1">
            <a:off x="1143000" y="6972035"/>
            <a:ext cx="6858000" cy="4493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 i="0"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pic>
        <p:nvPicPr>
          <p:cNvPr id="13" name="Immagine 12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0AB4E90B-1E8A-16E8-D399-CB4C8F27A5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177799" y="177799"/>
            <a:ext cx="1658472" cy="1302871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DB79B758-3B83-DAD0-6B6F-66388B460B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697289" y="3696789"/>
            <a:ext cx="1620434" cy="1272989"/>
          </a:xfrm>
          <a:prstGeom prst="rect">
            <a:avLst/>
          </a:prstGeom>
        </p:spPr>
      </p:pic>
      <p:sp>
        <p:nvSpPr>
          <p:cNvPr id="19" name="Segnaposto testo 18">
            <a:extLst>
              <a:ext uri="{FF2B5EF4-FFF2-40B4-BE49-F238E27FC236}">
                <a16:creationId xmlns:a16="http://schemas.microsoft.com/office/drawing/2014/main" id="{C04A4155-E5CF-A487-0006-EDBB2A8B6D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6872" y="985647"/>
            <a:ext cx="3935878" cy="275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16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 err="1"/>
              <a:t>TItolo</a:t>
            </a:r>
            <a:endParaRPr lang="it-IT" dirty="0"/>
          </a:p>
        </p:txBody>
      </p:sp>
      <p:sp>
        <p:nvSpPr>
          <p:cNvPr id="21" name="Segnaposto testo 18">
            <a:extLst>
              <a:ext uri="{FF2B5EF4-FFF2-40B4-BE49-F238E27FC236}">
                <a16:creationId xmlns:a16="http://schemas.microsoft.com/office/drawing/2014/main" id="{32542B17-5C34-FA8D-077D-6BD3556848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872" y="1305000"/>
            <a:ext cx="3935878" cy="30428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14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Corpo del testo</a:t>
            </a:r>
          </a:p>
        </p:txBody>
      </p:sp>
      <p:sp>
        <p:nvSpPr>
          <p:cNvPr id="7" name="Segnaposto immagine 6">
            <a:extLst>
              <a:ext uri="{FF2B5EF4-FFF2-40B4-BE49-F238E27FC236}">
                <a16:creationId xmlns:a16="http://schemas.microsoft.com/office/drawing/2014/main" id="{27C025EF-ACE0-C915-CD18-57870677ECC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312024" y="985838"/>
            <a:ext cx="4347882" cy="33623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t-IT" dirty="0"/>
              <a:t>Immagine o grafico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C21C93E-74CF-F5BA-4D64-675806E996C2}"/>
              </a:ext>
            </a:extLst>
          </p:cNvPr>
          <p:cNvSpPr txBox="1"/>
          <p:nvPr userDrawn="1"/>
        </p:nvSpPr>
        <p:spPr>
          <a:xfrm>
            <a:off x="208710" y="4859570"/>
            <a:ext cx="5114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0" i="0" dirty="0">
                <a:solidFill>
                  <a:srgbClr val="466882"/>
                </a:solidFill>
                <a:latin typeface="Century Gothic" panose="020B0502020202020204" pitchFamily="34" charset="0"/>
              </a:rPr>
              <a:t>Le imprese a capitale estero e il rilancio del territorio – Torino, 18 ottobre 2022</a:t>
            </a:r>
          </a:p>
        </p:txBody>
      </p:sp>
      <p:cxnSp>
        <p:nvCxnSpPr>
          <p:cNvPr id="14" name="Connettore 1 13">
            <a:extLst>
              <a:ext uri="{FF2B5EF4-FFF2-40B4-BE49-F238E27FC236}">
                <a16:creationId xmlns:a16="http://schemas.microsoft.com/office/drawing/2014/main" id="{31B80CD7-56DA-E978-922F-BE4A814F5B19}"/>
              </a:ext>
            </a:extLst>
          </p:cNvPr>
          <p:cNvCxnSpPr>
            <a:cxnSpLocks/>
          </p:cNvCxnSpPr>
          <p:nvPr userDrawn="1"/>
        </p:nvCxnSpPr>
        <p:spPr>
          <a:xfrm>
            <a:off x="0" y="4859570"/>
            <a:ext cx="8360229" cy="0"/>
          </a:xfrm>
          <a:prstGeom prst="line">
            <a:avLst/>
          </a:prstGeom>
          <a:ln w="9525">
            <a:solidFill>
              <a:srgbClr val="D2E4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magine 14">
            <a:extLst>
              <a:ext uri="{FF2B5EF4-FFF2-40B4-BE49-F238E27FC236}">
                <a16:creationId xmlns:a16="http://schemas.microsoft.com/office/drawing/2014/main" id="{F02C37DF-300E-9C68-BB9E-B303D130DB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8963"/>
          <a:stretch/>
        </p:blipFill>
        <p:spPr>
          <a:xfrm>
            <a:off x="5323074" y="246998"/>
            <a:ext cx="2393313" cy="385982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id="{A81B7CFB-7BE5-9BB8-BE08-2F9536BDA0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555" t="72722" r="29001" b="-11236"/>
          <a:stretch/>
        </p:blipFill>
        <p:spPr>
          <a:xfrm>
            <a:off x="8001000" y="340776"/>
            <a:ext cx="920098" cy="243555"/>
          </a:xfrm>
          <a:prstGeom prst="rect">
            <a:avLst/>
          </a:prstGeom>
        </p:spPr>
      </p:pic>
      <p:cxnSp>
        <p:nvCxnSpPr>
          <p:cNvPr id="18" name="Connettore 1 17">
            <a:extLst>
              <a:ext uri="{FF2B5EF4-FFF2-40B4-BE49-F238E27FC236}">
                <a16:creationId xmlns:a16="http://schemas.microsoft.com/office/drawing/2014/main" id="{B17F7F73-AF61-EF17-D72B-466B0C285C1E}"/>
              </a:ext>
            </a:extLst>
          </p:cNvPr>
          <p:cNvCxnSpPr>
            <a:cxnSpLocks/>
          </p:cNvCxnSpPr>
          <p:nvPr userDrawn="1"/>
        </p:nvCxnSpPr>
        <p:spPr>
          <a:xfrm flipH="1">
            <a:off x="914400" y="455180"/>
            <a:ext cx="4123267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412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DUE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H="1">
            <a:off x="1143000" y="6972035"/>
            <a:ext cx="6858000" cy="4493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 i="0"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pic>
        <p:nvPicPr>
          <p:cNvPr id="13" name="Immagine 12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0AB4E90B-1E8A-16E8-D399-CB4C8F27A5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177799" y="177799"/>
            <a:ext cx="1658472" cy="1302871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DB79B758-3B83-DAD0-6B6F-66388B460B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697289" y="3696789"/>
            <a:ext cx="1620434" cy="1272989"/>
          </a:xfrm>
          <a:prstGeom prst="rect">
            <a:avLst/>
          </a:prstGeom>
        </p:spPr>
      </p:pic>
      <p:sp>
        <p:nvSpPr>
          <p:cNvPr id="19" name="Segnaposto testo 18">
            <a:extLst>
              <a:ext uri="{FF2B5EF4-FFF2-40B4-BE49-F238E27FC236}">
                <a16:creationId xmlns:a16="http://schemas.microsoft.com/office/drawing/2014/main" id="{C04A4155-E5CF-A487-0006-EDBB2A8B6D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6872" y="985647"/>
            <a:ext cx="8360228" cy="275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6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 err="1"/>
              <a:t>TItolo</a:t>
            </a:r>
            <a:endParaRPr lang="it-IT" dirty="0"/>
          </a:p>
        </p:txBody>
      </p:sp>
      <p:sp>
        <p:nvSpPr>
          <p:cNvPr id="21" name="Segnaposto testo 18">
            <a:extLst>
              <a:ext uri="{FF2B5EF4-FFF2-40B4-BE49-F238E27FC236}">
                <a16:creationId xmlns:a16="http://schemas.microsoft.com/office/drawing/2014/main" id="{32542B17-5C34-FA8D-077D-6BD3556848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871" y="1305000"/>
            <a:ext cx="8360229" cy="30428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2" spcCol="252000"/>
          <a:lstStyle>
            <a:lvl1pPr marL="0" indent="0" algn="l">
              <a:buNone/>
              <a:defRPr sz="14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Corpo del testo</a:t>
            </a:r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r>
              <a:rPr lang="it-IT" dirty="0"/>
              <a:t>A due colonne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C21C93E-74CF-F5BA-4D64-675806E996C2}"/>
              </a:ext>
            </a:extLst>
          </p:cNvPr>
          <p:cNvSpPr txBox="1"/>
          <p:nvPr userDrawn="1"/>
        </p:nvSpPr>
        <p:spPr>
          <a:xfrm>
            <a:off x="208710" y="4859570"/>
            <a:ext cx="5114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0" i="0" dirty="0">
                <a:solidFill>
                  <a:srgbClr val="466882"/>
                </a:solidFill>
                <a:latin typeface="Century Gothic" panose="020B0502020202020204" pitchFamily="34" charset="0"/>
              </a:rPr>
              <a:t>Le imprese a capitale estero e il rilancio del territorio – Torino, 18 ottobre 2022</a:t>
            </a:r>
          </a:p>
        </p:txBody>
      </p:sp>
      <p:cxnSp>
        <p:nvCxnSpPr>
          <p:cNvPr id="14" name="Connettore 1 13">
            <a:extLst>
              <a:ext uri="{FF2B5EF4-FFF2-40B4-BE49-F238E27FC236}">
                <a16:creationId xmlns:a16="http://schemas.microsoft.com/office/drawing/2014/main" id="{31B80CD7-56DA-E978-922F-BE4A814F5B19}"/>
              </a:ext>
            </a:extLst>
          </p:cNvPr>
          <p:cNvCxnSpPr>
            <a:cxnSpLocks/>
          </p:cNvCxnSpPr>
          <p:nvPr userDrawn="1"/>
        </p:nvCxnSpPr>
        <p:spPr>
          <a:xfrm>
            <a:off x="0" y="4859570"/>
            <a:ext cx="8360229" cy="0"/>
          </a:xfrm>
          <a:prstGeom prst="line">
            <a:avLst/>
          </a:prstGeom>
          <a:ln w="9525">
            <a:solidFill>
              <a:srgbClr val="D2E4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Immagine 17">
            <a:extLst>
              <a:ext uri="{FF2B5EF4-FFF2-40B4-BE49-F238E27FC236}">
                <a16:creationId xmlns:a16="http://schemas.microsoft.com/office/drawing/2014/main" id="{2850DC49-EDB4-BC1F-0CEF-907FB12F4A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8963"/>
          <a:stretch/>
        </p:blipFill>
        <p:spPr>
          <a:xfrm>
            <a:off x="5323074" y="246998"/>
            <a:ext cx="2393313" cy="385982"/>
          </a:xfrm>
          <a:prstGeom prst="rect">
            <a:avLst/>
          </a:prstGeom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F8033E64-C199-317A-7EFD-6D00179D10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555" t="72722" r="29001" b="-11236"/>
          <a:stretch/>
        </p:blipFill>
        <p:spPr>
          <a:xfrm>
            <a:off x="8001000" y="340776"/>
            <a:ext cx="920098" cy="243555"/>
          </a:xfrm>
          <a:prstGeom prst="rect">
            <a:avLst/>
          </a:prstGeom>
        </p:spPr>
      </p:pic>
      <p:cxnSp>
        <p:nvCxnSpPr>
          <p:cNvPr id="22" name="Connettore 1 21">
            <a:extLst>
              <a:ext uri="{FF2B5EF4-FFF2-40B4-BE49-F238E27FC236}">
                <a16:creationId xmlns:a16="http://schemas.microsoft.com/office/drawing/2014/main" id="{12BDEC35-7A4F-6AC2-FC15-08BAA444F352}"/>
              </a:ext>
            </a:extLst>
          </p:cNvPr>
          <p:cNvCxnSpPr>
            <a:cxnSpLocks/>
          </p:cNvCxnSpPr>
          <p:nvPr userDrawn="1"/>
        </p:nvCxnSpPr>
        <p:spPr>
          <a:xfrm flipH="1">
            <a:off x="914400" y="455180"/>
            <a:ext cx="4123267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346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H="1">
            <a:off x="1143000" y="6972035"/>
            <a:ext cx="6858000" cy="4493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 i="0"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pic>
        <p:nvPicPr>
          <p:cNvPr id="13" name="Immagine 12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0AB4E90B-1E8A-16E8-D399-CB4C8F27A5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177799" y="177799"/>
            <a:ext cx="1658472" cy="1302871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DB79B758-3B83-DAD0-6B6F-66388B460B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697289" y="3696789"/>
            <a:ext cx="1620434" cy="1272989"/>
          </a:xfrm>
          <a:prstGeom prst="rect">
            <a:avLst/>
          </a:prstGeom>
        </p:spPr>
      </p:pic>
      <p:sp>
        <p:nvSpPr>
          <p:cNvPr id="21" name="Segnaposto testo 18">
            <a:extLst>
              <a:ext uri="{FF2B5EF4-FFF2-40B4-BE49-F238E27FC236}">
                <a16:creationId xmlns:a16="http://schemas.microsoft.com/office/drawing/2014/main" id="{32542B17-5C34-FA8D-077D-6BD3556848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9625" y="3942229"/>
            <a:ext cx="4152260" cy="331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2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Didascalia</a:t>
            </a:r>
          </a:p>
        </p:txBody>
      </p:sp>
      <p:sp>
        <p:nvSpPr>
          <p:cNvPr id="7" name="Segnaposto immagine 6">
            <a:extLst>
              <a:ext uri="{FF2B5EF4-FFF2-40B4-BE49-F238E27FC236}">
                <a16:creationId xmlns:a16="http://schemas.microsoft.com/office/drawing/2014/main" id="{27C025EF-ACE0-C915-CD18-57870677ECC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33081" y="860612"/>
            <a:ext cx="4168804" cy="30192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t-IT" dirty="0"/>
              <a:t>Immagine o grafico</a:t>
            </a:r>
          </a:p>
        </p:txBody>
      </p:sp>
      <p:sp>
        <p:nvSpPr>
          <p:cNvPr id="2" name="Segnaposto testo 18">
            <a:extLst>
              <a:ext uri="{FF2B5EF4-FFF2-40B4-BE49-F238E27FC236}">
                <a16:creationId xmlns:a16="http://schemas.microsoft.com/office/drawing/2014/main" id="{75B728C0-E4F7-550F-D269-8F8132F033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34753" y="3942229"/>
            <a:ext cx="4115174" cy="331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2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Didascalia</a:t>
            </a:r>
          </a:p>
        </p:txBody>
      </p:sp>
      <p:sp>
        <p:nvSpPr>
          <p:cNvPr id="8" name="Segnaposto immagine 6">
            <a:extLst>
              <a:ext uri="{FF2B5EF4-FFF2-40B4-BE49-F238E27FC236}">
                <a16:creationId xmlns:a16="http://schemas.microsoft.com/office/drawing/2014/main" id="{B79557C3-106D-9B3D-FF89-7BEF5E74217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634753" y="860612"/>
            <a:ext cx="4115174" cy="30192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t-IT" dirty="0"/>
              <a:t>Immagine o grafico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580ED074-0792-73BC-6661-29877D5ADBCF}"/>
              </a:ext>
            </a:extLst>
          </p:cNvPr>
          <p:cNvSpPr txBox="1"/>
          <p:nvPr userDrawn="1"/>
        </p:nvSpPr>
        <p:spPr>
          <a:xfrm>
            <a:off x="208710" y="4859570"/>
            <a:ext cx="5114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0" i="0" dirty="0">
                <a:solidFill>
                  <a:srgbClr val="466882"/>
                </a:solidFill>
                <a:latin typeface="Century Gothic" panose="020B0502020202020204" pitchFamily="34" charset="0"/>
              </a:rPr>
              <a:t>Le imprese a capitale estero e il rilancio del territorio – Torino, 18 ottobre 2022</a:t>
            </a:r>
          </a:p>
        </p:txBody>
      </p:sp>
      <p:cxnSp>
        <p:nvCxnSpPr>
          <p:cNvPr id="20" name="Connettore 1 19">
            <a:extLst>
              <a:ext uri="{FF2B5EF4-FFF2-40B4-BE49-F238E27FC236}">
                <a16:creationId xmlns:a16="http://schemas.microsoft.com/office/drawing/2014/main" id="{477F1AFB-F5CA-B649-E164-667D93AC9286}"/>
              </a:ext>
            </a:extLst>
          </p:cNvPr>
          <p:cNvCxnSpPr>
            <a:cxnSpLocks/>
          </p:cNvCxnSpPr>
          <p:nvPr userDrawn="1"/>
        </p:nvCxnSpPr>
        <p:spPr>
          <a:xfrm>
            <a:off x="0" y="4859570"/>
            <a:ext cx="8347166" cy="0"/>
          </a:xfrm>
          <a:prstGeom prst="line">
            <a:avLst/>
          </a:prstGeom>
          <a:ln w="9525">
            <a:solidFill>
              <a:srgbClr val="D2E4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magine 14">
            <a:extLst>
              <a:ext uri="{FF2B5EF4-FFF2-40B4-BE49-F238E27FC236}">
                <a16:creationId xmlns:a16="http://schemas.microsoft.com/office/drawing/2014/main" id="{61089940-FFE5-6559-9B93-4E7226656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8963"/>
          <a:stretch/>
        </p:blipFill>
        <p:spPr>
          <a:xfrm>
            <a:off x="5323074" y="246998"/>
            <a:ext cx="2393313" cy="385982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id="{00EA6436-7638-75D3-CE96-9ED98E6E8F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555" t="72722" r="29001" b="-11236"/>
          <a:stretch/>
        </p:blipFill>
        <p:spPr>
          <a:xfrm>
            <a:off x="8001000" y="340776"/>
            <a:ext cx="920098" cy="243555"/>
          </a:xfrm>
          <a:prstGeom prst="rect">
            <a:avLst/>
          </a:prstGeom>
        </p:spPr>
      </p:pic>
      <p:cxnSp>
        <p:nvCxnSpPr>
          <p:cNvPr id="19" name="Connettore 1 18">
            <a:extLst>
              <a:ext uri="{FF2B5EF4-FFF2-40B4-BE49-F238E27FC236}">
                <a16:creationId xmlns:a16="http://schemas.microsoft.com/office/drawing/2014/main" id="{13FE11CB-FBB7-3116-9E25-B0AF335A91CD}"/>
              </a:ext>
            </a:extLst>
          </p:cNvPr>
          <p:cNvCxnSpPr>
            <a:cxnSpLocks/>
          </p:cNvCxnSpPr>
          <p:nvPr userDrawn="1"/>
        </p:nvCxnSpPr>
        <p:spPr>
          <a:xfrm flipH="1">
            <a:off x="914400" y="455180"/>
            <a:ext cx="4123267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71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H="1">
            <a:off x="1143000" y="6972035"/>
            <a:ext cx="6858000" cy="4493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 i="0"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pic>
        <p:nvPicPr>
          <p:cNvPr id="13" name="Immagine 12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0AB4E90B-1E8A-16E8-D399-CB4C8F27A5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177799" y="177799"/>
            <a:ext cx="1658472" cy="1302871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DB79B758-3B83-DAD0-6B6F-66388B460B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7697289" y="3696789"/>
            <a:ext cx="1620434" cy="1272989"/>
          </a:xfrm>
          <a:prstGeom prst="rect">
            <a:avLst/>
          </a:prstGeom>
        </p:spPr>
      </p:pic>
      <p:sp>
        <p:nvSpPr>
          <p:cNvPr id="2" name="Segnaposto testo 18">
            <a:extLst>
              <a:ext uri="{FF2B5EF4-FFF2-40B4-BE49-F238E27FC236}">
                <a16:creationId xmlns:a16="http://schemas.microsoft.com/office/drawing/2014/main" id="{75B728C0-E4F7-550F-D269-8F8132F033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2761" y="3942229"/>
            <a:ext cx="8347166" cy="331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2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Didascalia</a:t>
            </a:r>
          </a:p>
        </p:txBody>
      </p:sp>
      <p:sp>
        <p:nvSpPr>
          <p:cNvPr id="8" name="Segnaposto immagine 6">
            <a:extLst>
              <a:ext uri="{FF2B5EF4-FFF2-40B4-BE49-F238E27FC236}">
                <a16:creationId xmlns:a16="http://schemas.microsoft.com/office/drawing/2014/main" id="{B79557C3-106D-9B3D-FF89-7BEF5E74217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02761" y="860612"/>
            <a:ext cx="8347166" cy="30192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lang="it-IT" dirty="0"/>
              <a:t>Immagine o grafico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580ED074-0792-73BC-6661-29877D5ADBCF}"/>
              </a:ext>
            </a:extLst>
          </p:cNvPr>
          <p:cNvSpPr txBox="1"/>
          <p:nvPr userDrawn="1"/>
        </p:nvSpPr>
        <p:spPr>
          <a:xfrm>
            <a:off x="208710" y="4859570"/>
            <a:ext cx="5114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0" i="0" dirty="0">
                <a:solidFill>
                  <a:srgbClr val="466882"/>
                </a:solidFill>
                <a:latin typeface="Century Gothic" panose="020B0502020202020204" pitchFamily="34" charset="0"/>
              </a:rPr>
              <a:t>Le imprese a capitale estero e il rilancio del territorio – Torino, 18 ottobre 2022</a:t>
            </a:r>
          </a:p>
        </p:txBody>
      </p:sp>
      <p:cxnSp>
        <p:nvCxnSpPr>
          <p:cNvPr id="20" name="Connettore 1 19">
            <a:extLst>
              <a:ext uri="{FF2B5EF4-FFF2-40B4-BE49-F238E27FC236}">
                <a16:creationId xmlns:a16="http://schemas.microsoft.com/office/drawing/2014/main" id="{477F1AFB-F5CA-B649-E164-667D93AC9286}"/>
              </a:ext>
            </a:extLst>
          </p:cNvPr>
          <p:cNvCxnSpPr>
            <a:cxnSpLocks/>
          </p:cNvCxnSpPr>
          <p:nvPr userDrawn="1"/>
        </p:nvCxnSpPr>
        <p:spPr>
          <a:xfrm>
            <a:off x="0" y="4859570"/>
            <a:ext cx="8347166" cy="0"/>
          </a:xfrm>
          <a:prstGeom prst="line">
            <a:avLst/>
          </a:prstGeom>
          <a:ln w="9525">
            <a:solidFill>
              <a:srgbClr val="D2E4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>
            <a:extLst>
              <a:ext uri="{FF2B5EF4-FFF2-40B4-BE49-F238E27FC236}">
                <a16:creationId xmlns:a16="http://schemas.microsoft.com/office/drawing/2014/main" id="{21EC1A39-4B20-9147-36A8-A1383A5219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8963"/>
          <a:stretch/>
        </p:blipFill>
        <p:spPr>
          <a:xfrm>
            <a:off x="5323074" y="246998"/>
            <a:ext cx="2393313" cy="385982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C00F779F-43B1-808B-8973-9012D7360C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555" t="72722" r="29001" b="-11236"/>
          <a:stretch/>
        </p:blipFill>
        <p:spPr>
          <a:xfrm>
            <a:off x="8001000" y="340776"/>
            <a:ext cx="920098" cy="243555"/>
          </a:xfrm>
          <a:prstGeom prst="rect">
            <a:avLst/>
          </a:prstGeom>
        </p:spPr>
      </p:pic>
      <p:cxnSp>
        <p:nvCxnSpPr>
          <p:cNvPr id="17" name="Connettore 1 16">
            <a:extLst>
              <a:ext uri="{FF2B5EF4-FFF2-40B4-BE49-F238E27FC236}">
                <a16:creationId xmlns:a16="http://schemas.microsoft.com/office/drawing/2014/main" id="{E85104FF-7E2A-3103-C2F2-31A42EBFDD0F}"/>
              </a:ext>
            </a:extLst>
          </p:cNvPr>
          <p:cNvCxnSpPr>
            <a:cxnSpLocks/>
          </p:cNvCxnSpPr>
          <p:nvPr userDrawn="1"/>
        </p:nvCxnSpPr>
        <p:spPr>
          <a:xfrm flipH="1">
            <a:off x="914400" y="455180"/>
            <a:ext cx="4123267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706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ESPI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H="1">
            <a:off x="1143000" y="6972035"/>
            <a:ext cx="6858000" cy="4493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 i="0"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pic>
        <p:nvPicPr>
          <p:cNvPr id="13" name="Immagine 12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0AB4E90B-1E8A-16E8-D399-CB4C8F27A5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275711" y="275710"/>
            <a:ext cx="2571750" cy="2020329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DB79B758-3B83-DAD0-6B6F-66388B460B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6847961" y="2847461"/>
            <a:ext cx="2571750" cy="2020329"/>
          </a:xfrm>
          <a:prstGeom prst="rect">
            <a:avLst/>
          </a:prstGeom>
        </p:spPr>
      </p:pic>
      <p:sp>
        <p:nvSpPr>
          <p:cNvPr id="2" name="Segnaposto testo 18">
            <a:extLst>
              <a:ext uri="{FF2B5EF4-FFF2-40B4-BE49-F238E27FC236}">
                <a16:creationId xmlns:a16="http://schemas.microsoft.com/office/drawing/2014/main" id="{164DA96E-DEEB-0494-7F83-1033772446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3863" y="2085132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lnSpc>
                <a:spcPts val="2800"/>
              </a:lnSpc>
              <a:buNone/>
              <a:defRPr sz="3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Titolo</a:t>
            </a:r>
          </a:p>
          <a:p>
            <a:pPr lvl="0"/>
            <a:r>
              <a:rPr lang="it-IT" dirty="0"/>
              <a:t>Su</a:t>
            </a:r>
          </a:p>
          <a:p>
            <a:pPr lvl="0"/>
            <a:r>
              <a:rPr lang="it-IT" dirty="0"/>
              <a:t>Tre Righe</a:t>
            </a:r>
          </a:p>
        </p:txBody>
      </p:sp>
      <p:sp>
        <p:nvSpPr>
          <p:cNvPr id="7" name="Segnaposto testo 18">
            <a:extLst>
              <a:ext uri="{FF2B5EF4-FFF2-40B4-BE49-F238E27FC236}">
                <a16:creationId xmlns:a16="http://schemas.microsoft.com/office/drawing/2014/main" id="{AB0FA6FC-8D12-6320-D3D1-313820A372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3862" y="1558495"/>
            <a:ext cx="8296275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4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TIPOLOGIA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F48EC47B-63EB-6F7F-ADC6-82BBB24B9C39}"/>
              </a:ext>
            </a:extLst>
          </p:cNvPr>
          <p:cNvSpPr txBox="1"/>
          <p:nvPr userDrawn="1"/>
        </p:nvSpPr>
        <p:spPr>
          <a:xfrm>
            <a:off x="208710" y="4859570"/>
            <a:ext cx="5114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0" i="0" dirty="0">
                <a:solidFill>
                  <a:srgbClr val="466882"/>
                </a:solidFill>
                <a:latin typeface="Century Gothic" panose="020B0502020202020204" pitchFamily="34" charset="0"/>
              </a:rPr>
              <a:t>Le imprese a capitale estero e il rilancio del territorio – Torino, 18 ottobre 2022</a:t>
            </a:r>
          </a:p>
        </p:txBody>
      </p:sp>
      <p:cxnSp>
        <p:nvCxnSpPr>
          <p:cNvPr id="20" name="Connettore 1 19">
            <a:extLst>
              <a:ext uri="{FF2B5EF4-FFF2-40B4-BE49-F238E27FC236}">
                <a16:creationId xmlns:a16="http://schemas.microsoft.com/office/drawing/2014/main" id="{B80500A6-18A5-ACFA-6A22-06ABE8DFBC2C}"/>
              </a:ext>
            </a:extLst>
          </p:cNvPr>
          <p:cNvCxnSpPr>
            <a:cxnSpLocks/>
          </p:cNvCxnSpPr>
          <p:nvPr userDrawn="1"/>
        </p:nvCxnSpPr>
        <p:spPr>
          <a:xfrm>
            <a:off x="0" y="4859570"/>
            <a:ext cx="7661366" cy="0"/>
          </a:xfrm>
          <a:prstGeom prst="line">
            <a:avLst/>
          </a:prstGeom>
          <a:ln w="9525">
            <a:solidFill>
              <a:srgbClr val="D2E4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magine 14">
            <a:extLst>
              <a:ext uri="{FF2B5EF4-FFF2-40B4-BE49-F238E27FC236}">
                <a16:creationId xmlns:a16="http://schemas.microsoft.com/office/drawing/2014/main" id="{E103A0AB-D987-9FEB-4EA9-0836389C37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8963"/>
          <a:stretch/>
        </p:blipFill>
        <p:spPr>
          <a:xfrm>
            <a:off x="5323074" y="246998"/>
            <a:ext cx="2393313" cy="385982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id="{A5CCCD8F-510E-024C-AADF-EB33F90B58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555" t="72722" r="29001" b="-11236"/>
          <a:stretch/>
        </p:blipFill>
        <p:spPr>
          <a:xfrm>
            <a:off x="8001000" y="340776"/>
            <a:ext cx="920098" cy="243555"/>
          </a:xfrm>
          <a:prstGeom prst="rect">
            <a:avLst/>
          </a:prstGeom>
        </p:spPr>
      </p:pic>
      <p:cxnSp>
        <p:nvCxnSpPr>
          <p:cNvPr id="19" name="Connettore 1 18">
            <a:extLst>
              <a:ext uri="{FF2B5EF4-FFF2-40B4-BE49-F238E27FC236}">
                <a16:creationId xmlns:a16="http://schemas.microsoft.com/office/drawing/2014/main" id="{5496D270-8927-5576-E382-8793E3F8E959}"/>
              </a:ext>
            </a:extLst>
          </p:cNvPr>
          <p:cNvCxnSpPr>
            <a:cxnSpLocks/>
          </p:cNvCxnSpPr>
          <p:nvPr userDrawn="1"/>
        </p:nvCxnSpPr>
        <p:spPr>
          <a:xfrm flipH="1">
            <a:off x="914400" y="455180"/>
            <a:ext cx="4123267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15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NTI NO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H="1">
            <a:off x="1143000" y="6972035"/>
            <a:ext cx="6858000" cy="4493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 i="0"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pic>
        <p:nvPicPr>
          <p:cNvPr id="13" name="Immagine 12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0AB4E90B-1E8A-16E8-D399-CB4C8F27A5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8811" t="14643" r="8811" b="-14643"/>
          <a:stretch/>
        </p:blipFill>
        <p:spPr>
          <a:xfrm rot="16200000">
            <a:off x="-275711" y="275710"/>
            <a:ext cx="2571750" cy="2020329"/>
          </a:xfrm>
          <a:prstGeom prst="rect">
            <a:avLst/>
          </a:prstGeom>
        </p:spPr>
      </p:pic>
      <p:pic>
        <p:nvPicPr>
          <p:cNvPr id="16" name="Immagine 15" descr="Immagine che contiene satellite&#10;&#10;Descrizione generata automaticamente">
            <a:extLst>
              <a:ext uri="{FF2B5EF4-FFF2-40B4-BE49-F238E27FC236}">
                <a16:creationId xmlns:a16="http://schemas.microsoft.com/office/drawing/2014/main" id="{DB79B758-3B83-DAD0-6B6F-66388B460B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0603" t="10987" r="10603" b="-10987"/>
          <a:stretch/>
        </p:blipFill>
        <p:spPr>
          <a:xfrm rot="5400000">
            <a:off x="6847961" y="2847461"/>
            <a:ext cx="2571750" cy="2020329"/>
          </a:xfrm>
          <a:prstGeom prst="rect">
            <a:avLst/>
          </a:prstGeom>
        </p:spPr>
      </p:pic>
      <p:sp>
        <p:nvSpPr>
          <p:cNvPr id="20" name="Segnaposto testo 18">
            <a:extLst>
              <a:ext uri="{FF2B5EF4-FFF2-40B4-BE49-F238E27FC236}">
                <a16:creationId xmlns:a16="http://schemas.microsoft.com/office/drawing/2014/main" id="{2C3E2011-1E6D-004A-CCD3-DD6F2CF511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206140" y="738352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22" name="Segnaposto testo 18">
            <a:extLst>
              <a:ext uri="{FF2B5EF4-FFF2-40B4-BE49-F238E27FC236}">
                <a16:creationId xmlns:a16="http://schemas.microsoft.com/office/drawing/2014/main" id="{2C91B33C-55FC-6B4C-626E-9ADC4A89BB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-206140" y="1087879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16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23" name="Segnaposto testo 18">
            <a:extLst>
              <a:ext uri="{FF2B5EF4-FFF2-40B4-BE49-F238E27FC236}">
                <a16:creationId xmlns:a16="http://schemas.microsoft.com/office/drawing/2014/main" id="{28A07809-1254-7834-B608-DFEE8D3B931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-206140" y="1625469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24" name="Segnaposto testo 18">
            <a:extLst>
              <a:ext uri="{FF2B5EF4-FFF2-40B4-BE49-F238E27FC236}">
                <a16:creationId xmlns:a16="http://schemas.microsoft.com/office/drawing/2014/main" id="{4B239ED9-69DE-569E-CA18-FE20CC3476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-206140" y="1974996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16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25" name="Segnaposto testo 18">
            <a:extLst>
              <a:ext uri="{FF2B5EF4-FFF2-40B4-BE49-F238E27FC236}">
                <a16:creationId xmlns:a16="http://schemas.microsoft.com/office/drawing/2014/main" id="{4F6023B0-BAB6-3393-EF80-91AC59D3F1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-206140" y="2521905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30" name="Segnaposto testo 18">
            <a:extLst>
              <a:ext uri="{FF2B5EF4-FFF2-40B4-BE49-F238E27FC236}">
                <a16:creationId xmlns:a16="http://schemas.microsoft.com/office/drawing/2014/main" id="{51C769EA-22D2-D9C6-95C1-7911FE33BA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-206140" y="2871432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r">
              <a:buNone/>
              <a:defRPr sz="16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1" name="Segnaposto testo 18">
            <a:extLst>
              <a:ext uri="{FF2B5EF4-FFF2-40B4-BE49-F238E27FC236}">
                <a16:creationId xmlns:a16="http://schemas.microsoft.com/office/drawing/2014/main" id="{3DDD3584-E345-3DBD-3EF2-DFFA9EC73D4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897202" y="738352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32" name="Segnaposto testo 18">
            <a:extLst>
              <a:ext uri="{FF2B5EF4-FFF2-40B4-BE49-F238E27FC236}">
                <a16:creationId xmlns:a16="http://schemas.microsoft.com/office/drawing/2014/main" id="{3FAD1DE7-4F2B-49EB-4354-54781034959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97202" y="1087879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>
              <a:buNone/>
              <a:defRPr sz="16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3" name="Segnaposto testo 18">
            <a:extLst>
              <a:ext uri="{FF2B5EF4-FFF2-40B4-BE49-F238E27FC236}">
                <a16:creationId xmlns:a16="http://schemas.microsoft.com/office/drawing/2014/main" id="{07ECEC04-DD55-F661-D5FD-A36683ED523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97202" y="1625469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34" name="Segnaposto testo 18">
            <a:extLst>
              <a:ext uri="{FF2B5EF4-FFF2-40B4-BE49-F238E27FC236}">
                <a16:creationId xmlns:a16="http://schemas.microsoft.com/office/drawing/2014/main" id="{3C83073A-4C35-70B4-BCCD-80746973059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97202" y="1974996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>
              <a:buNone/>
              <a:defRPr sz="16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5" name="Segnaposto testo 18">
            <a:extLst>
              <a:ext uri="{FF2B5EF4-FFF2-40B4-BE49-F238E27FC236}">
                <a16:creationId xmlns:a16="http://schemas.microsoft.com/office/drawing/2014/main" id="{5F33D37E-C3C0-AE2E-70E4-30F8021F5E5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97202" y="2521905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36" name="Segnaposto testo 18">
            <a:extLst>
              <a:ext uri="{FF2B5EF4-FFF2-40B4-BE49-F238E27FC236}">
                <a16:creationId xmlns:a16="http://schemas.microsoft.com/office/drawing/2014/main" id="{79669273-11FB-9720-56B0-8C6E707C820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97202" y="2871432"/>
            <a:ext cx="4452937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>
              <a:buNone/>
              <a:defRPr sz="16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7" name="Segnaposto testo 18">
            <a:extLst>
              <a:ext uri="{FF2B5EF4-FFF2-40B4-BE49-F238E27FC236}">
                <a16:creationId xmlns:a16="http://schemas.microsoft.com/office/drawing/2014/main" id="{7E97D89E-F7E3-509D-F011-94247839FFD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5390" y="3620545"/>
            <a:ext cx="8953220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000" b="1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NOME COGNOME</a:t>
            </a:r>
          </a:p>
        </p:txBody>
      </p:sp>
      <p:sp>
        <p:nvSpPr>
          <p:cNvPr id="38" name="Segnaposto testo 18">
            <a:extLst>
              <a:ext uri="{FF2B5EF4-FFF2-40B4-BE49-F238E27FC236}">
                <a16:creationId xmlns:a16="http://schemas.microsoft.com/office/drawing/2014/main" id="{59D0C123-E38C-A21C-925D-9BB65323F38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5390" y="3970072"/>
            <a:ext cx="8953220" cy="430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1600" b="0" i="0">
                <a:solidFill>
                  <a:srgbClr val="334C5E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EA94BB53-434E-41E1-ED2A-6C3FD1263B26}"/>
              </a:ext>
            </a:extLst>
          </p:cNvPr>
          <p:cNvSpPr txBox="1"/>
          <p:nvPr userDrawn="1"/>
        </p:nvSpPr>
        <p:spPr>
          <a:xfrm>
            <a:off x="208710" y="4859570"/>
            <a:ext cx="5114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000" b="0" i="0" dirty="0">
                <a:solidFill>
                  <a:srgbClr val="466882"/>
                </a:solidFill>
                <a:latin typeface="Century Gothic" panose="020B0502020202020204" pitchFamily="34" charset="0"/>
              </a:rPr>
              <a:t>Le imprese a capitale estero e il rilancio del territorio – Torino, 18 ottobre 2022</a:t>
            </a:r>
          </a:p>
        </p:txBody>
      </p:sp>
      <p:cxnSp>
        <p:nvCxnSpPr>
          <p:cNvPr id="47" name="Connettore 1 46">
            <a:extLst>
              <a:ext uri="{FF2B5EF4-FFF2-40B4-BE49-F238E27FC236}">
                <a16:creationId xmlns:a16="http://schemas.microsoft.com/office/drawing/2014/main" id="{C3D2C256-64F7-EBAB-56EE-D90EE7F34CFD}"/>
              </a:ext>
            </a:extLst>
          </p:cNvPr>
          <p:cNvCxnSpPr>
            <a:cxnSpLocks/>
          </p:cNvCxnSpPr>
          <p:nvPr userDrawn="1"/>
        </p:nvCxnSpPr>
        <p:spPr>
          <a:xfrm>
            <a:off x="0" y="4859570"/>
            <a:ext cx="8288079" cy="0"/>
          </a:xfrm>
          <a:prstGeom prst="line">
            <a:avLst/>
          </a:prstGeom>
          <a:ln w="9525">
            <a:solidFill>
              <a:srgbClr val="D2E4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magine 5">
            <a:extLst>
              <a:ext uri="{FF2B5EF4-FFF2-40B4-BE49-F238E27FC236}">
                <a16:creationId xmlns:a16="http://schemas.microsoft.com/office/drawing/2014/main" id="{0500148F-F6F7-60A3-6286-CF66B1E5A3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8963"/>
          <a:stretch/>
        </p:blipFill>
        <p:spPr>
          <a:xfrm>
            <a:off x="5323074" y="246998"/>
            <a:ext cx="2393313" cy="385982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F4D9776B-3494-2F19-DB67-0976B00693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555" t="72722" r="29001" b="-11236"/>
          <a:stretch/>
        </p:blipFill>
        <p:spPr>
          <a:xfrm>
            <a:off x="8001000" y="340776"/>
            <a:ext cx="920098" cy="243555"/>
          </a:xfrm>
          <a:prstGeom prst="rect">
            <a:avLst/>
          </a:prstGeom>
        </p:spPr>
      </p:pic>
      <p:cxnSp>
        <p:nvCxnSpPr>
          <p:cNvPr id="9" name="Connettore 1 8">
            <a:extLst>
              <a:ext uri="{FF2B5EF4-FFF2-40B4-BE49-F238E27FC236}">
                <a16:creationId xmlns:a16="http://schemas.microsoft.com/office/drawing/2014/main" id="{C0566D7D-2D4F-ADF3-18C3-EB5F1D118C8F}"/>
              </a:ext>
            </a:extLst>
          </p:cNvPr>
          <p:cNvCxnSpPr>
            <a:cxnSpLocks/>
          </p:cNvCxnSpPr>
          <p:nvPr userDrawn="1"/>
        </p:nvCxnSpPr>
        <p:spPr>
          <a:xfrm flipH="1">
            <a:off x="914400" y="455180"/>
            <a:ext cx="4123267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8598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olo e contenut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872046"/>
            <a:ext cx="8229600" cy="3744515"/>
          </a:xfrm>
        </p:spPr>
        <p:txBody>
          <a:bodyPr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11" name="Segnaposto testo 25"/>
          <p:cNvSpPr>
            <a:spLocks noGrp="1"/>
          </p:cNvSpPr>
          <p:nvPr>
            <p:ph type="body" sz="quarter" idx="14"/>
          </p:nvPr>
        </p:nvSpPr>
        <p:spPr>
          <a:xfrm>
            <a:off x="2200276" y="214312"/>
            <a:ext cx="6486525" cy="322660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1800">
                <a:solidFill>
                  <a:srgbClr val="FFFFFF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02FBFDC-5AC5-404D-AC66-0F6B2AF4A77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57200" y="4920854"/>
            <a:ext cx="2133600" cy="17025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Segnaposto numero diapositiva 5">
            <a:extLst>
              <a:ext uri="{FF2B5EF4-FFF2-40B4-BE49-F238E27FC236}">
                <a16:creationId xmlns:a16="http://schemas.microsoft.com/office/drawing/2014/main" id="{23E2734E-5148-478E-BDF4-37E43370BF9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6553200" y="4920854"/>
            <a:ext cx="2133600" cy="17025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79BDF-F6AC-4F9C-8872-B7A4BE4FBF3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90703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148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push/>
      </p:transition>
    </mc:Choice>
    <mc:Fallback xmlns="">
      <p:transition xmlns:p14="http://schemas.microsoft.com/office/powerpoint/2010/main" spd="med">
        <p:pu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19BD4-8EB1-4D74-B74D-FD6A4B3CF619}" type="datetime1">
              <a:rPr lang="it-IT" smtClean="0"/>
              <a:pPr>
                <a:defRPr/>
              </a:pPr>
              <a:t>18/10/2022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D0F94-9378-4135-BDCF-DE89E676F11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778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735807" y="258138"/>
            <a:ext cx="6915149" cy="465759"/>
          </a:xfrm>
        </p:spPr>
        <p:txBody>
          <a:bodyPr anchor="b">
            <a:normAutofit/>
          </a:bodyPr>
          <a:lstStyle>
            <a:lvl1pPr marL="0" indent="0">
              <a:buNone/>
              <a:defRPr sz="1500">
                <a:solidFill>
                  <a:srgbClr val="004288"/>
                </a:solidFill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807" y="1244600"/>
            <a:ext cx="6915149" cy="3243960"/>
          </a:xfrm>
        </p:spPr>
        <p:txBody>
          <a:bodyPr anchor="t">
            <a:normAutofit/>
          </a:bodyPr>
          <a:lstStyle>
            <a:lvl1pPr>
              <a:defRPr sz="1050">
                <a:solidFill>
                  <a:schemeClr val="tx1"/>
                </a:solidFill>
                <a:latin typeface="+mj-lt"/>
              </a:defRPr>
            </a:lvl1pPr>
            <a:lvl2pPr>
              <a:defRPr sz="1050">
                <a:solidFill>
                  <a:schemeClr val="tx1"/>
                </a:solidFill>
                <a:latin typeface="+mj-lt"/>
              </a:defRPr>
            </a:lvl2pPr>
            <a:lvl3pPr>
              <a:defRPr sz="1050">
                <a:solidFill>
                  <a:schemeClr val="tx1"/>
                </a:solidFill>
                <a:latin typeface="+mj-lt"/>
              </a:defRPr>
            </a:lvl3pPr>
            <a:lvl4pPr>
              <a:defRPr sz="1050">
                <a:solidFill>
                  <a:schemeClr val="tx1"/>
                </a:solidFill>
                <a:latin typeface="+mj-lt"/>
              </a:defRPr>
            </a:lvl4pPr>
            <a:lvl5pPr>
              <a:defRPr sz="105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401B-4E85-4443-A1D4-8EF02B58C19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766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735807" y="258138"/>
            <a:ext cx="6915149" cy="465759"/>
          </a:xfrm>
        </p:spPr>
        <p:txBody>
          <a:bodyPr anchor="b">
            <a:normAutofit/>
          </a:bodyPr>
          <a:lstStyle>
            <a:lvl1pPr marL="0" indent="0">
              <a:buNone/>
              <a:defRPr sz="1500">
                <a:solidFill>
                  <a:srgbClr val="004288"/>
                </a:solidFill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807" y="1244600"/>
            <a:ext cx="6915149" cy="3243960"/>
          </a:xfrm>
        </p:spPr>
        <p:txBody>
          <a:bodyPr anchor="t">
            <a:normAutofit/>
          </a:bodyPr>
          <a:lstStyle>
            <a:lvl1pPr>
              <a:defRPr sz="1050">
                <a:solidFill>
                  <a:schemeClr val="tx1"/>
                </a:solidFill>
                <a:latin typeface="+mj-lt"/>
              </a:defRPr>
            </a:lvl1pPr>
            <a:lvl2pPr>
              <a:defRPr sz="1050">
                <a:solidFill>
                  <a:schemeClr val="tx1"/>
                </a:solidFill>
                <a:latin typeface="+mj-lt"/>
              </a:defRPr>
            </a:lvl2pPr>
            <a:lvl3pPr>
              <a:defRPr sz="1050">
                <a:solidFill>
                  <a:schemeClr val="tx1"/>
                </a:solidFill>
                <a:latin typeface="+mj-lt"/>
              </a:defRPr>
            </a:lvl3pPr>
            <a:lvl4pPr>
              <a:defRPr sz="1050">
                <a:solidFill>
                  <a:schemeClr val="tx1"/>
                </a:solidFill>
                <a:latin typeface="+mj-lt"/>
              </a:defRPr>
            </a:lvl4pPr>
            <a:lvl5pPr>
              <a:defRPr sz="105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401B-4E85-4443-A1D4-8EF02B58C19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54323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735807" y="258138"/>
            <a:ext cx="6915149" cy="465759"/>
          </a:xfrm>
        </p:spPr>
        <p:txBody>
          <a:bodyPr anchor="b">
            <a:normAutofit/>
          </a:bodyPr>
          <a:lstStyle>
            <a:lvl1pPr marL="0" indent="0">
              <a:buNone/>
              <a:defRPr sz="1500">
                <a:solidFill>
                  <a:srgbClr val="004288"/>
                </a:solidFill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807" y="1244600"/>
            <a:ext cx="6915149" cy="3243960"/>
          </a:xfrm>
        </p:spPr>
        <p:txBody>
          <a:bodyPr anchor="t">
            <a:normAutofit/>
          </a:bodyPr>
          <a:lstStyle>
            <a:lvl1pPr>
              <a:defRPr sz="1050">
                <a:solidFill>
                  <a:schemeClr val="tx1"/>
                </a:solidFill>
                <a:latin typeface="+mj-lt"/>
              </a:defRPr>
            </a:lvl1pPr>
            <a:lvl2pPr>
              <a:defRPr sz="1050">
                <a:solidFill>
                  <a:schemeClr val="tx1"/>
                </a:solidFill>
                <a:latin typeface="+mj-lt"/>
              </a:defRPr>
            </a:lvl2pPr>
            <a:lvl3pPr>
              <a:defRPr sz="1050">
                <a:solidFill>
                  <a:schemeClr val="tx1"/>
                </a:solidFill>
                <a:latin typeface="+mj-lt"/>
              </a:defRPr>
            </a:lvl3pPr>
            <a:lvl4pPr>
              <a:defRPr sz="1050">
                <a:solidFill>
                  <a:schemeClr val="tx1"/>
                </a:solidFill>
                <a:latin typeface="+mj-lt"/>
              </a:defRPr>
            </a:lvl4pPr>
            <a:lvl5pPr>
              <a:defRPr sz="105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401B-4E85-4443-A1D4-8EF02B58C19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702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735807" y="258138"/>
            <a:ext cx="6915149" cy="465759"/>
          </a:xfrm>
        </p:spPr>
        <p:txBody>
          <a:bodyPr anchor="b">
            <a:normAutofit/>
          </a:bodyPr>
          <a:lstStyle>
            <a:lvl1pPr marL="0" indent="0">
              <a:buNone/>
              <a:defRPr sz="1500">
                <a:solidFill>
                  <a:srgbClr val="004288"/>
                </a:solidFill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807" y="1244600"/>
            <a:ext cx="6915149" cy="3243960"/>
          </a:xfrm>
        </p:spPr>
        <p:txBody>
          <a:bodyPr anchor="t">
            <a:normAutofit/>
          </a:bodyPr>
          <a:lstStyle>
            <a:lvl1pPr>
              <a:defRPr sz="1050">
                <a:solidFill>
                  <a:schemeClr val="tx1"/>
                </a:solidFill>
                <a:latin typeface="+mj-lt"/>
              </a:defRPr>
            </a:lvl1pPr>
            <a:lvl2pPr>
              <a:defRPr sz="1050">
                <a:solidFill>
                  <a:schemeClr val="tx1"/>
                </a:solidFill>
                <a:latin typeface="+mj-lt"/>
              </a:defRPr>
            </a:lvl2pPr>
            <a:lvl3pPr>
              <a:defRPr sz="1050">
                <a:solidFill>
                  <a:schemeClr val="tx1"/>
                </a:solidFill>
                <a:latin typeface="+mj-lt"/>
              </a:defRPr>
            </a:lvl3pPr>
            <a:lvl4pPr>
              <a:defRPr sz="1050">
                <a:solidFill>
                  <a:schemeClr val="tx1"/>
                </a:solidFill>
                <a:latin typeface="+mj-lt"/>
              </a:defRPr>
            </a:lvl4pPr>
            <a:lvl5pPr>
              <a:defRPr sz="105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401B-4E85-4443-A1D4-8EF02B58C19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6725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6280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5" r:id="rId3"/>
    <p:sldLayoutId id="2147483669" r:id="rId4"/>
    <p:sldLayoutId id="2147483667" r:id="rId5"/>
    <p:sldLayoutId id="2147483668" r:id="rId6"/>
    <p:sldLayoutId id="2147483664" r:id="rId7"/>
    <p:sldLayoutId id="2147483663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4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11" Type="http://schemas.openxmlformats.org/officeDocument/2006/relationships/image" Target="../media/image19.jpeg"/><Relationship Id="rId5" Type="http://schemas.microsoft.com/office/2007/relationships/hdphoto" Target="../media/hdphoto1.wdp"/><Relationship Id="rId10" Type="http://schemas.openxmlformats.org/officeDocument/2006/relationships/image" Target="../media/image18.jpeg"/><Relationship Id="rId4" Type="http://schemas.openxmlformats.org/officeDocument/2006/relationships/image" Target="../media/image15.png"/><Relationship Id="rId9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ttotitolo 1">
            <a:extLst>
              <a:ext uri="{FF2B5EF4-FFF2-40B4-BE49-F238E27FC236}">
                <a16:creationId xmlns:a16="http://schemas.microsoft.com/office/drawing/2014/main" id="{F1C0579A-1F0C-7CDF-F751-185FF52BA5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4493A9C8-17AA-B9FD-F682-98B30C5F20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/>
              <a:t>L’apporto delle imprese a capitale estero </a:t>
            </a:r>
          </a:p>
          <a:p>
            <a:r>
              <a:rPr lang="it-IT" dirty="0"/>
              <a:t>in Italia e in Piemonte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319977A1-90A9-1457-46C6-E1E8FE86656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/>
              <a:t>INCONTRO</a:t>
            </a:r>
          </a:p>
        </p:txBody>
      </p:sp>
    </p:spTree>
    <p:extLst>
      <p:ext uri="{BB962C8B-B14F-4D97-AF65-F5344CB8AC3E}">
        <p14:creationId xmlns:p14="http://schemas.microsoft.com/office/powerpoint/2010/main" val="3046528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ottotitolo 12">
            <a:extLst>
              <a:ext uri="{FF2B5EF4-FFF2-40B4-BE49-F238E27FC236}">
                <a16:creationId xmlns:a16="http://schemas.microsoft.com/office/drawing/2014/main" id="{5DBCDED4-2CEF-269B-A310-F10067DC50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E4C2697-2E80-1951-42AD-0B16F22D25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863" y="2098240"/>
            <a:ext cx="8296275" cy="430212"/>
          </a:xfrm>
        </p:spPr>
        <p:txBody>
          <a:bodyPr/>
          <a:lstStyle/>
          <a:p>
            <a:r>
              <a:rPr lang="it-IT" dirty="0"/>
              <a:t>Roberto MONDUCCI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ED231E7-1E90-910F-ADBB-A5FF2B4973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3863" y="2417593"/>
            <a:ext cx="8296275" cy="430212"/>
          </a:xfrm>
        </p:spPr>
        <p:txBody>
          <a:bodyPr/>
          <a:lstStyle/>
          <a:p>
            <a:r>
              <a:rPr lang="it-IT" dirty="0"/>
              <a:t>Professional Affiliate dell’Istituto di economia, Scuola Sant’Anna, Pisa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46A0FD7C-D86D-CD72-DE85-36DD15CE7D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it-IT" dirty="0"/>
              <a:t>Cristina MANARA</a:t>
            </a:r>
          </a:p>
        </p:txBody>
      </p:sp>
      <p:sp>
        <p:nvSpPr>
          <p:cNvPr id="8" name="Segnaposto testo 7">
            <a:extLst>
              <a:ext uri="{FF2B5EF4-FFF2-40B4-BE49-F238E27FC236}">
                <a16:creationId xmlns:a16="http://schemas.microsoft.com/office/drawing/2014/main" id="{C9BB81BF-A11A-CDA6-1607-A97FB56722D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it-IT" dirty="0">
                <a:effectLst/>
              </a:rPr>
              <a:t>Politiche Territoriali, Internazionalizzazione, Confindustria Piemonte</a:t>
            </a:r>
          </a:p>
        </p:txBody>
      </p:sp>
      <p:sp>
        <p:nvSpPr>
          <p:cNvPr id="12" name="Segnaposto testo 4">
            <a:extLst>
              <a:ext uri="{FF2B5EF4-FFF2-40B4-BE49-F238E27FC236}">
                <a16:creationId xmlns:a16="http://schemas.microsoft.com/office/drawing/2014/main" id="{D347F326-46F2-1CB9-9D3F-6CCDDB696D23}"/>
              </a:ext>
            </a:extLst>
          </p:cNvPr>
          <p:cNvSpPr txBox="1">
            <a:spLocks/>
          </p:cNvSpPr>
          <p:nvPr/>
        </p:nvSpPr>
        <p:spPr>
          <a:xfrm>
            <a:off x="423863" y="985647"/>
            <a:ext cx="8296275" cy="43021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b="1" i="0" kern="1200">
                <a:solidFill>
                  <a:srgbClr val="334C5E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/>
              <a:t>Armando RUNGI</a:t>
            </a:r>
            <a:endParaRPr lang="it-IT" dirty="0"/>
          </a:p>
        </p:txBody>
      </p:sp>
      <p:sp>
        <p:nvSpPr>
          <p:cNvPr id="14" name="Segnaposto testo 5">
            <a:extLst>
              <a:ext uri="{FF2B5EF4-FFF2-40B4-BE49-F238E27FC236}">
                <a16:creationId xmlns:a16="http://schemas.microsoft.com/office/drawing/2014/main" id="{00CB489A-91CC-CD15-D910-ED7F4D55328D}"/>
              </a:ext>
            </a:extLst>
          </p:cNvPr>
          <p:cNvSpPr txBox="1">
            <a:spLocks/>
          </p:cNvSpPr>
          <p:nvPr/>
        </p:nvSpPr>
        <p:spPr>
          <a:xfrm>
            <a:off x="423863" y="1305000"/>
            <a:ext cx="8296275" cy="43021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0" i="0" kern="1200">
                <a:solidFill>
                  <a:srgbClr val="334C5E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dirty="0"/>
              <a:t>Professore, Scuola IMT Alti studi, Lucca</a:t>
            </a:r>
          </a:p>
        </p:txBody>
      </p:sp>
    </p:spTree>
    <p:extLst>
      <p:ext uri="{BB962C8B-B14F-4D97-AF65-F5344CB8AC3E}">
        <p14:creationId xmlns:p14="http://schemas.microsoft.com/office/powerpoint/2010/main" val="268525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A41D1BAE-7C0A-2F52-4DAC-F751A8BF1A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041" y="987910"/>
            <a:ext cx="3593432" cy="3744515"/>
          </a:xfrm>
        </p:spPr>
        <p:txBody>
          <a:bodyPr/>
          <a:lstStyle/>
          <a:p>
            <a:pPr algn="just">
              <a:lnSpc>
                <a:spcPct val="110000"/>
              </a:lnSpc>
            </a:pPr>
            <a:r>
              <a:rPr lang="it-IT" sz="1300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dati sui flussi di Investimenti Diretti Esteri (IDE) confermano </a:t>
            </a:r>
            <a:r>
              <a:rPr lang="it-IT" sz="1300" b="1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rallentamento della globalizzazione</a:t>
            </a:r>
            <a:r>
              <a:rPr lang="it-IT" sz="1300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 poco omogeneo nell’intensità e nella distribuzione geografica. 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it-IT" sz="1300" dirty="0">
              <a:solidFill>
                <a:srgbClr val="003A65"/>
              </a:solidFill>
              <a:uFill>
                <a:solidFill>
                  <a:srgbClr val="003A65"/>
                </a:solidFill>
              </a:uFill>
              <a:latin typeface="Garamond" panose="020204040303010108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it-IT" sz="1300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un contesto di forte cambiamento strutturale </a:t>
            </a:r>
            <a:r>
              <a:rPr lang="it-IT" sz="1300" b="1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l’Unione Europea perde maggior quota relativa e l’Italia segue</a:t>
            </a:r>
            <a:r>
              <a:rPr lang="it-IT" sz="1300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tendenza europea.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it-IT" sz="1300" dirty="0">
              <a:solidFill>
                <a:srgbClr val="003A65"/>
              </a:solidFill>
              <a:uFill>
                <a:solidFill>
                  <a:srgbClr val="003A65"/>
                </a:solidFill>
              </a:uFill>
              <a:latin typeface="Garamond" panose="020204040303010108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it-IT" sz="1300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Ciò nonostante, </a:t>
            </a:r>
            <a:r>
              <a:rPr lang="it-IT" sz="1300" b="1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 è già in Italia consolida la sua presenza</a:t>
            </a:r>
            <a:r>
              <a:rPr lang="it-IT" sz="1300" dirty="0">
                <a:solidFill>
                  <a:srgbClr val="003A65"/>
                </a:solidFill>
                <a:uFill>
                  <a:solidFill>
                    <a:srgbClr val="003A65"/>
                  </a:solidFill>
                </a:u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nel decennio 2009-19 aumentano sia il numero degli addetti delle imprese estere (23,6%) sia il valore aggiunto generato e distribuito in Italia (70%). </a:t>
            </a:r>
          </a:p>
          <a:p>
            <a:pPr algn="just">
              <a:lnSpc>
                <a:spcPct val="110000"/>
              </a:lnSpc>
            </a:pPr>
            <a:endParaRPr lang="it-IT" sz="1300" dirty="0">
              <a:latin typeface="Garamond" panose="02020404030301010803" pitchFamily="18" charset="0"/>
            </a:endParaRP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5A3E5C3-1654-1E0C-A602-ADC6FF1FF9F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it-IT" b="1" cap="small" dirty="0">
                <a:latin typeface="Garamond" panose="02020404030301010803" pitchFamily="18" charset="0"/>
              </a:rPr>
              <a:t>Il contesto di riferimento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E3944AD-C139-D0AD-B033-43131A0467D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C8E79BDF-F6AC-4F9C-8872-B7A4BE4FBF34}" type="slidenum">
              <a:rPr lang="it-IT" altLang="it-IT" smtClean="0"/>
              <a:pPr>
                <a:defRPr/>
              </a:pPr>
              <a:t>3</a:t>
            </a:fld>
            <a:endParaRPr lang="it-IT" altLang="it-IT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393FA53D-99CC-AF5C-63F9-6299E1085B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750" y="1657093"/>
            <a:ext cx="4589242" cy="2405249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28E700EF-1AB9-FAD2-6BF6-811E29883F43}"/>
              </a:ext>
            </a:extLst>
          </p:cNvPr>
          <p:cNvSpPr txBox="1"/>
          <p:nvPr/>
        </p:nvSpPr>
        <p:spPr>
          <a:xfrm>
            <a:off x="4216750" y="1395483"/>
            <a:ext cx="458924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100" b="1" dirty="0">
                <a:solidFill>
                  <a:srgbClr val="003A65"/>
                </a:solidFill>
                <a:latin typeface="Luiss Sans"/>
                <a:ea typeface="Times New Roman" panose="02020603050405020304" pitchFamily="18" charset="0"/>
                <a:cs typeface="Times New Roman" panose="02020603050405020304" pitchFamily="18" charset="0"/>
              </a:rPr>
              <a:t>Figura 1 - La ripartizione dei flussi di IDE nel mondo</a:t>
            </a:r>
            <a:endParaRPr lang="it-IT" sz="11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03FEED4-D206-6FF0-19E9-A4EA6909A49C}"/>
              </a:ext>
            </a:extLst>
          </p:cNvPr>
          <p:cNvSpPr txBox="1"/>
          <p:nvPr/>
        </p:nvSpPr>
        <p:spPr>
          <a:xfrm>
            <a:off x="5002406" y="4616561"/>
            <a:ext cx="1521570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750" dirty="0">
                <a:latin typeface="Garamond" panose="02020404030301010803" pitchFamily="18" charset="0"/>
              </a:rPr>
              <a:t>Fonte: Ruocco, Rungi, Landi (2022)</a:t>
            </a:r>
          </a:p>
        </p:txBody>
      </p:sp>
    </p:spTree>
    <p:extLst>
      <p:ext uri="{BB962C8B-B14F-4D97-AF65-F5344CB8AC3E}">
        <p14:creationId xmlns:p14="http://schemas.microsoft.com/office/powerpoint/2010/main" val="2032343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8BC7C0C5-EBFF-C494-31B8-D83C65163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305" y="944564"/>
            <a:ext cx="5061283" cy="3744515"/>
          </a:xfrm>
        </p:spPr>
        <p:txBody>
          <a:bodyPr/>
          <a:lstStyle/>
          <a:p>
            <a:pPr algn="just"/>
            <a:r>
              <a:rPr lang="it-IT" sz="1300" b="1" dirty="0">
                <a:latin typeface="Garamond" panose="02020404030301010803" pitchFamily="18" charset="0"/>
              </a:rPr>
              <a:t>Capitale paziente. </a:t>
            </a:r>
            <a:r>
              <a:rPr lang="it-IT" sz="1300" dirty="0">
                <a:latin typeface="Garamond" panose="02020404030301010803" pitchFamily="18" charset="0"/>
              </a:rPr>
              <a:t>Per sua natura l’investimento diretto di una multinazionale ha una visione di lungo termine. Permette l’utilizzo di risorse finanziarie per progetti innovativi e di maggior respiro.</a:t>
            </a:r>
            <a:endParaRPr lang="it-IT" sz="1300" b="1" dirty="0">
              <a:latin typeface="Garamond" panose="02020404030301010803" pitchFamily="18" charset="0"/>
            </a:endParaRPr>
          </a:p>
          <a:p>
            <a:pPr algn="just"/>
            <a:r>
              <a:rPr lang="it-IT" sz="1300" b="1" dirty="0">
                <a:latin typeface="Garamond" panose="02020404030301010803" pitchFamily="18" charset="0"/>
              </a:rPr>
              <a:t>Resilienza. </a:t>
            </a:r>
            <a:r>
              <a:rPr lang="it-IT" sz="1300" dirty="0">
                <a:latin typeface="Garamond" panose="02020404030301010803" pitchFamily="18" charset="0"/>
              </a:rPr>
              <a:t>A parità di classe dimensionale, le imprese estere in Italia hanno mediamente una maggior liquidità, cresciuta nel decennio (+14%), per far fronte a shock improvvisi senza far ricorso alla vendita di asset produttivi. Sono anche mediamente maggior solvibilità, tenendo sotto controllo il debito verso soggetti esterni.</a:t>
            </a:r>
            <a:endParaRPr lang="it-IT" sz="1300" b="1" dirty="0">
              <a:latin typeface="Garamond" panose="02020404030301010803" pitchFamily="18" charset="0"/>
            </a:endParaRPr>
          </a:p>
          <a:p>
            <a:pPr algn="just"/>
            <a:r>
              <a:rPr lang="it-IT" sz="1300" b="1" dirty="0">
                <a:latin typeface="Garamond" panose="02020404030301010803" pitchFamily="18" charset="0"/>
              </a:rPr>
              <a:t>Organizzazione manageriale. </a:t>
            </a:r>
            <a:r>
              <a:rPr lang="it-IT" sz="1300" dirty="0">
                <a:latin typeface="Garamond" panose="02020404030301010803" pitchFamily="18" charset="0"/>
              </a:rPr>
              <a:t>Uno degli elementi che le contraddistingue è la forma di governance, con un modello gestionale meno tradizionale e più complesso.</a:t>
            </a:r>
            <a:endParaRPr lang="it-IT" sz="1300" b="1" dirty="0">
              <a:latin typeface="Garamond" panose="02020404030301010803" pitchFamily="18" charset="0"/>
            </a:endParaRPr>
          </a:p>
          <a:p>
            <a:pPr algn="just"/>
            <a:r>
              <a:rPr lang="it-IT" sz="1300" b="1" dirty="0">
                <a:latin typeface="Garamond" panose="02020404030301010803" pitchFamily="18" charset="0"/>
              </a:rPr>
              <a:t>Traino per il territorio</a:t>
            </a:r>
            <a:r>
              <a:rPr lang="it-IT" sz="1300" dirty="0">
                <a:latin typeface="Garamond" panose="02020404030301010803" pitchFamily="18" charset="0"/>
              </a:rPr>
              <a:t>. Le relazioni attivate sul territorio favoriscono </a:t>
            </a:r>
            <a:r>
              <a:rPr lang="it-IT" sz="1300" i="1" dirty="0">
                <a:latin typeface="Garamond" panose="02020404030301010803" pitchFamily="18" charset="0"/>
              </a:rPr>
              <a:t>spillover tecnologici</a:t>
            </a:r>
            <a:r>
              <a:rPr lang="it-IT" sz="1300" dirty="0">
                <a:latin typeface="Garamond" panose="02020404030301010803" pitchFamily="18" charset="0"/>
              </a:rPr>
              <a:t> e di produttività, attraverso rapporti di commessa con altre imprese italiane e/o la creazione di filiere locali in cui si riversano </a:t>
            </a:r>
            <a:r>
              <a:rPr lang="it-IT" sz="1300" i="1" dirty="0">
                <a:latin typeface="Garamond" panose="02020404030301010803" pitchFamily="18" charset="0"/>
              </a:rPr>
              <a:t>asset intangibili</a:t>
            </a:r>
            <a:r>
              <a:rPr lang="it-IT" sz="1300" dirty="0">
                <a:latin typeface="Garamond" panose="02020404030301010803" pitchFamily="18" charset="0"/>
              </a:rPr>
              <a:t>, </a:t>
            </a:r>
            <a:r>
              <a:rPr lang="it-IT" sz="1300" i="1" dirty="0">
                <a:latin typeface="Garamond" panose="02020404030301010803" pitchFamily="18" charset="0"/>
              </a:rPr>
              <a:t>know </a:t>
            </a:r>
            <a:r>
              <a:rPr lang="it-IT" sz="1300" i="1" dirty="0" err="1">
                <a:latin typeface="Garamond" panose="02020404030301010803" pitchFamily="18" charset="0"/>
              </a:rPr>
              <a:t>how</a:t>
            </a:r>
            <a:r>
              <a:rPr lang="it-IT" sz="1300" dirty="0">
                <a:latin typeface="Garamond" panose="02020404030301010803" pitchFamily="18" charset="0"/>
              </a:rPr>
              <a:t> e capitale umano.</a:t>
            </a:r>
            <a:endParaRPr lang="it-IT" sz="1300" b="1" dirty="0">
              <a:latin typeface="Garamond" panose="02020404030301010803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300" dirty="0">
                <a:latin typeface="Garamond" panose="02020404030301010803" pitchFamily="18" charset="0"/>
              </a:rPr>
              <a:t>Nostro scopo adesso è anche di </a:t>
            </a:r>
            <a:r>
              <a:rPr lang="it-IT" sz="1300" b="1" dirty="0">
                <a:latin typeface="Garamond" panose="02020404030301010803" pitchFamily="18" charset="0"/>
              </a:rPr>
              <a:t>comprendere i meccanismi microeconomici che si attivano sulle filiere locali.</a:t>
            </a:r>
          </a:p>
          <a:p>
            <a:pPr algn="just"/>
            <a:endParaRPr lang="it-IT" sz="1300" b="1" dirty="0">
              <a:latin typeface="Garamond" panose="02020404030301010803" pitchFamily="18" charset="0"/>
            </a:endParaRPr>
          </a:p>
          <a:p>
            <a:pPr algn="just"/>
            <a:endParaRPr lang="it-IT" sz="1300" b="1" dirty="0">
              <a:latin typeface="Garamond" panose="02020404030301010803" pitchFamily="18" charset="0"/>
            </a:endParaRP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887A2A4-1CB2-13A3-9444-EB4785DFF70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it-IT" b="1" cap="small" dirty="0">
                <a:latin typeface="Garamond" panose="02020404030301010803" pitchFamily="18" charset="0"/>
              </a:rPr>
              <a:t>Una questione di performance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34F1660-CC6D-BA1F-E5F1-5DD53423293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C8E79BDF-F6AC-4F9C-8872-B7A4BE4FBF34}" type="slidenum">
              <a:rPr lang="it-IT" altLang="it-IT" smtClean="0"/>
              <a:pPr>
                <a:defRPr/>
              </a:pPr>
              <a:t>4</a:t>
            </a:fld>
            <a:endParaRPr lang="it-IT" alt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B66AF3F6-20C3-4F44-B214-FFC8004C98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526"/>
          <a:stretch/>
        </p:blipFill>
        <p:spPr>
          <a:xfrm>
            <a:off x="5895474" y="806404"/>
            <a:ext cx="2791326" cy="3574727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8021DDF3-2A1A-48D2-A3EC-7B3B3F0300B2}"/>
              </a:ext>
            </a:extLst>
          </p:cNvPr>
          <p:cNvSpPr txBox="1"/>
          <p:nvPr/>
        </p:nvSpPr>
        <p:spPr>
          <a:xfrm>
            <a:off x="4791723" y="4381131"/>
            <a:ext cx="2682145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750" i="1" dirty="0">
                <a:latin typeface="Garamond" panose="02020404030301010803" pitchFamily="18" charset="0"/>
              </a:rPr>
              <a:t>Fonte: Le imprese estere in Italia e i nuovi paradigmi della competitività, 2022</a:t>
            </a:r>
            <a:endParaRPr lang="en-US" sz="750" i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879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5543F720-3BF4-6B1E-3831-416F8F60C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821" y="872046"/>
            <a:ext cx="8373979" cy="3744515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it-IT" sz="1300" dirty="0">
                <a:latin typeface="Garamond" panose="02020404030301010803" pitchFamily="18" charset="0"/>
              </a:rPr>
              <a:t>Il campo di azione delle imprese multinazionali è </a:t>
            </a:r>
            <a:r>
              <a:rPr lang="it-IT" sz="1300" b="1" dirty="0">
                <a:latin typeface="Garamond" panose="02020404030301010803" pitchFamily="18" charset="0"/>
              </a:rPr>
              <a:t>allo stesso tempo globale e locale</a:t>
            </a:r>
            <a:r>
              <a:rPr lang="it-IT" sz="1300" dirty="0">
                <a:latin typeface="Garamond" panose="02020404030301010803" pitchFamily="18" charset="0"/>
              </a:rPr>
              <a:t>: rete produttiva attraversa i confini nazionali, ma impianti produttivi hanno le radici nei territori con i quali scambiano risorse tecnologiche, talenti e conoscenze. </a:t>
            </a:r>
          </a:p>
          <a:p>
            <a:pPr algn="just">
              <a:lnSpc>
                <a:spcPct val="120000"/>
              </a:lnSpc>
            </a:pPr>
            <a:endParaRPr lang="it-IT" sz="1300" dirty="0">
              <a:latin typeface="Garamond" panose="020204040303010108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it-IT" sz="1300" dirty="0">
                <a:latin typeface="Garamond" panose="02020404030301010803" pitchFamily="18" charset="0"/>
              </a:rPr>
              <a:t>Infatti, a partire dai dati ISTAT nel 2018, il 32,6% delle appartenenti a gruppi esteri e il 31,6% a gruppi italiani ha dichiarato di avere </a:t>
            </a:r>
            <a:r>
              <a:rPr lang="it-IT" sz="1300" b="1" dirty="0">
                <a:latin typeface="Garamond" panose="02020404030301010803" pitchFamily="18" charset="0"/>
              </a:rPr>
              <a:t>un livello medio-alto di relazioni con altri soggetti </a:t>
            </a:r>
            <a:r>
              <a:rPr lang="it-IT" sz="1300" dirty="0">
                <a:latin typeface="Garamond" panose="02020404030301010803" pitchFamily="18" charset="0"/>
              </a:rPr>
              <a:t>rispetto al 20,9% dei gruppi domestici e all’11,4% delle imprese indipendenti.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it-IT" sz="1300" dirty="0">
              <a:latin typeface="Garamond" panose="020204040303010108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it-IT" sz="1300" dirty="0">
                <a:latin typeface="Garamond" panose="02020404030301010803" pitchFamily="18" charset="0"/>
              </a:rPr>
              <a:t>Quindi gli investimenti delle imprese estere hanno un alto potenziale di impatto sulle </a:t>
            </a:r>
            <a:r>
              <a:rPr lang="it-IT" sz="1300" b="1" dirty="0">
                <a:latin typeface="Garamond" panose="02020404030301010803" pitchFamily="18" charset="0"/>
              </a:rPr>
              <a:t>prospettive di sviluppo regionale</a:t>
            </a:r>
            <a:r>
              <a:rPr lang="it-IT" sz="1300" dirty="0">
                <a:latin typeface="Garamond" panose="02020404030301010803" pitchFamily="18" charset="0"/>
              </a:rPr>
              <a:t>, ed è importante che le autorità regionali prendano coscienza della loro importanza per l’economia del territorio che governano.  </a:t>
            </a:r>
          </a:p>
          <a:p>
            <a:pPr algn="just">
              <a:lnSpc>
                <a:spcPct val="120000"/>
              </a:lnSpc>
            </a:pPr>
            <a:endParaRPr lang="it-IT" sz="1300" dirty="0">
              <a:latin typeface="Garamond" panose="020204040303010108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it-IT" sz="1300" dirty="0">
                <a:latin typeface="Garamond" panose="02020404030301010803" pitchFamily="18" charset="0"/>
              </a:rPr>
              <a:t>Alla luce dei nuovi scenari d’incertezza a livello internazionale, riteniamo sia ancor più necessario che ci si doti di un </a:t>
            </a:r>
            <a:r>
              <a:rPr lang="it-IT" sz="1300" b="1" dirty="0">
                <a:latin typeface="Garamond" panose="02020404030301010803" pitchFamily="18" charset="0"/>
              </a:rPr>
              <a:t>approccio di gestione anche locale della globalizzazione </a:t>
            </a:r>
            <a:r>
              <a:rPr lang="it-IT" sz="1300" dirty="0">
                <a:latin typeface="Garamond" panose="02020404030301010803" pitchFamily="18" charset="0"/>
              </a:rPr>
              <a:t>economica, al fine di </a:t>
            </a:r>
            <a:r>
              <a:rPr lang="it-IT" sz="1300" b="1" dirty="0">
                <a:latin typeface="Garamond" panose="02020404030301010803" pitchFamily="18" charset="0"/>
              </a:rPr>
              <a:t>prevenire l’inasprirsi di diseguaglianze territoriali, </a:t>
            </a:r>
            <a:r>
              <a:rPr lang="it-IT" sz="1300" dirty="0">
                <a:latin typeface="Garamond" panose="02020404030301010803" pitchFamily="18" charset="0"/>
              </a:rPr>
              <a:t>per cogliere invece al meglio le opportunità di sviluppo economico e tecnologico. 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8078AAA-FE8D-906A-7577-FC912C89C33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it-IT" b="1" cap="small" dirty="0">
                <a:latin typeface="Garamond" panose="02020404030301010803" pitchFamily="18" charset="0"/>
              </a:rPr>
              <a:t>Globale e Locale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53E502F-41D4-8FC8-B58B-C85F547AD3B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C8E79BDF-F6AC-4F9C-8872-B7A4BE4FBF34}" type="slidenum">
              <a:rPr lang="it-IT" altLang="it-IT" smtClean="0"/>
              <a:pPr>
                <a:defRPr/>
              </a:pPr>
              <a:t>5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97526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ottotitolo 12">
            <a:extLst>
              <a:ext uri="{FF2B5EF4-FFF2-40B4-BE49-F238E27FC236}">
                <a16:creationId xmlns:a16="http://schemas.microsoft.com/office/drawing/2014/main" id="{5DBCDED4-2CEF-269B-A310-F10067DC50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E4C2697-2E80-1951-42AD-0B16F22D25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863" y="2098240"/>
            <a:ext cx="8296275" cy="430212"/>
          </a:xfrm>
        </p:spPr>
        <p:txBody>
          <a:bodyPr/>
          <a:lstStyle/>
          <a:p>
            <a:r>
              <a:rPr lang="it-IT" dirty="0"/>
              <a:t>Roberto MONDUCCI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ED231E7-1E90-910F-ADBB-A5FF2B4973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3863" y="2417593"/>
            <a:ext cx="8296275" cy="430212"/>
          </a:xfrm>
        </p:spPr>
        <p:txBody>
          <a:bodyPr/>
          <a:lstStyle/>
          <a:p>
            <a:r>
              <a:rPr lang="it-IT" dirty="0"/>
              <a:t>Professional Affiliate dell’Istituto di economia, Scuola Sant’Anna, Pisa</a:t>
            </a:r>
          </a:p>
        </p:txBody>
      </p:sp>
    </p:spTree>
    <p:extLst>
      <p:ext uri="{BB962C8B-B14F-4D97-AF65-F5344CB8AC3E}">
        <p14:creationId xmlns:p14="http://schemas.microsoft.com/office/powerpoint/2010/main" val="3163440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93D2A99-9E11-7249-A276-2C69625367C1}"/>
              </a:ext>
            </a:extLst>
          </p:cNvPr>
          <p:cNvSpPr txBox="1">
            <a:spLocks/>
          </p:cNvSpPr>
          <p:nvPr/>
        </p:nvSpPr>
        <p:spPr bwMode="auto">
          <a:xfrm>
            <a:off x="4719175" y="1087042"/>
            <a:ext cx="3897101" cy="60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it-IT" sz="120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C5A19D3-C80E-7143-B2B9-2E9D462A45E6}"/>
              </a:ext>
            </a:extLst>
          </p:cNvPr>
          <p:cNvSpPr txBox="1">
            <a:spLocks/>
          </p:cNvSpPr>
          <p:nvPr/>
        </p:nvSpPr>
        <p:spPr>
          <a:xfrm>
            <a:off x="238125" y="630412"/>
            <a:ext cx="8667750" cy="3533085"/>
          </a:xfrm>
          <a:prstGeom prst="rect">
            <a:avLst/>
          </a:prstGeom>
        </p:spPr>
        <p:txBody>
          <a:bodyPr lIns="0" tIns="0" rIns="0" bIns="0" numCol="1"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691754" lvl="1" indent="-342900" algn="l">
              <a:spcBef>
                <a:spcPts val="0"/>
              </a:spcBef>
              <a:spcAft>
                <a:spcPts val="900"/>
              </a:spcAft>
              <a:buClr>
                <a:srgbClr val="009BCF"/>
              </a:buClr>
              <a:buSzPct val="100000"/>
              <a:buFont typeface="+mj-lt"/>
              <a:buAutoNum type="arabicPeriod"/>
              <a:defRPr/>
            </a:pPr>
            <a:endParaRPr lang="it-IT" sz="16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A3F5B9A1-0E27-A941-9E1C-EAA2BB3C9C6E}"/>
              </a:ext>
            </a:extLst>
          </p:cNvPr>
          <p:cNvSpPr txBox="1"/>
          <p:nvPr/>
        </p:nvSpPr>
        <p:spPr>
          <a:xfrm>
            <a:off x="-13096" y="-16943"/>
            <a:ext cx="9144001" cy="587441"/>
          </a:xfrm>
          <a:prstGeom prst="rect">
            <a:avLst/>
          </a:prstGeom>
          <a:solidFill>
            <a:schemeClr val="bg1"/>
          </a:solidFill>
        </p:spPr>
        <p:txBody>
          <a:bodyPr wrap="square" lIns="216000" tIns="108000" rIns="216000" bIns="108000" rtlCol="0" anchor="t" anchorCtr="0">
            <a:spAutoFit/>
          </a:bodyPr>
          <a:lstStyle/>
          <a:p>
            <a:pPr algn="ctr">
              <a:defRPr/>
            </a:pPr>
            <a:endParaRPr lang="it-IT" sz="2400" b="1" cap="small" dirty="0"/>
          </a:p>
        </p:txBody>
      </p:sp>
      <p:sp>
        <p:nvSpPr>
          <p:cNvPr id="12" name="Segnaposto numero diapositiva 10">
            <a:extLst>
              <a:ext uri="{FF2B5EF4-FFF2-40B4-BE49-F238E27FC236}">
                <a16:creationId xmlns:a16="http://schemas.microsoft.com/office/drawing/2014/main" id="{B0FC0213-DF48-A941-A02B-9D83CBAC26A7}"/>
              </a:ext>
            </a:extLst>
          </p:cNvPr>
          <p:cNvSpPr txBox="1">
            <a:spLocks/>
          </p:cNvSpPr>
          <p:nvPr/>
        </p:nvSpPr>
        <p:spPr>
          <a:xfrm>
            <a:off x="4419600" y="4908254"/>
            <a:ext cx="304800" cy="1545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900" b="1" dirty="0">
                <a:solidFill>
                  <a:srgbClr val="0396D9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2" name="Rettangolo 1"/>
          <p:cNvSpPr/>
          <p:nvPr/>
        </p:nvSpPr>
        <p:spPr>
          <a:xfrm>
            <a:off x="408490" y="623740"/>
            <a:ext cx="8327018" cy="4039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>
              <a:spcAft>
                <a:spcPts val="900"/>
              </a:spcAft>
              <a:buClr>
                <a:srgbClr val="0396D9"/>
              </a:buClr>
              <a:buFont typeface="Wingdings" panose="05000000000000000000" pitchFamily="2" charset="2"/>
              <a:buChar char="q"/>
            </a:pPr>
            <a:endParaRPr lang="it-IT" altLang="it-IT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38138" indent="-33813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Nuove </a:t>
            </a:r>
            <a:r>
              <a:rPr lang="it-IT" alt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statistiche Istat </a:t>
            </a: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sulla presenza delle imprese a controllo estero (MNE) sul territorio nazionale: esaustività, granularità, rilevanza tematica, monitoraggio a cadenza annuale.</a:t>
            </a:r>
          </a:p>
          <a:p>
            <a:pPr marL="338138" indent="-33813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 Rapporto si presentano sia dati e analisi sulla </a:t>
            </a:r>
            <a:r>
              <a:rPr lang="it-IT" alt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struttura regionale </a:t>
            </a: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sistema delle imprese a controllo estero (unità locali, addetti, valore aggiunto), sia approfondimenti originali su alcuni aspetti – sempre più rilevanti - della </a:t>
            </a:r>
            <a:r>
              <a:rPr lang="it-IT" alt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competitività dei territori</a:t>
            </a: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come gli investimenti in beni intangibili, la capacità delle imprese di produrre effetti di traino a livello locale, la sostenibilità ambientale.</a:t>
            </a:r>
          </a:p>
          <a:p>
            <a:pPr marL="338138" indent="-33813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Utilizzo di </a:t>
            </a:r>
            <a:r>
              <a:rPr lang="it-IT" alt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metodologie di sintesi avanzate</a:t>
            </a: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in grado di riassumere efficacemente i </a:t>
            </a:r>
            <a:r>
              <a:rPr lang="it-IT" alt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profili delle imprese a controllo estero sul territorio</a:t>
            </a:r>
            <a:r>
              <a:rPr lang="it-IT" alt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anche nel confronto con le altre tipologie di imprese residenti.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813CA2A2-DE55-CBC2-7267-94927DCF4B51}"/>
              </a:ext>
            </a:extLst>
          </p:cNvPr>
          <p:cNvSpPr txBox="1"/>
          <p:nvPr/>
        </p:nvSpPr>
        <p:spPr>
          <a:xfrm>
            <a:off x="13096" y="8040"/>
            <a:ext cx="9144001" cy="772107"/>
          </a:xfrm>
          <a:prstGeom prst="rect">
            <a:avLst/>
          </a:prstGeom>
          <a:solidFill>
            <a:srgbClr val="009BCF"/>
          </a:solidFill>
        </p:spPr>
        <p:txBody>
          <a:bodyPr wrap="square" lIns="216000" tIns="108000" rIns="216000" bIns="108000" rtlCol="0" anchor="t" anchorCtr="0">
            <a:spAutoFit/>
          </a:bodyPr>
          <a:lstStyle/>
          <a:p>
            <a:pPr algn="ctr">
              <a:defRPr/>
            </a:pPr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Nuove informazioni statistiche ufficiali sulla presenza delle multinazionali estere (MNE) in Italia</a:t>
            </a:r>
          </a:p>
        </p:txBody>
      </p:sp>
    </p:spTree>
    <p:extLst>
      <p:ext uri="{BB962C8B-B14F-4D97-AF65-F5344CB8AC3E}">
        <p14:creationId xmlns:p14="http://schemas.microsoft.com/office/powerpoint/2010/main" val="324894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10">
            <a:extLst>
              <a:ext uri="{FF2B5EF4-FFF2-40B4-BE49-F238E27FC236}">
                <a16:creationId xmlns:a16="http://schemas.microsoft.com/office/drawing/2014/main" id="{43E95CB1-86BC-11A9-5D5C-AAE9E3EA95F2}"/>
              </a:ext>
            </a:extLst>
          </p:cNvPr>
          <p:cNvSpPr txBox="1">
            <a:spLocks/>
          </p:cNvSpPr>
          <p:nvPr/>
        </p:nvSpPr>
        <p:spPr>
          <a:xfrm>
            <a:off x="4419600" y="4920954"/>
            <a:ext cx="304800" cy="1545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900" b="1" dirty="0">
                <a:solidFill>
                  <a:srgbClr val="0396D9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C547FD6D-3E79-C264-30C5-137967A5ED53}"/>
              </a:ext>
            </a:extLst>
          </p:cNvPr>
          <p:cNvSpPr txBox="1"/>
          <p:nvPr/>
        </p:nvSpPr>
        <p:spPr>
          <a:xfrm>
            <a:off x="-1" y="-17908"/>
            <a:ext cx="9144001" cy="495108"/>
          </a:xfrm>
          <a:prstGeom prst="rect">
            <a:avLst/>
          </a:prstGeom>
          <a:solidFill>
            <a:srgbClr val="009BCF"/>
          </a:solidFill>
        </p:spPr>
        <p:txBody>
          <a:bodyPr wrap="square" lIns="216000" tIns="108000" rIns="216000" bIns="108000" rtlCol="0" anchor="t" anchorCtr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L’impatto economico delle imprese a controllo estero sul territorio</a:t>
            </a:r>
          </a:p>
        </p:txBody>
      </p:sp>
      <p:sp>
        <p:nvSpPr>
          <p:cNvPr id="2" name="Rettangolo 1"/>
          <p:cNvSpPr/>
          <p:nvPr/>
        </p:nvSpPr>
        <p:spPr>
          <a:xfrm>
            <a:off x="5287040" y="582132"/>
            <a:ext cx="3700130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impatto sulle economie regionali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è massimo in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Lombardia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(le MNE realizzano il 22,7% del valore aggiunto regionale; l’impatto minimo si rileva in Calabria (5,5%)</a:t>
            </a:r>
          </a:p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cinque regioni il peso delle MNE è superiore a quello medio nazionale (16,3%): Lombardia,  Liguria, Lazio, Toscana, Piemonte.  </a:t>
            </a:r>
          </a:p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Circa tre quarti del valore aggiunto generato dalle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46mila unità locali 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afferenti alle MNE proviene da cinque regioni: Lombardia, Lazio, Piemonte, Emilia Romagna e Veneto.</a:t>
            </a:r>
          </a:p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presenza di almeno una unità locale appartenente ad imprese a controllo estero si registra in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3.762 comuni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7" name="Grafico 6"/>
          <p:cNvGraphicFramePr>
            <a:graphicFrameLocks/>
          </p:cNvGraphicFramePr>
          <p:nvPr/>
        </p:nvGraphicFramePr>
        <p:xfrm>
          <a:off x="0" y="901109"/>
          <a:ext cx="5287040" cy="4019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135565" y="550654"/>
            <a:ext cx="493616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Incidenza del valore aggiunto generato dalle imprese a controllo estero</a:t>
            </a:r>
          </a:p>
          <a:p>
            <a:pPr algn="ctr"/>
            <a:r>
              <a:rPr lang="it-IT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 valore aggiunto regionale (%)</a:t>
            </a:r>
          </a:p>
        </p:txBody>
      </p:sp>
    </p:spTree>
    <p:extLst>
      <p:ext uri="{BB962C8B-B14F-4D97-AF65-F5344CB8AC3E}">
        <p14:creationId xmlns:p14="http://schemas.microsoft.com/office/powerpoint/2010/main" val="48602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10">
            <a:extLst>
              <a:ext uri="{FF2B5EF4-FFF2-40B4-BE49-F238E27FC236}">
                <a16:creationId xmlns:a16="http://schemas.microsoft.com/office/drawing/2014/main" id="{43E95CB1-86BC-11A9-5D5C-AAE9E3EA95F2}"/>
              </a:ext>
            </a:extLst>
          </p:cNvPr>
          <p:cNvSpPr txBox="1">
            <a:spLocks/>
          </p:cNvSpPr>
          <p:nvPr/>
        </p:nvSpPr>
        <p:spPr>
          <a:xfrm>
            <a:off x="4419600" y="4920954"/>
            <a:ext cx="304800" cy="1545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900" b="1" dirty="0">
                <a:solidFill>
                  <a:srgbClr val="0396D9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C547FD6D-3E79-C264-30C5-137967A5ED53}"/>
              </a:ext>
            </a:extLst>
          </p:cNvPr>
          <p:cNvSpPr txBox="1"/>
          <p:nvPr/>
        </p:nvSpPr>
        <p:spPr>
          <a:xfrm>
            <a:off x="-1" y="-17909"/>
            <a:ext cx="9144001" cy="772107"/>
          </a:xfrm>
          <a:prstGeom prst="rect">
            <a:avLst/>
          </a:prstGeom>
          <a:solidFill>
            <a:srgbClr val="009BCF"/>
          </a:solidFill>
        </p:spPr>
        <p:txBody>
          <a:bodyPr wrap="square" lIns="216000" tIns="108000" rIns="216000" bIns="108000" rtlCol="0" anchor="t" anchorCtr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Presenza delle imprese a controllo estero individuate come top-performers, per tipologia di </a:t>
            </a:r>
            <a:r>
              <a:rPr lang="it-IT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</a:t>
            </a:r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intangibile e ripartizione territoriale</a:t>
            </a:r>
          </a:p>
        </p:txBody>
      </p:sp>
      <p:sp>
        <p:nvSpPr>
          <p:cNvPr id="2" name="Rettangolo 1"/>
          <p:cNvSpPr/>
          <p:nvPr/>
        </p:nvSpPr>
        <p:spPr>
          <a:xfrm>
            <a:off x="5390706" y="893329"/>
            <a:ext cx="3667996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presenza di imprese a controllo estero classificate come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 performers 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termini di </a:t>
            </a:r>
            <a:r>
              <a:rPr lang="it-IT" altLang="it-IT" sz="15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intangibili 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 diffusa sul territorio.</a:t>
            </a:r>
          </a:p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 da rilevare il buon posizionamento delle imprese con presenza nelle regioni del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Mezzogiorno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Rispetto alle altre tipologie di imprese le multinazionali a controllo estero sono al primo posto per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qualità del capitale umano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12 regioni/province autonome su 21 le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retribuzioni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medie per dipendente erogate dalle imprese a controllo estero sono superiori a quelle di tutte le altre tipologie di impresa.</a:t>
            </a:r>
          </a:p>
        </p:txBody>
      </p:sp>
      <p:graphicFrame>
        <p:nvGraphicFramePr>
          <p:cNvPr id="14" name="Grafico 13"/>
          <p:cNvGraphicFramePr>
            <a:graphicFrameLocks/>
          </p:cNvGraphicFramePr>
          <p:nvPr/>
        </p:nvGraphicFramePr>
        <p:xfrm>
          <a:off x="111643" y="837314"/>
          <a:ext cx="5279064" cy="4083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2396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10">
            <a:extLst>
              <a:ext uri="{FF2B5EF4-FFF2-40B4-BE49-F238E27FC236}">
                <a16:creationId xmlns:a16="http://schemas.microsoft.com/office/drawing/2014/main" id="{43E95CB1-86BC-11A9-5D5C-AAE9E3EA95F2}"/>
              </a:ext>
            </a:extLst>
          </p:cNvPr>
          <p:cNvSpPr txBox="1">
            <a:spLocks/>
          </p:cNvSpPr>
          <p:nvPr/>
        </p:nvSpPr>
        <p:spPr>
          <a:xfrm>
            <a:off x="4419600" y="4920954"/>
            <a:ext cx="304800" cy="1545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900" b="1" dirty="0">
                <a:solidFill>
                  <a:srgbClr val="0396D9"/>
                </a:solidFill>
                <a:latin typeface="Arial"/>
                <a:cs typeface="Arial"/>
              </a:rPr>
              <a:t>4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C547FD6D-3E79-C264-30C5-137967A5ED53}"/>
              </a:ext>
            </a:extLst>
          </p:cNvPr>
          <p:cNvSpPr txBox="1"/>
          <p:nvPr/>
        </p:nvSpPr>
        <p:spPr>
          <a:xfrm>
            <a:off x="-1" y="-17908"/>
            <a:ext cx="9144001" cy="772107"/>
          </a:xfrm>
          <a:prstGeom prst="rect">
            <a:avLst/>
          </a:prstGeom>
          <a:solidFill>
            <a:srgbClr val="009BCF"/>
          </a:solidFill>
        </p:spPr>
        <p:txBody>
          <a:bodyPr wrap="square" lIns="216000" tIns="108000" rIns="216000" bIns="108000" rtlCol="0" anchor="t" anchorCtr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Elevata propensione alla sostenibilità delle imprese a controllo estero in tutte le ripartizioni territoriali</a:t>
            </a:r>
          </a:p>
        </p:txBody>
      </p:sp>
      <p:sp>
        <p:nvSpPr>
          <p:cNvPr id="2" name="Rettangolo 1"/>
          <p:cNvSpPr/>
          <p:nvPr/>
        </p:nvSpPr>
        <p:spPr>
          <a:xfrm>
            <a:off x="5893095" y="893329"/>
            <a:ext cx="3102050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imprese a controllo estero mostrano una propensione alla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sostenibilità 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(ambientale e sociale) più diffusa rispetto a tutte le altre tipologie di impresa.</a:t>
            </a:r>
          </a:p>
          <a:p>
            <a:pPr marL="204788" lvl="1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Intensità della sostenibilità ambientale: </a:t>
            </a: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nelle imprese a controllo estero è superiore del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7,9%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rispetto alla media delle altre grandi aziende.</a:t>
            </a:r>
            <a:endParaRPr lang="it-IT" altLang="it-IT" sz="15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4788" indent="-204788">
              <a:spcAft>
                <a:spcPts val="900"/>
              </a:spcAft>
              <a:buClr>
                <a:srgbClr val="0396D9"/>
              </a:buClr>
              <a:buSzPct val="130000"/>
              <a:buFont typeface="Courier New" panose="02070309020205020404" pitchFamily="49" charset="0"/>
              <a:buChar char="o"/>
            </a:pPr>
            <a:r>
              <a:rPr lang="it-IT" alt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Quadro che segnala una elevata capacità di intercettare le opportunità, e minimizzare i rischi, della </a:t>
            </a:r>
            <a:r>
              <a:rPr lang="it-IT" alt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transizione ecologica. </a:t>
            </a:r>
          </a:p>
        </p:txBody>
      </p:sp>
      <p:pic>
        <p:nvPicPr>
          <p:cNvPr id="6" name="Immagin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59" y="1308196"/>
            <a:ext cx="5590067" cy="3492404"/>
          </a:xfrm>
          <a:prstGeom prst="rect">
            <a:avLst/>
          </a:prstGeom>
          <a:noFill/>
        </p:spPr>
      </p:pic>
      <p:sp>
        <p:nvSpPr>
          <p:cNvPr id="3" name="Rettangolo 2"/>
          <p:cNvSpPr/>
          <p:nvPr/>
        </p:nvSpPr>
        <p:spPr>
          <a:xfrm>
            <a:off x="736748" y="754199"/>
            <a:ext cx="4572000" cy="5770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Imprese che hanno effettuato investimenti in sostenibilità ambientale e sociale per appartenenza a gruppi e territorio di appartenenza – Anni 2016-2018 e previsioni 2019-2021 (%)</a:t>
            </a:r>
          </a:p>
        </p:txBody>
      </p:sp>
    </p:spTree>
    <p:extLst>
      <p:ext uri="{BB962C8B-B14F-4D97-AF65-F5344CB8AC3E}">
        <p14:creationId xmlns:p14="http://schemas.microsoft.com/office/powerpoint/2010/main" val="137452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5AB6746B-6257-AE4A-92A3-979B6CC03B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6610" y="3540641"/>
            <a:ext cx="5448012" cy="136761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93D2A99-9E11-7249-A276-2C69625367C1}"/>
              </a:ext>
            </a:extLst>
          </p:cNvPr>
          <p:cNvSpPr txBox="1">
            <a:spLocks/>
          </p:cNvSpPr>
          <p:nvPr/>
        </p:nvSpPr>
        <p:spPr bwMode="auto">
          <a:xfrm>
            <a:off x="4719175" y="1087042"/>
            <a:ext cx="3897101" cy="60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it-IT" sz="120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C5A19D3-C80E-7143-B2B9-2E9D462A45E6}"/>
              </a:ext>
            </a:extLst>
          </p:cNvPr>
          <p:cNvSpPr txBox="1">
            <a:spLocks/>
          </p:cNvSpPr>
          <p:nvPr/>
        </p:nvSpPr>
        <p:spPr>
          <a:xfrm>
            <a:off x="2706786" y="724709"/>
            <a:ext cx="6280384" cy="2620000"/>
          </a:xfrm>
          <a:prstGeom prst="rect">
            <a:avLst/>
          </a:prstGeom>
        </p:spPr>
        <p:txBody>
          <a:bodyPr lIns="0" tIns="0" rIns="0" bIns="0" numCol="1"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4788" lvl="1" indent="-197644" algn="l">
              <a:spcBef>
                <a:spcPts val="0"/>
              </a:spcBef>
              <a:spcAft>
                <a:spcPts val="450"/>
              </a:spcAft>
              <a:buClr>
                <a:srgbClr val="009BCF"/>
              </a:buClr>
              <a:buSzPct val="130000"/>
              <a:buFont typeface="Courier New" panose="02070309020205020404" pitchFamily="49" charset="0"/>
              <a:buChar char="o"/>
              <a:defRPr/>
            </a:pP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Piemonte 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sono presenti 4.381 unità locali di imprese a controllo estero, con oltre </a:t>
            </a: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150mila addetti.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04788" lvl="1" indent="-197644" algn="l">
              <a:spcBef>
                <a:spcPts val="0"/>
              </a:spcBef>
              <a:spcAft>
                <a:spcPts val="450"/>
              </a:spcAft>
              <a:buClr>
                <a:srgbClr val="009BCF"/>
              </a:buClr>
              <a:buSzPct val="130000"/>
              <a:buFont typeface="Courier New" panose="02070309020205020404" pitchFamily="49" charset="0"/>
              <a:buChar char="o"/>
              <a:defRPr/>
            </a:pP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grandi imprese a controllo estero rappresentano oltre un terzo dell’occupazione delle </a:t>
            </a: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grandi imprese 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attive in Piemonte..</a:t>
            </a:r>
          </a:p>
          <a:p>
            <a:pPr marL="204788" lvl="1" indent="-197644" algn="l">
              <a:spcBef>
                <a:spcPts val="0"/>
              </a:spcBef>
              <a:spcAft>
                <a:spcPts val="450"/>
              </a:spcAft>
              <a:buClr>
                <a:srgbClr val="009BCF"/>
              </a:buClr>
              <a:buSzPct val="130000"/>
              <a:buFont typeface="Courier New" panose="02070309020205020404" pitchFamily="49" charset="0"/>
              <a:buChar char="o"/>
              <a:defRPr/>
            </a:pP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propensione ad investire in </a:t>
            </a:r>
            <a:r>
              <a:rPr lang="it-IT" sz="15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intangibili è particolarmente elevata per il </a:t>
            </a: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capitale umano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elevato anche l’impegno in sostenibilità ambientale, con un forte coinvolgimento dei fornitori.</a:t>
            </a:r>
          </a:p>
          <a:p>
            <a:pPr marL="204788" lvl="1" indent="-197644" algn="l">
              <a:spcBef>
                <a:spcPts val="0"/>
              </a:spcBef>
              <a:spcAft>
                <a:spcPts val="450"/>
              </a:spcAft>
              <a:buClr>
                <a:srgbClr val="009BCF"/>
              </a:buClr>
              <a:buSzPct val="130000"/>
              <a:buFont typeface="Courier New" panose="02070309020205020404" pitchFamily="49" charset="0"/>
              <a:buChar char="o"/>
              <a:defRPr/>
            </a:pP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imprese a controllo estero presenti nella regione sono ai vertici nazionali per </a:t>
            </a: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combinazione tra innovazione e R&amp;S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entrambe su livelli molto elevati. </a:t>
            </a:r>
          </a:p>
          <a:p>
            <a:pPr marL="204788" lvl="1" indent="-197644" algn="l">
              <a:spcBef>
                <a:spcPts val="0"/>
              </a:spcBef>
              <a:spcAft>
                <a:spcPts val="450"/>
              </a:spcAft>
              <a:buClr>
                <a:srgbClr val="009BCF"/>
              </a:buClr>
              <a:buSzPct val="130000"/>
              <a:buFont typeface="Courier New" panose="02070309020205020404" pitchFamily="49" charset="0"/>
              <a:buChar char="o"/>
              <a:defRPr/>
            </a:pP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Intensità della sostenibilità ambientale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nelle grandi imprese </a:t>
            </a:r>
            <a:r>
              <a:rPr lang="it-IT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+14,3%</a:t>
            </a:r>
            <a:r>
              <a:rPr lang="it-IT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rispetto alle altre tipologie di aziende di grandi dimensioni. 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A3F5B9A1-0E27-A941-9E1C-EAA2BB3C9C6E}"/>
              </a:ext>
            </a:extLst>
          </p:cNvPr>
          <p:cNvSpPr txBox="1"/>
          <p:nvPr/>
        </p:nvSpPr>
        <p:spPr>
          <a:xfrm>
            <a:off x="-1" y="108647"/>
            <a:ext cx="9144001" cy="495108"/>
          </a:xfrm>
          <a:prstGeom prst="rect">
            <a:avLst/>
          </a:prstGeom>
          <a:solidFill>
            <a:srgbClr val="009BCF"/>
          </a:solidFill>
        </p:spPr>
        <p:txBody>
          <a:bodyPr wrap="square" lIns="216000" tIns="108000" rIns="216000" bIns="108000" rtlCol="0" anchor="t" anchorCtr="0">
            <a:spAutoFit/>
          </a:bodyPr>
          <a:lstStyle/>
          <a:p>
            <a:pPr algn="ctr">
              <a:defRPr/>
            </a:pPr>
            <a:r>
              <a:rPr 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Dimensione economica </a:t>
            </a:r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profili delle imprese a controllo estero in Piemonte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87A5A0C1-0678-1043-A9F6-6769B9FFDA50}"/>
              </a:ext>
            </a:extLst>
          </p:cNvPr>
          <p:cNvSpPr txBox="1"/>
          <p:nvPr/>
        </p:nvSpPr>
        <p:spPr>
          <a:xfrm>
            <a:off x="225028" y="701566"/>
            <a:ext cx="23482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50" u="sng" dirty="0">
                <a:solidFill>
                  <a:srgbClr val="009BC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Piemonte si colloca al quinto posto tra le regioni italiane per peso economico delle multinazionali sull’economia regionale (17,8%).</a:t>
            </a:r>
          </a:p>
          <a:p>
            <a:pPr algn="r"/>
            <a:endParaRPr lang="it-IT" sz="1650" u="sng" dirty="0">
              <a:solidFill>
                <a:srgbClr val="009BC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t-IT" sz="1650" u="sng" dirty="0">
                <a:solidFill>
                  <a:srgbClr val="009BC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regione è al terzo posto, dopo Lombardia e Lazio, per livello assoluto di valore aggiunto realizzato dalla multinazionali a controllo estero.  </a:t>
            </a:r>
          </a:p>
          <a:p>
            <a:pPr algn="r"/>
            <a:endParaRPr lang="it-IT" sz="1650" u="sng" dirty="0">
              <a:solidFill>
                <a:srgbClr val="009BC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egnaposto numero diapositiva 10">
            <a:extLst>
              <a:ext uri="{FF2B5EF4-FFF2-40B4-BE49-F238E27FC236}">
                <a16:creationId xmlns:a16="http://schemas.microsoft.com/office/drawing/2014/main" id="{B0FC0213-DF48-A941-A02B-9D83CBAC26A7}"/>
              </a:ext>
            </a:extLst>
          </p:cNvPr>
          <p:cNvSpPr txBox="1">
            <a:spLocks/>
          </p:cNvSpPr>
          <p:nvPr/>
        </p:nvSpPr>
        <p:spPr>
          <a:xfrm>
            <a:off x="4419600" y="4908254"/>
            <a:ext cx="304800" cy="15458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900" b="1" dirty="0">
                <a:solidFill>
                  <a:srgbClr val="0396D9"/>
                </a:solidFill>
                <a:latin typeface="Arial"/>
                <a:cs typeface="Arial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6150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ottotitolo 12">
            <a:extLst>
              <a:ext uri="{FF2B5EF4-FFF2-40B4-BE49-F238E27FC236}">
                <a16:creationId xmlns:a16="http://schemas.microsoft.com/office/drawing/2014/main" id="{5DBCDED4-2CEF-269B-A310-F10067DC50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E4C2697-2E80-1951-42AD-0B16F22D25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863" y="2098240"/>
            <a:ext cx="8296275" cy="430212"/>
          </a:xfrm>
        </p:spPr>
        <p:txBody>
          <a:bodyPr/>
          <a:lstStyle/>
          <a:p>
            <a:r>
              <a:rPr lang="it-IT" dirty="0"/>
              <a:t>Cristina MANARA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ED231E7-1E90-910F-ADBB-A5FF2B4973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3863" y="2417593"/>
            <a:ext cx="8296275" cy="430212"/>
          </a:xfrm>
        </p:spPr>
        <p:txBody>
          <a:bodyPr/>
          <a:lstStyle/>
          <a:p>
            <a:r>
              <a:rPr lang="it-IT" dirty="0"/>
              <a:t>Politiche Territoriali, Internazionalizzazione, Confindustria Piemonte</a:t>
            </a:r>
          </a:p>
        </p:txBody>
      </p:sp>
    </p:spTree>
    <p:extLst>
      <p:ext uri="{BB962C8B-B14F-4D97-AF65-F5344CB8AC3E}">
        <p14:creationId xmlns:p14="http://schemas.microsoft.com/office/powerpoint/2010/main" val="708787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testo 2"/>
          <p:cNvSpPr>
            <a:spLocks noGrp="1"/>
          </p:cNvSpPr>
          <p:nvPr>
            <p:ph type="body" idx="13"/>
          </p:nvPr>
        </p:nvSpPr>
        <p:spPr>
          <a:xfrm>
            <a:off x="735808" y="253974"/>
            <a:ext cx="6915149" cy="465759"/>
          </a:xfrm>
        </p:spPr>
        <p:txBody>
          <a:bodyPr>
            <a:normAutofit/>
          </a:bodyPr>
          <a:lstStyle/>
          <a:p>
            <a:r>
              <a:rPr lang="it-IT" b="1" dirty="0">
                <a:latin typeface="Verdana" panose="020B0604030504040204" pitchFamily="34" charset="0"/>
                <a:ea typeface="Verdana" panose="020B0604030504040204" pitchFamily="34" charset="0"/>
              </a:rPr>
              <a:t>DATI- ATTRATTIVITA’ DELLA REGIONE - PROPOSTE E POLICY</a:t>
            </a:r>
          </a:p>
        </p:txBody>
      </p:sp>
      <p:sp>
        <p:nvSpPr>
          <p:cNvPr id="5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Immagine 5" descr="C:\Users\m.destudio\Downloads\noun_attraction_2469699.png"/>
          <p:cNvPicPr/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 r="10353" b="13024"/>
          <a:stretch/>
        </p:blipFill>
        <p:spPr bwMode="auto">
          <a:xfrm rot="2700000">
            <a:off x="154444" y="318141"/>
            <a:ext cx="496444" cy="47320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6DFDCA6D-FC86-40E1-8D8E-83DC742C5852}"/>
              </a:ext>
            </a:extLst>
          </p:cNvPr>
          <p:cNvSpPr/>
          <p:nvPr/>
        </p:nvSpPr>
        <p:spPr>
          <a:xfrm>
            <a:off x="802413" y="717927"/>
            <a:ext cx="7604013" cy="3428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pic>
        <p:nvPicPr>
          <p:cNvPr id="1026" name="Picture 2" descr="Risultato immagine per Icona Dati. Dimensioni: 150 x 188. Fonte: www.dreamstime.com">
            <a:extLst>
              <a:ext uri="{FF2B5EF4-FFF2-40B4-BE49-F238E27FC236}">
                <a16:creationId xmlns:a16="http://schemas.microsoft.com/office/drawing/2014/main" id="{FB299BB6-4B6F-4C9A-822E-5A41746A1C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" b="14039"/>
          <a:stretch/>
        </p:blipFill>
        <p:spPr bwMode="auto">
          <a:xfrm>
            <a:off x="639994" y="897565"/>
            <a:ext cx="978491" cy="98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isultato immagine per Icona Strategia">
            <a:extLst>
              <a:ext uri="{FF2B5EF4-FFF2-40B4-BE49-F238E27FC236}">
                <a16:creationId xmlns:a16="http://schemas.microsoft.com/office/drawing/2014/main" id="{CA831C5D-D436-4BAB-AAE7-2AD69B952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44" y="2417888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isultato immagine per IconE PROPOSTE DI LAVORO">
            <a:extLst>
              <a:ext uri="{FF2B5EF4-FFF2-40B4-BE49-F238E27FC236}">
                <a16:creationId xmlns:a16="http://schemas.microsoft.com/office/drawing/2014/main" id="{00966ED2-8A99-47B6-AA4E-5F4104CAB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9" y="3413885"/>
            <a:ext cx="1518740" cy="162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BACA6F1B-24C1-4C3E-92AA-8439925936A9}"/>
              </a:ext>
            </a:extLst>
          </p:cNvPr>
          <p:cNvSpPr txBox="1"/>
          <p:nvPr/>
        </p:nvSpPr>
        <p:spPr>
          <a:xfrm>
            <a:off x="2307804" y="761787"/>
            <a:ext cx="6713570" cy="4351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Dati economici riguardanti il ruolo delle imprese estere nell’economia regionale</a:t>
            </a:r>
          </a:p>
          <a:p>
            <a:pPr marL="214313" indent="-214313">
              <a:buFont typeface="Wingdings" panose="05000000000000000000" pitchFamily="2" charset="2"/>
              <a:buChar char="Ø"/>
              <a:tabLst>
                <a:tab pos="333375" algn="l"/>
              </a:tabLst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4.381 unità locali di imprese a controllo estero</a:t>
            </a:r>
          </a:p>
          <a:p>
            <a:pPr marL="214313" indent="-214313">
              <a:buFont typeface="Wingdings" panose="05000000000000000000" pitchFamily="2" charset="2"/>
              <a:buChar char="Ø"/>
              <a:tabLst>
                <a:tab pos="333375" algn="l"/>
              </a:tabLst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150mila addetti</a:t>
            </a:r>
          </a:p>
          <a:p>
            <a:pPr marL="214313" indent="-214313">
              <a:buFont typeface="Wingdings" panose="05000000000000000000" pitchFamily="2" charset="2"/>
              <a:buChar char="Ø"/>
              <a:tabLst>
                <a:tab pos="333375" algn="l"/>
              </a:tabLst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3° in Italia per presenza di multinazionali</a:t>
            </a:r>
          </a:p>
          <a:p>
            <a:pPr marL="214313" indent="-214313">
              <a:buFont typeface="Wingdings" panose="05000000000000000000" pitchFamily="2" charset="2"/>
              <a:buChar char="Ø"/>
              <a:tabLst>
                <a:tab pos="333375" algn="l"/>
              </a:tabLst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Imprese estere 20,4% per apporto di valore aggiunto</a:t>
            </a:r>
          </a:p>
          <a:p>
            <a:pPr marL="214313" indent="-214313">
              <a:buFont typeface="Wingdings" panose="05000000000000000000" pitchFamily="2" charset="2"/>
              <a:buChar char="Ø"/>
              <a:tabLst>
                <a:tab pos="333375" algn="l"/>
              </a:tabLst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Spesa per R&amp;D-sostenibilità e investimenti sul capitale umano- transizione green e </a:t>
            </a:r>
            <a:r>
              <a:rPr lang="it-IT" sz="1350" dirty="0" err="1">
                <a:latin typeface="Verdana" panose="020B0604030504040204" pitchFamily="34" charset="0"/>
                <a:ea typeface="Verdana" panose="020B0604030504040204" pitchFamily="34" charset="0"/>
              </a:rPr>
              <a:t>digital</a:t>
            </a: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 ai primi posti</a:t>
            </a:r>
          </a:p>
          <a:p>
            <a:endParaRPr lang="it-IT" sz="135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Regione Piemonte è attrattiva competitiva </a:t>
            </a:r>
          </a:p>
          <a:p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Unica per posizione, concentrazione di progetti, e imprese d’eccellenza</a:t>
            </a:r>
          </a:p>
          <a:p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Obiettivi: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mantenere la presenza delle multinazionali 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Aumentare nuovi investimenti sul territorio</a:t>
            </a:r>
          </a:p>
          <a:p>
            <a:endParaRPr lang="it-IT" sz="675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it-IT" sz="135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Contribuire alla crescita e al benessere delle imprese e dei lavoratori</a:t>
            </a:r>
          </a:p>
          <a:p>
            <a:pPr indent="-214313">
              <a:buFont typeface="Arial" panose="020B0604020202020204" pitchFamily="34" charset="0"/>
              <a:buChar char="•"/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Policy</a:t>
            </a:r>
          </a:p>
          <a:p>
            <a:pPr indent="-214313">
              <a:buFont typeface="Arial" panose="020B0604020202020204" pitchFamily="34" charset="0"/>
              <a:buChar char="•"/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Priorità e progetti </a:t>
            </a:r>
          </a:p>
          <a:p>
            <a:pPr indent="-214313">
              <a:buFont typeface="Arial" panose="020B0604020202020204" pitchFamily="34" charset="0"/>
              <a:buChar char="•"/>
            </a:pPr>
            <a:r>
              <a:rPr lang="it-IT" sz="1350" dirty="0">
                <a:latin typeface="Verdana" panose="020B0604030504040204" pitchFamily="34" charset="0"/>
                <a:ea typeface="Verdana" panose="020B0604030504040204" pitchFamily="34" charset="0"/>
              </a:rPr>
              <a:t>rafforzare la capacità della nostra economia di affrontare le accresciute esigenze della competizione globale. 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1ECBEEF5-C017-4380-B4D4-A77C6435091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2" r="16616" b="18168"/>
          <a:stretch/>
        </p:blipFill>
        <p:spPr>
          <a:xfrm>
            <a:off x="424228" y="1607344"/>
            <a:ext cx="1649504" cy="19288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4" descr="Risultato immagine per Icona Strategia">
            <a:extLst>
              <a:ext uri="{FF2B5EF4-FFF2-40B4-BE49-F238E27FC236}">
                <a16:creationId xmlns:a16="http://schemas.microsoft.com/office/drawing/2014/main" id="{471CEDC6-0A8F-44D6-A295-E97314626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309" y="2414369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293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3"/>
          </p:nvPr>
        </p:nvSpPr>
        <p:spPr>
          <a:xfrm>
            <a:off x="735807" y="258138"/>
            <a:ext cx="8408193" cy="465759"/>
          </a:xfrm>
        </p:spPr>
        <p:txBody>
          <a:bodyPr>
            <a:normAutofit/>
          </a:bodyPr>
          <a:lstStyle/>
          <a:p>
            <a:r>
              <a:rPr lang="it-IT" b="1" dirty="0">
                <a:latin typeface="Verdana" panose="020B0604030504040204" pitchFamily="34" charset="0"/>
                <a:ea typeface="Verdana" panose="020B0604030504040204" pitchFamily="34" charset="0"/>
              </a:rPr>
              <a:t>I FATTORI COMPETITIVI DEL PIEMONTE</a:t>
            </a:r>
          </a:p>
        </p:txBody>
      </p: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1799547B-6973-4DAE-8456-147BD1CBB9AF}"/>
              </a:ext>
            </a:extLst>
          </p:cNvPr>
          <p:cNvGrpSpPr/>
          <p:nvPr/>
        </p:nvGrpSpPr>
        <p:grpSpPr>
          <a:xfrm>
            <a:off x="2305189" y="2461681"/>
            <a:ext cx="5345153" cy="779497"/>
            <a:chOff x="8556383" y="651766"/>
            <a:chExt cx="6784742" cy="1167185"/>
          </a:xfrm>
        </p:grpSpPr>
        <p:sp>
          <p:nvSpPr>
            <p:cNvPr id="17" name="CasellaDiTesto 16"/>
            <p:cNvSpPr txBox="1"/>
            <p:nvPr/>
          </p:nvSpPr>
          <p:spPr>
            <a:xfrm>
              <a:off x="9824173" y="651766"/>
              <a:ext cx="5516952" cy="1167185"/>
            </a:xfrm>
            <a:prstGeom prst="rect">
              <a:avLst/>
            </a:prstGeom>
            <a:solidFill>
              <a:srgbClr val="004288"/>
            </a:solidFill>
          </p:spPr>
          <p:txBody>
            <a:bodyPr wrap="square" rtlCol="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it-IT" sz="1050" b="1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FORMAZIONE:POLITECNICO E UNIVERSITA DI TORINO</a:t>
              </a:r>
            </a:p>
            <a:p>
              <a:pPr algn="ctr">
                <a:lnSpc>
                  <a:spcPct val="100000"/>
                </a:lnSpc>
              </a:pPr>
              <a:r>
                <a:rPr lang="it-IT" sz="1050" b="1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INCUBATORI DI IMPRESA- CIM 4.0-TOW-DIH-</a:t>
              </a:r>
            </a:p>
            <a:p>
              <a:pPr algn="ctr">
                <a:lnSpc>
                  <a:spcPct val="100000"/>
                </a:lnSpc>
              </a:pPr>
              <a:r>
                <a:rPr lang="it-IT" sz="1050" b="1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POLI DELL’INNOVAZIONE- ACADEMY</a:t>
              </a:r>
            </a:p>
          </p:txBody>
        </p:sp>
        <p:pic>
          <p:nvPicPr>
            <p:cNvPr id="1032" name="Picture 8" descr="Internet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3" r="5868"/>
            <a:stretch/>
          </p:blipFill>
          <p:spPr bwMode="auto">
            <a:xfrm>
              <a:off x="8556383" y="768827"/>
              <a:ext cx="1100129" cy="9107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0D21911C-5B6D-46A7-B936-9D25E7FD9854}"/>
              </a:ext>
            </a:extLst>
          </p:cNvPr>
          <p:cNvGrpSpPr/>
          <p:nvPr/>
        </p:nvGrpSpPr>
        <p:grpSpPr>
          <a:xfrm>
            <a:off x="2294821" y="824632"/>
            <a:ext cx="5355521" cy="815591"/>
            <a:chOff x="3297414" y="1218193"/>
            <a:chExt cx="6757385" cy="989170"/>
          </a:xfrm>
        </p:grpSpPr>
        <p:sp>
          <p:nvSpPr>
            <p:cNvPr id="6" name="CasellaDiTesto 5"/>
            <p:cNvSpPr txBox="1"/>
            <p:nvPr/>
          </p:nvSpPr>
          <p:spPr>
            <a:xfrm>
              <a:off x="4555518" y="1218193"/>
              <a:ext cx="5499281" cy="989170"/>
            </a:xfrm>
            <a:prstGeom prst="rect">
              <a:avLst/>
            </a:prstGeom>
            <a:solidFill>
              <a:srgbClr val="004288"/>
            </a:solidFill>
          </p:spPr>
          <p:txBody>
            <a:bodyPr wrap="square" rtlCol="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it-IT" sz="1050" b="1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MANIFATTURA D’ECCELLENZA SU 8 FILEIRE </a:t>
              </a:r>
            </a:p>
            <a:p>
              <a:pPr algn="ctr">
                <a:lnSpc>
                  <a:spcPct val="100000"/>
                </a:lnSpc>
              </a:pPr>
              <a:r>
                <a:rPr lang="it-IT" sz="1050" b="1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1° REGIONE ITALIANA PER NUMERO DI IMPRESE ATTIVE NEL COMPARTO DELLA COMPONENTISTICA AUTOMOTIVE</a:t>
              </a:r>
            </a:p>
          </p:txBody>
        </p:sp>
        <p:pic>
          <p:nvPicPr>
            <p:cNvPr id="1040" name="Picture 16" descr="High quality stamp Royalty Free Vector Image - VectorStock"/>
            <p:cNvPicPr>
              <a:picLocks noChangeAspect="1" noChangeArrowheads="1"/>
            </p:cNvPicPr>
            <p:nvPr/>
          </p:nvPicPr>
          <p:blipFill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hotocopy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06" t="11394" r="-2677" b="15851"/>
            <a:stretch/>
          </p:blipFill>
          <p:spPr bwMode="auto">
            <a:xfrm>
              <a:off x="3297414" y="1240169"/>
              <a:ext cx="1093573" cy="822079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Immagine 21"/>
          <p:cNvPicPr>
            <a:picLocks noChangeAspect="1"/>
          </p:cNvPicPr>
          <p:nvPr/>
        </p:nvPicPr>
        <p:blipFill rotWithShape="1"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9" t="1275" r="11970" b="14696"/>
          <a:stretch/>
        </p:blipFill>
        <p:spPr>
          <a:xfrm>
            <a:off x="238631" y="322559"/>
            <a:ext cx="497175" cy="558054"/>
          </a:xfrm>
          <a:prstGeom prst="rect">
            <a:avLst/>
          </a:prstGeom>
        </p:spPr>
      </p:pic>
      <p:sp>
        <p:nvSpPr>
          <p:cNvPr id="51" name="Rettangolo 50">
            <a:extLst>
              <a:ext uri="{FF2B5EF4-FFF2-40B4-BE49-F238E27FC236}">
                <a16:creationId xmlns:a16="http://schemas.microsoft.com/office/drawing/2014/main" id="{FB4B6996-3EF9-406A-B8F3-AA0642F5B0CA}"/>
              </a:ext>
            </a:extLst>
          </p:cNvPr>
          <p:cNvSpPr/>
          <p:nvPr/>
        </p:nvSpPr>
        <p:spPr>
          <a:xfrm>
            <a:off x="802413" y="717927"/>
            <a:ext cx="7604013" cy="3428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0" name="CasellaDiTesto 59">
            <a:extLst>
              <a:ext uri="{FF2B5EF4-FFF2-40B4-BE49-F238E27FC236}">
                <a16:creationId xmlns:a16="http://schemas.microsoft.com/office/drawing/2014/main" id="{9F9CFD4A-679D-4F76-AC67-91E447ADCC8C}"/>
              </a:ext>
            </a:extLst>
          </p:cNvPr>
          <p:cNvSpPr txBox="1"/>
          <p:nvPr/>
        </p:nvSpPr>
        <p:spPr>
          <a:xfrm>
            <a:off x="3303979" y="1725361"/>
            <a:ext cx="4358419" cy="699050"/>
          </a:xfrm>
          <a:prstGeom prst="rect">
            <a:avLst/>
          </a:prstGeom>
          <a:solidFill>
            <a:srgbClr val="004288"/>
          </a:solidFill>
        </p:spPr>
        <p:txBody>
          <a:bodyPr wrap="square" rtlCol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HYDROGEN VALLEY</a:t>
            </a:r>
          </a:p>
          <a:p>
            <a:pPr algn="ctr">
              <a:lnSpc>
                <a:spcPct val="100000"/>
              </a:lnSpc>
            </a:pPr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CITTA’ DELL’AEROPSAZIO</a:t>
            </a:r>
          </a:p>
          <a:p>
            <a:pPr algn="ctr">
              <a:lnSpc>
                <a:spcPct val="100000"/>
              </a:lnSpc>
            </a:pPr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CITTA’ DELLA SALUTE</a:t>
            </a:r>
          </a:p>
          <a:p>
            <a:pPr algn="ctr">
              <a:lnSpc>
                <a:spcPct val="100000"/>
              </a:lnSpc>
            </a:pPr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HUB DEL RICICLO 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82987954-C829-49D3-A0C2-F54B52AE55FC}"/>
              </a:ext>
            </a:extLst>
          </p:cNvPr>
          <p:cNvSpPr txBox="1"/>
          <p:nvPr/>
        </p:nvSpPr>
        <p:spPr>
          <a:xfrm>
            <a:off x="3298219" y="3342246"/>
            <a:ext cx="4358419" cy="640829"/>
          </a:xfrm>
          <a:prstGeom prst="rect">
            <a:avLst/>
          </a:prstGeom>
          <a:solidFill>
            <a:srgbClr val="004288"/>
          </a:solidFill>
        </p:spPr>
        <p:txBody>
          <a:bodyPr wrap="square" rtlCol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NUOVO CUORE DELL’EUROPA</a:t>
            </a:r>
          </a:p>
          <a:p>
            <a:pPr algn="ctr">
              <a:lnSpc>
                <a:spcPct val="100000"/>
              </a:lnSpc>
            </a:pPr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CROCEVIA DI 2 CORRIDOI EUROPEI TEN-T</a:t>
            </a:r>
            <a:endParaRPr lang="it-IT" sz="9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SERVIZI LOGISTICI DI ECCELENZA –ZLS- DRYPORT</a:t>
            </a:r>
          </a:p>
        </p:txBody>
      </p:sp>
      <p:sp>
        <p:nvSpPr>
          <p:cNvPr id="72" name="CasellaDiTesto 71">
            <a:extLst>
              <a:ext uri="{FF2B5EF4-FFF2-40B4-BE49-F238E27FC236}">
                <a16:creationId xmlns:a16="http://schemas.microsoft.com/office/drawing/2014/main" id="{95873966-5C5E-48A0-8BA2-FD04540CCC1C}"/>
              </a:ext>
            </a:extLst>
          </p:cNvPr>
          <p:cNvSpPr txBox="1"/>
          <p:nvPr/>
        </p:nvSpPr>
        <p:spPr>
          <a:xfrm>
            <a:off x="3297949" y="4537030"/>
            <a:ext cx="4370476" cy="528935"/>
          </a:xfrm>
          <a:prstGeom prst="rect">
            <a:avLst/>
          </a:prstGeom>
          <a:solidFill>
            <a:srgbClr val="004288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INDUSTRIA DEL TURISMO: 5 SITI UNESCO,</a:t>
            </a:r>
            <a:r>
              <a:rPr lang="it-IT" sz="1350" b="1" dirty="0">
                <a:solidFill>
                  <a:schemeClr val="bg1"/>
                </a:solidFill>
              </a:rPr>
              <a:t>MIGLIORE DESTINAZIONE DI VISITA PER LONELY PLANET, FIERE,CONG. </a:t>
            </a:r>
            <a:endParaRPr lang="it-IT" sz="105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6" name="Immagine 75">
            <a:extLst>
              <a:ext uri="{FF2B5EF4-FFF2-40B4-BE49-F238E27FC236}">
                <a16:creationId xmlns:a16="http://schemas.microsoft.com/office/drawing/2014/main" id="{914C202A-F885-4032-98CA-E35D9EB7D37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2" r="16616" b="18168"/>
          <a:stretch/>
        </p:blipFill>
        <p:spPr>
          <a:xfrm>
            <a:off x="212563" y="1340402"/>
            <a:ext cx="1985976" cy="232225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4" descr="Risultato immagine per Icona Strategia">
            <a:extLst>
              <a:ext uri="{FF2B5EF4-FFF2-40B4-BE49-F238E27FC236}">
                <a16:creationId xmlns:a16="http://schemas.microsoft.com/office/drawing/2014/main" id="{6D4DDA3B-E5E1-41DD-BA17-18FE1D37C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98" y="2366930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Risultato immagine per Icon mappatura">
            <a:extLst>
              <a:ext uri="{FF2B5EF4-FFF2-40B4-BE49-F238E27FC236}">
                <a16:creationId xmlns:a16="http://schemas.microsoft.com/office/drawing/2014/main" id="{0792F519-7166-4C0A-918A-38677EC02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901" y="4048045"/>
            <a:ext cx="842951" cy="8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C03F3635-704A-47A7-8F72-324C988A27A0}"/>
              </a:ext>
            </a:extLst>
          </p:cNvPr>
          <p:cNvSpPr txBox="1"/>
          <p:nvPr/>
        </p:nvSpPr>
        <p:spPr>
          <a:xfrm>
            <a:off x="3291923" y="4044038"/>
            <a:ext cx="4370475" cy="381537"/>
          </a:xfrm>
          <a:prstGeom prst="rect">
            <a:avLst/>
          </a:prstGeom>
          <a:solidFill>
            <a:srgbClr val="004288"/>
          </a:solidFill>
        </p:spPr>
        <p:txBody>
          <a:bodyPr wrap="square" rtlCol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it-IT" sz="105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CATALOGO 100 AREE PER IL PIEMONTE OFFERTA LOCALIZZATIVA </a:t>
            </a:r>
          </a:p>
        </p:txBody>
      </p:sp>
      <p:pic>
        <p:nvPicPr>
          <p:cNvPr id="2054" name="Picture 6" descr="Visualizza immagine di origine">
            <a:extLst>
              <a:ext uri="{FF2B5EF4-FFF2-40B4-BE49-F238E27FC236}">
                <a16:creationId xmlns:a16="http://schemas.microsoft.com/office/drawing/2014/main" id="{DF85EAE2-384C-4044-A7C4-3D61BF4B56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8" r="9597"/>
          <a:stretch/>
        </p:blipFill>
        <p:spPr bwMode="auto">
          <a:xfrm flipH="1">
            <a:off x="2293509" y="1726091"/>
            <a:ext cx="900820" cy="60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Logo Europa">
            <a:extLst>
              <a:ext uri="{FF2B5EF4-FFF2-40B4-BE49-F238E27FC236}">
                <a16:creationId xmlns:a16="http://schemas.microsoft.com/office/drawing/2014/main" id="{FBBB0C15-728B-43BA-8F77-277B97F87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069" y="3317574"/>
            <a:ext cx="841456" cy="73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147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testo 2"/>
          <p:cNvSpPr>
            <a:spLocks noGrp="1"/>
          </p:cNvSpPr>
          <p:nvPr>
            <p:ph type="body" idx="13"/>
          </p:nvPr>
        </p:nvSpPr>
        <p:spPr>
          <a:xfrm>
            <a:off x="1668755" y="252167"/>
            <a:ext cx="6915149" cy="465759"/>
          </a:xfrm>
        </p:spPr>
        <p:txBody>
          <a:bodyPr>
            <a:normAutofit/>
          </a:bodyPr>
          <a:lstStyle/>
          <a:p>
            <a:r>
              <a:rPr lang="it-IT" b="1" dirty="0">
                <a:latin typeface="Verdana" panose="020B0604030504040204" pitchFamily="34" charset="0"/>
                <a:ea typeface="Verdana" panose="020B0604030504040204" pitchFamily="34" charset="0"/>
              </a:rPr>
              <a:t>COME FARE SQUADRA</a:t>
            </a:r>
            <a:endParaRPr lang="it-IT" b="1" dirty="0">
              <a:highlight>
                <a:srgbClr val="FFFF00"/>
              </a:highligh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804162" y="1513143"/>
            <a:ext cx="7074786" cy="3254120"/>
          </a:xfrm>
          <a:prstGeom prst="rect">
            <a:avLst/>
          </a:prstGeom>
        </p:spPr>
        <p:txBody>
          <a:bodyPr wrap="square" rtlCol="0" anchor="b">
            <a:noAutofit/>
          </a:bodyPr>
          <a:lstStyle/>
          <a:p>
            <a:pPr marL="214313" indent="-214313" algn="just">
              <a:buFont typeface="Wingdings" panose="05000000000000000000" pitchFamily="2" charset="2"/>
              <a:buChar char="q"/>
            </a:pPr>
            <a:endParaRPr lang="it-IT" sz="135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6DFDCA6D-FC86-40E1-8D8E-83DC742C5852}"/>
              </a:ext>
            </a:extLst>
          </p:cNvPr>
          <p:cNvSpPr/>
          <p:nvPr/>
        </p:nvSpPr>
        <p:spPr>
          <a:xfrm>
            <a:off x="802413" y="717927"/>
            <a:ext cx="7604013" cy="3428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F3DD61D4-B80E-4970-90C2-AD9C98780431}"/>
              </a:ext>
            </a:extLst>
          </p:cNvPr>
          <p:cNvSpPr txBox="1"/>
          <p:nvPr/>
        </p:nvSpPr>
        <p:spPr>
          <a:xfrm>
            <a:off x="943585" y="1868924"/>
            <a:ext cx="7604013" cy="2656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Creare un tavolo di confronto tra stakeholders pubblici e privati per:</a:t>
            </a:r>
          </a:p>
          <a:p>
            <a:pPr marL="257175" indent="-257175">
              <a:buFont typeface="Wingdings" panose="05000000000000000000" pitchFamily="2" charset="2"/>
              <a:buChar char="Ø"/>
            </a:pPr>
            <a:endParaRPr lang="it-IT" sz="15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600075" lvl="1" indent="-257175">
              <a:buFont typeface="Wingdings" panose="05000000000000000000" pitchFamily="2" charset="2"/>
              <a:buChar char="Ø"/>
            </a:pPr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far conoscere le criticità e i fabbisogni delle imprese estere</a:t>
            </a:r>
          </a:p>
          <a:p>
            <a:pPr marL="600075" lvl="1" indent="-257175">
              <a:buFont typeface="Wingdings" panose="05000000000000000000" pitchFamily="2" charset="2"/>
              <a:buChar char="Ø"/>
            </a:pPr>
            <a:endParaRPr lang="it-IT" sz="15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600075" lvl="1" indent="-257175">
              <a:buFont typeface="Wingdings" panose="05000000000000000000" pitchFamily="2" charset="2"/>
              <a:buChar char="Ø"/>
            </a:pPr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cogliere i contributi di competenza e know </a:t>
            </a:r>
            <a:r>
              <a:rPr lang="it-IT" sz="1500" b="1" dirty="0" err="1">
                <a:latin typeface="Verdana" panose="020B0604030504040204" pitchFamily="34" charset="0"/>
                <a:ea typeface="Verdana" panose="020B0604030504040204" pitchFamily="34" charset="0"/>
              </a:rPr>
              <a:t>how</a:t>
            </a:r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 di cui le multinazionali sono portatrici </a:t>
            </a:r>
          </a:p>
          <a:p>
            <a:pPr marL="600075" lvl="1" indent="-257175">
              <a:buFont typeface="Wingdings" panose="05000000000000000000" pitchFamily="2" charset="2"/>
              <a:buChar char="Ø"/>
            </a:pPr>
            <a:endParaRPr lang="it-IT" sz="15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600075" lvl="1" indent="-257175">
              <a:buFont typeface="Wingdings" panose="05000000000000000000" pitchFamily="2" charset="2"/>
              <a:buChar char="Ø"/>
            </a:pPr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condividere l’avanzamento dei progetti in corso i </a:t>
            </a:r>
            <a:r>
              <a:rPr lang="it-IT" sz="1500" b="1" dirty="0" err="1">
                <a:latin typeface="Verdana" panose="020B0604030504040204" pitchFamily="34" charset="0"/>
                <a:ea typeface="Verdana" panose="020B0604030504040204" pitchFamily="34" charset="0"/>
              </a:rPr>
              <a:t>kpi</a:t>
            </a:r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 e le tempistiche </a:t>
            </a:r>
            <a:endParaRPr lang="it-IT" sz="15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endParaRPr lang="it-IT" sz="1200" b="1" dirty="0">
              <a:solidFill>
                <a:srgbClr val="004288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0" algn="just">
              <a:lnSpc>
                <a:spcPct val="150000"/>
              </a:lnSpc>
            </a:pPr>
            <a:endParaRPr lang="it-IT" sz="105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" name="Picture 10" descr="Risultato immagine per IconE PROPOSTE DI LAVORO">
            <a:extLst>
              <a:ext uri="{FF2B5EF4-FFF2-40B4-BE49-F238E27FC236}">
                <a16:creationId xmlns:a16="http://schemas.microsoft.com/office/drawing/2014/main" id="{F0FCA5FA-C0E4-4D9E-9590-C784915AE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88" y="155045"/>
            <a:ext cx="1518740" cy="162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0967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testo 2"/>
          <p:cNvSpPr>
            <a:spLocks noGrp="1"/>
          </p:cNvSpPr>
          <p:nvPr>
            <p:ph type="body" idx="13"/>
          </p:nvPr>
        </p:nvSpPr>
        <p:spPr>
          <a:xfrm>
            <a:off x="1817694" y="212050"/>
            <a:ext cx="7670619" cy="465759"/>
          </a:xfrm>
        </p:spPr>
        <p:txBody>
          <a:bodyPr>
            <a:normAutofit/>
          </a:bodyPr>
          <a:lstStyle/>
          <a:p>
            <a:r>
              <a:rPr lang="it-IT" b="1" dirty="0">
                <a:latin typeface="Verdana" panose="020B0604030504040204" pitchFamily="34" charset="0"/>
                <a:ea typeface="Verdana" panose="020B0604030504040204" pitchFamily="34" charset="0"/>
              </a:rPr>
              <a:t>6 PRIORITA’ SU CUI LAVORARE</a:t>
            </a:r>
            <a:r>
              <a:rPr lang="it-IT" dirty="0"/>
              <a:t> </a:t>
            </a:r>
            <a:endParaRPr lang="it-IT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520695" y="1361976"/>
            <a:ext cx="7994655" cy="3507470"/>
          </a:xfrm>
          <a:prstGeom prst="rect">
            <a:avLst/>
          </a:prstGeom>
        </p:spPr>
        <p:txBody>
          <a:bodyPr wrap="square" rtlCol="0" anchor="b">
            <a:noAutofit/>
          </a:bodyPr>
          <a:lstStyle/>
          <a:p>
            <a:endParaRPr lang="it-IT" sz="135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57175" indent="-257175">
              <a:buFont typeface="+mj-lt"/>
              <a:buAutoNum type="arabicPeriod"/>
            </a:pPr>
            <a:endParaRPr lang="it-IT" sz="135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6DFDCA6D-FC86-40E1-8D8E-83DC742C5852}"/>
              </a:ext>
            </a:extLst>
          </p:cNvPr>
          <p:cNvSpPr/>
          <p:nvPr/>
        </p:nvSpPr>
        <p:spPr>
          <a:xfrm>
            <a:off x="802413" y="717927"/>
            <a:ext cx="7604013" cy="3428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847B2DF2-6484-4CD9-874E-CDCD4C95495D}"/>
              </a:ext>
            </a:extLst>
          </p:cNvPr>
          <p:cNvSpPr/>
          <p:nvPr/>
        </p:nvSpPr>
        <p:spPr>
          <a:xfrm>
            <a:off x="899592" y="1247045"/>
            <a:ext cx="7994655" cy="3849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algn="just">
              <a:spcBef>
                <a:spcPts val="450"/>
              </a:spcBef>
            </a:pPr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La firma del protocollo nel 2021 ha richiamato come la fidelizzazione delle imprese estere già insediate sia fondamentale nel delineare una politica dell’attrazione investimenti. </a:t>
            </a:r>
            <a:endParaRPr lang="it-IT" sz="15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342900" algn="just"/>
            <a:r>
              <a:rPr lang="it-IT" sz="1500" b="1" dirty="0">
                <a:latin typeface="Verdana" panose="020B0604030504040204" pitchFamily="34" charset="0"/>
                <a:ea typeface="Verdana" panose="020B0604030504040204" pitchFamily="34" charset="0"/>
              </a:rPr>
              <a:t> </a:t>
            </a:r>
            <a:endParaRPr lang="it-IT" sz="15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57175" indent="-257175" algn="just">
              <a:buFont typeface="+mj-lt"/>
              <a:buAutoNum type="arabicPeriod"/>
            </a:pP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Risorse e incentivi: potenziare le risorse  per misure e bandi  </a:t>
            </a:r>
          </a:p>
          <a:p>
            <a:pPr marL="257175" indent="-257175" algn="just">
              <a:buFont typeface="+mj-lt"/>
              <a:buAutoNum type="arabicPeriod"/>
            </a:pP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Snellimento delle procedure, per es. realizzare un Vademecum Procedurale per l’ottenimento dei permessi di costruzione, non solo per insediamenti ex novo, ma anche per gli interventi di “riuso</a:t>
            </a:r>
          </a:p>
          <a:p>
            <a:pPr marL="257175" indent="-257175" algn="just">
              <a:buFont typeface="+mj-lt"/>
              <a:buAutoNum type="arabicPeriod"/>
            </a:pP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Offerta localizzativa per intercettare la domanda: «Catalogo delle 100 aree per il Piemonte»</a:t>
            </a:r>
          </a:p>
          <a:p>
            <a:pPr marL="257175" indent="-257175" algn="just">
              <a:buFont typeface="+mj-lt"/>
              <a:buAutoNum type="arabicPeriod"/>
            </a:pP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Formazione: </a:t>
            </a:r>
            <a:r>
              <a:rPr lang="it-IT" sz="1500" dirty="0" err="1">
                <a:latin typeface="Verdana" panose="020B0604030504040204" pitchFamily="34" charset="0"/>
                <a:ea typeface="Verdana" panose="020B0604030504040204" pitchFamily="34" charset="0"/>
              </a:rPr>
              <a:t>upskilling</a:t>
            </a: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 e </a:t>
            </a:r>
            <a:r>
              <a:rPr lang="it-IT" sz="1500" dirty="0" err="1">
                <a:latin typeface="Verdana" panose="020B0604030504040204" pitchFamily="34" charset="0"/>
                <a:ea typeface="Verdana" panose="020B0604030504040204" pitchFamily="34" charset="0"/>
              </a:rPr>
              <a:t>reskilling</a:t>
            </a: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, definizione dei fabbisogni dei nuovi profili e delle competenze ricercati dalle aziende- Academy</a:t>
            </a:r>
          </a:p>
          <a:p>
            <a:pPr marL="257175" indent="-257175" algn="just">
              <a:buFont typeface="+mj-lt"/>
              <a:buAutoNum type="arabicPeriod"/>
            </a:pP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Sviluppo delle reti e maggiori connessioni con le filiere</a:t>
            </a:r>
          </a:p>
          <a:p>
            <a:pPr marL="257175" indent="-257175" algn="just">
              <a:spcAft>
                <a:spcPts val="450"/>
              </a:spcAft>
              <a:buFont typeface="+mj-lt"/>
              <a:buAutoNum type="arabicPeriod"/>
            </a:pP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Costruzione dell’offerta, comunicazione e promozione sui contenuti settoriali e attrattivi d’impatto, Imprese estere </a:t>
            </a:r>
            <a:r>
              <a:rPr lang="it-IT" sz="1500" i="1" dirty="0">
                <a:latin typeface="Verdana" panose="020B0604030504040204" pitchFamily="34" charset="0"/>
                <a:ea typeface="Verdana" panose="020B0604030504040204" pitchFamily="34" charset="0"/>
              </a:rPr>
              <a:t>ambasciatrici del Piemonte </a:t>
            </a:r>
            <a:r>
              <a:rPr lang="it-IT" sz="1500" dirty="0">
                <a:latin typeface="Verdana" panose="020B0604030504040204" pitchFamily="34" charset="0"/>
                <a:ea typeface="Verdana" panose="020B0604030504040204" pitchFamily="34" charset="0"/>
              </a:rPr>
              <a:t>all’estero</a:t>
            </a:r>
          </a:p>
          <a:p>
            <a:pPr marL="257175" indent="-257175" algn="just">
              <a:spcAft>
                <a:spcPts val="450"/>
              </a:spcAft>
              <a:buFont typeface="+mj-lt"/>
              <a:buAutoNum type="arabicPeriod"/>
            </a:pPr>
            <a:endParaRPr lang="it-IT" sz="15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26" name="Picture 2" descr="Protocollo concetto 2 icona colorata. illustrazione semplice dell'elemento  blu. disegno di simbolo del concetto di protocollo. può essere utilizzato  per ui/ux mobile e web | Vettore Premium">
            <a:extLst>
              <a:ext uri="{FF2B5EF4-FFF2-40B4-BE49-F238E27FC236}">
                <a16:creationId xmlns:a16="http://schemas.microsoft.com/office/drawing/2014/main" id="{33E32FDF-358B-4C93-BABE-F7EDF6CF08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9" t="29866" r="24402" b="38214"/>
          <a:stretch/>
        </p:blipFill>
        <p:spPr bwMode="auto">
          <a:xfrm>
            <a:off x="0" y="146221"/>
            <a:ext cx="1620180" cy="1143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811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78BB7FDD-3FB2-FF16-3F80-2CAD7D6B43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863" y="2285471"/>
            <a:ext cx="8296275" cy="430212"/>
          </a:xfrm>
        </p:spPr>
        <p:txBody>
          <a:bodyPr/>
          <a:lstStyle/>
          <a:p>
            <a:r>
              <a:rPr lang="it-IT" dirty="0"/>
              <a:t>LE IMPRESE A CAPITALE ESTERO E</a:t>
            </a:r>
          </a:p>
          <a:p>
            <a:r>
              <a:rPr lang="it-IT" dirty="0"/>
              <a:t>IL RILANCIO DEL TERRITORIO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18B27A2-F68F-9D40-4819-E8AFA361A3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3862" y="3274186"/>
            <a:ext cx="8296275" cy="430212"/>
          </a:xfrm>
        </p:spPr>
        <p:txBody>
          <a:bodyPr/>
          <a:lstStyle/>
          <a:p>
            <a:r>
              <a:rPr lang="it-IT" dirty="0"/>
              <a:t>Torino, 18 ottobre 2022</a:t>
            </a:r>
          </a:p>
        </p:txBody>
      </p:sp>
      <p:cxnSp>
        <p:nvCxnSpPr>
          <p:cNvPr id="5" name="Connettore 1 4">
            <a:extLst>
              <a:ext uri="{FF2B5EF4-FFF2-40B4-BE49-F238E27FC236}">
                <a16:creationId xmlns:a16="http://schemas.microsoft.com/office/drawing/2014/main" id="{52D43594-7A56-B19E-587F-E30B058D1345}"/>
              </a:ext>
            </a:extLst>
          </p:cNvPr>
          <p:cNvCxnSpPr>
            <a:cxnSpLocks/>
          </p:cNvCxnSpPr>
          <p:nvPr/>
        </p:nvCxnSpPr>
        <p:spPr>
          <a:xfrm flipH="1">
            <a:off x="1879600" y="3488034"/>
            <a:ext cx="787400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1 10">
            <a:extLst>
              <a:ext uri="{FF2B5EF4-FFF2-40B4-BE49-F238E27FC236}">
                <a16:creationId xmlns:a16="http://schemas.microsoft.com/office/drawing/2014/main" id="{12861ECA-019E-ADEE-2980-66F949CE3009}"/>
              </a:ext>
            </a:extLst>
          </p:cNvPr>
          <p:cNvCxnSpPr>
            <a:cxnSpLocks/>
          </p:cNvCxnSpPr>
          <p:nvPr/>
        </p:nvCxnSpPr>
        <p:spPr>
          <a:xfrm flipH="1">
            <a:off x="6409267" y="3488034"/>
            <a:ext cx="787400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1 13">
            <a:extLst>
              <a:ext uri="{FF2B5EF4-FFF2-40B4-BE49-F238E27FC236}">
                <a16:creationId xmlns:a16="http://schemas.microsoft.com/office/drawing/2014/main" id="{DF9270C6-9A46-A189-2567-B330C6D9CB44}"/>
              </a:ext>
            </a:extLst>
          </p:cNvPr>
          <p:cNvCxnSpPr>
            <a:cxnSpLocks/>
          </p:cNvCxnSpPr>
          <p:nvPr/>
        </p:nvCxnSpPr>
        <p:spPr>
          <a:xfrm flipH="1">
            <a:off x="1075267" y="1972501"/>
            <a:ext cx="6985000" cy="0"/>
          </a:xfrm>
          <a:prstGeom prst="line">
            <a:avLst/>
          </a:prstGeom>
          <a:ln>
            <a:solidFill>
              <a:srgbClr val="324B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31885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251</TotalTime>
  <Words>1642</Words>
  <Application>Microsoft Office PowerPoint</Application>
  <PresentationFormat>Presentazione su schermo (16:9)</PresentationFormat>
  <Paragraphs>136</Paragraphs>
  <Slides>17</Slides>
  <Notes>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9" baseType="lpstr">
      <vt:lpstr>ＭＳ Ｐゴシック</vt:lpstr>
      <vt:lpstr>Arial</vt:lpstr>
      <vt:lpstr>Calibri</vt:lpstr>
      <vt:lpstr>Calibri Light</vt:lpstr>
      <vt:lpstr>Century Gothic</vt:lpstr>
      <vt:lpstr>Courier New</vt:lpstr>
      <vt:lpstr>Garamond</vt:lpstr>
      <vt:lpstr>Luiss Sans</vt:lpstr>
      <vt:lpstr>Times New Roman</vt:lpstr>
      <vt:lpstr>Verdana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Ivan Solimini</dc:creator>
  <cp:lastModifiedBy>Evtimova Radmila</cp:lastModifiedBy>
  <cp:revision>19</cp:revision>
  <dcterms:created xsi:type="dcterms:W3CDTF">2022-10-05T07:50:35Z</dcterms:created>
  <dcterms:modified xsi:type="dcterms:W3CDTF">2022-10-18T15:00:41Z</dcterms:modified>
</cp:coreProperties>
</file>