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3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6.xml" ContentType="application/vnd.openxmlformats-officedocument.presentationml.notesSlide+xml"/>
  <Override PartName="/ppt/charts/chart9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19.xml" ContentType="application/vnd.openxmlformats-officedocument.presentationml.notesSlide+xml"/>
  <Override PartName="/ppt/charts/chart11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1.xml" ContentType="application/vnd.openxmlformats-officedocument.drawingml.chartshapes+xml"/>
  <Override PartName="/ppt/notesSlides/notesSlide20.xml" ContentType="application/vnd.openxmlformats-officedocument.presentationml.notesSlid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2.xml" ContentType="application/vnd.openxmlformats-officedocument.drawingml.chartshapes+xml"/>
  <Override PartName="/ppt/notesSlides/notesSlide21.xml" ContentType="application/vnd.openxmlformats-officedocument.presentationml.notesSlid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4265" r:id="rId1"/>
  </p:sldMasterIdLst>
  <p:notesMasterIdLst>
    <p:notesMasterId r:id="rId23"/>
  </p:notesMasterIdLst>
  <p:handoutMasterIdLst>
    <p:handoutMasterId r:id="rId24"/>
  </p:handoutMasterIdLst>
  <p:sldIdLst>
    <p:sldId id="348" r:id="rId2"/>
    <p:sldId id="367" r:id="rId3"/>
    <p:sldId id="257" r:id="rId4"/>
    <p:sldId id="358" r:id="rId5"/>
    <p:sldId id="359" r:id="rId6"/>
    <p:sldId id="371" r:id="rId7"/>
    <p:sldId id="267" r:id="rId8"/>
    <p:sldId id="308" r:id="rId9"/>
    <p:sldId id="270" r:id="rId10"/>
    <p:sldId id="269" r:id="rId11"/>
    <p:sldId id="271" r:id="rId12"/>
    <p:sldId id="266" r:id="rId13"/>
    <p:sldId id="273" r:id="rId14"/>
    <p:sldId id="303" r:id="rId15"/>
    <p:sldId id="264" r:id="rId16"/>
    <p:sldId id="341" r:id="rId17"/>
    <p:sldId id="299" r:id="rId18"/>
    <p:sldId id="276" r:id="rId19"/>
    <p:sldId id="277" r:id="rId20"/>
    <p:sldId id="291" r:id="rId21"/>
    <p:sldId id="372" r:id="rId22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EE00"/>
    <a:srgbClr val="D05900"/>
    <a:srgbClr val="FFCF37"/>
    <a:srgbClr val="FFD72D"/>
    <a:srgbClr val="F8F200"/>
    <a:srgbClr val="FF6600"/>
    <a:srgbClr val="FF3300"/>
    <a:srgbClr val="FDFA76"/>
    <a:srgbClr val="FF9900"/>
    <a:srgbClr val="DBD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ile medio 2 - Color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25E5076-3810-47DD-B79F-674D7AD40C01}" styleName="Stile scuro 1 - Color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0A15C55-8517-42AA-B614-E9B94910E393}" styleName="Stile medio 2 - Color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ile scuro 1 - Colore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ile scuro 1 - Colore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Stile chiaro 3 - Color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Stile medio 4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ile medio 2 - Color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tile medio 4 - Color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AF606853-7671-496A-8E4F-DF71F8EC918B}" styleName="Stile scuro 1 - Colore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e con tema 2 - Color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Stile medio 4 - Color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93296810-A885-4BE3-A3E7-6D5BEEA58F35}" styleName="Stile medio 2 - Color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 autoAdjust="0"/>
    <p:restoredTop sz="95057" autoAdjust="0"/>
  </p:normalViewPr>
  <p:slideViewPr>
    <p:cSldViewPr snapToGrid="0">
      <p:cViewPr varScale="1">
        <p:scale>
          <a:sx n="64" d="100"/>
          <a:sy n="64" d="100"/>
        </p:scale>
        <p:origin x="102" y="15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149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2568"/>
    </p:cViewPr>
  </p:sorterViewPr>
  <p:notesViewPr>
    <p:cSldViewPr snapToGrid="0">
      <p:cViewPr varScale="1">
        <p:scale>
          <a:sx n="81" d="100"/>
          <a:sy n="81" d="100"/>
        </p:scale>
        <p:origin x="402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utentiunione\studieconomici$\Luca\Inda\Archivio\Archivio_indagine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044072373879643E-2"/>
          <c:y val="5.1438125645395585E-2"/>
          <c:w val="0.90609275859300642"/>
          <c:h val="0.8963309574090691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COMPLESSIVO'!$B$47</c:f>
              <c:strCache>
                <c:ptCount val="1"/>
                <c:pt idx="0">
                  <c:v>PIEMONTE</c:v>
                </c:pt>
              </c:strCache>
            </c:strRef>
          </c:tx>
          <c:spPr>
            <a:ln w="28575" cap="rnd">
              <a:solidFill>
                <a:srgbClr val="FFD72D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COMPLESSIVO'!$G$46:$Y$46</c:f>
              <c:strCache>
                <c:ptCount val="19"/>
                <c:pt idx="0">
                  <c:v>2018/1</c:v>
                </c:pt>
                <c:pt idx="1">
                  <c:v>2018/2</c:v>
                </c:pt>
                <c:pt idx="2">
                  <c:v>2018/3</c:v>
                </c:pt>
                <c:pt idx="3">
                  <c:v>2018/4</c:v>
                </c:pt>
                <c:pt idx="4">
                  <c:v>2019/1</c:v>
                </c:pt>
                <c:pt idx="5">
                  <c:v>2019/2</c:v>
                </c:pt>
                <c:pt idx="6">
                  <c:v>2019/3</c:v>
                </c:pt>
                <c:pt idx="7">
                  <c:v>2019/4</c:v>
                </c:pt>
                <c:pt idx="8">
                  <c:v>2020/1</c:v>
                </c:pt>
                <c:pt idx="9">
                  <c:v>2020/2</c:v>
                </c:pt>
                <c:pt idx="10">
                  <c:v>2020/3</c:v>
                </c:pt>
                <c:pt idx="11">
                  <c:v>2020/4</c:v>
                </c:pt>
                <c:pt idx="12">
                  <c:v>2021/1</c:v>
                </c:pt>
                <c:pt idx="13">
                  <c:v>2021/2</c:v>
                </c:pt>
                <c:pt idx="14">
                  <c:v>2021/3</c:v>
                </c:pt>
                <c:pt idx="15">
                  <c:v>2021/4</c:v>
                </c:pt>
                <c:pt idx="16">
                  <c:v>2022/1</c:v>
                </c:pt>
                <c:pt idx="17">
                  <c:v>2022/2</c:v>
                </c:pt>
                <c:pt idx="18">
                  <c:v>2022/3</c:v>
                </c:pt>
              </c:strCache>
            </c:strRef>
          </c:cat>
          <c:val>
            <c:numRef>
              <c:f>'G_PIEM E TO COMPLESSIVO'!$G$47:$Y$47</c:f>
              <c:numCache>
                <c:formatCode>0.0</c:formatCode>
                <c:ptCount val="19"/>
                <c:pt idx="0">
                  <c:v>10.8</c:v>
                </c:pt>
                <c:pt idx="1">
                  <c:v>18.853820598006642</c:v>
                </c:pt>
                <c:pt idx="2">
                  <c:v>11.140583554376658</c:v>
                </c:pt>
                <c:pt idx="3">
                  <c:v>10.202360876897131</c:v>
                </c:pt>
                <c:pt idx="4">
                  <c:v>4.0630182421227214</c:v>
                </c:pt>
                <c:pt idx="5">
                  <c:v>8.5969180859691789</c:v>
                </c:pt>
                <c:pt idx="6">
                  <c:v>2.8340080971659951</c:v>
                </c:pt>
                <c:pt idx="7">
                  <c:v>4.048582995951417</c:v>
                </c:pt>
                <c:pt idx="8">
                  <c:v>-0.47281323877068715</c:v>
                </c:pt>
                <c:pt idx="9">
                  <c:v>-27.3</c:v>
                </c:pt>
                <c:pt idx="10">
                  <c:v>-29.159802306425046</c:v>
                </c:pt>
                <c:pt idx="11">
                  <c:v>-9.0189873417721493</c:v>
                </c:pt>
                <c:pt idx="12">
                  <c:v>-10.504549214226635</c:v>
                </c:pt>
                <c:pt idx="13">
                  <c:v>7.2941176470588225</c:v>
                </c:pt>
                <c:pt idx="14">
                  <c:v>18.9841798501249</c:v>
                </c:pt>
                <c:pt idx="15">
                  <c:v>21.3</c:v>
                </c:pt>
                <c:pt idx="16">
                  <c:v>15.807269653423496</c:v>
                </c:pt>
                <c:pt idx="17">
                  <c:v>14.032121724429414</c:v>
                </c:pt>
                <c:pt idx="18">
                  <c:v>13.268892794376102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213-4873-9246-20C92B0C93CD}"/>
            </c:ext>
          </c:extLst>
        </c:ser>
        <c:ser>
          <c:idx val="1"/>
          <c:order val="1"/>
          <c:tx>
            <c:strRef>
              <c:f>'G_PIEM E TO COMPLESSIVO'!$B$48</c:f>
              <c:strCache>
                <c:ptCount val="1"/>
                <c:pt idx="0">
                  <c:v>TORINO</c:v>
                </c:pt>
              </c:strCache>
            </c:strRef>
          </c:tx>
          <c:spPr>
            <a:ln w="28575" cap="rnd">
              <a:solidFill>
                <a:schemeClr val="accent5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COMPLESSIVO'!$G$46:$Y$46</c:f>
              <c:strCache>
                <c:ptCount val="19"/>
                <c:pt idx="0">
                  <c:v>2018/1</c:v>
                </c:pt>
                <c:pt idx="1">
                  <c:v>2018/2</c:v>
                </c:pt>
                <c:pt idx="2">
                  <c:v>2018/3</c:v>
                </c:pt>
                <c:pt idx="3">
                  <c:v>2018/4</c:v>
                </c:pt>
                <c:pt idx="4">
                  <c:v>2019/1</c:v>
                </c:pt>
                <c:pt idx="5">
                  <c:v>2019/2</c:v>
                </c:pt>
                <c:pt idx="6">
                  <c:v>2019/3</c:v>
                </c:pt>
                <c:pt idx="7">
                  <c:v>2019/4</c:v>
                </c:pt>
                <c:pt idx="8">
                  <c:v>2020/1</c:v>
                </c:pt>
                <c:pt idx="9">
                  <c:v>2020/2</c:v>
                </c:pt>
                <c:pt idx="10">
                  <c:v>2020/3</c:v>
                </c:pt>
                <c:pt idx="11">
                  <c:v>2020/4</c:v>
                </c:pt>
                <c:pt idx="12">
                  <c:v>2021/1</c:v>
                </c:pt>
                <c:pt idx="13">
                  <c:v>2021/2</c:v>
                </c:pt>
                <c:pt idx="14">
                  <c:v>2021/3</c:v>
                </c:pt>
                <c:pt idx="15">
                  <c:v>2021/4</c:v>
                </c:pt>
                <c:pt idx="16">
                  <c:v>2022/1</c:v>
                </c:pt>
                <c:pt idx="17">
                  <c:v>2022/2</c:v>
                </c:pt>
                <c:pt idx="18">
                  <c:v>2022/3</c:v>
                </c:pt>
              </c:strCache>
            </c:strRef>
          </c:cat>
          <c:val>
            <c:numRef>
              <c:f>'G_PIEM E TO COMPLESSIVO'!$G$48:$Y$48</c:f>
              <c:numCache>
                <c:formatCode>0.0</c:formatCode>
                <c:ptCount val="19"/>
                <c:pt idx="0">
                  <c:v>15.354330708661417</c:v>
                </c:pt>
                <c:pt idx="1">
                  <c:v>18.46153846153846</c:v>
                </c:pt>
                <c:pt idx="2">
                  <c:v>11.589403973509931</c:v>
                </c:pt>
                <c:pt idx="3">
                  <c:v>12.844036697247704</c:v>
                </c:pt>
                <c:pt idx="4">
                  <c:v>5.9190031152647986</c:v>
                </c:pt>
                <c:pt idx="5">
                  <c:v>8.433734939759038</c:v>
                </c:pt>
                <c:pt idx="6">
                  <c:v>5.6886227544910177</c:v>
                </c:pt>
                <c:pt idx="7">
                  <c:v>-0.27932960893854641</c:v>
                </c:pt>
                <c:pt idx="8">
                  <c:v>2.9940119760479043</c:v>
                </c:pt>
                <c:pt idx="9">
                  <c:v>-33</c:v>
                </c:pt>
                <c:pt idx="10">
                  <c:v>-28.527607361963192</c:v>
                </c:pt>
                <c:pt idx="11">
                  <c:v>-5.1204819277108413</c:v>
                </c:pt>
                <c:pt idx="12">
                  <c:v>-12.225705329153607</c:v>
                </c:pt>
                <c:pt idx="13">
                  <c:v>5.0991501416430616</c:v>
                </c:pt>
                <c:pt idx="14">
                  <c:v>15.568862275449101</c:v>
                </c:pt>
                <c:pt idx="15">
                  <c:v>16.666666666666671</c:v>
                </c:pt>
                <c:pt idx="16">
                  <c:v>11.869436201780415</c:v>
                </c:pt>
                <c:pt idx="17">
                  <c:v>14.473684210526311</c:v>
                </c:pt>
                <c:pt idx="18">
                  <c:v>18.243243243243242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213-4873-9246-20C92B0C93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32346704"/>
        <c:axId val="532344736"/>
      </c:lineChart>
      <c:catAx>
        <c:axId val="5323467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</a:schemeClr>
            </a:solidFill>
            <a:round/>
          </a:ln>
          <a:effectLst/>
        </c:spPr>
        <c:txPr>
          <a:bodyPr rot="-240000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532344736"/>
        <c:crosses val="autoZero"/>
        <c:auto val="1"/>
        <c:lblAlgn val="ctr"/>
        <c:lblOffset val="100"/>
        <c:tickLblSkip val="3"/>
        <c:noMultiLvlLbl val="0"/>
      </c:catAx>
      <c:valAx>
        <c:axId val="532344736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532346704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176712833235805"/>
          <c:y val="0.85698891183381309"/>
          <c:w val="0.35647298354153062"/>
          <c:h val="6.2883788895579482E-2"/>
        </c:manualLayout>
      </c:layout>
      <c:overlay val="0"/>
      <c:spPr>
        <a:noFill/>
        <a:ln>
          <a:solidFill>
            <a:schemeClr val="tx1">
              <a:lumMod val="65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5930973477033689E-2"/>
          <c:y val="6.7977944639068075E-2"/>
          <c:w val="0.90612433188195063"/>
          <c:h val="0.87201731852757436"/>
        </c:manualLayout>
      </c:layout>
      <c:lineChart>
        <c:grouping val="standard"/>
        <c:varyColors val="0"/>
        <c:ser>
          <c:idx val="0"/>
          <c:order val="0"/>
          <c:tx>
            <c:strRef>
              <c:f>arch_complessivo_Piem!$A$10</c:f>
              <c:strCache>
                <c:ptCount val="1"/>
                <c:pt idx="0">
                  <c:v>ORDINI TOTALI</c:v>
                </c:pt>
              </c:strCache>
            </c:strRef>
          </c:tx>
          <c:spPr>
            <a:ln w="31750" cap="rnd">
              <a:solidFill>
                <a:srgbClr val="FFD72D"/>
              </a:solidFill>
              <a:round/>
            </a:ln>
            <a:effectLst/>
          </c:spPr>
          <c:marker>
            <c:symbol val="none"/>
          </c:marker>
          <c:cat>
            <c:strRef>
              <c:f>arch_complessivo_Piem!$D$5:$Y$5</c:f>
              <c:strCache>
                <c:ptCount val="22"/>
                <c:pt idx="0">
                  <c:v>2017/2</c:v>
                </c:pt>
                <c:pt idx="1">
                  <c:v>2017/3</c:v>
                </c:pt>
                <c:pt idx="2">
                  <c:v>2017/4</c:v>
                </c:pt>
                <c:pt idx="3">
                  <c:v>2018/1</c:v>
                </c:pt>
                <c:pt idx="4">
                  <c:v>2018/2</c:v>
                </c:pt>
                <c:pt idx="5">
                  <c:v>2018/3</c:v>
                </c:pt>
                <c:pt idx="6">
                  <c:v>2018/4</c:v>
                </c:pt>
                <c:pt idx="7">
                  <c:v>2019/1</c:v>
                </c:pt>
                <c:pt idx="8">
                  <c:v>2019/2</c:v>
                </c:pt>
                <c:pt idx="9">
                  <c:v>2019/3</c:v>
                </c:pt>
                <c:pt idx="10">
                  <c:v>2019/4</c:v>
                </c:pt>
                <c:pt idx="11">
                  <c:v>2020/01</c:v>
                </c:pt>
                <c:pt idx="12">
                  <c:v>2020/02</c:v>
                </c:pt>
                <c:pt idx="13">
                  <c:v>2020/03</c:v>
                </c:pt>
                <c:pt idx="14">
                  <c:v>2020/04</c:v>
                </c:pt>
                <c:pt idx="15">
                  <c:v>2021/1</c:v>
                </c:pt>
                <c:pt idx="16">
                  <c:v>2021/2</c:v>
                </c:pt>
                <c:pt idx="17">
                  <c:v>2021/3</c:v>
                </c:pt>
                <c:pt idx="18">
                  <c:v>2021/4</c:v>
                </c:pt>
                <c:pt idx="19">
                  <c:v>2022/1</c:v>
                </c:pt>
                <c:pt idx="20">
                  <c:v>2022/2</c:v>
                </c:pt>
                <c:pt idx="21">
                  <c:v>2022/3</c:v>
                </c:pt>
              </c:strCache>
            </c:strRef>
          </c:cat>
          <c:val>
            <c:numRef>
              <c:f>arch_complessivo_Piem!$D$10:$Y$10</c:f>
              <c:numCache>
                <c:formatCode>###0.0</c:formatCode>
                <c:ptCount val="22"/>
                <c:pt idx="0" formatCode="General">
                  <c:v>16.2</c:v>
                </c:pt>
                <c:pt idx="1">
                  <c:v>9.647058823529413</c:v>
                </c:pt>
                <c:pt idx="2">
                  <c:v>14.728682170542635</c:v>
                </c:pt>
                <c:pt idx="3">
                  <c:v>11.257606490872213</c:v>
                </c:pt>
                <c:pt idx="4" formatCode="0.0">
                  <c:v>17.749999999999996</c:v>
                </c:pt>
                <c:pt idx="5" formatCode="0.0">
                  <c:v>11.347517730496451</c:v>
                </c:pt>
                <c:pt idx="6" formatCode="0.0">
                  <c:v>8.4317032040472153</c:v>
                </c:pt>
                <c:pt idx="7" formatCode="0.0">
                  <c:v>2.9021558872305171</c:v>
                </c:pt>
                <c:pt idx="8" formatCode="0.0">
                  <c:v>6.331168831168835</c:v>
                </c:pt>
                <c:pt idx="9" formatCode="0.0">
                  <c:v>1.2955465587044515</c:v>
                </c:pt>
                <c:pt idx="10" formatCode="0.0">
                  <c:v>0.56680161943319973</c:v>
                </c:pt>
                <c:pt idx="11" formatCode="0.0">
                  <c:v>-0.4728132387706836</c:v>
                </c:pt>
                <c:pt idx="12" formatCode="0.0">
                  <c:v>-31.2</c:v>
                </c:pt>
                <c:pt idx="13" formatCode="0.0">
                  <c:v>-30.915086562242369</c:v>
                </c:pt>
                <c:pt idx="14" formatCode="0.0">
                  <c:v>-11.075949367088608</c:v>
                </c:pt>
                <c:pt idx="15" formatCode="0.0">
                  <c:v>-12.241521918941274</c:v>
                </c:pt>
                <c:pt idx="16" formatCode="0.0">
                  <c:v>5.8039215686274517</c:v>
                </c:pt>
                <c:pt idx="17" formatCode="0.0">
                  <c:v>18.651124063280605</c:v>
                </c:pt>
                <c:pt idx="18" formatCode="General">
                  <c:v>21.3</c:v>
                </c:pt>
                <c:pt idx="19" formatCode="0.0">
                  <c:v>14.87743026204565</c:v>
                </c:pt>
                <c:pt idx="20" formatCode="0.0">
                  <c:v>13.524936601859679</c:v>
                </c:pt>
                <c:pt idx="21" formatCode="0.0">
                  <c:v>10.017574692442883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585-41CB-A6DB-236B2D1B1179}"/>
            </c:ext>
          </c:extLst>
        </c:ser>
        <c:ser>
          <c:idx val="1"/>
          <c:order val="1"/>
          <c:tx>
            <c:strRef>
              <c:f>arch_complessivo_Piem!$A$12</c:f>
              <c:strCache>
                <c:ptCount val="1"/>
                <c:pt idx="0">
                  <c:v>EXPORT</c:v>
                </c:pt>
              </c:strCache>
            </c:strRef>
          </c:tx>
          <c:spPr>
            <a:ln w="31750" cap="rnd">
              <a:solidFill>
                <a:schemeClr val="accent5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arch_complessivo_Piem!$D$5:$Y$5</c:f>
              <c:strCache>
                <c:ptCount val="22"/>
                <c:pt idx="0">
                  <c:v>2017/2</c:v>
                </c:pt>
                <c:pt idx="1">
                  <c:v>2017/3</c:v>
                </c:pt>
                <c:pt idx="2">
                  <c:v>2017/4</c:v>
                </c:pt>
                <c:pt idx="3">
                  <c:v>2018/1</c:v>
                </c:pt>
                <c:pt idx="4">
                  <c:v>2018/2</c:v>
                </c:pt>
                <c:pt idx="5">
                  <c:v>2018/3</c:v>
                </c:pt>
                <c:pt idx="6">
                  <c:v>2018/4</c:v>
                </c:pt>
                <c:pt idx="7">
                  <c:v>2019/1</c:v>
                </c:pt>
                <c:pt idx="8">
                  <c:v>2019/2</c:v>
                </c:pt>
                <c:pt idx="9">
                  <c:v>2019/3</c:v>
                </c:pt>
                <c:pt idx="10">
                  <c:v>2019/4</c:v>
                </c:pt>
                <c:pt idx="11">
                  <c:v>2020/01</c:v>
                </c:pt>
                <c:pt idx="12">
                  <c:v>2020/02</c:v>
                </c:pt>
                <c:pt idx="13">
                  <c:v>2020/03</c:v>
                </c:pt>
                <c:pt idx="14">
                  <c:v>2020/04</c:v>
                </c:pt>
                <c:pt idx="15">
                  <c:v>2021/1</c:v>
                </c:pt>
                <c:pt idx="16">
                  <c:v>2021/2</c:v>
                </c:pt>
                <c:pt idx="17">
                  <c:v>2021/3</c:v>
                </c:pt>
                <c:pt idx="18">
                  <c:v>2021/4</c:v>
                </c:pt>
                <c:pt idx="19">
                  <c:v>2022/1</c:v>
                </c:pt>
                <c:pt idx="20">
                  <c:v>2022/2</c:v>
                </c:pt>
                <c:pt idx="21">
                  <c:v>2022/3</c:v>
                </c:pt>
              </c:strCache>
            </c:strRef>
          </c:cat>
          <c:val>
            <c:numRef>
              <c:f>arch_complessivo_Piem!$D$12:$Y$12</c:f>
              <c:numCache>
                <c:formatCode>###0.0</c:formatCode>
                <c:ptCount val="22"/>
                <c:pt idx="0" formatCode="General">
                  <c:v>9.9</c:v>
                </c:pt>
                <c:pt idx="1">
                  <c:v>8.765315739868047</c:v>
                </c:pt>
                <c:pt idx="2">
                  <c:v>9.3319194061505844</c:v>
                </c:pt>
                <c:pt idx="3">
                  <c:v>9.3480934809348106</c:v>
                </c:pt>
                <c:pt idx="4" formatCode="0.0">
                  <c:v>5.0216450216450195</c:v>
                </c:pt>
                <c:pt idx="5" formatCode="0.0">
                  <c:v>6.485355648535565</c:v>
                </c:pt>
                <c:pt idx="6" formatCode="0.0">
                  <c:v>3.1840796019900495</c:v>
                </c:pt>
                <c:pt idx="7" formatCode="0.0">
                  <c:v>-0.30000000000000071</c:v>
                </c:pt>
                <c:pt idx="8" formatCode="0.0">
                  <c:v>3.1945788964181965</c:v>
                </c:pt>
                <c:pt idx="9" formatCode="0.0">
                  <c:v>-0.48685491723466257</c:v>
                </c:pt>
                <c:pt idx="10" formatCode="0.0">
                  <c:v>-0.56764427625354941</c:v>
                </c:pt>
                <c:pt idx="11" formatCode="0.0">
                  <c:v>-1.701323251417767</c:v>
                </c:pt>
                <c:pt idx="12" formatCode="0.0">
                  <c:v>-24.4</c:v>
                </c:pt>
                <c:pt idx="13" formatCode="0.0">
                  <c:v>-27.579365079365083</c:v>
                </c:pt>
                <c:pt idx="14" formatCode="0.0">
                  <c:v>-16.38418079096045</c:v>
                </c:pt>
                <c:pt idx="15" formatCode="0.0">
                  <c:v>-10.568295114656031</c:v>
                </c:pt>
                <c:pt idx="16" formatCode="0.0">
                  <c:v>-3.1775700934579429</c:v>
                </c:pt>
                <c:pt idx="17" formatCode="0.0">
                  <c:v>7.4509803921568629</c:v>
                </c:pt>
                <c:pt idx="18" formatCode="0.0">
                  <c:v>8</c:v>
                </c:pt>
                <c:pt idx="19" formatCode="0.0">
                  <c:v>1.190476190476188</c:v>
                </c:pt>
                <c:pt idx="20" formatCode="0.0">
                  <c:v>-3.615702479338843</c:v>
                </c:pt>
                <c:pt idx="21" formatCode="0.0">
                  <c:v>0.63829787234042712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585-41CB-A6DB-236B2D1B11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92965784"/>
        <c:axId val="392973328"/>
      </c:lineChart>
      <c:catAx>
        <c:axId val="392965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</a:schemeClr>
            </a:solidFill>
            <a:round/>
          </a:ln>
          <a:effectLst/>
        </c:spPr>
        <c:txPr>
          <a:bodyPr rot="-288000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2973328"/>
        <c:crosses val="autoZero"/>
        <c:auto val="1"/>
        <c:lblAlgn val="ctr"/>
        <c:lblOffset val="100"/>
        <c:noMultiLvlLbl val="0"/>
      </c:catAx>
      <c:valAx>
        <c:axId val="392973328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2965784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223675899376287"/>
          <c:y val="0.8262099238967241"/>
          <c:w val="0.36167341803843889"/>
          <c:h val="7.1181770670783615E-2"/>
        </c:manualLayout>
      </c:layout>
      <c:overlay val="0"/>
      <c:spPr>
        <a:noFill/>
        <a:ln>
          <a:solidFill>
            <a:schemeClr val="tx1">
              <a:lumMod val="65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031878112244639E-2"/>
          <c:y val="9.6769948509582246E-2"/>
          <c:w val="0.92128674951173828"/>
          <c:h val="0.86523028654846301"/>
        </c:manualLayout>
      </c:layout>
      <c:lineChart>
        <c:grouping val="standard"/>
        <c:varyColors val="0"/>
        <c:ser>
          <c:idx val="0"/>
          <c:order val="0"/>
          <c:tx>
            <c:strRef>
              <c:f>serie_storiche_INDUSTRIA!$A$7</c:f>
              <c:strCache>
                <c:ptCount val="1"/>
                <c:pt idx="0">
                  <c:v>&lt; 50 Dip.</c:v>
                </c:pt>
              </c:strCache>
            </c:strRef>
          </c:tx>
          <c:spPr>
            <a:ln w="31750">
              <a:solidFill>
                <a:srgbClr val="FFD72D"/>
              </a:solidFill>
            </a:ln>
          </c:spPr>
          <c:marker>
            <c:symbol val="none"/>
          </c:marker>
          <c:cat>
            <c:strRef>
              <c:f>serie_storiche_INDUSTRIA!$BL$5:$DT$5</c:f>
              <c:strCache>
                <c:ptCount val="61"/>
                <c:pt idx="0">
                  <c:v>2007/3</c:v>
                </c:pt>
                <c:pt idx="1">
                  <c:v>2007/4</c:v>
                </c:pt>
                <c:pt idx="2">
                  <c:v>2008/1</c:v>
                </c:pt>
                <c:pt idx="3">
                  <c:v>2008/2</c:v>
                </c:pt>
                <c:pt idx="4">
                  <c:v>2008/3</c:v>
                </c:pt>
                <c:pt idx="5">
                  <c:v>2008/4</c:v>
                </c:pt>
                <c:pt idx="6">
                  <c:v>2009/1</c:v>
                </c:pt>
                <c:pt idx="7">
                  <c:v>2009/2</c:v>
                </c:pt>
                <c:pt idx="8">
                  <c:v>2009/3</c:v>
                </c:pt>
                <c:pt idx="9">
                  <c:v>2009/4</c:v>
                </c:pt>
                <c:pt idx="10">
                  <c:v>2010/1</c:v>
                </c:pt>
                <c:pt idx="11">
                  <c:v>2010/2</c:v>
                </c:pt>
                <c:pt idx="12">
                  <c:v>2010/3</c:v>
                </c:pt>
                <c:pt idx="13">
                  <c:v>2010/4</c:v>
                </c:pt>
                <c:pt idx="14">
                  <c:v>2011/1</c:v>
                </c:pt>
                <c:pt idx="15">
                  <c:v>2011/2</c:v>
                </c:pt>
                <c:pt idx="16">
                  <c:v>2011/3</c:v>
                </c:pt>
                <c:pt idx="17">
                  <c:v>2011/4</c:v>
                </c:pt>
                <c:pt idx="18">
                  <c:v>2012/1</c:v>
                </c:pt>
                <c:pt idx="19">
                  <c:v>2012/2</c:v>
                </c:pt>
                <c:pt idx="20">
                  <c:v>2012/3</c:v>
                </c:pt>
                <c:pt idx="21">
                  <c:v>2012/4</c:v>
                </c:pt>
                <c:pt idx="22">
                  <c:v>2013/1</c:v>
                </c:pt>
                <c:pt idx="23">
                  <c:v>2013/2</c:v>
                </c:pt>
                <c:pt idx="24">
                  <c:v>2013/3</c:v>
                </c:pt>
                <c:pt idx="25">
                  <c:v>2013/4</c:v>
                </c:pt>
                <c:pt idx="26">
                  <c:v>2014/1</c:v>
                </c:pt>
                <c:pt idx="27">
                  <c:v>2014/2</c:v>
                </c:pt>
                <c:pt idx="28">
                  <c:v>2014/3</c:v>
                </c:pt>
                <c:pt idx="29">
                  <c:v>2014/4</c:v>
                </c:pt>
                <c:pt idx="30">
                  <c:v>2015/1</c:v>
                </c:pt>
                <c:pt idx="31">
                  <c:v>2015/2</c:v>
                </c:pt>
                <c:pt idx="32">
                  <c:v>2015/3</c:v>
                </c:pt>
                <c:pt idx="33">
                  <c:v>2015/4</c:v>
                </c:pt>
                <c:pt idx="34">
                  <c:v>2016/1</c:v>
                </c:pt>
                <c:pt idx="35">
                  <c:v>2016/2</c:v>
                </c:pt>
                <c:pt idx="36">
                  <c:v>2016/3</c:v>
                </c:pt>
                <c:pt idx="37">
                  <c:v>2016/4</c:v>
                </c:pt>
                <c:pt idx="38">
                  <c:v>2017/1</c:v>
                </c:pt>
                <c:pt idx="39">
                  <c:v>2017/2</c:v>
                </c:pt>
                <c:pt idx="40">
                  <c:v>2017/3</c:v>
                </c:pt>
                <c:pt idx="41">
                  <c:v>2017/4</c:v>
                </c:pt>
                <c:pt idx="42">
                  <c:v>2018/1</c:v>
                </c:pt>
                <c:pt idx="43">
                  <c:v>2018/2</c:v>
                </c:pt>
                <c:pt idx="44">
                  <c:v>2018/3</c:v>
                </c:pt>
                <c:pt idx="45">
                  <c:v>2018/4</c:v>
                </c:pt>
                <c:pt idx="46">
                  <c:v>2019/1</c:v>
                </c:pt>
                <c:pt idx="47">
                  <c:v>2019/2</c:v>
                </c:pt>
                <c:pt idx="48">
                  <c:v>2019/3</c:v>
                </c:pt>
                <c:pt idx="49">
                  <c:v>2019/4</c:v>
                </c:pt>
                <c:pt idx="50">
                  <c:v>2020/1</c:v>
                </c:pt>
                <c:pt idx="51">
                  <c:v>2020/2</c:v>
                </c:pt>
                <c:pt idx="52">
                  <c:v>2020/3</c:v>
                </c:pt>
                <c:pt idx="53">
                  <c:v>2020/4</c:v>
                </c:pt>
                <c:pt idx="54">
                  <c:v>2021/1</c:v>
                </c:pt>
                <c:pt idx="55">
                  <c:v>2021/2</c:v>
                </c:pt>
                <c:pt idx="56">
                  <c:v>2021/3</c:v>
                </c:pt>
                <c:pt idx="57">
                  <c:v>2021/4</c:v>
                </c:pt>
                <c:pt idx="58">
                  <c:v>2022/1</c:v>
                </c:pt>
                <c:pt idx="59">
                  <c:v>2022/2</c:v>
                </c:pt>
                <c:pt idx="60">
                  <c:v>2022/3</c:v>
                </c:pt>
              </c:strCache>
            </c:strRef>
          </c:cat>
          <c:val>
            <c:numRef>
              <c:f>serie_storiche_INDUSTRIA!$BL$7:$DT$7</c:f>
              <c:numCache>
                <c:formatCode>####.0%</c:formatCode>
                <c:ptCount val="61"/>
                <c:pt idx="0">
                  <c:v>6.654676258992806E-2</c:v>
                </c:pt>
                <c:pt idx="1">
                  <c:v>7.5435203094777553E-2</c:v>
                </c:pt>
                <c:pt idx="2">
                  <c:v>2.6272577996715923E-2</c:v>
                </c:pt>
                <c:pt idx="3">
                  <c:v>1.3582922824302133E-2</c:v>
                </c:pt>
                <c:pt idx="4">
                  <c:v>-4.5302013422818782E-2</c:v>
                </c:pt>
                <c:pt idx="5">
                  <c:v>-0.12187500000000001</c:v>
                </c:pt>
                <c:pt idx="6">
                  <c:v>-0.44609665427509293</c:v>
                </c:pt>
                <c:pt idx="7">
                  <c:v>-0.48947368421052628</c:v>
                </c:pt>
                <c:pt idx="8">
                  <c:v>-0.42093023255813949</c:v>
                </c:pt>
                <c:pt idx="9">
                  <c:v>-0.34241245136186771</c:v>
                </c:pt>
                <c:pt idx="10">
                  <c:v>-0.236734693877551</c:v>
                </c:pt>
                <c:pt idx="11">
                  <c:v>-0.10153256704980837</c:v>
                </c:pt>
                <c:pt idx="12">
                  <c:v>-6.2846580406654362E-2</c:v>
                </c:pt>
                <c:pt idx="13">
                  <c:v>-2.852049910873436E-2</c:v>
                </c:pt>
                <c:pt idx="14">
                  <c:v>-3.3707865168539325E-2</c:v>
                </c:pt>
                <c:pt idx="15">
                  <c:v>8.7804878048780483E-2</c:v>
                </c:pt>
                <c:pt idx="16">
                  <c:v>3.3112582781456568E-3</c:v>
                </c:pt>
                <c:pt idx="17">
                  <c:v>-6.4960629921259866E-2</c:v>
                </c:pt>
                <c:pt idx="18">
                  <c:v>-0.18030050083472449</c:v>
                </c:pt>
                <c:pt idx="19">
                  <c:v>-0.1150442477876106</c:v>
                </c:pt>
                <c:pt idx="20">
                  <c:v>-0.22494887525562374</c:v>
                </c:pt>
                <c:pt idx="21">
                  <c:v>-0.23943661971830982</c:v>
                </c:pt>
                <c:pt idx="22">
                  <c:v>-0.27422303473491771</c:v>
                </c:pt>
                <c:pt idx="23">
                  <c:v>-0.19496855345911954</c:v>
                </c:pt>
                <c:pt idx="24">
                  <c:v>-0.22647058823529415</c:v>
                </c:pt>
                <c:pt idx="25">
                  <c:v>-0.14785373608903019</c:v>
                </c:pt>
                <c:pt idx="26" formatCode="0.0%">
                  <c:v>-0.16822429906542055</c:v>
                </c:pt>
                <c:pt idx="27" formatCode="0.0%">
                  <c:v>-9.5611285266457624E-2</c:v>
                </c:pt>
                <c:pt idx="28" formatCode="0.0%">
                  <c:v>-9.392265193370164E-2</c:v>
                </c:pt>
                <c:pt idx="29" formatCode="###0.0%">
                  <c:v>-7.7814569536423794E-2</c:v>
                </c:pt>
                <c:pt idx="30" formatCode="###0.0%">
                  <c:v>-0.16836734693877553</c:v>
                </c:pt>
                <c:pt idx="31" formatCode="###0.0%">
                  <c:v>5.5147058823529493E-3</c:v>
                </c:pt>
                <c:pt idx="32" formatCode="###0.0%">
                  <c:v>-3.0874785591766679E-2</c:v>
                </c:pt>
                <c:pt idx="33" formatCode="0.0%">
                  <c:v>4.0564373897707201E-2</c:v>
                </c:pt>
                <c:pt idx="34" formatCode="###0.0%">
                  <c:v>1.4010507880910683E-2</c:v>
                </c:pt>
                <c:pt idx="35" formatCode="###0.0%">
                  <c:v>4.3327556325823219E-2</c:v>
                </c:pt>
                <c:pt idx="36" formatCode="###0.0%">
                  <c:v>-1.5437392795883353E-2</c:v>
                </c:pt>
                <c:pt idx="37" formatCode="###0.0%">
                  <c:v>-6.0344827586206906E-2</c:v>
                </c:pt>
                <c:pt idx="38" formatCode="0.0%">
                  <c:v>-5.3475935828877025E-2</c:v>
                </c:pt>
                <c:pt idx="39" formatCode="###0.0%">
                  <c:v>7.9391891891891886E-2</c:v>
                </c:pt>
                <c:pt idx="40" formatCode="###0.0%">
                  <c:v>1.9575856443719397E-2</c:v>
                </c:pt>
                <c:pt idx="41" formatCode="0.0%">
                  <c:v>0.14336917562724016</c:v>
                </c:pt>
                <c:pt idx="42" formatCode="###0.0%">
                  <c:v>3.614457831325299E-2</c:v>
                </c:pt>
                <c:pt idx="43" formatCode="0.0%">
                  <c:v>0.12068965517241378</c:v>
                </c:pt>
                <c:pt idx="44" formatCode="0.0%">
                  <c:v>9.0073529411764691E-2</c:v>
                </c:pt>
                <c:pt idx="45" formatCode="0.0%">
                  <c:v>4.0564373897707229E-2</c:v>
                </c:pt>
                <c:pt idx="46" formatCode="0.0%">
                  <c:v>-6.6439522998296419E-2</c:v>
                </c:pt>
                <c:pt idx="47" formatCode="0.0%">
                  <c:v>3.4426229508196682E-2</c:v>
                </c:pt>
                <c:pt idx="48" formatCode="0.0%">
                  <c:v>-4.5150501672240773E-2</c:v>
                </c:pt>
                <c:pt idx="49" formatCode="0.0%">
                  <c:v>-4.2444821731748739E-2</c:v>
                </c:pt>
                <c:pt idx="50" formatCode="0.0%">
                  <c:v>-0.10679611650485436</c:v>
                </c:pt>
                <c:pt idx="51" formatCode="0.0%">
                  <c:v>-0.33600000000000002</c:v>
                </c:pt>
                <c:pt idx="52" formatCode="0.0%">
                  <c:v>-0.40436241610738255</c:v>
                </c:pt>
                <c:pt idx="53" formatCode="0.0%">
                  <c:v>-0.2022653721682848</c:v>
                </c:pt>
                <c:pt idx="54" formatCode="0.0%">
                  <c:v>-0.19190140845070425</c:v>
                </c:pt>
                <c:pt idx="55" formatCode="0.0%">
                  <c:v>2.5295109612141653E-2</c:v>
                </c:pt>
                <c:pt idx="56" formatCode="0.0%">
                  <c:v>0.13176895306859207</c:v>
                </c:pt>
                <c:pt idx="57" formatCode="0.0%">
                  <c:v>0.16600000000000001</c:v>
                </c:pt>
                <c:pt idx="58" formatCode="0.0%">
                  <c:v>0.10909090909090907</c:v>
                </c:pt>
                <c:pt idx="59" formatCode="0.0%">
                  <c:v>9.0909090909090912E-2</c:v>
                </c:pt>
                <c:pt idx="60" formatCode="0.0%">
                  <c:v>9.2250922509225092E-2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4A6-4C43-AD96-4DA3119FFCDD}"/>
            </c:ext>
          </c:extLst>
        </c:ser>
        <c:ser>
          <c:idx val="1"/>
          <c:order val="1"/>
          <c:tx>
            <c:strRef>
              <c:f>serie_storiche_INDUSTRIA!$A$8</c:f>
              <c:strCache>
                <c:ptCount val="1"/>
                <c:pt idx="0">
                  <c:v>&gt; 50 Dip.</c:v>
                </c:pt>
              </c:strCache>
            </c:strRef>
          </c:tx>
          <c:spPr>
            <a:ln w="31750">
              <a:solidFill>
                <a:schemeClr val="accent5">
                  <a:lumMod val="75000"/>
                </a:schemeClr>
              </a:solidFill>
            </a:ln>
          </c:spPr>
          <c:marker>
            <c:symbol val="none"/>
          </c:marker>
          <c:cat>
            <c:strRef>
              <c:f>serie_storiche_INDUSTRIA!$BL$5:$DT$5</c:f>
              <c:strCache>
                <c:ptCount val="61"/>
                <c:pt idx="0">
                  <c:v>2007/3</c:v>
                </c:pt>
                <c:pt idx="1">
                  <c:v>2007/4</c:v>
                </c:pt>
                <c:pt idx="2">
                  <c:v>2008/1</c:v>
                </c:pt>
                <c:pt idx="3">
                  <c:v>2008/2</c:v>
                </c:pt>
                <c:pt idx="4">
                  <c:v>2008/3</c:v>
                </c:pt>
                <c:pt idx="5">
                  <c:v>2008/4</c:v>
                </c:pt>
                <c:pt idx="6">
                  <c:v>2009/1</c:v>
                </c:pt>
                <c:pt idx="7">
                  <c:v>2009/2</c:v>
                </c:pt>
                <c:pt idx="8">
                  <c:v>2009/3</c:v>
                </c:pt>
                <c:pt idx="9">
                  <c:v>2009/4</c:v>
                </c:pt>
                <c:pt idx="10">
                  <c:v>2010/1</c:v>
                </c:pt>
                <c:pt idx="11">
                  <c:v>2010/2</c:v>
                </c:pt>
                <c:pt idx="12">
                  <c:v>2010/3</c:v>
                </c:pt>
                <c:pt idx="13">
                  <c:v>2010/4</c:v>
                </c:pt>
                <c:pt idx="14">
                  <c:v>2011/1</c:v>
                </c:pt>
                <c:pt idx="15">
                  <c:v>2011/2</c:v>
                </c:pt>
                <c:pt idx="16">
                  <c:v>2011/3</c:v>
                </c:pt>
                <c:pt idx="17">
                  <c:v>2011/4</c:v>
                </c:pt>
                <c:pt idx="18">
                  <c:v>2012/1</c:v>
                </c:pt>
                <c:pt idx="19">
                  <c:v>2012/2</c:v>
                </c:pt>
                <c:pt idx="20">
                  <c:v>2012/3</c:v>
                </c:pt>
                <c:pt idx="21">
                  <c:v>2012/4</c:v>
                </c:pt>
                <c:pt idx="22">
                  <c:v>2013/1</c:v>
                </c:pt>
                <c:pt idx="23">
                  <c:v>2013/2</c:v>
                </c:pt>
                <c:pt idx="24">
                  <c:v>2013/3</c:v>
                </c:pt>
                <c:pt idx="25">
                  <c:v>2013/4</c:v>
                </c:pt>
                <c:pt idx="26">
                  <c:v>2014/1</c:v>
                </c:pt>
                <c:pt idx="27">
                  <c:v>2014/2</c:v>
                </c:pt>
                <c:pt idx="28">
                  <c:v>2014/3</c:v>
                </c:pt>
                <c:pt idx="29">
                  <c:v>2014/4</c:v>
                </c:pt>
                <c:pt idx="30">
                  <c:v>2015/1</c:v>
                </c:pt>
                <c:pt idx="31">
                  <c:v>2015/2</c:v>
                </c:pt>
                <c:pt idx="32">
                  <c:v>2015/3</c:v>
                </c:pt>
                <c:pt idx="33">
                  <c:v>2015/4</c:v>
                </c:pt>
                <c:pt idx="34">
                  <c:v>2016/1</c:v>
                </c:pt>
                <c:pt idx="35">
                  <c:v>2016/2</c:v>
                </c:pt>
                <c:pt idx="36">
                  <c:v>2016/3</c:v>
                </c:pt>
                <c:pt idx="37">
                  <c:v>2016/4</c:v>
                </c:pt>
                <c:pt idx="38">
                  <c:v>2017/1</c:v>
                </c:pt>
                <c:pt idx="39">
                  <c:v>2017/2</c:v>
                </c:pt>
                <c:pt idx="40">
                  <c:v>2017/3</c:v>
                </c:pt>
                <c:pt idx="41">
                  <c:v>2017/4</c:v>
                </c:pt>
                <c:pt idx="42">
                  <c:v>2018/1</c:v>
                </c:pt>
                <c:pt idx="43">
                  <c:v>2018/2</c:v>
                </c:pt>
                <c:pt idx="44">
                  <c:v>2018/3</c:v>
                </c:pt>
                <c:pt idx="45">
                  <c:v>2018/4</c:v>
                </c:pt>
                <c:pt idx="46">
                  <c:v>2019/1</c:v>
                </c:pt>
                <c:pt idx="47">
                  <c:v>2019/2</c:v>
                </c:pt>
                <c:pt idx="48">
                  <c:v>2019/3</c:v>
                </c:pt>
                <c:pt idx="49">
                  <c:v>2019/4</c:v>
                </c:pt>
                <c:pt idx="50">
                  <c:v>2020/1</c:v>
                </c:pt>
                <c:pt idx="51">
                  <c:v>2020/2</c:v>
                </c:pt>
                <c:pt idx="52">
                  <c:v>2020/3</c:v>
                </c:pt>
                <c:pt idx="53">
                  <c:v>2020/4</c:v>
                </c:pt>
                <c:pt idx="54">
                  <c:v>2021/1</c:v>
                </c:pt>
                <c:pt idx="55">
                  <c:v>2021/2</c:v>
                </c:pt>
                <c:pt idx="56">
                  <c:v>2021/3</c:v>
                </c:pt>
                <c:pt idx="57">
                  <c:v>2021/4</c:v>
                </c:pt>
                <c:pt idx="58">
                  <c:v>2022/1</c:v>
                </c:pt>
                <c:pt idx="59">
                  <c:v>2022/2</c:v>
                </c:pt>
                <c:pt idx="60">
                  <c:v>2022/3</c:v>
                </c:pt>
              </c:strCache>
            </c:strRef>
          </c:cat>
          <c:val>
            <c:numRef>
              <c:f>serie_storiche_INDUSTRIA!$BL$8:$DT$8</c:f>
              <c:numCache>
                <c:formatCode>####.0%</c:formatCode>
                <c:ptCount val="61"/>
                <c:pt idx="0">
                  <c:v>1.712328767123289E-2</c:v>
                </c:pt>
                <c:pt idx="1">
                  <c:v>0.18152866242038215</c:v>
                </c:pt>
                <c:pt idx="2">
                  <c:v>0.11419753086419754</c:v>
                </c:pt>
                <c:pt idx="3">
                  <c:v>5.9040123456790126E-2</c:v>
                </c:pt>
                <c:pt idx="4">
                  <c:v>-7.0287539936102233E-2</c:v>
                </c:pt>
                <c:pt idx="5">
                  <c:v>-0.13999999999999999</c:v>
                </c:pt>
                <c:pt idx="6">
                  <c:v>-0.4859154929577465</c:v>
                </c:pt>
                <c:pt idx="7">
                  <c:v>-0.46666666666666667</c:v>
                </c:pt>
                <c:pt idx="8">
                  <c:v>-0.42616033755274263</c:v>
                </c:pt>
                <c:pt idx="9">
                  <c:v>-0.16607773851590102</c:v>
                </c:pt>
                <c:pt idx="10">
                  <c:v>-0.11328125</c:v>
                </c:pt>
                <c:pt idx="11">
                  <c:v>2.0242914979757082E-2</c:v>
                </c:pt>
                <c:pt idx="12">
                  <c:v>8.2352941176470573E-2</c:v>
                </c:pt>
                <c:pt idx="13">
                  <c:v>0.06</c:v>
                </c:pt>
                <c:pt idx="14">
                  <c:v>3.5714285714285671E-2</c:v>
                </c:pt>
                <c:pt idx="15">
                  <c:v>0.22945205479452055</c:v>
                </c:pt>
                <c:pt idx="16">
                  <c:v>7.3684210526315796E-2</c:v>
                </c:pt>
                <c:pt idx="17">
                  <c:v>7.1942446043165464E-2</c:v>
                </c:pt>
                <c:pt idx="18">
                  <c:v>-8.4210526315789458E-2</c:v>
                </c:pt>
                <c:pt idx="19">
                  <c:v>1.8248175182481785E-2</c:v>
                </c:pt>
                <c:pt idx="20">
                  <c:v>-0.21033210332103322</c:v>
                </c:pt>
                <c:pt idx="21">
                  <c:v>-0.14657980456026057</c:v>
                </c:pt>
                <c:pt idx="22">
                  <c:v>-0.14006514657980457</c:v>
                </c:pt>
                <c:pt idx="23">
                  <c:v>-8.682634730538924E-2</c:v>
                </c:pt>
                <c:pt idx="24">
                  <c:v>-8.8724584103512E-2</c:v>
                </c:pt>
                <c:pt idx="25" formatCode="0.0%">
                  <c:v>5.9347181008902183E-3</c:v>
                </c:pt>
                <c:pt idx="26" formatCode="0.0%">
                  <c:v>-0.10674723061430011</c:v>
                </c:pt>
                <c:pt idx="27" formatCode="0.0%">
                  <c:v>0.13190184049079753</c:v>
                </c:pt>
                <c:pt idx="28" formatCode="0.0%">
                  <c:v>8.9655172413793144E-2</c:v>
                </c:pt>
                <c:pt idx="29" formatCode="###0.0%">
                  <c:v>7.5709779179810727E-2</c:v>
                </c:pt>
                <c:pt idx="30" formatCode="###0.0%">
                  <c:v>1.9230769230769273E-2</c:v>
                </c:pt>
                <c:pt idx="31" formatCode="###0.0%">
                  <c:v>0.2517730496453901</c:v>
                </c:pt>
                <c:pt idx="32" formatCode="###0.0%">
                  <c:v>0.10778443113772454</c:v>
                </c:pt>
                <c:pt idx="33" formatCode="0.0%">
                  <c:v>0.15976331360946744</c:v>
                </c:pt>
                <c:pt idx="34" formatCode="###0.0%">
                  <c:v>0.14374999999999999</c:v>
                </c:pt>
                <c:pt idx="35" formatCode="###0.0%">
                  <c:v>0.20760233918128657</c:v>
                </c:pt>
                <c:pt idx="36" formatCode="###0.0%">
                  <c:v>7.9510703363914387E-2</c:v>
                </c:pt>
                <c:pt idx="37" formatCode="###0.0%">
                  <c:v>0.14534883720930231</c:v>
                </c:pt>
                <c:pt idx="38" formatCode="0.0%">
                  <c:v>0.11178247734138973</c:v>
                </c:pt>
                <c:pt idx="39" formatCode="###0.0%">
                  <c:v>0.28023598820058998</c:v>
                </c:pt>
                <c:pt idx="40" formatCode="###0.0%">
                  <c:v>0.20234604105571846</c:v>
                </c:pt>
                <c:pt idx="41" formatCode="0.0%">
                  <c:v>0.16398713826366559</c:v>
                </c:pt>
                <c:pt idx="42" formatCode="###0.0%">
                  <c:v>0.16967509025270761</c:v>
                </c:pt>
                <c:pt idx="43" formatCode="0.0%">
                  <c:v>0.2389937106918239</c:v>
                </c:pt>
                <c:pt idx="44" formatCode="0.0%">
                  <c:v>0.10561056105610561</c:v>
                </c:pt>
                <c:pt idx="45" formatCode="0.0%">
                  <c:v>0.11935483870967742</c:v>
                </c:pt>
                <c:pt idx="46" formatCode="0.0%">
                  <c:v>5.5374592833876218E-2</c:v>
                </c:pt>
                <c:pt idx="47" formatCode="0.0%">
                  <c:v>9.3959731543624164E-2</c:v>
                </c:pt>
                <c:pt idx="48" formatCode="0.0%">
                  <c:v>1.9108280254777094E-2</c:v>
                </c:pt>
                <c:pt idx="49" formatCode="0.0%">
                  <c:v>3.4055727554179571E-2</c:v>
                </c:pt>
                <c:pt idx="50" formatCode="0.0%">
                  <c:v>-6.3492063492063266E-3</c:v>
                </c:pt>
                <c:pt idx="51" formatCode="0.0%">
                  <c:v>-0.2</c:v>
                </c:pt>
                <c:pt idx="52" formatCode="0.0%">
                  <c:v>-0.1912751677852349</c:v>
                </c:pt>
                <c:pt idx="53" formatCode="0.0%">
                  <c:v>6.7114093959731558E-2</c:v>
                </c:pt>
                <c:pt idx="54" formatCode="0.0%">
                  <c:v>6.5292096219931262E-2</c:v>
                </c:pt>
                <c:pt idx="55" formatCode="0.0%">
                  <c:v>0.20529801324503313</c:v>
                </c:pt>
                <c:pt idx="56" formatCode="0.0%">
                  <c:v>0.26551724137931032</c:v>
                </c:pt>
                <c:pt idx="57" formatCode="0.0%">
                  <c:v>0.28999999999999998</c:v>
                </c:pt>
                <c:pt idx="58" formatCode="0.0%">
                  <c:v>0.20357142857142857</c:v>
                </c:pt>
                <c:pt idx="59" formatCode="0.0%">
                  <c:v>0.17562724014336917</c:v>
                </c:pt>
                <c:pt idx="60" formatCode="0.0%">
                  <c:v>0.13868613138686131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4A6-4C43-AD96-4DA3119FFC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5665152"/>
        <c:axId val="169123136"/>
      </c:lineChart>
      <c:catAx>
        <c:axId val="1756651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>
            <a:solidFill>
              <a:schemeClr val="tx1">
                <a:lumMod val="75000"/>
              </a:schemeClr>
            </a:solidFill>
          </a:ln>
        </c:spPr>
        <c:txPr>
          <a:bodyPr rot="-2580000"/>
          <a:lstStyle/>
          <a:p>
            <a:pPr>
              <a:defRPr sz="1600" b="0">
                <a:latin typeface="Roboto Condensed Light" panose="02000000000000000000"/>
              </a:defRPr>
            </a:pPr>
            <a:endParaRPr lang="it-IT"/>
          </a:p>
        </c:txPr>
        <c:crossAx val="169123136"/>
        <c:crosses val="autoZero"/>
        <c:auto val="1"/>
        <c:lblAlgn val="ctr"/>
        <c:lblOffset val="100"/>
        <c:tickLblSkip val="3"/>
        <c:noMultiLvlLbl val="0"/>
      </c:catAx>
      <c:valAx>
        <c:axId val="169123136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ln>
            <a:solidFill>
              <a:schemeClr val="tx1">
                <a:lumMod val="75000"/>
              </a:schemeClr>
            </a:solidFill>
          </a:ln>
        </c:spPr>
        <c:txPr>
          <a:bodyPr/>
          <a:lstStyle/>
          <a:p>
            <a:pPr>
              <a:defRPr sz="2000" b="0">
                <a:latin typeface="Roboto Condensed Light" panose="02000000000000000000"/>
              </a:defRPr>
            </a:pPr>
            <a:endParaRPr lang="it-IT"/>
          </a:p>
        </c:txPr>
        <c:crossAx val="1756651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1875205157043662"/>
          <c:y val="0.85997483336063574"/>
          <c:w val="0.35472306403494325"/>
          <c:h val="6.2286751756468972E-2"/>
        </c:manualLayout>
      </c:layout>
      <c:overlay val="0"/>
      <c:spPr>
        <a:ln>
          <a:solidFill>
            <a:schemeClr val="tx1">
              <a:lumMod val="65000"/>
            </a:schemeClr>
          </a:solidFill>
        </a:ln>
      </c:spPr>
      <c:txPr>
        <a:bodyPr/>
        <a:lstStyle/>
        <a:p>
          <a:pPr>
            <a:defRPr sz="1400" b="0">
              <a:latin typeface="Roboto Condensed Light" panose="02000000000000000000"/>
            </a:defRPr>
          </a:pPr>
          <a:endParaRPr lang="it-IT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436558719682127E-2"/>
          <c:y val="7.2933311130872869E-2"/>
          <c:w val="0.94482235288478145"/>
          <c:h val="0.71507430443116238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COMPLESSIVO'!$A$133</c:f>
              <c:strCache>
                <c:ptCount val="1"/>
                <c:pt idx="0">
                  <c:v>TOTALE PIEMONTE</c:v>
                </c:pt>
              </c:strCache>
            </c:strRef>
          </c:tx>
          <c:spPr>
            <a:ln w="28575" cap="rnd">
              <a:solidFill>
                <a:srgbClr val="FFD72D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COMPLESSIVO'!$D$132:$X$132</c:f>
              <c:strCache>
                <c:ptCount val="21"/>
                <c:pt idx="0">
                  <c:v>2017/3</c:v>
                </c:pt>
                <c:pt idx="1">
                  <c:v>2017/4</c:v>
                </c:pt>
                <c:pt idx="2">
                  <c:v>2018/1</c:v>
                </c:pt>
                <c:pt idx="3">
                  <c:v>2018/2</c:v>
                </c:pt>
                <c:pt idx="4">
                  <c:v>2018/3</c:v>
                </c:pt>
                <c:pt idx="5">
                  <c:v>2018/4</c:v>
                </c:pt>
                <c:pt idx="6">
                  <c:v>2019/1</c:v>
                </c:pt>
                <c:pt idx="7">
                  <c:v>2019/2</c:v>
                </c:pt>
                <c:pt idx="8">
                  <c:v>2019/3</c:v>
                </c:pt>
                <c:pt idx="9">
                  <c:v>2019/4</c:v>
                </c:pt>
                <c:pt idx="10">
                  <c:v>2020/1</c:v>
                </c:pt>
                <c:pt idx="11">
                  <c:v>2020/2</c:v>
                </c:pt>
                <c:pt idx="12">
                  <c:v>2020/3</c:v>
                </c:pt>
                <c:pt idx="13">
                  <c:v>2020/4</c:v>
                </c:pt>
                <c:pt idx="14">
                  <c:v>2021/1</c:v>
                </c:pt>
                <c:pt idx="15">
                  <c:v>2021/2</c:v>
                </c:pt>
                <c:pt idx="16">
                  <c:v>2021/3</c:v>
                </c:pt>
                <c:pt idx="17">
                  <c:v>2021/4</c:v>
                </c:pt>
                <c:pt idx="18">
                  <c:v>2022/1</c:v>
                </c:pt>
                <c:pt idx="19">
                  <c:v>2022/2</c:v>
                </c:pt>
                <c:pt idx="20">
                  <c:v>2022/3</c:v>
                </c:pt>
              </c:strCache>
            </c:strRef>
          </c:cat>
          <c:val>
            <c:numRef>
              <c:f>'G_PIEM E TO COMPLESSIVO'!$D$133:$X$133</c:f>
              <c:numCache>
                <c:formatCode>###0.0</c:formatCode>
                <c:ptCount val="21"/>
                <c:pt idx="0">
                  <c:v>77.6298292902068</c:v>
                </c:pt>
                <c:pt idx="1">
                  <c:v>77.489123548046408</c:v>
                </c:pt>
                <c:pt idx="2">
                  <c:v>78.799758745476481</c:v>
                </c:pt>
                <c:pt idx="3" formatCode="###0.00">
                  <c:v>78.01499999999993</c:v>
                </c:pt>
                <c:pt idx="4">
                  <c:v>78.429936305732426</c:v>
                </c:pt>
                <c:pt idx="5">
                  <c:v>77.652719665271931</c:v>
                </c:pt>
                <c:pt idx="6">
                  <c:v>77.490702479338864</c:v>
                </c:pt>
                <c:pt idx="7">
                  <c:v>76.733535967578547</c:v>
                </c:pt>
                <c:pt idx="8">
                  <c:v>76.961923847695374</c:v>
                </c:pt>
                <c:pt idx="9">
                  <c:v>76.885034687809679</c:v>
                </c:pt>
                <c:pt idx="10" formatCode="###0">
                  <c:v>76.061764705882268</c:v>
                </c:pt>
                <c:pt idx="11" formatCode="###0">
                  <c:v>72</c:v>
                </c:pt>
                <c:pt idx="12" formatCode="###0">
                  <c:v>67.194000000000059</c:v>
                </c:pt>
                <c:pt idx="13" formatCode="###0">
                  <c:v>71.387189292542971</c:v>
                </c:pt>
                <c:pt idx="14" formatCode="###0.00">
                  <c:v>72.111445783132552</c:v>
                </c:pt>
                <c:pt idx="15">
                  <c:v>72.7875598086124</c:v>
                </c:pt>
                <c:pt idx="16" formatCode="###0">
                  <c:v>76.221327967806857</c:v>
                </c:pt>
                <c:pt idx="17" formatCode="General">
                  <c:v>77.7</c:v>
                </c:pt>
                <c:pt idx="18">
                  <c:v>78.86565656565655</c:v>
                </c:pt>
                <c:pt idx="19" formatCode="0.0">
                  <c:v>79.599999999999994</c:v>
                </c:pt>
                <c:pt idx="20">
                  <c:v>80.213029989658565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720-416B-9A01-FC8962FDD4E5}"/>
            </c:ext>
          </c:extLst>
        </c:ser>
        <c:ser>
          <c:idx val="1"/>
          <c:order val="1"/>
          <c:tx>
            <c:strRef>
              <c:f>'G_PIEM E TO COMPLESSIVO'!$A$134</c:f>
              <c:strCache>
                <c:ptCount val="1"/>
                <c:pt idx="0">
                  <c:v>MANIFATTURIERO</c:v>
                </c:pt>
              </c:strCache>
            </c:strRef>
          </c:tx>
          <c:spPr>
            <a:ln w="28575" cap="rnd">
              <a:solidFill>
                <a:schemeClr val="accent5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COMPLESSIVO'!$D$132:$X$132</c:f>
              <c:strCache>
                <c:ptCount val="21"/>
                <c:pt idx="0">
                  <c:v>2017/3</c:v>
                </c:pt>
                <c:pt idx="1">
                  <c:v>2017/4</c:v>
                </c:pt>
                <c:pt idx="2">
                  <c:v>2018/1</c:v>
                </c:pt>
                <c:pt idx="3">
                  <c:v>2018/2</c:v>
                </c:pt>
                <c:pt idx="4">
                  <c:v>2018/3</c:v>
                </c:pt>
                <c:pt idx="5">
                  <c:v>2018/4</c:v>
                </c:pt>
                <c:pt idx="6">
                  <c:v>2019/1</c:v>
                </c:pt>
                <c:pt idx="7">
                  <c:v>2019/2</c:v>
                </c:pt>
                <c:pt idx="8">
                  <c:v>2019/3</c:v>
                </c:pt>
                <c:pt idx="9">
                  <c:v>2019/4</c:v>
                </c:pt>
                <c:pt idx="10">
                  <c:v>2020/1</c:v>
                </c:pt>
                <c:pt idx="11">
                  <c:v>2020/2</c:v>
                </c:pt>
                <c:pt idx="12">
                  <c:v>2020/3</c:v>
                </c:pt>
                <c:pt idx="13">
                  <c:v>2020/4</c:v>
                </c:pt>
                <c:pt idx="14">
                  <c:v>2021/1</c:v>
                </c:pt>
                <c:pt idx="15">
                  <c:v>2021/2</c:v>
                </c:pt>
                <c:pt idx="16">
                  <c:v>2021/3</c:v>
                </c:pt>
                <c:pt idx="17">
                  <c:v>2021/4</c:v>
                </c:pt>
                <c:pt idx="18">
                  <c:v>2022/1</c:v>
                </c:pt>
                <c:pt idx="19">
                  <c:v>2022/2</c:v>
                </c:pt>
                <c:pt idx="20">
                  <c:v>2022/3</c:v>
                </c:pt>
              </c:strCache>
            </c:strRef>
          </c:cat>
          <c:val>
            <c:numRef>
              <c:f>'G_PIEM E TO COMPLESSIVO'!$D$134:$X$134</c:f>
              <c:numCache>
                <c:formatCode>###0.0</c:formatCode>
                <c:ptCount val="21"/>
                <c:pt idx="0" formatCode="0.0">
                  <c:v>75.853828306264518</c:v>
                </c:pt>
                <c:pt idx="1">
                  <c:v>75.91660026560433</c:v>
                </c:pt>
                <c:pt idx="2">
                  <c:v>77.583206106870222</c:v>
                </c:pt>
                <c:pt idx="3">
                  <c:v>76.153342070773249</c:v>
                </c:pt>
                <c:pt idx="4">
                  <c:v>77.053206002728501</c:v>
                </c:pt>
                <c:pt idx="5">
                  <c:v>76.09879839786386</c:v>
                </c:pt>
                <c:pt idx="6">
                  <c:v>75.727989487516382</c:v>
                </c:pt>
                <c:pt idx="7">
                  <c:v>74.831341301460824</c:v>
                </c:pt>
                <c:pt idx="8">
                  <c:v>75.111979166666657</c:v>
                </c:pt>
                <c:pt idx="9">
                  <c:v>74.77150192554555</c:v>
                </c:pt>
                <c:pt idx="10">
                  <c:v>74.15636822194206</c:v>
                </c:pt>
                <c:pt idx="11">
                  <c:v>71.53</c:v>
                </c:pt>
                <c:pt idx="12">
                  <c:v>65.214377406931973</c:v>
                </c:pt>
                <c:pt idx="13">
                  <c:v>69.290566037735843</c:v>
                </c:pt>
                <c:pt idx="14">
                  <c:v>70.491344873501887</c:v>
                </c:pt>
                <c:pt idx="15">
                  <c:v>71.065552699228675</c:v>
                </c:pt>
                <c:pt idx="16">
                  <c:v>74.88918918918931</c:v>
                </c:pt>
                <c:pt idx="17">
                  <c:v>76.099999999999994</c:v>
                </c:pt>
                <c:pt idx="18">
                  <c:v>77.640710382513689</c:v>
                </c:pt>
                <c:pt idx="19">
                  <c:v>78.099999999999994</c:v>
                </c:pt>
                <c:pt idx="20">
                  <c:v>78.643646408839686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720-416B-9A01-FC8962FDD4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22616824"/>
        <c:axId val="622616496"/>
      </c:lineChart>
      <c:catAx>
        <c:axId val="622616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2616496"/>
        <c:crosses val="autoZero"/>
        <c:auto val="1"/>
        <c:lblAlgn val="ctr"/>
        <c:lblOffset val="100"/>
        <c:noMultiLvlLbl val="0"/>
      </c:catAx>
      <c:valAx>
        <c:axId val="622616496"/>
        <c:scaling>
          <c:orientation val="minMax"/>
          <c:min val="60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2616824"/>
        <c:crosses val="autoZero"/>
        <c:crossBetween val="between"/>
        <c:dispUnits>
          <c:builtInUnit val="hundred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789026836375821"/>
          <c:y val="0.68483791908620339"/>
          <c:w val="0.36164134363559675"/>
          <c:h val="7.118178710237541E-2"/>
        </c:manualLayout>
      </c:layout>
      <c:overlay val="0"/>
      <c:spPr>
        <a:noFill/>
        <a:ln>
          <a:solidFill>
            <a:schemeClr val="tx1">
              <a:lumMod val="65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'G_PIEM E TO COMPLESSIVO'!$B$64</c:f>
              <c:strCache>
                <c:ptCount val="1"/>
                <c:pt idx="0">
                  <c:v>PIEMONTE</c:v>
                </c:pt>
              </c:strCache>
            </c:strRef>
          </c:tx>
          <c:spPr>
            <a:ln w="3175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COMPLESSIVO'!$J$63:$Y$63</c:f>
              <c:strCache>
                <c:ptCount val="16"/>
                <c:pt idx="0">
                  <c:v>2018/4</c:v>
                </c:pt>
                <c:pt idx="1">
                  <c:v>2019/1</c:v>
                </c:pt>
                <c:pt idx="2">
                  <c:v>2019/2</c:v>
                </c:pt>
                <c:pt idx="3">
                  <c:v>2019/3</c:v>
                </c:pt>
                <c:pt idx="4">
                  <c:v>2019/4</c:v>
                </c:pt>
                <c:pt idx="5">
                  <c:v>2020/1</c:v>
                </c:pt>
                <c:pt idx="6">
                  <c:v>2020/2</c:v>
                </c:pt>
                <c:pt idx="7">
                  <c:v>2020/3</c:v>
                </c:pt>
                <c:pt idx="8">
                  <c:v>2020/4</c:v>
                </c:pt>
                <c:pt idx="9">
                  <c:v>2021/1</c:v>
                </c:pt>
                <c:pt idx="10">
                  <c:v>2021/2</c:v>
                </c:pt>
                <c:pt idx="11">
                  <c:v>2021/3</c:v>
                </c:pt>
                <c:pt idx="12">
                  <c:v>2021/4</c:v>
                </c:pt>
                <c:pt idx="13">
                  <c:v>2022/1</c:v>
                </c:pt>
                <c:pt idx="14">
                  <c:v>2022/2</c:v>
                </c:pt>
                <c:pt idx="15">
                  <c:v>2022/3</c:v>
                </c:pt>
              </c:strCache>
            </c:strRef>
          </c:cat>
          <c:val>
            <c:numRef>
              <c:f>'G_PIEM E TO COMPLESSIVO'!$J$64:$Y$64</c:f>
              <c:numCache>
                <c:formatCode>0.0</c:formatCode>
                <c:ptCount val="16"/>
                <c:pt idx="0">
                  <c:v>25.255972696245731</c:v>
                </c:pt>
                <c:pt idx="1">
                  <c:v>23.411371237458194</c:v>
                </c:pt>
                <c:pt idx="2">
                  <c:v>24.836601307189543</c:v>
                </c:pt>
                <c:pt idx="3">
                  <c:v>25</c:v>
                </c:pt>
                <c:pt idx="4">
                  <c:v>24.177631578947366</c:v>
                </c:pt>
                <c:pt idx="5">
                  <c:v>23.961661341853034</c:v>
                </c:pt>
                <c:pt idx="6">
                  <c:v>18.899999999999999</c:v>
                </c:pt>
                <c:pt idx="7">
                  <c:v>15.525876460767945</c:v>
                </c:pt>
                <c:pt idx="8">
                  <c:v>15.852682145716573</c:v>
                </c:pt>
                <c:pt idx="9">
                  <c:v>19.75</c:v>
                </c:pt>
                <c:pt idx="10">
                  <c:v>24.271079590228524</c:v>
                </c:pt>
                <c:pt idx="11">
                  <c:v>28.198653198653201</c:v>
                </c:pt>
                <c:pt idx="12">
                  <c:v>28.9</c:v>
                </c:pt>
                <c:pt idx="13">
                  <c:v>29.727427597955707</c:v>
                </c:pt>
                <c:pt idx="14">
                  <c:v>26.27986348122867</c:v>
                </c:pt>
                <c:pt idx="15">
                  <c:v>27.846975088967973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C20-44E3-8CB4-9261A1E897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33436272"/>
        <c:axId val="433439880"/>
      </c:lineChart>
      <c:catAx>
        <c:axId val="4334362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</a:schemeClr>
            </a:solidFill>
            <a:round/>
          </a:ln>
          <a:effectLst/>
        </c:spPr>
        <c:txPr>
          <a:bodyPr rot="-270000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433439880"/>
        <c:crosses val="autoZero"/>
        <c:auto val="1"/>
        <c:lblAlgn val="ctr"/>
        <c:lblOffset val="100"/>
        <c:tickLblSkip val="3"/>
        <c:noMultiLvlLbl val="0"/>
      </c:catAx>
      <c:valAx>
        <c:axId val="433439880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433436272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>
          <a:latin typeface="Roboto Condensed Light" panose="02000000000000000000"/>
        </a:defRPr>
      </a:pPr>
      <a:endParaRPr lang="it-I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355510495752271E-2"/>
          <c:y val="0.10790436031142119"/>
          <c:w val="0.92057602982406728"/>
          <c:h val="0.85512279574128414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COMPLESSIVO'!$B$43</c:f>
              <c:strCache>
                <c:ptCount val="1"/>
                <c:pt idx="0">
                  <c:v>PIEMONTE</c:v>
                </c:pt>
              </c:strCache>
            </c:strRef>
          </c:tx>
          <c:spPr>
            <a:ln w="3175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COMPLESSIVO'!$J$42:$Y$42</c:f>
              <c:strCache>
                <c:ptCount val="16"/>
                <c:pt idx="0">
                  <c:v>2018/4</c:v>
                </c:pt>
                <c:pt idx="1">
                  <c:v>2019/1</c:v>
                </c:pt>
                <c:pt idx="2">
                  <c:v>2019/2</c:v>
                </c:pt>
                <c:pt idx="3">
                  <c:v>2019/3</c:v>
                </c:pt>
                <c:pt idx="4">
                  <c:v>2019/4</c:v>
                </c:pt>
                <c:pt idx="5">
                  <c:v>2020/1</c:v>
                </c:pt>
                <c:pt idx="6">
                  <c:v>2020/2</c:v>
                </c:pt>
                <c:pt idx="7">
                  <c:v>2020/3</c:v>
                </c:pt>
                <c:pt idx="8">
                  <c:v>2020/4</c:v>
                </c:pt>
                <c:pt idx="9">
                  <c:v>2021/1</c:v>
                </c:pt>
                <c:pt idx="10">
                  <c:v>2021/2</c:v>
                </c:pt>
                <c:pt idx="11">
                  <c:v>2021/3</c:v>
                </c:pt>
                <c:pt idx="12">
                  <c:v>2021/4</c:v>
                </c:pt>
                <c:pt idx="13">
                  <c:v>2022/1</c:v>
                </c:pt>
                <c:pt idx="14">
                  <c:v>2022/2</c:v>
                </c:pt>
                <c:pt idx="15">
                  <c:v>2022/3</c:v>
                </c:pt>
              </c:strCache>
            </c:strRef>
          </c:cat>
          <c:val>
            <c:numRef>
              <c:f>'G_PIEM E TO COMPLESSIVO'!$J$43:$Y$43</c:f>
              <c:numCache>
                <c:formatCode>0.0</c:formatCode>
                <c:ptCount val="16"/>
                <c:pt idx="0">
                  <c:v>6.7396798652064014</c:v>
                </c:pt>
                <c:pt idx="1">
                  <c:v>7.1251035625517805</c:v>
                </c:pt>
                <c:pt idx="2">
                  <c:v>8.8259109311740893</c:v>
                </c:pt>
                <c:pt idx="3">
                  <c:v>7.9288025889967626</c:v>
                </c:pt>
                <c:pt idx="4">
                  <c:v>6.3915857605177973</c:v>
                </c:pt>
                <c:pt idx="5">
                  <c:v>3.7795275590551185</c:v>
                </c:pt>
                <c:pt idx="6">
                  <c:v>-6.7</c:v>
                </c:pt>
                <c:pt idx="7">
                  <c:v>-12.602965403624381</c:v>
                </c:pt>
                <c:pt idx="8">
                  <c:v>-3.8765822784810098</c:v>
                </c:pt>
                <c:pt idx="9">
                  <c:v>-1.6542597187758474</c:v>
                </c:pt>
                <c:pt idx="10">
                  <c:v>5.6426332288401255</c:v>
                </c:pt>
                <c:pt idx="11">
                  <c:v>13.821815154038298</c:v>
                </c:pt>
                <c:pt idx="12">
                  <c:v>13.9</c:v>
                </c:pt>
                <c:pt idx="13">
                  <c:v>14.358108108108109</c:v>
                </c:pt>
                <c:pt idx="14">
                  <c:v>13.743676222596966</c:v>
                </c:pt>
                <c:pt idx="15">
                  <c:v>14.850615114235501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D7D-4A62-B04A-29265D394B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4026592"/>
        <c:axId val="504027248"/>
      </c:lineChart>
      <c:catAx>
        <c:axId val="504026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</a:schemeClr>
            </a:solidFill>
            <a:round/>
          </a:ln>
          <a:effectLst/>
        </c:spPr>
        <c:txPr>
          <a:bodyPr rot="-2400000" spcFirstLastPara="1" vertOverflow="ellipsis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504027248"/>
        <c:crosses val="autoZero"/>
        <c:auto val="1"/>
        <c:lblAlgn val="ctr"/>
        <c:lblOffset val="100"/>
        <c:tickLblSkip val="3"/>
        <c:noMultiLvlLbl val="0"/>
      </c:catAx>
      <c:valAx>
        <c:axId val="504027248"/>
        <c:scaling>
          <c:orientation val="minMax"/>
          <c:min val="-20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504026592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7013621259703124E-2"/>
          <c:y val="0.10997826471925166"/>
          <c:w val="0.90534610356080958"/>
          <c:h val="0.73584967803134982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COMPLESSIVO'!$B$60</c:f>
              <c:strCache>
                <c:ptCount val="1"/>
                <c:pt idx="0">
                  <c:v>PIEMONTE</c:v>
                </c:pt>
              </c:strCache>
            </c:strRef>
          </c:tx>
          <c:spPr>
            <a:ln w="3175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COMPLESSIVO'!$J$59:$Y$59</c:f>
              <c:strCache>
                <c:ptCount val="16"/>
                <c:pt idx="0">
                  <c:v>2018/4</c:v>
                </c:pt>
                <c:pt idx="1">
                  <c:v>2019/1</c:v>
                </c:pt>
                <c:pt idx="2">
                  <c:v>2019/2</c:v>
                </c:pt>
                <c:pt idx="3">
                  <c:v>2019/3</c:v>
                </c:pt>
                <c:pt idx="4">
                  <c:v>2019/4</c:v>
                </c:pt>
                <c:pt idx="5">
                  <c:v>2020/1</c:v>
                </c:pt>
                <c:pt idx="6">
                  <c:v>2020/2</c:v>
                </c:pt>
                <c:pt idx="7">
                  <c:v>2020/3</c:v>
                </c:pt>
                <c:pt idx="8">
                  <c:v>2020/4</c:v>
                </c:pt>
                <c:pt idx="9">
                  <c:v>2021/1</c:v>
                </c:pt>
                <c:pt idx="10">
                  <c:v>2021/2</c:v>
                </c:pt>
                <c:pt idx="11">
                  <c:v>2021/3</c:v>
                </c:pt>
                <c:pt idx="12">
                  <c:v>2021/4</c:v>
                </c:pt>
                <c:pt idx="13">
                  <c:v>2022/1</c:v>
                </c:pt>
                <c:pt idx="14">
                  <c:v>2022/2</c:v>
                </c:pt>
                <c:pt idx="15">
                  <c:v>2022/3</c:v>
                </c:pt>
              </c:strCache>
            </c:strRef>
          </c:cat>
          <c:val>
            <c:numRef>
              <c:f>'G_PIEM E TO COMPLESSIVO'!$J$60:$Y$60</c:f>
              <c:numCache>
                <c:formatCode>0.0</c:formatCode>
                <c:ptCount val="16"/>
                <c:pt idx="0">
                  <c:v>6.0501296456352636</c:v>
                </c:pt>
                <c:pt idx="1">
                  <c:v>7.8231292517006805</c:v>
                </c:pt>
                <c:pt idx="2">
                  <c:v>8.0327868852459012</c:v>
                </c:pt>
                <c:pt idx="3">
                  <c:v>8.8356729975227086</c:v>
                </c:pt>
                <c:pt idx="4">
                  <c:v>9.6138044371405087</c:v>
                </c:pt>
                <c:pt idx="5">
                  <c:v>11.380145278450362</c:v>
                </c:pt>
                <c:pt idx="6">
                  <c:v>29.1</c:v>
                </c:pt>
                <c:pt idx="7">
                  <c:v>50.379746835443044</c:v>
                </c:pt>
                <c:pt idx="8">
                  <c:v>35.657051282051285</c:v>
                </c:pt>
                <c:pt idx="9">
                  <c:v>32.997481108312343</c:v>
                </c:pt>
                <c:pt idx="10">
                  <c:v>25.737051792828687</c:v>
                </c:pt>
                <c:pt idx="11">
                  <c:v>15.860899067005937</c:v>
                </c:pt>
                <c:pt idx="12">
                  <c:v>12.8</c:v>
                </c:pt>
                <c:pt idx="13">
                  <c:v>10.717372515125325</c:v>
                </c:pt>
                <c:pt idx="14">
                  <c:v>6.6780821917808222</c:v>
                </c:pt>
                <c:pt idx="15">
                  <c:v>5.0847457627118651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F3-4D4E-92D8-CA2107C2E6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33396256"/>
        <c:axId val="433393632"/>
      </c:lineChart>
      <c:catAx>
        <c:axId val="433396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433393632"/>
        <c:crosses val="autoZero"/>
        <c:auto val="1"/>
        <c:lblAlgn val="ctr"/>
        <c:lblOffset val="100"/>
        <c:tickLblSkip val="3"/>
        <c:noMultiLvlLbl val="0"/>
      </c:catAx>
      <c:valAx>
        <c:axId val="433393632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433396256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254920937658"/>
          <c:y val="4.0908112463269967E-2"/>
          <c:w val="0.92192736692072941"/>
          <c:h val="0.8691367027130299"/>
        </c:manualLayout>
      </c:layout>
      <c:barChart>
        <c:barDir val="bar"/>
        <c:grouping val="clustered"/>
        <c:varyColors val="0"/>
        <c:ser>
          <c:idx val="1"/>
          <c:order val="0"/>
          <c:tx>
            <c:strRef>
              <c:f>'SERIE STORICHE COMPLESSIVO'!$X$5</c:f>
              <c:strCache>
                <c:ptCount val="1"/>
                <c:pt idx="0">
                  <c:v>2022/3</c:v>
                </c:pt>
              </c:strCache>
            </c:strRef>
          </c:tx>
          <c:spPr>
            <a:solidFill>
              <a:srgbClr val="D05900"/>
            </a:solidFill>
            <a:ln>
              <a:noFill/>
            </a:ln>
            <a:effectLst>
              <a:outerShdw blurRad="50800" dist="38100" dir="5400000" rotWithShape="0">
                <a:srgbClr val="000000">
                  <a:alpha val="46000"/>
                </a:srgbClr>
              </a:outerShdw>
            </a:effectLst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h="38100"/>
            </a:sp3d>
          </c:spPr>
          <c:invertIfNegative val="0"/>
          <c:dLbls>
            <c:dLbl>
              <c:idx val="8"/>
              <c:layout>
                <c:manualLayout>
                  <c:x val="-6.2606631818816188E-3"/>
                  <c:y val="-2.84448442152033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B1B-4B56-A818-F7F7A1801C7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oboto" panose="02000000000000000000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'SERIE STORICHE COMPLESSIVO'!$A$15:$A$23</c:f>
              <c:strCache>
                <c:ptCount val="9"/>
                <c:pt idx="0">
                  <c:v>ALESSANDRIA</c:v>
                </c:pt>
                <c:pt idx="1">
                  <c:v>ASTI</c:v>
                </c:pt>
                <c:pt idx="2">
                  <c:v>BIELLA</c:v>
                </c:pt>
                <c:pt idx="3">
                  <c:v>CANAVESE</c:v>
                </c:pt>
                <c:pt idx="4">
                  <c:v>CUNEO</c:v>
                </c:pt>
                <c:pt idx="5">
                  <c:v>NOVARA</c:v>
                </c:pt>
                <c:pt idx="6">
                  <c:v>TORINO</c:v>
                </c:pt>
                <c:pt idx="7">
                  <c:v>VERBANIA</c:v>
                </c:pt>
                <c:pt idx="8">
                  <c:v>VERCELLI</c:v>
                </c:pt>
              </c:strCache>
            </c:strRef>
          </c:cat>
          <c:val>
            <c:numRef>
              <c:f>'SERIE STORICHE COMPLESSIVO'!$X$15:$X$23</c:f>
              <c:numCache>
                <c:formatCode>0.0%</c:formatCode>
                <c:ptCount val="9"/>
                <c:pt idx="0">
                  <c:v>0.21929824561403508</c:v>
                </c:pt>
                <c:pt idx="1">
                  <c:v>0.10810810810810811</c:v>
                </c:pt>
                <c:pt idx="2">
                  <c:v>3.6496350364963459E-2</c:v>
                </c:pt>
                <c:pt idx="3">
                  <c:v>0.15999999999999998</c:v>
                </c:pt>
                <c:pt idx="4">
                  <c:v>0.10424710424710426</c:v>
                </c:pt>
                <c:pt idx="5">
                  <c:v>0.19834710743801653</c:v>
                </c:pt>
                <c:pt idx="6">
                  <c:v>0.1824324324324324</c:v>
                </c:pt>
                <c:pt idx="7">
                  <c:v>0.2</c:v>
                </c:pt>
                <c:pt idx="8">
                  <c:v>-2.1276595744680854E-2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73B-494B-A4E6-06ABF52055CA}"/>
            </c:ext>
          </c:extLst>
        </c:ser>
        <c:ser>
          <c:idx val="0"/>
          <c:order val="1"/>
          <c:tx>
            <c:strRef>
              <c:f>'SERIE STORICHE COMPLESSIVO'!$W$5</c:f>
              <c:strCache>
                <c:ptCount val="1"/>
                <c:pt idx="0">
                  <c:v>2022/2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>
              <a:outerShdw blurRad="50800" dist="38100" dir="5400000" rotWithShape="0">
                <a:srgbClr val="000000">
                  <a:alpha val="46000"/>
                </a:srgbClr>
              </a:outerShdw>
            </a:effectLst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h="38100"/>
            </a:sp3d>
          </c:spPr>
          <c:invertIfNegative val="0"/>
          <c:cat>
            <c:strRef>
              <c:f>'SERIE STORICHE COMPLESSIVO'!$A$15:$A$23</c:f>
              <c:strCache>
                <c:ptCount val="9"/>
                <c:pt idx="0">
                  <c:v>ALESSANDRIA</c:v>
                </c:pt>
                <c:pt idx="1">
                  <c:v>ASTI</c:v>
                </c:pt>
                <c:pt idx="2">
                  <c:v>BIELLA</c:v>
                </c:pt>
                <c:pt idx="3">
                  <c:v>CANAVESE</c:v>
                </c:pt>
                <c:pt idx="4">
                  <c:v>CUNEO</c:v>
                </c:pt>
                <c:pt idx="5">
                  <c:v>NOVARA</c:v>
                </c:pt>
                <c:pt idx="6">
                  <c:v>TORINO</c:v>
                </c:pt>
                <c:pt idx="7">
                  <c:v>VERBANIA</c:v>
                </c:pt>
                <c:pt idx="8">
                  <c:v>VERCELLI</c:v>
                </c:pt>
              </c:strCache>
            </c:strRef>
          </c:cat>
          <c:val>
            <c:numRef>
              <c:f>'SERIE STORICHE COMPLESSIVO'!$W$15:$W$23</c:f>
              <c:numCache>
                <c:formatCode>0.0%</c:formatCode>
                <c:ptCount val="9"/>
                <c:pt idx="0">
                  <c:v>0.13761467889908258</c:v>
                </c:pt>
                <c:pt idx="1">
                  <c:v>0</c:v>
                </c:pt>
                <c:pt idx="2">
                  <c:v>0.135135135135135</c:v>
                </c:pt>
                <c:pt idx="3">
                  <c:v>0.2857142857142857</c:v>
                </c:pt>
                <c:pt idx="4">
                  <c:v>0.11578947368421053</c:v>
                </c:pt>
                <c:pt idx="5">
                  <c:v>0.203125</c:v>
                </c:pt>
                <c:pt idx="6">
                  <c:v>0.14473684210526314</c:v>
                </c:pt>
                <c:pt idx="7">
                  <c:v>0.20689655172413793</c:v>
                </c:pt>
                <c:pt idx="8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3B-494B-A4E6-06ABF52055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549340568"/>
        <c:axId val="549339584"/>
      </c:barChart>
      <c:catAx>
        <c:axId val="5493405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549339584"/>
        <c:crosses val="autoZero"/>
        <c:auto val="1"/>
        <c:lblAlgn val="ctr"/>
        <c:lblOffset val="900"/>
        <c:noMultiLvlLbl val="0"/>
      </c:catAx>
      <c:valAx>
        <c:axId val="549339584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5493405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4693647721204572"/>
          <c:y val="0.94285740837915855"/>
          <c:w val="0.34343491110958618"/>
          <c:h val="4.8702829889240712E-2"/>
        </c:manualLayout>
      </c:layout>
      <c:overlay val="0"/>
      <c:spPr>
        <a:noFill/>
        <a:ln>
          <a:solidFill>
            <a:schemeClr val="tx1">
              <a:lumMod val="65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700408480400782E-2"/>
          <c:y val="0.11649185747100452"/>
          <c:w val="0.92867270212855679"/>
          <c:h val="0.72037077303121555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92D050"/>
            </a:solidFill>
            <a:ln>
              <a:solidFill>
                <a:srgbClr val="92D050"/>
              </a:solidFill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/>
              <a:contourClr>
                <a:srgbClr val="000000"/>
              </a:contourClr>
            </a:sp3d>
          </c:spPr>
          <c:invertIfNegative val="0"/>
          <c:cat>
            <c:strRef>
              <c:f>dati_settori!$E$112:$E$120</c:f>
              <c:strCache>
                <c:ptCount val="9"/>
                <c:pt idx="0">
                  <c:v>VERCELLI</c:v>
                </c:pt>
                <c:pt idx="1">
                  <c:v>ASTI</c:v>
                </c:pt>
                <c:pt idx="2">
                  <c:v>TORINO</c:v>
                </c:pt>
                <c:pt idx="3">
                  <c:v>VERBANIA</c:v>
                </c:pt>
                <c:pt idx="4">
                  <c:v>BIELLA</c:v>
                </c:pt>
                <c:pt idx="5">
                  <c:v>CANAVESE</c:v>
                </c:pt>
                <c:pt idx="6">
                  <c:v>ALESSANDRIA</c:v>
                </c:pt>
                <c:pt idx="7">
                  <c:v>CUNEO</c:v>
                </c:pt>
                <c:pt idx="8">
                  <c:v>NOVARA</c:v>
                </c:pt>
              </c:strCache>
            </c:strRef>
          </c:cat>
          <c:val>
            <c:numRef>
              <c:f>dati_settori!$F$112:$F$120</c:f>
              <c:numCache>
                <c:formatCode>###0.0%</c:formatCode>
                <c:ptCount val="9"/>
                <c:pt idx="0">
                  <c:v>0.1276595744680851</c:v>
                </c:pt>
                <c:pt idx="1">
                  <c:v>8.3333333333333315E-2</c:v>
                </c:pt>
                <c:pt idx="2">
                  <c:v>6.8728522336769765E-2</c:v>
                </c:pt>
                <c:pt idx="3">
                  <c:v>6.6666666666666666E-2</c:v>
                </c:pt>
                <c:pt idx="4">
                  <c:v>5.3030303030303025E-2</c:v>
                </c:pt>
                <c:pt idx="5">
                  <c:v>0.04</c:v>
                </c:pt>
                <c:pt idx="6">
                  <c:v>3.5087719298245612E-2</c:v>
                </c:pt>
                <c:pt idx="7">
                  <c:v>1.9607843137254902E-2</c:v>
                </c:pt>
                <c:pt idx="8">
                  <c:v>1.680672268907563E-2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16-4E6D-9D15-C8B79CDFF5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393128440"/>
        <c:axId val="393128768"/>
      </c:barChart>
      <c:catAx>
        <c:axId val="393128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2400000" spcFirstLastPara="1" vertOverflow="ellipsis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3128768"/>
        <c:crosses val="autoZero"/>
        <c:auto val="1"/>
        <c:lblAlgn val="ctr"/>
        <c:lblOffset val="100"/>
        <c:noMultiLvlLbl val="0"/>
      </c:catAx>
      <c:valAx>
        <c:axId val="393128768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31284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836775707361237E-2"/>
          <c:y val="6.2686199706276521E-2"/>
          <c:w val="0.89243699421691203"/>
          <c:h val="0.819682042191708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dati_settori!$B$6</c:f>
              <c:strCache>
                <c:ptCount val="1"/>
                <c:pt idx="0">
                  <c:v>2022/2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63500" h="38100"/>
            </a:sp3d>
          </c:spPr>
          <c:invertIfNegative val="0"/>
          <c:cat>
            <c:strRef>
              <c:f>dati_settori!$A$7:$A$16</c:f>
              <c:strCache>
                <c:ptCount val="10"/>
                <c:pt idx="0">
                  <c:v>MINER NON METALLIF</c:v>
                </c:pt>
                <c:pt idx="1">
                  <c:v>CHIMICA</c:v>
                </c:pt>
                <c:pt idx="2">
                  <c:v>METALMECCANICA</c:v>
                </c:pt>
                <c:pt idx="3">
                  <c:v>ALIMENTARE</c:v>
                </c:pt>
                <c:pt idx="4">
                  <c:v>TESSILE-ABBIGLIAM</c:v>
                </c:pt>
                <c:pt idx="5">
                  <c:v> LEGNO</c:v>
                </c:pt>
                <c:pt idx="6">
                  <c:v>CARTA-EDITORIA</c:v>
                </c:pt>
                <c:pt idx="7">
                  <c:v>ALTRI MANIFATT</c:v>
                </c:pt>
                <c:pt idx="8">
                  <c:v>GOMMA-PLASTICA</c:v>
                </c:pt>
                <c:pt idx="9">
                  <c:v>EDILIZIA E IMPIANTISTI</c:v>
                </c:pt>
              </c:strCache>
            </c:strRef>
          </c:cat>
          <c:val>
            <c:numRef>
              <c:f>dati_settori!$B$7:$B$16</c:f>
              <c:numCache>
                <c:formatCode>0.0%</c:formatCode>
                <c:ptCount val="10"/>
                <c:pt idx="0">
                  <c:v>-4.7619047619047589E-2</c:v>
                </c:pt>
                <c:pt idx="1">
                  <c:v>6.2500000000000028E-2</c:v>
                </c:pt>
                <c:pt idx="2">
                  <c:v>0.12543554006968641</c:v>
                </c:pt>
                <c:pt idx="3">
                  <c:v>9.8765432098765427E-2</c:v>
                </c:pt>
                <c:pt idx="4">
                  <c:v>0.16949152542372881</c:v>
                </c:pt>
                <c:pt idx="5">
                  <c:v>0.27777777777777768</c:v>
                </c:pt>
                <c:pt idx="6">
                  <c:v>0.15151515151515152</c:v>
                </c:pt>
                <c:pt idx="7">
                  <c:v>0.10526315789473685</c:v>
                </c:pt>
                <c:pt idx="8">
                  <c:v>0.17647058823529413</c:v>
                </c:pt>
                <c:pt idx="9">
                  <c:v>6.5420560747663559E-2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E3B-42FD-BF68-F4AED89E857E}"/>
            </c:ext>
          </c:extLst>
        </c:ser>
        <c:ser>
          <c:idx val="1"/>
          <c:order val="1"/>
          <c:tx>
            <c:strRef>
              <c:f>dati_settori!$C$6</c:f>
              <c:strCache>
                <c:ptCount val="1"/>
                <c:pt idx="0">
                  <c:v>2022/3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63500" h="38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oboto" panose="02000000000000000000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dati_settori!$A$7:$A$16</c:f>
              <c:strCache>
                <c:ptCount val="10"/>
                <c:pt idx="0">
                  <c:v>MINER NON METALLIF</c:v>
                </c:pt>
                <c:pt idx="1">
                  <c:v>CHIMICA</c:v>
                </c:pt>
                <c:pt idx="2">
                  <c:v>METALMECCANICA</c:v>
                </c:pt>
                <c:pt idx="3">
                  <c:v>ALIMENTARE</c:v>
                </c:pt>
                <c:pt idx="4">
                  <c:v>TESSILE-ABBIGLIAM</c:v>
                </c:pt>
                <c:pt idx="5">
                  <c:v> LEGNO</c:v>
                </c:pt>
                <c:pt idx="6">
                  <c:v>CARTA-EDITORIA</c:v>
                </c:pt>
                <c:pt idx="7">
                  <c:v>ALTRI MANIFATT</c:v>
                </c:pt>
                <c:pt idx="8">
                  <c:v>GOMMA-PLASTICA</c:v>
                </c:pt>
                <c:pt idx="9">
                  <c:v>EDILIZIA E IMPIANTISTI</c:v>
                </c:pt>
              </c:strCache>
            </c:strRef>
          </c:cat>
          <c:val>
            <c:numRef>
              <c:f>dati_settori!$C$7:$C$16</c:f>
              <c:numCache>
                <c:formatCode>0.0%</c:formatCode>
                <c:ptCount val="10"/>
                <c:pt idx="0">
                  <c:v>4.7619047619047616E-2</c:v>
                </c:pt>
                <c:pt idx="1">
                  <c:v>2.0408163265306117E-2</c:v>
                </c:pt>
                <c:pt idx="2">
                  <c:v>0.1768707482993197</c:v>
                </c:pt>
                <c:pt idx="3">
                  <c:v>0.15492957746478869</c:v>
                </c:pt>
                <c:pt idx="4">
                  <c:v>2.7522935779816543E-2</c:v>
                </c:pt>
                <c:pt idx="5">
                  <c:v>0</c:v>
                </c:pt>
                <c:pt idx="6">
                  <c:v>-3.5714285714285726E-2</c:v>
                </c:pt>
                <c:pt idx="7">
                  <c:v>0</c:v>
                </c:pt>
                <c:pt idx="8">
                  <c:v>0</c:v>
                </c:pt>
                <c:pt idx="9">
                  <c:v>0.18691588785046725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E3B-42FD-BF68-F4AED89E85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overlap val="-5"/>
        <c:axId val="389542416"/>
        <c:axId val="389542744"/>
      </c:barChart>
      <c:catAx>
        <c:axId val="389542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240000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89542744"/>
        <c:crosses val="autoZero"/>
        <c:auto val="1"/>
        <c:lblAlgn val="ctr"/>
        <c:lblOffset val="300"/>
        <c:noMultiLvlLbl val="0"/>
      </c:catAx>
      <c:valAx>
        <c:axId val="389542744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89542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016487826809002"/>
          <c:y val="0.11241452689539425"/>
          <c:w val="0.28129637317200085"/>
          <c:h val="6.9737449535215532E-2"/>
        </c:manualLayout>
      </c:layout>
      <c:overlay val="0"/>
      <c:spPr>
        <a:noFill/>
        <a:ln>
          <a:solidFill>
            <a:schemeClr val="tx1">
              <a:lumMod val="65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3500720574810103E-2"/>
          <c:y val="8.3161784704076244E-2"/>
          <c:w val="0.90099050679671078"/>
          <c:h val="0.648125434987700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dati_settori!$B$19</c:f>
              <c:strCache>
                <c:ptCount val="1"/>
                <c:pt idx="0">
                  <c:v>2022/2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63500" h="38100"/>
            </a:sp3d>
          </c:spPr>
          <c:invertIfNegative val="0"/>
          <c:cat>
            <c:strRef>
              <c:f>dati_settori!$A$21:$A$25</c:f>
              <c:strCache>
                <c:ptCount val="5"/>
                <c:pt idx="0">
                  <c:v>ICT</c:v>
                </c:pt>
                <c:pt idx="1">
                  <c:v>SERVIZI ALLE IMPRESE</c:v>
                </c:pt>
                <c:pt idx="2">
                  <c:v>TRASPORTI</c:v>
                </c:pt>
                <c:pt idx="3">
                  <c:v>COMMERCIO E TURISMO</c:v>
                </c:pt>
                <c:pt idx="4">
                  <c:v>ALTRI</c:v>
                </c:pt>
              </c:strCache>
            </c:strRef>
          </c:cat>
          <c:val>
            <c:numRef>
              <c:f>dati_settori!$B$21:$B$25</c:f>
              <c:numCache>
                <c:formatCode>0.0%</c:formatCode>
                <c:ptCount val="5"/>
                <c:pt idx="0">
                  <c:v>0.22222222222222221</c:v>
                </c:pt>
                <c:pt idx="1">
                  <c:v>0.32394366197183094</c:v>
                </c:pt>
                <c:pt idx="2">
                  <c:v>0.21875</c:v>
                </c:pt>
                <c:pt idx="3">
                  <c:v>5.5555555555555552E-2</c:v>
                </c:pt>
                <c:pt idx="4">
                  <c:v>0.13207547169811318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219-4FA8-83E3-C0FD3AD5F0E5}"/>
            </c:ext>
          </c:extLst>
        </c:ser>
        <c:ser>
          <c:idx val="1"/>
          <c:order val="1"/>
          <c:tx>
            <c:strRef>
              <c:f>dati_settori!$C$19</c:f>
              <c:strCache>
                <c:ptCount val="1"/>
                <c:pt idx="0">
                  <c:v>2022/3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63500" h="38100"/>
            </a:sp3d>
          </c:spPr>
          <c:invertIfNegative val="0"/>
          <c:dLbls>
            <c:dLbl>
              <c:idx val="3"/>
              <c:layout>
                <c:manualLayout>
                  <c:x val="2.5182443831253038E-3"/>
                  <c:y val="1.33156825398688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018-4669-8A70-426492F8809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oboto" panose="02000000000000000000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dati_settori!$A$21:$A$25</c:f>
              <c:strCache>
                <c:ptCount val="5"/>
                <c:pt idx="0">
                  <c:v>ICT</c:v>
                </c:pt>
                <c:pt idx="1">
                  <c:v>SERVIZI ALLE IMPRESE</c:v>
                </c:pt>
                <c:pt idx="2">
                  <c:v>TRASPORTI</c:v>
                </c:pt>
                <c:pt idx="3">
                  <c:v>COMMERCIO E TURISMO</c:v>
                </c:pt>
                <c:pt idx="4">
                  <c:v>ALTRI</c:v>
                </c:pt>
              </c:strCache>
            </c:strRef>
          </c:cat>
          <c:val>
            <c:numRef>
              <c:f>dati_settori!$C$21:$C$25</c:f>
              <c:numCache>
                <c:formatCode>0.0%</c:formatCode>
                <c:ptCount val="5"/>
                <c:pt idx="0">
                  <c:v>0.24242424242424243</c:v>
                </c:pt>
                <c:pt idx="1">
                  <c:v>0.22727272727272729</c:v>
                </c:pt>
                <c:pt idx="2">
                  <c:v>0.12500000000000006</c:v>
                </c:pt>
                <c:pt idx="3">
                  <c:v>0.17647058823529413</c:v>
                </c:pt>
                <c:pt idx="4">
                  <c:v>0.20833333333333334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219-4FA8-83E3-C0FD3AD5F0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overlap val="-5"/>
        <c:axId val="621341240"/>
        <c:axId val="621348128"/>
      </c:barChart>
      <c:catAx>
        <c:axId val="621341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1348128"/>
        <c:crosses val="autoZero"/>
        <c:auto val="1"/>
        <c:lblAlgn val="ctr"/>
        <c:lblOffset val="100"/>
        <c:noMultiLvlLbl val="0"/>
      </c:catAx>
      <c:valAx>
        <c:axId val="621348128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1341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2253198170366554E-2"/>
          <c:y val="0.92686356122582281"/>
          <c:w val="0.35892586764424783"/>
          <c:h val="5.3730519977456613E-2"/>
        </c:manualLayout>
      </c:layout>
      <c:overlay val="0"/>
      <c:spPr>
        <a:noFill/>
        <a:ln>
          <a:solidFill>
            <a:schemeClr val="tx1">
              <a:lumMod val="65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Roboto Condensed Light" panose="02000000000000000000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298785076448736E-2"/>
          <c:y val="6.3753299534922689E-2"/>
          <c:w val="0.93702721973900183"/>
          <c:h val="0.57486385702751397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92D05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63500" h="38100"/>
            </a:sp3d>
          </c:spPr>
          <c:invertIfNegative val="0"/>
          <c:cat>
            <c:strRef>
              <c:f>dati_settori!$E$59:$E$74</c:f>
              <c:strCache>
                <c:ptCount val="16"/>
                <c:pt idx="0">
                  <c:v>GOMMA-PLASTICA</c:v>
                </c:pt>
                <c:pt idx="1">
                  <c:v>ALTRI MANIFATT</c:v>
                </c:pt>
                <c:pt idx="2">
                  <c:v>CARTA-EDITORIA</c:v>
                </c:pt>
                <c:pt idx="3">
                  <c:v>METALMECCANICA</c:v>
                </c:pt>
                <c:pt idx="4">
                  <c:v>TESSILE-ABBIGLIAM</c:v>
                </c:pt>
                <c:pt idx="5">
                  <c:v>EDILIZIA E IMPIANTISTI</c:v>
                </c:pt>
                <c:pt idx="6">
                  <c:v>ALTRI</c:v>
                </c:pt>
                <c:pt idx="7">
                  <c:v>ALIMENTARE</c:v>
                </c:pt>
                <c:pt idx="8">
                  <c:v>CHIMICA</c:v>
                </c:pt>
                <c:pt idx="9">
                  <c:v>COMMERCIO E TURISMO</c:v>
                </c:pt>
                <c:pt idx="10">
                  <c:v>ICT</c:v>
                </c:pt>
                <c:pt idx="11">
                  <c:v>MINER NON METALLIFERI</c:v>
                </c:pt>
                <c:pt idx="12">
                  <c:v> LEGNO</c:v>
                </c:pt>
                <c:pt idx="13">
                  <c:v>UTILITY</c:v>
                </c:pt>
                <c:pt idx="14">
                  <c:v>SERVIZI ALLE IMPRESE</c:v>
                </c:pt>
                <c:pt idx="15">
                  <c:v>TRASPORTI</c:v>
                </c:pt>
              </c:strCache>
            </c:strRef>
          </c:cat>
          <c:val>
            <c:numRef>
              <c:f>dati_settori!$F$59:$F$74</c:f>
              <c:numCache>
                <c:formatCode>###0.0%</c:formatCode>
                <c:ptCount val="16"/>
                <c:pt idx="0">
                  <c:v>0.18367346938775511</c:v>
                </c:pt>
                <c:pt idx="1">
                  <c:v>8.2191780821917804E-2</c:v>
                </c:pt>
                <c:pt idx="2">
                  <c:v>7.1428571428571425E-2</c:v>
                </c:pt>
                <c:pt idx="3">
                  <c:v>6.9204152249134954E-2</c:v>
                </c:pt>
                <c:pt idx="4">
                  <c:v>5.6074766355140186E-2</c:v>
                </c:pt>
                <c:pt idx="5">
                  <c:v>4.716981132075472E-2</c:v>
                </c:pt>
                <c:pt idx="6">
                  <c:v>4.3010752688172046E-2</c:v>
                </c:pt>
                <c:pt idx="7">
                  <c:v>2.8169014084507046E-2</c:v>
                </c:pt>
                <c:pt idx="8">
                  <c:v>2.0408163265306124E-2</c:v>
                </c:pt>
                <c:pt idx="9">
                  <c:v>2.0408163265306124E-2</c:v>
                </c:pt>
                <c:pt idx="10">
                  <c:v>1.5384615384615385E-2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AA-4E47-835A-13F40A18D6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621347144"/>
        <c:axId val="621342224"/>
      </c:barChart>
      <c:catAx>
        <c:axId val="621347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1342224"/>
        <c:crosses val="autoZero"/>
        <c:auto val="1"/>
        <c:lblAlgn val="ctr"/>
        <c:lblOffset val="100"/>
        <c:noMultiLvlLbl val="0"/>
      </c:catAx>
      <c:valAx>
        <c:axId val="621342224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62134714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userShapes r:id="rId4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2137700553243514E-2"/>
          <c:y val="0.15650579725528224"/>
          <c:w val="0.91580083292121284"/>
          <c:h val="0.5029718856125081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92D05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63500" h="38100"/>
            </a:sp3d>
          </c:spPr>
          <c:invertIfNegative val="0"/>
          <c:cat>
            <c:strRef>
              <c:f>dati_settori!$E$92:$E$107</c:f>
              <c:strCache>
                <c:ptCount val="16"/>
                <c:pt idx="0">
                  <c:v>UTILITY</c:v>
                </c:pt>
                <c:pt idx="1">
                  <c:v>ALIMENTARE</c:v>
                </c:pt>
                <c:pt idx="2">
                  <c:v>CARTA-EDITORIA</c:v>
                </c:pt>
                <c:pt idx="3">
                  <c:v>GOMMA-PLASTICA</c:v>
                </c:pt>
                <c:pt idx="4">
                  <c:v>ALTRI MANIFATT</c:v>
                </c:pt>
                <c:pt idx="5">
                  <c:v>CHIMICA</c:v>
                </c:pt>
                <c:pt idx="6">
                  <c:v>METALMECCANICA</c:v>
                </c:pt>
                <c:pt idx="7">
                  <c:v>TRASPORTI</c:v>
                </c:pt>
                <c:pt idx="8">
                  <c:v>TESSILE-ABBIGLIAM</c:v>
                </c:pt>
                <c:pt idx="9">
                  <c:v> LEGNO</c:v>
                </c:pt>
                <c:pt idx="10">
                  <c:v>ALTRI</c:v>
                </c:pt>
                <c:pt idx="11">
                  <c:v>COMMERCIO E TURISMO</c:v>
                </c:pt>
                <c:pt idx="12">
                  <c:v>SERVIZI ALLE IMPRESE</c:v>
                </c:pt>
                <c:pt idx="13">
                  <c:v>ICT</c:v>
                </c:pt>
                <c:pt idx="14">
                  <c:v>EDILIZIA E IMPIANTISTI</c:v>
                </c:pt>
                <c:pt idx="15">
                  <c:v>MINER NON METALLIFERI</c:v>
                </c:pt>
              </c:strCache>
            </c:strRef>
          </c:cat>
          <c:val>
            <c:numRef>
              <c:f>dati_settori!$F$92:$F$107</c:f>
              <c:numCache>
                <c:formatCode>###0.0%</c:formatCode>
                <c:ptCount val="16"/>
                <c:pt idx="0">
                  <c:v>0.55555555555555558</c:v>
                </c:pt>
                <c:pt idx="1">
                  <c:v>0.39506172839506171</c:v>
                </c:pt>
                <c:pt idx="2">
                  <c:v>0.39393939393939392</c:v>
                </c:pt>
                <c:pt idx="3">
                  <c:v>0.37254901960784315</c:v>
                </c:pt>
                <c:pt idx="4">
                  <c:v>0.34210526315789475</c:v>
                </c:pt>
                <c:pt idx="5">
                  <c:v>0.33333333333333326</c:v>
                </c:pt>
                <c:pt idx="6">
                  <c:v>0.30877192982456142</c:v>
                </c:pt>
                <c:pt idx="7">
                  <c:v>0.25</c:v>
                </c:pt>
                <c:pt idx="8">
                  <c:v>0.23529411764705879</c:v>
                </c:pt>
                <c:pt idx="9">
                  <c:v>0.22222222222222221</c:v>
                </c:pt>
                <c:pt idx="10">
                  <c:v>0.20792079207920794</c:v>
                </c:pt>
                <c:pt idx="11">
                  <c:v>0.1851851851851852</c:v>
                </c:pt>
                <c:pt idx="12">
                  <c:v>0.17391304347826086</c:v>
                </c:pt>
                <c:pt idx="13">
                  <c:v>0.15</c:v>
                </c:pt>
                <c:pt idx="14">
                  <c:v>0.10377358490566038</c:v>
                </c:pt>
                <c:pt idx="15">
                  <c:v>4.7619047619047616E-2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D3-400B-A001-E9C5996F44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axId val="392345664"/>
        <c:axId val="392342056"/>
      </c:barChart>
      <c:catAx>
        <c:axId val="392345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2342056"/>
        <c:crosses val="autoZero"/>
        <c:auto val="1"/>
        <c:lblAlgn val="ctr"/>
        <c:lblOffset val="100"/>
        <c:noMultiLvlLbl val="0"/>
      </c:catAx>
      <c:valAx>
        <c:axId val="392342056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 Light" panose="02000000000000000000"/>
                <a:ea typeface="+mn-ea"/>
                <a:cs typeface="+mn-cs"/>
              </a:defRPr>
            </a:pPr>
            <a:endParaRPr lang="it-IT"/>
          </a:p>
        </c:txPr>
        <c:crossAx val="392345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0.08172</cdr:x>
      <cdr:y>0.35867</cdr:y>
    </cdr:from>
    <cdr:to>
      <cdr:x>0.97157</cdr:x>
      <cdr:y>0.36337</cdr:y>
    </cdr:to>
    <cdr:cxnSp macro="">
      <cdr:nvCxnSpPr>
        <cdr:cNvPr id="3" name="Connettore diritto 2">
          <a:extLst xmlns:a="http://schemas.openxmlformats.org/drawingml/2006/main">
            <a:ext uri="{FF2B5EF4-FFF2-40B4-BE49-F238E27FC236}">
              <a16:creationId xmlns:a16="http://schemas.microsoft.com/office/drawing/2014/main" id="{17052514-F394-AF47-B5CB-6A50E68D61EF}"/>
            </a:ext>
          </a:extLst>
        </cdr:cNvPr>
        <cdr:cNvCxnSpPr/>
      </cdr:nvCxnSpPr>
      <cdr:spPr>
        <a:xfrm xmlns:a="http://schemas.openxmlformats.org/drawingml/2006/main" flipV="1">
          <a:off x="824278" y="1710437"/>
          <a:ext cx="8975376" cy="22413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tx1">
              <a:lumMod val="65000"/>
            </a:schemeClr>
          </a:solidFill>
        </a:ln>
      </cdr:spPr>
      <cdr:style>
        <a:lnRef xmlns:a="http://schemas.openxmlformats.org/drawingml/2006/main" idx="3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0.05999</cdr:x>
      <cdr:y>0.49268</cdr:y>
    </cdr:from>
    <cdr:to>
      <cdr:x>1</cdr:x>
      <cdr:y>0.49268</cdr:y>
    </cdr:to>
    <cdr:cxnSp macro="">
      <cdr:nvCxnSpPr>
        <cdr:cNvPr id="3" name="Connettore diritto 2">
          <a:extLst xmlns:a="http://schemas.openxmlformats.org/drawingml/2006/main">
            <a:ext uri="{FF2B5EF4-FFF2-40B4-BE49-F238E27FC236}">
              <a16:creationId xmlns:a16="http://schemas.microsoft.com/office/drawing/2014/main" id="{9A1ADC6F-AD4B-4C4D-85F3-49EC092E2AE3}"/>
            </a:ext>
          </a:extLst>
        </cdr:cNvPr>
        <cdr:cNvCxnSpPr/>
      </cdr:nvCxnSpPr>
      <cdr:spPr>
        <a:xfrm xmlns:a="http://schemas.openxmlformats.org/drawingml/2006/main">
          <a:off x="607443" y="2175374"/>
          <a:ext cx="9518297" cy="0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tx1">
              <a:lumMod val="65000"/>
            </a:schemeClr>
          </a:solidFill>
        </a:ln>
      </cdr:spPr>
      <cdr:style>
        <a:lnRef xmlns:a="http://schemas.openxmlformats.org/drawingml/2006/main" idx="3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0.08333</cdr:x>
      <cdr:y>0.43154</cdr:y>
    </cdr:from>
    <cdr:to>
      <cdr:x>1</cdr:x>
      <cdr:y>0.43154</cdr:y>
    </cdr:to>
    <cdr:cxnSp macro="">
      <cdr:nvCxnSpPr>
        <cdr:cNvPr id="3" name="Connettore diritto 2">
          <a:extLst xmlns:a="http://schemas.openxmlformats.org/drawingml/2006/main">
            <a:ext uri="{FF2B5EF4-FFF2-40B4-BE49-F238E27FC236}">
              <a16:creationId xmlns:a16="http://schemas.microsoft.com/office/drawing/2014/main" id="{C97DA9C2-8904-8D4E-89CD-DE44E1B49CE6}"/>
            </a:ext>
          </a:extLst>
        </cdr:cNvPr>
        <cdr:cNvCxnSpPr/>
      </cdr:nvCxnSpPr>
      <cdr:spPr>
        <a:xfrm xmlns:a="http://schemas.openxmlformats.org/drawingml/2006/main">
          <a:off x="839756" y="2110817"/>
          <a:ext cx="9237305" cy="0"/>
        </a:xfrm>
        <a:prstGeom xmlns:a="http://schemas.openxmlformats.org/drawingml/2006/main" prst="line">
          <a:avLst/>
        </a:prstGeom>
        <a:ln xmlns:a="http://schemas.openxmlformats.org/drawingml/2006/main" w="25400">
          <a:solidFill>
            <a:schemeClr val="tx1">
              <a:lumMod val="6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665" cy="49800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776866" y="0"/>
            <a:ext cx="2890665" cy="49800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0304C9-5CC7-4D51-BD8E-1D04000EB15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8630"/>
            <a:ext cx="2890665" cy="4980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776866" y="9428630"/>
            <a:ext cx="2890665" cy="49800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F0DDA4-CFEA-404E-9C0F-FA38E8482F4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02419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3BE9D-3016-4ED4-9885-A21C076D8353}" type="datetimeFigureOut">
              <a:rPr lang="it-IT" smtClean="0"/>
              <a:pPr/>
              <a:t>08/07/2022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39838"/>
            <a:ext cx="5954712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66909" y="4777195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DAEEA2-7806-483D-906B-EF3FAA0206EB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68971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1051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96299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57188" y="1239838"/>
            <a:ext cx="5954712" cy="3351212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274640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57188" y="1239838"/>
            <a:ext cx="5954712" cy="3351212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58683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57188" y="1239838"/>
            <a:ext cx="5954712" cy="3351212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1130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10666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70821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2064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327738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61479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36092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25309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93417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63932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45608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40168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404300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26418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514239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983105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pPr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0516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94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46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77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97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103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88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81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72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90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7/8/2022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18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7/8/2022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486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7/8/2022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086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7/8/2022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03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/>
              <a:t>Modifica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7/8/2022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471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/>
              <a:t>Modifica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7/8/2022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35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626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92DBA-84F3-4AF4-A9F8-FC104AC59E7E}" type="datetimeFigureOut">
              <a:rPr lang="it-IT" smtClean="0"/>
              <a:t>08/07/2022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8" y="344184"/>
            <a:ext cx="8271545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045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8466" y="344184"/>
            <a:ext cx="8305101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58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8" y="344184"/>
            <a:ext cx="8338657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4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0077" y="344184"/>
            <a:ext cx="8355435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22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8" y="344184"/>
            <a:ext cx="8347045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80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8467" y="344184"/>
            <a:ext cx="8330268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54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8466" y="344184"/>
            <a:ext cx="8338657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92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8466" y="344184"/>
            <a:ext cx="8422809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98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8" y="344184"/>
            <a:ext cx="8305101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86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0077" y="344184"/>
            <a:ext cx="8321879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68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334546" y="6480070"/>
            <a:ext cx="1530927" cy="365125"/>
          </a:xfrm>
          <a:prstGeom prst="rect">
            <a:avLst/>
          </a:prstGeom>
        </p:spPr>
        <p:txBody>
          <a:bodyPr/>
          <a:lstStyle>
            <a:lvl1pPr algn="ctr">
              <a:defRPr sz="1400"/>
            </a:lvl1pPr>
          </a:lstStyle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22" y="1719182"/>
            <a:ext cx="4089117" cy="107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23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8" y="344184"/>
            <a:ext cx="8288323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28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61689" y="344184"/>
            <a:ext cx="8263156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82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1770077" y="344184"/>
            <a:ext cx="8355435" cy="6210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rgbClr val="004288"/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076" y="1659467"/>
            <a:ext cx="9220199" cy="432528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  <a:latin typeface="+mj-lt"/>
              </a:defRPr>
            </a:lvl1pPr>
            <a:lvl2pPr>
              <a:defRPr sz="1400">
                <a:solidFill>
                  <a:schemeClr val="tx1"/>
                </a:solidFill>
                <a:latin typeface="+mj-lt"/>
              </a:defRPr>
            </a:lvl2pPr>
            <a:lvl3pPr>
              <a:defRPr sz="1400">
                <a:solidFill>
                  <a:schemeClr val="tx1"/>
                </a:solidFill>
                <a:latin typeface="+mj-lt"/>
              </a:defRPr>
            </a:lvl3pPr>
            <a:lvl4pPr>
              <a:defRPr sz="1400">
                <a:solidFill>
                  <a:schemeClr val="tx1"/>
                </a:solidFill>
                <a:latin typeface="+mj-lt"/>
              </a:defRPr>
            </a:lvl4pPr>
            <a:lvl5pPr>
              <a:defRPr sz="1400">
                <a:solidFill>
                  <a:schemeClr val="tx1"/>
                </a:solidFill>
                <a:latin typeface="+mj-lt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40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701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6DFF08F-DC6B-4601-B491-B0F83F6DD2DA}" type="datetimeFigureOut">
              <a:rPr lang="en-US" smtClean="0"/>
              <a:pPr/>
              <a:t>7/8/2022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‹N›</a:t>
            </a:fld>
            <a:endParaRPr lang="en-US" dirty="0"/>
          </a:p>
        </p:txBody>
      </p:sp>
      <p:cxnSp>
        <p:nvCxnSpPr>
          <p:cNvPr id="13" name="Connettore 1 14"/>
          <p:cNvCxnSpPr/>
          <p:nvPr userDrawn="1"/>
        </p:nvCxnSpPr>
        <p:spPr>
          <a:xfrm>
            <a:off x="1602297" y="538931"/>
            <a:ext cx="17375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75269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66" r:id="rId1"/>
    <p:sldLayoutId id="2147484267" r:id="rId2"/>
    <p:sldLayoutId id="2147484268" r:id="rId3"/>
    <p:sldLayoutId id="2147484269" r:id="rId4"/>
    <p:sldLayoutId id="2147484270" r:id="rId5"/>
    <p:sldLayoutId id="2147484271" r:id="rId6"/>
    <p:sldLayoutId id="2147484272" r:id="rId7"/>
    <p:sldLayoutId id="2147484273" r:id="rId8"/>
    <p:sldLayoutId id="2147484274" r:id="rId9"/>
    <p:sldLayoutId id="2147484275" r:id="rId10"/>
    <p:sldLayoutId id="2147484276" r:id="rId11"/>
    <p:sldLayoutId id="2147484277" r:id="rId12"/>
    <p:sldLayoutId id="2147484278" r:id="rId13"/>
    <p:sldLayoutId id="2147484279" r:id="rId14"/>
    <p:sldLayoutId id="2147484280" r:id="rId15"/>
    <p:sldLayoutId id="2147484281" r:id="rId16"/>
    <p:sldLayoutId id="2147484282" r:id="rId17"/>
    <p:sldLayoutId id="2147484283" r:id="rId18"/>
    <p:sldLayoutId id="2147484284" r:id="rId19"/>
    <p:sldLayoutId id="2147484285" r:id="rId20"/>
    <p:sldLayoutId id="2147484286" r:id="rId21"/>
    <p:sldLayoutId id="2147484287" r:id="rId22"/>
    <p:sldLayoutId id="2147484288" r:id="rId23"/>
    <p:sldLayoutId id="2147484289" r:id="rId24"/>
    <p:sldLayoutId id="2147484290" r:id="rId25"/>
    <p:sldLayoutId id="2147484291" r:id="rId26"/>
    <p:sldLayoutId id="2147484292" r:id="rId27"/>
    <p:sldLayoutId id="2147484293" r:id="rId28"/>
    <p:sldLayoutId id="2147484294" r:id="rId29"/>
    <p:sldLayoutId id="2147484296" r:id="rId30"/>
    <p:sldLayoutId id="2147483779" r:id="rId31"/>
    <p:sldLayoutId id="2147483794" r:id="rId32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Relationship Id="rId5" Type="http://schemas.openxmlformats.org/officeDocument/2006/relationships/chart" Target="../charts/char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Relationship Id="rId5" Type="http://schemas.openxmlformats.org/officeDocument/2006/relationships/chart" Target="../charts/char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Relationship Id="rId5" Type="http://schemas.openxmlformats.org/officeDocument/2006/relationships/chart" Target="../charts/chart3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Relationship Id="rId5" Type="http://schemas.openxmlformats.org/officeDocument/2006/relationships/chart" Target="../charts/chart4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Relationship Id="rId5" Type="http://schemas.openxmlformats.org/officeDocument/2006/relationships/chart" Target="../charts/chart5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Relationship Id="rId5" Type="http://schemas.openxmlformats.org/officeDocument/2006/relationships/chart" Target="../charts/chart6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5.xml"/><Relationship Id="rId5" Type="http://schemas.openxmlformats.org/officeDocument/2006/relationships/chart" Target="../charts/char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Relationship Id="rId5" Type="http://schemas.openxmlformats.org/officeDocument/2006/relationships/chart" Target="../charts/chart8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Relationship Id="rId5" Type="http://schemas.openxmlformats.org/officeDocument/2006/relationships/chart" Target="../charts/chart9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4.png"/><Relationship Id="rId4" Type="http://schemas.openxmlformats.org/officeDocument/2006/relationships/image" Target="../media/image3.T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ottotitolo 4"/>
          <p:cNvSpPr txBox="1">
            <a:spLocks/>
          </p:cNvSpPr>
          <p:nvPr/>
        </p:nvSpPr>
        <p:spPr>
          <a:xfrm>
            <a:off x="441757" y="5961725"/>
            <a:ext cx="10808129" cy="4175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 3" panose="05040102010807070707" pitchFamily="18" charset="2"/>
              <a:buNone/>
            </a:pPr>
            <a:r>
              <a:rPr lang="da-DK" sz="24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Torino, 8 luglio 2022</a:t>
            </a:r>
            <a:endParaRPr lang="it-IT" sz="2400" dirty="0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6" y="231650"/>
            <a:ext cx="2033616" cy="911060"/>
          </a:xfrm>
          <a:prstGeom prst="rect">
            <a:avLst/>
          </a:prstGeom>
        </p:spPr>
      </p:pic>
      <p:sp>
        <p:nvSpPr>
          <p:cNvPr id="10" name="Segnaposto testo 3"/>
          <p:cNvSpPr txBox="1">
            <a:spLocks/>
          </p:cNvSpPr>
          <p:nvPr/>
        </p:nvSpPr>
        <p:spPr>
          <a:xfrm>
            <a:off x="969818" y="1737891"/>
            <a:ext cx="10305890" cy="3416320"/>
          </a:xfrm>
          <a:prstGeom prst="rect">
            <a:avLst/>
          </a:prstGeom>
          <a:ln w="12700">
            <a:noFill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algn="r">
              <a:defRPr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bg2">
                      <a:lumMod val="75000"/>
                    </a:scheme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it-IT" sz="720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Le previsioni</a:t>
            </a:r>
          </a:p>
          <a:p>
            <a:r>
              <a:rPr lang="it-IT" sz="720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delle aziende piemontesi</a:t>
            </a:r>
          </a:p>
          <a:p>
            <a:r>
              <a:rPr lang="it-IT" sz="720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per il III trimestre 2022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74" y="1204360"/>
            <a:ext cx="3191070" cy="97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32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 txBox="1">
            <a:spLocks/>
          </p:cNvSpPr>
          <p:nvPr/>
        </p:nvSpPr>
        <p:spPr>
          <a:xfrm>
            <a:off x="6082239" y="2151727"/>
            <a:ext cx="5194623" cy="2554545"/>
          </a:xfrm>
          <a:prstGeom prst="rect">
            <a:avLst/>
          </a:prstGeom>
          <a:ln w="12700">
            <a:noFill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algn="r">
              <a:defRPr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bg2">
                      <a:lumMod val="75000"/>
                    </a:scheme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it-IT" sz="8000" b="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Previsioni</a:t>
            </a:r>
          </a:p>
          <a:p>
            <a:r>
              <a:rPr lang="it-IT" sz="8000" b="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PIEMONTE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7" t="1404" r="34973" b="3171"/>
          <a:stretch/>
        </p:blipFill>
        <p:spPr>
          <a:xfrm>
            <a:off x="0" y="-27992"/>
            <a:ext cx="5534025" cy="6876661"/>
          </a:xfrm>
          <a:prstGeom prst="rect">
            <a:avLst/>
          </a:prstGeom>
        </p:spPr>
      </p:pic>
      <p:cxnSp>
        <p:nvCxnSpPr>
          <p:cNvPr id="8" name="Connettore diritto 7"/>
          <p:cNvCxnSpPr/>
          <p:nvPr/>
        </p:nvCxnSpPr>
        <p:spPr>
          <a:xfrm>
            <a:off x="3515502" y="-27992"/>
            <a:ext cx="0" cy="6885992"/>
          </a:xfrm>
          <a:prstGeom prst="line">
            <a:avLst/>
          </a:prstGeom>
          <a:ln w="76200" cap="flat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diritto 8"/>
          <p:cNvCxnSpPr/>
          <p:nvPr/>
        </p:nvCxnSpPr>
        <p:spPr>
          <a:xfrm>
            <a:off x="2420905" y="0"/>
            <a:ext cx="0" cy="6858000"/>
          </a:xfrm>
          <a:prstGeom prst="line">
            <a:avLst/>
          </a:prstGeom>
          <a:ln w="76200" cap="flat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diritto 9"/>
          <p:cNvCxnSpPr/>
          <p:nvPr/>
        </p:nvCxnSpPr>
        <p:spPr>
          <a:xfrm>
            <a:off x="1382680" y="-27992"/>
            <a:ext cx="0" cy="6876661"/>
          </a:xfrm>
          <a:prstGeom prst="line">
            <a:avLst/>
          </a:prstGeom>
          <a:ln w="76200" cap="flat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diritto 10"/>
          <p:cNvCxnSpPr/>
          <p:nvPr/>
        </p:nvCxnSpPr>
        <p:spPr>
          <a:xfrm>
            <a:off x="4564030" y="-27992"/>
            <a:ext cx="0" cy="6876661"/>
          </a:xfrm>
          <a:prstGeom prst="line">
            <a:avLst/>
          </a:prstGeom>
          <a:ln w="76200" cap="flat">
            <a:solidFill>
              <a:schemeClr val="tx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663" y="297816"/>
            <a:ext cx="1100459" cy="493006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972" y="865468"/>
            <a:ext cx="1791477" cy="54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42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ssociazioni territoriali - Confindustria Piemont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22" y="242398"/>
            <a:ext cx="5346289" cy="657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tangolo 4"/>
          <p:cNvSpPr/>
          <p:nvPr/>
        </p:nvSpPr>
        <p:spPr>
          <a:xfrm>
            <a:off x="3955312" y="1765319"/>
            <a:ext cx="7893046" cy="432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0" name="Tabel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196139"/>
              </p:ext>
            </p:extLst>
          </p:nvPr>
        </p:nvGraphicFramePr>
        <p:xfrm>
          <a:off x="4247362" y="1987181"/>
          <a:ext cx="7200000" cy="397368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360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l"/>
                      <a:r>
                        <a:rPr lang="it-IT" sz="2800" b="1" kern="1200" baseline="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Trimestre</a:t>
                      </a:r>
                    </a:p>
                    <a:p>
                      <a:pPr algn="l"/>
                      <a:r>
                        <a:rPr lang="it-IT" sz="1400" b="0" kern="1200" baseline="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 (saldo % ottimisti-pessimisti)</a:t>
                      </a:r>
                      <a:endParaRPr lang="it-IT" sz="1400" b="0" kern="1200" dirty="0">
                        <a:solidFill>
                          <a:srgbClr val="FFD72D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1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2022/2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1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2022/3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Occupazione</a:t>
                      </a:r>
                      <a:endParaRPr lang="it-IT" sz="3200" b="0" kern="120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13,7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14,9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Produzione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14,0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13,3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Nuovi ordini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13,5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10,0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Redditività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-13,3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-8,8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Ordini export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-3,6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0,6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Segnaposto testo 3"/>
          <p:cNvSpPr>
            <a:spLocks noGrp="1"/>
          </p:cNvSpPr>
          <p:nvPr>
            <p:ph type="body" idx="13"/>
          </p:nvPr>
        </p:nvSpPr>
        <p:spPr>
          <a:xfrm>
            <a:off x="2379509" y="545248"/>
            <a:ext cx="9483627" cy="716624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2800" b="1" cap="all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DATI COMPLESSIVI</a:t>
            </a:r>
          </a:p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3200" b="1" dirty="0">
                <a:solidFill>
                  <a:schemeClr val="tx1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Imprese resilienti di fronte all’incertezza</a:t>
            </a:r>
          </a:p>
        </p:txBody>
      </p:sp>
      <p:sp>
        <p:nvSpPr>
          <p:cNvPr id="13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3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cxnSp>
        <p:nvCxnSpPr>
          <p:cNvPr id="12" name="Connettore diritto 11"/>
          <p:cNvCxnSpPr/>
          <p:nvPr/>
        </p:nvCxnSpPr>
        <p:spPr>
          <a:xfrm>
            <a:off x="4654296" y="1261872"/>
            <a:ext cx="7208840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5" name="Rettangolo 14"/>
          <p:cNvSpPr/>
          <p:nvPr/>
        </p:nvSpPr>
        <p:spPr>
          <a:xfrm>
            <a:off x="886874" y="3748081"/>
            <a:ext cx="3224194" cy="707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"/>
            <a:r>
              <a:rPr lang="it-IT" sz="4000" b="1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Piemonte</a:t>
            </a:r>
          </a:p>
        </p:txBody>
      </p:sp>
    </p:spTree>
    <p:extLst>
      <p:ext uri="{BB962C8B-B14F-4D97-AF65-F5344CB8AC3E}">
        <p14:creationId xmlns:p14="http://schemas.microsoft.com/office/powerpoint/2010/main" val="110750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Associazioni territoriali - Confindustria Piemont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22" y="242398"/>
            <a:ext cx="5346289" cy="657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tangolo 4"/>
          <p:cNvSpPr/>
          <p:nvPr/>
        </p:nvSpPr>
        <p:spPr>
          <a:xfrm>
            <a:off x="3546763" y="1417459"/>
            <a:ext cx="8331205" cy="506232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0" name="Tabel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656071"/>
              </p:ext>
            </p:extLst>
          </p:nvPr>
        </p:nvGraphicFramePr>
        <p:xfrm>
          <a:off x="3626735" y="1529720"/>
          <a:ext cx="8172000" cy="4680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9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800" b="1" kern="1200" baseline="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Trimestre (%)</a:t>
                      </a:r>
                      <a:endParaRPr lang="it-IT" sz="2800" b="1" kern="1200" dirty="0">
                        <a:solidFill>
                          <a:srgbClr val="FFD72D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1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2022/2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1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2022/3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Ricorso alla CIG</a:t>
                      </a:r>
                      <a:endParaRPr lang="it-IT" sz="3200" b="0" kern="120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6,7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5,1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Investimenti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26,3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27,8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6000">
                <a:tc>
                  <a:txBody>
                    <a:bodyPr/>
                    <a:lstStyle/>
                    <a:p>
                      <a:pPr algn="l"/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Aumento prezzi:</a:t>
                      </a:r>
                    </a:p>
                    <a:p>
                      <a:pPr marL="457200" indent="-457200" algn="l">
                        <a:buClr>
                          <a:srgbClr val="F4EE00"/>
                        </a:buClr>
                        <a:buSzPct val="65000"/>
                        <a:buFont typeface="Wingdings 3" panose="05040102010807070707" pitchFamily="18" charset="2"/>
                        <a:buChar char=""/>
                      </a:pPr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Materie prime</a:t>
                      </a:r>
                    </a:p>
                    <a:p>
                      <a:pPr marL="457200" indent="-457200" algn="l">
                        <a:buClr>
                          <a:srgbClr val="F4EE00"/>
                        </a:buClr>
                        <a:buSzPct val="65000"/>
                        <a:buFont typeface="Wingdings 3" panose="05040102010807070707" pitchFamily="18" charset="2"/>
                        <a:buChar char=""/>
                      </a:pPr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Energia</a:t>
                      </a:r>
                    </a:p>
                    <a:p>
                      <a:pPr marL="457200" indent="-457200" algn="l">
                        <a:buClr>
                          <a:srgbClr val="F4EE00"/>
                        </a:buClr>
                        <a:buSzPct val="65000"/>
                        <a:buFont typeface="Wingdings 3" panose="05040102010807070707" pitchFamily="18" charset="2"/>
                        <a:buChar char=""/>
                      </a:pPr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Logistica-trasporti</a:t>
                      </a:r>
                    </a:p>
                  </a:txBody>
                  <a:tcPr marL="180000" marR="90000" marT="46800" marB="468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it-IT" sz="3200" b="0" kern="120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--</a:t>
                      </a:r>
                    </a:p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--</a:t>
                      </a:r>
                    </a:p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--</a:t>
                      </a:r>
                    </a:p>
                  </a:txBody>
                  <a:tcPr marR="46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it-IT" sz="3200" b="1" kern="120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75,5</a:t>
                      </a:r>
                    </a:p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75,7</a:t>
                      </a:r>
                    </a:p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73,3</a:t>
                      </a:r>
                    </a:p>
                  </a:txBody>
                  <a:tcPr marR="468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3586413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32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Utilizzo impianti e  risorse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79,6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80,2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12" name="Connettore diritto 11"/>
          <p:cNvCxnSpPr/>
          <p:nvPr/>
        </p:nvCxnSpPr>
        <p:spPr>
          <a:xfrm>
            <a:off x="4654296" y="1261872"/>
            <a:ext cx="7208840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7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4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13" name="Segnaposto testo 3"/>
          <p:cNvSpPr>
            <a:spLocks noGrp="1"/>
          </p:cNvSpPr>
          <p:nvPr>
            <p:ph type="body" idx="13"/>
          </p:nvPr>
        </p:nvSpPr>
        <p:spPr>
          <a:xfrm>
            <a:off x="4654296" y="527747"/>
            <a:ext cx="7194062" cy="716624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2800" b="1" cap="all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DATI COMPLESSIVI</a:t>
            </a:r>
          </a:p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3200" b="1" dirty="0">
                <a:solidFill>
                  <a:schemeClr val="tx1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Aumentano i costi</a:t>
            </a:r>
          </a:p>
        </p:txBody>
      </p:sp>
      <p:sp>
        <p:nvSpPr>
          <p:cNvPr id="18" name="Rettangolo 17"/>
          <p:cNvSpPr/>
          <p:nvPr/>
        </p:nvSpPr>
        <p:spPr>
          <a:xfrm>
            <a:off x="886874" y="3748081"/>
            <a:ext cx="3224194" cy="707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"/>
            <a:r>
              <a:rPr lang="it-IT" sz="4000" b="1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Piemonte</a:t>
            </a:r>
          </a:p>
        </p:txBody>
      </p:sp>
    </p:spTree>
    <p:extLst>
      <p:ext uri="{BB962C8B-B14F-4D97-AF65-F5344CB8AC3E}">
        <p14:creationId xmlns:p14="http://schemas.microsoft.com/office/powerpoint/2010/main" val="285981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Associazioni territoriali - Confindustria Piemont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22" y="242398"/>
            <a:ext cx="5346289" cy="657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tangolo 4"/>
          <p:cNvSpPr/>
          <p:nvPr/>
        </p:nvSpPr>
        <p:spPr>
          <a:xfrm>
            <a:off x="3923414" y="1820735"/>
            <a:ext cx="7924944" cy="432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0" name="Tabel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4123559"/>
              </p:ext>
            </p:extLst>
          </p:nvPr>
        </p:nvGraphicFramePr>
        <p:xfrm>
          <a:off x="4101574" y="1989607"/>
          <a:ext cx="7596000" cy="415104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35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800" b="1" kern="1200" baseline="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Trimestre (%)</a:t>
                      </a:r>
                      <a:endParaRPr lang="it-IT" sz="2800" b="1" kern="1200" dirty="0">
                        <a:solidFill>
                          <a:srgbClr val="FFD72D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+mn-cs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1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2022/2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b="1" kern="1200" dirty="0">
                          <a:solidFill>
                            <a:srgbClr val="FFD72D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2022/3</a:t>
                      </a:r>
                    </a:p>
                  </a:txBody>
                  <a:tcPr marR="1080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28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Carnet</a:t>
                      </a:r>
                      <a:r>
                        <a:rPr lang="it-IT" sz="2800" b="0" baseline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ordini</a:t>
                      </a:r>
                    </a:p>
                    <a:p>
                      <a:pPr algn="l"/>
                      <a:r>
                        <a:rPr lang="it-IT" sz="2800" b="0" baseline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&lt;1 mese</a:t>
                      </a:r>
                      <a:endParaRPr lang="it-IT" sz="2800" b="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13,7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12,9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l"/>
                      <a:r>
                        <a:rPr lang="it-IT" sz="28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Ritardi negli</a:t>
                      </a:r>
                      <a:r>
                        <a:rPr lang="it-IT" sz="2800" b="0" baseline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incassi</a:t>
                      </a:r>
                      <a:endParaRPr lang="it-IT" sz="2800" b="0" dirty="0">
                        <a:solidFill>
                          <a:schemeClr val="tx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21,3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22,6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8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Tempi di pagamento </a:t>
                      </a:r>
                      <a:r>
                        <a:rPr lang="it-IT" sz="2800" b="0" i="1" u="none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(gg)</a:t>
                      </a:r>
                    </a:p>
                    <a:p>
                      <a:pPr algn="l"/>
                      <a:r>
                        <a:rPr lang="it-IT" sz="28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TOTALE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75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76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0800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8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Tempi di pagamento </a:t>
                      </a:r>
                      <a:r>
                        <a:rPr lang="it-IT" sz="2800" b="0" i="1" u="none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(gg)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800" b="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ENTI PUBBLICI</a:t>
                      </a:r>
                    </a:p>
                  </a:txBody>
                  <a:tcPr marL="180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0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91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/>
                      <a:r>
                        <a:rPr lang="it-IT" sz="3200" b="1" kern="1200" dirty="0">
                          <a:solidFill>
                            <a:schemeClr val="tx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+mn-cs"/>
                        </a:rPr>
                        <a:t>89</a:t>
                      </a:r>
                    </a:p>
                  </a:txBody>
                  <a:tcPr marR="4680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5" name="Segnaposto testo 3"/>
          <p:cNvSpPr txBox="1">
            <a:spLocks/>
          </p:cNvSpPr>
          <p:nvPr/>
        </p:nvSpPr>
        <p:spPr>
          <a:xfrm>
            <a:off x="2047399" y="295839"/>
            <a:ext cx="9822151" cy="9684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000" kern="1200" cap="none">
                <a:solidFill>
                  <a:srgbClr val="004288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3200" b="1" dirty="0">
                <a:solidFill>
                  <a:schemeClr val="tx1"/>
                </a:solidFill>
                <a:latin typeface="Roboto Medium" panose="02000000000000000000" pitchFamily="2" charset="0"/>
                <a:ea typeface="Roboto Medium" panose="02000000000000000000" pitchFamily="2" charset="0"/>
              </a:rPr>
              <a:t>Stabili i termini di pagamento</a:t>
            </a:r>
          </a:p>
        </p:txBody>
      </p:sp>
      <p:cxnSp>
        <p:nvCxnSpPr>
          <p:cNvPr id="12" name="Connettore diritto 11"/>
          <p:cNvCxnSpPr/>
          <p:nvPr/>
        </p:nvCxnSpPr>
        <p:spPr>
          <a:xfrm>
            <a:off x="4654296" y="1261872"/>
            <a:ext cx="7208840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7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5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8460892" y="203539"/>
            <a:ext cx="33874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2800" b="1" cap="all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DATI COMPLESSIVI</a:t>
            </a:r>
          </a:p>
        </p:txBody>
      </p:sp>
      <p:sp>
        <p:nvSpPr>
          <p:cNvPr id="18" name="Rettangolo 17"/>
          <p:cNvSpPr/>
          <p:nvPr/>
        </p:nvSpPr>
        <p:spPr>
          <a:xfrm>
            <a:off x="886874" y="3748081"/>
            <a:ext cx="3224194" cy="707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"/>
            <a:r>
              <a:rPr lang="it-IT" sz="4000" b="1" dirty="0">
                <a:solidFill>
                  <a:srgbClr val="FFD72D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Piemonte</a:t>
            </a:r>
          </a:p>
        </p:txBody>
      </p:sp>
    </p:spTree>
    <p:extLst>
      <p:ext uri="{BB962C8B-B14F-4D97-AF65-F5344CB8AC3E}">
        <p14:creationId xmlns:p14="http://schemas.microsoft.com/office/powerpoint/2010/main" val="22957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70"/>
          <a:stretch/>
        </p:blipFill>
        <p:spPr>
          <a:xfrm>
            <a:off x="0" y="0"/>
            <a:ext cx="5514392" cy="6858000"/>
          </a:xfrm>
          <a:prstGeom prst="rect">
            <a:avLst/>
          </a:prstGeom>
        </p:spPr>
      </p:pic>
      <p:sp>
        <p:nvSpPr>
          <p:cNvPr id="4" name="Segnaposto testo 3"/>
          <p:cNvSpPr txBox="1">
            <a:spLocks/>
          </p:cNvSpPr>
          <p:nvPr/>
        </p:nvSpPr>
        <p:spPr>
          <a:xfrm>
            <a:off x="7482490" y="2391950"/>
            <a:ext cx="3794629" cy="1323439"/>
          </a:xfrm>
          <a:prstGeom prst="rect">
            <a:avLst/>
          </a:prstGeom>
          <a:ln w="12700">
            <a:noFill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r">
              <a:defRPr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bg2">
                      <a:lumMod val="75000"/>
                    </a:scheme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it-IT" sz="8000" b="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GRAFICI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663" y="297816"/>
            <a:ext cx="1100459" cy="493006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972" y="865468"/>
            <a:ext cx="1791477" cy="54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2030661" y="1277630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Aspettative sulla produzione </a:t>
            </a:r>
          </a:p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6045" y="335392"/>
            <a:ext cx="10075059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L’onda lunga della ripresa </a:t>
            </a:r>
          </a:p>
        </p:txBody>
      </p:sp>
      <p:cxnSp>
        <p:nvCxnSpPr>
          <p:cNvPr id="8" name="Connettore diritto 7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1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7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2" name="Gra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9957811"/>
              </p:ext>
            </p:extLst>
          </p:nvPr>
        </p:nvGraphicFramePr>
        <p:xfrm>
          <a:off x="1054358" y="1733361"/>
          <a:ext cx="10077061" cy="4490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27243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043472" y="1277268"/>
            <a:ext cx="10085840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Aspettative sugli ordini totali ed export in Piemonte 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6046" y="379020"/>
            <a:ext cx="10063028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Export in stallo</a:t>
            </a:r>
          </a:p>
        </p:txBody>
      </p:sp>
      <p:cxnSp>
        <p:nvCxnSpPr>
          <p:cNvPr id="7" name="Connettore diritto 6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0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8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1" name="Gra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2203417"/>
              </p:ext>
            </p:extLst>
          </p:nvPr>
        </p:nvGraphicFramePr>
        <p:xfrm>
          <a:off x="1017110" y="2012237"/>
          <a:ext cx="10121153" cy="4332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CasellaDiTesto 2"/>
          <p:cNvSpPr txBox="1"/>
          <p:nvPr/>
        </p:nvSpPr>
        <p:spPr>
          <a:xfrm>
            <a:off x="8836449" y="6089827"/>
            <a:ext cx="2407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200" dirty="0"/>
              <a:t>Dati manifatturiero</a:t>
            </a:r>
          </a:p>
        </p:txBody>
      </p:sp>
    </p:spTree>
    <p:extLst>
      <p:ext uri="{BB962C8B-B14F-4D97-AF65-F5344CB8AC3E}">
        <p14:creationId xmlns:p14="http://schemas.microsoft.com/office/powerpoint/2010/main" val="179444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330927" y="1264647"/>
            <a:ext cx="11532209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Aspettative sulla produzione piemontese per dimensione d’azienda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64014" y="379020"/>
            <a:ext cx="10099123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Effetto dimensionale meno sensibile</a:t>
            </a:r>
          </a:p>
        </p:txBody>
      </p:sp>
      <p:cxnSp>
        <p:nvCxnSpPr>
          <p:cNvPr id="7" name="Connettore diritto 6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9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2" name="Grafico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731887"/>
              </p:ext>
            </p:extLst>
          </p:nvPr>
        </p:nvGraphicFramePr>
        <p:xfrm>
          <a:off x="1009465" y="1811315"/>
          <a:ext cx="10221312" cy="44074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CasellaDiTesto 9"/>
          <p:cNvSpPr txBox="1"/>
          <p:nvPr/>
        </p:nvSpPr>
        <p:spPr>
          <a:xfrm>
            <a:off x="8822926" y="6098709"/>
            <a:ext cx="2407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200" dirty="0"/>
              <a:t>Dati manifatturiero</a:t>
            </a:r>
          </a:p>
        </p:txBody>
      </p:sp>
    </p:spTree>
    <p:extLst>
      <p:ext uri="{BB962C8B-B14F-4D97-AF65-F5344CB8AC3E}">
        <p14:creationId xmlns:p14="http://schemas.microsoft.com/office/powerpoint/2010/main" val="124469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2021425" y="1268838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Tasso di utilizzo degli impianti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6046" y="370311"/>
            <a:ext cx="10050996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Impianti vicini al pieno utilizzo</a:t>
            </a:r>
          </a:p>
        </p:txBody>
      </p:sp>
      <p:cxnSp>
        <p:nvCxnSpPr>
          <p:cNvPr id="8" name="Connettore diritto 7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10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3" name="Gra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7374012"/>
              </p:ext>
            </p:extLst>
          </p:nvPr>
        </p:nvGraphicFramePr>
        <p:xfrm>
          <a:off x="1063690" y="1763487"/>
          <a:ext cx="10105053" cy="451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90544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2021425" y="1222900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Previsioni di investimento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(percentuale di aziende)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837508" y="370311"/>
            <a:ext cx="10016919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Tengono gli investimenti</a:t>
            </a:r>
          </a:p>
        </p:txBody>
      </p:sp>
      <p:cxnSp>
        <p:nvCxnSpPr>
          <p:cNvPr id="4" name="Connettore diritto 3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11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3" name="Gra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9189243"/>
              </p:ext>
            </p:extLst>
          </p:nvPr>
        </p:nvGraphicFramePr>
        <p:xfrm>
          <a:off x="1065229" y="1907291"/>
          <a:ext cx="10086680" cy="41707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58534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84837" y="380013"/>
            <a:ext cx="10066268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Stabile l’occupazione</a:t>
            </a:r>
          </a:p>
        </p:txBody>
      </p:sp>
      <p:sp>
        <p:nvSpPr>
          <p:cNvPr id="10" name="Rettangolo 9"/>
          <p:cNvSpPr/>
          <p:nvPr/>
        </p:nvSpPr>
        <p:spPr>
          <a:xfrm>
            <a:off x="2021425" y="1243080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Attese sull’occupazione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cxnSp>
        <p:nvCxnSpPr>
          <p:cNvPr id="8" name="Connettore diritto 7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12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3" name="Gra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097844"/>
              </p:ext>
            </p:extLst>
          </p:nvPr>
        </p:nvGraphicFramePr>
        <p:xfrm>
          <a:off x="1038501" y="1649374"/>
          <a:ext cx="10130241" cy="4630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27243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2020258" y="1257324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Previsioni di ricorso alla CIG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(percentuale di aziende)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84838" y="344184"/>
            <a:ext cx="10054236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Prosegue il calo della CIG</a:t>
            </a:r>
          </a:p>
        </p:txBody>
      </p:sp>
      <p:cxnSp>
        <p:nvCxnSpPr>
          <p:cNvPr id="8" name="Connettore diritto 7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13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2" name="Gra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6645737"/>
              </p:ext>
            </p:extLst>
          </p:nvPr>
        </p:nvGraphicFramePr>
        <p:xfrm>
          <a:off x="1017037" y="1782147"/>
          <a:ext cx="10114383" cy="451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99630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199"/>
          <a:stretch/>
        </p:blipFill>
        <p:spPr>
          <a:xfrm>
            <a:off x="0" y="0"/>
            <a:ext cx="6559420" cy="6858000"/>
          </a:xfrm>
          <a:prstGeom prst="rect">
            <a:avLst/>
          </a:prstGeom>
        </p:spPr>
      </p:pic>
      <p:sp>
        <p:nvSpPr>
          <p:cNvPr id="6" name="Titolo 3"/>
          <p:cNvSpPr txBox="1">
            <a:spLocks/>
          </p:cNvSpPr>
          <p:nvPr/>
        </p:nvSpPr>
        <p:spPr>
          <a:xfrm>
            <a:off x="7000690" y="2386856"/>
            <a:ext cx="4746812" cy="1323439"/>
          </a:xfrm>
          <a:prstGeom prst="rect">
            <a:avLst/>
          </a:prstGeom>
          <a:ln w="12700">
            <a:noFill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r">
              <a:defRPr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bg2">
                      <a:lumMod val="75000"/>
                    </a:scheme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it-IT" sz="8000" b="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PROVINCE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395" y="524630"/>
            <a:ext cx="1100459" cy="493006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949" y="522219"/>
            <a:ext cx="1623524" cy="495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73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6045" y="352977"/>
            <a:ext cx="10075059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 fiducia tiene in quasi tutta la regione</a:t>
            </a:r>
          </a:p>
        </p:txBody>
      </p:sp>
      <p:sp>
        <p:nvSpPr>
          <p:cNvPr id="5" name="Rettangolo 4"/>
          <p:cNvSpPr/>
          <p:nvPr/>
        </p:nvSpPr>
        <p:spPr>
          <a:xfrm>
            <a:off x="2008431" y="1138801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Attese sulla produzione nelle province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cxnSp>
        <p:nvCxnSpPr>
          <p:cNvPr id="7" name="Connettore diritto 6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0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15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2" name="Gra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0070847"/>
              </p:ext>
            </p:extLst>
          </p:nvPr>
        </p:nvGraphicFramePr>
        <p:xfrm>
          <a:off x="1007706" y="1924625"/>
          <a:ext cx="10142376" cy="46270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56459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6045" y="379104"/>
            <a:ext cx="10075059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CIG sotto il 10% in quasi tutte le aree</a:t>
            </a:r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89463D1D-0DAC-4876-A6BB-AEC4BD4E87DD}"/>
              </a:ext>
            </a:extLst>
          </p:cNvPr>
          <p:cNvSpPr/>
          <p:nvPr/>
        </p:nvSpPr>
        <p:spPr>
          <a:xfrm>
            <a:off x="1845978" y="1324994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Attese sulla CIG nelle province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(percentuale di aziende) </a:t>
            </a:r>
          </a:p>
        </p:txBody>
      </p:sp>
      <p:cxnSp>
        <p:nvCxnSpPr>
          <p:cNvPr id="7" name="Connettore diritto 6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9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16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graphicFrame>
        <p:nvGraphicFramePr>
          <p:cNvPr id="13" name="Gra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9769852"/>
              </p:ext>
            </p:extLst>
          </p:nvPr>
        </p:nvGraphicFramePr>
        <p:xfrm>
          <a:off x="1007706" y="1819469"/>
          <a:ext cx="10151706" cy="4478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87528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923"/>
          <a:stretch/>
        </p:blipFill>
        <p:spPr>
          <a:xfrm>
            <a:off x="0" y="0"/>
            <a:ext cx="5495731" cy="6858000"/>
          </a:xfrm>
          <a:prstGeom prst="rect">
            <a:avLst/>
          </a:prstGeom>
        </p:spPr>
      </p:pic>
      <p:sp>
        <p:nvSpPr>
          <p:cNvPr id="2" name="Titolo 3"/>
          <p:cNvSpPr txBox="1">
            <a:spLocks/>
          </p:cNvSpPr>
          <p:nvPr/>
        </p:nvSpPr>
        <p:spPr>
          <a:xfrm>
            <a:off x="7000412" y="2392201"/>
            <a:ext cx="3988591" cy="1323439"/>
          </a:xfrm>
          <a:prstGeom prst="rect">
            <a:avLst/>
          </a:prstGeom>
          <a:ln w="12700">
            <a:noFill/>
          </a:ln>
          <a:effectLst/>
        </p:spPr>
        <p:txBody>
          <a:bodyPr wrap="none">
            <a:spAutoFit/>
          </a:bodyPr>
          <a:lstStyle>
            <a:defPPr>
              <a:defRPr lang="en-US"/>
            </a:defPPr>
            <a:lvl1pPr algn="r">
              <a:defRPr sz="6000" b="1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bg2">
                      <a:lumMod val="75000"/>
                    </a:scheme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</a:defRPr>
            </a:lvl1pPr>
          </a:lstStyle>
          <a:p>
            <a:r>
              <a:rPr lang="it-IT" sz="8000" b="0" dirty="0">
                <a:ln>
                  <a:noFill/>
                </a:ln>
                <a:solidFill>
                  <a:srgbClr val="FFD72D"/>
                </a:solidFill>
                <a:effectLst/>
                <a:latin typeface="Britannic Bold" panose="020B0903060703020204" pitchFamily="34" charset="0"/>
              </a:rPr>
              <a:t>SETTORI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947" y="524630"/>
            <a:ext cx="1100459" cy="493006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501" y="522219"/>
            <a:ext cx="1623524" cy="495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3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Grafico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2253913"/>
              </p:ext>
            </p:extLst>
          </p:nvPr>
        </p:nvGraphicFramePr>
        <p:xfrm>
          <a:off x="646545" y="1718348"/>
          <a:ext cx="10741891" cy="46710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Connettore 2 3"/>
          <p:cNvCxnSpPr/>
          <p:nvPr/>
        </p:nvCxnSpPr>
        <p:spPr>
          <a:xfrm>
            <a:off x="9232580" y="2595229"/>
            <a:ext cx="12623" cy="1256004"/>
          </a:xfrm>
          <a:prstGeom prst="straightConnector1">
            <a:avLst/>
          </a:prstGeom>
          <a:ln w="19050">
            <a:solidFill>
              <a:schemeClr val="tx1">
                <a:lumMod val="65000"/>
              </a:schemeClr>
            </a:solidFill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336645" y="373828"/>
            <a:ext cx="11532210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lnSpc>
                <a:spcPts val="3500"/>
              </a:lnSpc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MANIFATTURIERO</a:t>
            </a:r>
          </a:p>
        </p:txBody>
      </p:sp>
      <p:sp>
        <p:nvSpPr>
          <p:cNvPr id="5" name="Rettangolo 4"/>
          <p:cNvSpPr/>
          <p:nvPr/>
        </p:nvSpPr>
        <p:spPr>
          <a:xfrm>
            <a:off x="2021423" y="1173303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Attese sulla produzione per settore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cxnSp>
        <p:nvCxnSpPr>
          <p:cNvPr id="10" name="Connettore 1 9"/>
          <p:cNvCxnSpPr/>
          <p:nvPr/>
        </p:nvCxnSpPr>
        <p:spPr>
          <a:xfrm>
            <a:off x="1666686" y="3871039"/>
            <a:ext cx="9844040" cy="0"/>
          </a:xfrm>
          <a:prstGeom prst="line">
            <a:avLst/>
          </a:prstGeom>
          <a:ln w="25400">
            <a:solidFill>
              <a:schemeClr val="tx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diritto 13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1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18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7987291" y="2395456"/>
            <a:ext cx="2490577" cy="307777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it-IT" sz="1400" b="1" dirty="0">
                <a:latin typeface="Roboto" panose="02000000000000000000" pitchFamily="2" charset="0"/>
                <a:ea typeface="Roboto" panose="02000000000000000000" pitchFamily="2" charset="0"/>
              </a:rPr>
              <a:t>Media Piemontese 10,6%</a:t>
            </a:r>
          </a:p>
        </p:txBody>
      </p:sp>
    </p:spTree>
    <p:extLst>
      <p:ext uri="{BB962C8B-B14F-4D97-AF65-F5344CB8AC3E}">
        <p14:creationId xmlns:p14="http://schemas.microsoft.com/office/powerpoint/2010/main" val="209774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Grafico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6448583"/>
              </p:ext>
            </p:extLst>
          </p:nvPr>
        </p:nvGraphicFramePr>
        <p:xfrm>
          <a:off x="886873" y="1572407"/>
          <a:ext cx="10397011" cy="47688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534545" y="371495"/>
            <a:ext cx="11328591" cy="621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spc="-120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SERVIZI</a:t>
            </a:r>
          </a:p>
        </p:txBody>
      </p:sp>
      <p:sp>
        <p:nvSpPr>
          <p:cNvPr id="5" name="Rettangolo 4"/>
          <p:cNvSpPr/>
          <p:nvPr/>
        </p:nvSpPr>
        <p:spPr>
          <a:xfrm>
            <a:off x="2021423" y="1214300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Attese sui livelli di attività per settore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(saldo ottimisti-pessimisti) </a:t>
            </a:r>
          </a:p>
        </p:txBody>
      </p:sp>
      <p:cxnSp>
        <p:nvCxnSpPr>
          <p:cNvPr id="8" name="Connettore diritto 7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cxnSp>
        <p:nvCxnSpPr>
          <p:cNvPr id="15" name="Connettore 2 14"/>
          <p:cNvCxnSpPr/>
          <p:nvPr/>
        </p:nvCxnSpPr>
        <p:spPr>
          <a:xfrm>
            <a:off x="9078838" y="2483073"/>
            <a:ext cx="0" cy="804152"/>
          </a:xfrm>
          <a:prstGeom prst="straightConnector1">
            <a:avLst/>
          </a:prstGeom>
          <a:ln w="19050">
            <a:solidFill>
              <a:schemeClr val="tx1">
                <a:lumMod val="65000"/>
              </a:schemeClr>
            </a:solidFill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19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7875331" y="2351475"/>
            <a:ext cx="2407014" cy="307777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it-IT" sz="1400" b="1" dirty="0">
                <a:latin typeface="Roboto" panose="02000000000000000000" pitchFamily="2" charset="0"/>
                <a:ea typeface="Roboto" panose="02000000000000000000" pitchFamily="2" charset="0"/>
              </a:rPr>
              <a:t>Media piemontese 19,9%</a:t>
            </a:r>
          </a:p>
        </p:txBody>
      </p:sp>
    </p:spTree>
    <p:extLst>
      <p:ext uri="{BB962C8B-B14F-4D97-AF65-F5344CB8AC3E}">
        <p14:creationId xmlns:p14="http://schemas.microsoft.com/office/powerpoint/2010/main" val="53545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Gra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3624393"/>
              </p:ext>
            </p:extLst>
          </p:nvPr>
        </p:nvGraphicFramePr>
        <p:xfrm>
          <a:off x="1031887" y="1897856"/>
          <a:ext cx="10125740" cy="4415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ttangolo 4"/>
          <p:cNvSpPr/>
          <p:nvPr/>
        </p:nvSpPr>
        <p:spPr>
          <a:xfrm>
            <a:off x="2021424" y="1263192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Utilizzo della CIG per settore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(percentuale di aziende)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779206" y="404113"/>
            <a:ext cx="10047836" cy="595919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Aumentano i settori senza CIG</a:t>
            </a:r>
          </a:p>
        </p:txBody>
      </p:sp>
      <p:cxnSp>
        <p:nvCxnSpPr>
          <p:cNvPr id="11" name="Connettore diritto 10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magin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2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20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7836259" y="2901516"/>
            <a:ext cx="2277151" cy="307777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it-IT" sz="1400" b="1" dirty="0">
                <a:latin typeface="Roboto" panose="02000000000000000000" pitchFamily="2" charset="0"/>
                <a:ea typeface="Roboto" panose="02000000000000000000" pitchFamily="2" charset="0"/>
              </a:rPr>
              <a:t>Media piemontese 5,1%</a:t>
            </a:r>
          </a:p>
        </p:txBody>
      </p:sp>
      <p:cxnSp>
        <p:nvCxnSpPr>
          <p:cNvPr id="7" name="Connettore 2 6"/>
          <p:cNvCxnSpPr/>
          <p:nvPr/>
        </p:nvCxnSpPr>
        <p:spPr>
          <a:xfrm flipH="1">
            <a:off x="8974835" y="3135026"/>
            <a:ext cx="13352" cy="948015"/>
          </a:xfrm>
          <a:prstGeom prst="straightConnector1">
            <a:avLst/>
          </a:prstGeom>
          <a:ln w="19050">
            <a:solidFill>
              <a:schemeClr val="tx1">
                <a:lumMod val="65000"/>
              </a:schemeClr>
            </a:solidFill>
            <a:tailEnd type="arrow" w="lg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961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Grafico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5908329"/>
              </p:ext>
            </p:extLst>
          </p:nvPr>
        </p:nvGraphicFramePr>
        <p:xfrm>
          <a:off x="1063689" y="1425485"/>
          <a:ext cx="10077061" cy="48913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ttangolo 4"/>
          <p:cNvSpPr/>
          <p:nvPr/>
        </p:nvSpPr>
        <p:spPr>
          <a:xfrm>
            <a:off x="2021424" y="1263192"/>
            <a:ext cx="8124903" cy="830997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 lang="it-IT" sz="2400" b="1" i="0" u="none" strike="noStrike" kern="1200" baseline="0" dirty="0">
                <a:solidFill>
                  <a:srgbClr val="D8670A"/>
                </a:solidFill>
                <a:latin typeface="Century Gothic" pitchFamily="34" charset="0"/>
                <a:ea typeface="+mn-ea"/>
                <a:cs typeface="+mn-cs"/>
              </a:defRPr>
            </a:pPr>
            <a:r>
              <a:rPr lang="it-IT" sz="2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Investimenti per settore</a:t>
            </a:r>
          </a:p>
          <a:p>
            <a:pPr algn="ctr"/>
            <a:r>
              <a:rPr lang="it-IT" sz="20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(percentuale di aziende) </a:t>
            </a:r>
          </a:p>
        </p:txBody>
      </p: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>
          <a:xfrm>
            <a:off x="1063689" y="409921"/>
            <a:ext cx="10912642" cy="595919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it-IT" sz="4000" b="1" spc="-100" dirty="0">
                <a:solidFill>
                  <a:srgbClr val="F4EE0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Investimenti: ampie differenze settoriali</a:t>
            </a:r>
          </a:p>
        </p:txBody>
      </p:sp>
      <p:cxnSp>
        <p:nvCxnSpPr>
          <p:cNvPr id="11" name="Connettore diritto 10"/>
          <p:cNvCxnSpPr/>
          <p:nvPr/>
        </p:nvCxnSpPr>
        <p:spPr>
          <a:xfrm>
            <a:off x="2478024" y="1005840"/>
            <a:ext cx="9385112" cy="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magine 13"/>
          <p:cNvPicPr>
            <a:picLocks noChangeAspect="1"/>
          </p:cNvPicPr>
          <p:nvPr/>
        </p:nvPicPr>
        <p:blipFill>
          <a:blip r:embed="rId4">
            <a:clrChange>
              <a:clrFrom>
                <a:srgbClr val="092A83"/>
              </a:clrFrom>
              <a:clrTo>
                <a:srgbClr val="092A8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5" y="297815"/>
            <a:ext cx="1100459" cy="493006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4" y="865467"/>
            <a:ext cx="1791477" cy="546668"/>
          </a:xfrm>
          <a:prstGeom prst="rect">
            <a:avLst/>
          </a:prstGeom>
        </p:spPr>
      </p:pic>
      <p:sp>
        <p:nvSpPr>
          <p:cNvPr id="12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216954" y="6389407"/>
            <a:ext cx="2844800" cy="365125"/>
          </a:xfrm>
        </p:spPr>
        <p:txBody>
          <a:bodyPr/>
          <a:lstStyle/>
          <a:p>
            <a:pPr algn="l"/>
            <a:fld id="{6D22F896-40B5-4ADD-8801-0D06FADFA095}" type="slidenum">
              <a:rPr lang="en-US" sz="2000">
                <a:solidFill>
                  <a:schemeClr val="accent1">
                    <a:lumMod val="75000"/>
                    <a:lumOff val="25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</a:rPr>
              <a:pPr algn="l"/>
              <a:t>21</a:t>
            </a:fld>
            <a:endParaRPr lang="en-US" sz="2000" dirty="0">
              <a:solidFill>
                <a:schemeClr val="accent1">
                  <a:lumMod val="75000"/>
                  <a:lumOff val="25000"/>
                </a:schemeClr>
              </a:solidFill>
              <a:latin typeface="Roboto Condensed Light" panose="02000000000000000000" pitchFamily="2" charset="0"/>
              <a:ea typeface="Roboto Condensed Light" panose="02000000000000000000" pitchFamily="2" charset="0"/>
            </a:endParaRPr>
          </a:p>
        </p:txBody>
      </p:sp>
      <p:cxnSp>
        <p:nvCxnSpPr>
          <p:cNvPr id="7" name="Connettore 2 6"/>
          <p:cNvCxnSpPr/>
          <p:nvPr/>
        </p:nvCxnSpPr>
        <p:spPr>
          <a:xfrm flipH="1">
            <a:off x="9390756" y="2931736"/>
            <a:ext cx="8514" cy="604566"/>
          </a:xfrm>
          <a:prstGeom prst="straightConnector1">
            <a:avLst/>
          </a:prstGeom>
          <a:ln w="19050">
            <a:solidFill>
              <a:schemeClr val="tx1">
                <a:lumMod val="65000"/>
              </a:schemeClr>
            </a:solidFill>
            <a:tailEnd type="arrow" w="lg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CasellaDiTesto 3"/>
          <p:cNvSpPr txBox="1"/>
          <p:nvPr/>
        </p:nvSpPr>
        <p:spPr>
          <a:xfrm>
            <a:off x="8259650" y="2655492"/>
            <a:ext cx="2279240" cy="307777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it-IT" sz="1400" b="1" dirty="0">
                <a:latin typeface="Roboto" panose="02000000000000000000" pitchFamily="2" charset="0"/>
                <a:ea typeface="Roboto" panose="02000000000000000000" pitchFamily="2" charset="0"/>
              </a:rPr>
              <a:t>Media piemontese 27,8%</a:t>
            </a:r>
          </a:p>
        </p:txBody>
      </p:sp>
    </p:spTree>
    <p:extLst>
      <p:ext uri="{BB962C8B-B14F-4D97-AF65-F5344CB8AC3E}">
        <p14:creationId xmlns:p14="http://schemas.microsoft.com/office/powerpoint/2010/main" val="236458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Sezione">
  <a:themeElements>
    <a:clrScheme name="Elic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Ardesia</Template>
  <TotalTime>11161</TotalTime>
  <Words>370</Words>
  <Application>Microsoft Office PowerPoint</Application>
  <PresentationFormat>Widescreen</PresentationFormat>
  <Paragraphs>161</Paragraphs>
  <Slides>21</Slides>
  <Notes>21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9" baseType="lpstr">
      <vt:lpstr>Britannic Bold</vt:lpstr>
      <vt:lpstr>Calibri</vt:lpstr>
      <vt:lpstr>Century Gothic</vt:lpstr>
      <vt:lpstr>Roboto</vt:lpstr>
      <vt:lpstr>Roboto Condensed Light</vt:lpstr>
      <vt:lpstr>Roboto Medium</vt:lpstr>
      <vt:lpstr>Wingdings 3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Giulia Locatelli</dc:creator>
  <cp:lastModifiedBy>Evtimova Radmila</cp:lastModifiedBy>
  <cp:revision>1050</cp:revision>
  <cp:lastPrinted>2020-04-09T07:15:17Z</cp:lastPrinted>
  <dcterms:created xsi:type="dcterms:W3CDTF">2015-11-23T16:13:18Z</dcterms:created>
  <dcterms:modified xsi:type="dcterms:W3CDTF">2022-07-08T12:27:49Z</dcterms:modified>
</cp:coreProperties>
</file>